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5A76"/>
    <a:srgbClr val="4A8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4660"/>
  </p:normalViewPr>
  <p:slideViewPr>
    <p:cSldViewPr snapToGrid="0">
      <p:cViewPr varScale="1">
        <p:scale>
          <a:sx n="66" d="100"/>
          <a:sy n="66" d="100"/>
        </p:scale>
        <p:origin x="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F333F-3E20-4528-890A-638E82CE3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555574-9DD0-4D21-81F3-B46471F7C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72F9CF-FF70-4CEC-895B-CF903A91E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89F3-9A86-44D1-8C43-EDC93BB3711A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8BE79-6BCD-4D86-8D28-D30E551FB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9D23F5-F102-4F96-B362-2D9351FF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84E9-313B-4476-BD03-3B38FB2B8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0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531EF-AAF7-4957-B61D-98DF5A67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C46F65-6285-4F13-A339-095978412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13492-EAB4-4560-B95C-2F788428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89F3-9A86-44D1-8C43-EDC93BB3711A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25D783-C69D-4092-8C48-273A5FC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5B859E-2B2C-4FA1-BC00-B57C1CCC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84E9-313B-4476-BD03-3B38FB2B8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88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D10E87-7EBD-4089-8C93-FB9EE9DB9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A68776-28BF-4CC2-8077-CF5FCD67E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AF31A8-66E7-4F5E-98E6-58D1B187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89F3-9A86-44D1-8C43-EDC93BB3711A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B2C71-F5D6-4602-B219-964CE694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97491-CB7F-490D-AC65-FE5E23A51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84E9-313B-4476-BD03-3B38FB2B8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74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9101E-1E14-4645-8850-9FFD1E989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61533F-6C76-43AC-89E3-805116DB7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A3674E-54A1-487A-98B9-24D9A18A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89F3-9A86-44D1-8C43-EDC93BB3711A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15650-DC5D-4B2A-834E-3E337FCFC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DBFF8F-D562-4594-8BC5-C9A4C2D19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84E9-313B-4476-BD03-3B38FB2B8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2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7F432-EAB6-4ACF-BBAB-FBEF1ED9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56EC33-AA68-437D-B8F5-73F8DC85C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4C478E-D70F-4A5C-A460-850F0820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89F3-9A86-44D1-8C43-EDC93BB3711A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473202-0142-4470-885B-69A1BC8D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04F51-2C89-4748-B729-1A83535CC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84E9-313B-4476-BD03-3B38FB2B8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10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60E64-7E9E-4D6C-B42F-82882351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407367-59B0-43A3-9C07-2C72FA7DD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B447CF-B5F4-417F-AEA3-F8E11996B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769D05-1BF1-4FAD-ABCE-9BA86A780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89F3-9A86-44D1-8C43-EDC93BB3711A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6A24C0-1B9A-4884-922C-36E4AE15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F3BCF9-0D82-4155-BD40-C1BA54CF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84E9-313B-4476-BD03-3B38FB2B8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21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84460-618C-4E2C-BDAA-D7ED5A4D6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230DCB-E676-4440-A6FE-F2F3BE404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943859-8DDA-435F-862B-5FDAADBD9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18A7B6-75B5-4C6E-9D6D-28A8F0EFA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5A7208-5577-46A9-BEE0-A4E1D7BDA5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F833F3-AC27-4F66-B62C-18388C36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89F3-9A86-44D1-8C43-EDC93BB3711A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A21935-AB98-4F59-8C6B-AB8C73A0F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F29FF8-EF9A-4A61-861F-B43FE911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84E9-313B-4476-BD03-3B38FB2B8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1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7BBEA-5345-4718-B877-0A87B15D7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B64349-1B33-4BDD-8311-399489B7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89F3-9A86-44D1-8C43-EDC93BB3711A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0231C7-0FEA-4A94-A1E5-068306E1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ED410D-C007-40B8-8B0E-281D05C1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84E9-313B-4476-BD03-3B38FB2B8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7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9030D3-8032-4344-9612-098CF702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89F3-9A86-44D1-8C43-EDC93BB3711A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9E4802-61B4-488D-9029-B9B063A7A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016C42-838D-4AB3-8BE7-7130E859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84E9-313B-4476-BD03-3B38FB2B8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15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49287-EAFE-4227-8841-231818B5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39DD95-8919-41D0-9894-3804FE59C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132239-8ADD-4DD2-A18A-DDD834DC0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58C6A9-A8A2-4485-9AC3-6E5155F66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89F3-9A86-44D1-8C43-EDC93BB3711A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B4CCB8-52E8-4F3C-BCF4-5E415F309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0E3C60-AC0C-48A5-B24F-40222E12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84E9-313B-4476-BD03-3B38FB2B8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10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DB6F0-FCB8-4266-8291-868B46B9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1108C5-8AAF-4F18-B178-8587F727E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4C005B-5F81-4814-901F-EBEE70346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6E32EB-EE88-474D-8F16-DDA49C7A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89F3-9A86-44D1-8C43-EDC93BB3711A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77E6AB-15FF-480A-90FA-FB449D79F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62F64F-7286-4A2F-BEC9-2B9E5DD8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84E9-313B-4476-BD03-3B38FB2B8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02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4482D8-D842-4AEB-85C4-3BF5C2351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FB4CF6-8E5B-4DD1-8D76-F884C2EBD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51448C-A94D-4866-98CB-4F148CF30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989F3-9A86-44D1-8C43-EDC93BB3711A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6FE7E-5EF3-416A-A2B1-71BE2A8AC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83513A-A164-4ED3-ABCB-CC189D4BF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384E9-313B-4476-BD03-3B38FB2B8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57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92DA5-6A48-418D-9C80-747301EF77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6FA3AB-415D-47EB-AD7F-175A885965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67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614C18-5C89-4276-B30E-93106E9FA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98" y="810091"/>
            <a:ext cx="7920428" cy="11686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Optimization Algorithm</a:t>
            </a:r>
            <a:endParaRPr lang="ko-KR" altLang="en-US" sz="32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DC7618-7C22-4D21-B2E6-E61D3D25C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001" y="1724532"/>
            <a:ext cx="7009998" cy="334148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4E1D48E-6CF3-4269-8F1B-EA0CE1AC5E41}"/>
              </a:ext>
            </a:extLst>
          </p:cNvPr>
          <p:cNvSpPr txBox="1">
            <a:spLocks/>
          </p:cNvSpPr>
          <p:nvPr/>
        </p:nvSpPr>
        <p:spPr>
          <a:xfrm>
            <a:off x="1437495" y="5367100"/>
            <a:ext cx="9317010" cy="11686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파라미터를 </a:t>
            </a:r>
            <a:r>
              <a:rPr lang="en-US" altLang="ko-KR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loss function</a:t>
            </a:r>
            <a:r>
              <a:rPr lang="ko-KR" altLang="en-US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에 대해 </a:t>
            </a:r>
            <a:r>
              <a:rPr lang="en-US" altLang="ko-KR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1</a:t>
            </a:r>
            <a:r>
              <a:rPr lang="ko-KR" altLang="en-US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차 미분한 값을 이용함</a:t>
            </a:r>
          </a:p>
        </p:txBody>
      </p:sp>
    </p:spTree>
    <p:extLst>
      <p:ext uri="{BB962C8B-B14F-4D97-AF65-F5344CB8AC3E}">
        <p14:creationId xmlns:p14="http://schemas.microsoft.com/office/powerpoint/2010/main" val="4113874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57ACD7-F292-4A82-BE79-9D4F42F7C415}"/>
              </a:ext>
            </a:extLst>
          </p:cNvPr>
          <p:cNvSpPr txBox="1"/>
          <p:nvPr/>
        </p:nvSpPr>
        <p:spPr>
          <a:xfrm>
            <a:off x="3043730" y="2967335"/>
            <a:ext cx="60845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2. Historical review</a:t>
            </a:r>
            <a:endParaRPr lang="ko-KR" altLang="en-US" sz="5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3593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57ACD7-F292-4A82-BE79-9D4F42F7C415}"/>
              </a:ext>
            </a:extLst>
          </p:cNvPr>
          <p:cNvSpPr txBox="1"/>
          <p:nvPr/>
        </p:nvSpPr>
        <p:spPr>
          <a:xfrm>
            <a:off x="581069" y="2967335"/>
            <a:ext cx="11009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Alexnet</a:t>
            </a:r>
            <a:r>
              <a:rPr lang="en-US" altLang="ko-KR" sz="5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– DQN – Encoder/Decoder</a:t>
            </a:r>
            <a:endParaRPr lang="ko-KR" altLang="en-US" sz="5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0973EA-4C25-49D4-8390-A85B6531B0C4}"/>
              </a:ext>
            </a:extLst>
          </p:cNvPr>
          <p:cNvSpPr txBox="1"/>
          <p:nvPr/>
        </p:nvSpPr>
        <p:spPr>
          <a:xfrm>
            <a:off x="6275882" y="3890664"/>
            <a:ext cx="4291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단어의 시퀀스가 주어지면 벡터로 인코딩하고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디코딩하여 다른 언어의 시퀀스로 나타냄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C03DD3-3DBA-4589-8830-7A5B58FD17B4}"/>
              </a:ext>
            </a:extLst>
          </p:cNvPr>
          <p:cNvSpPr txBox="1"/>
          <p:nvPr/>
        </p:nvSpPr>
        <p:spPr>
          <a:xfrm>
            <a:off x="770946" y="3890664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만년유망주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딥러닝을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세상에 나오게 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BCC45D-D863-44E7-AB84-F465E0269D1B}"/>
              </a:ext>
            </a:extLst>
          </p:cNvPr>
          <p:cNvSpPr txBox="1"/>
          <p:nvPr/>
        </p:nvSpPr>
        <p:spPr>
          <a:xfrm>
            <a:off x="680226" y="2598002"/>
            <a:ext cx="225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‘12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4746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70F247-331A-4063-896A-20A7479C424C}"/>
              </a:ext>
            </a:extLst>
          </p:cNvPr>
          <p:cNvSpPr txBox="1"/>
          <p:nvPr/>
        </p:nvSpPr>
        <p:spPr>
          <a:xfrm>
            <a:off x="972275" y="2967335"/>
            <a:ext cx="10929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Adam – </a:t>
            </a:r>
            <a:r>
              <a:rPr lang="en-US" altLang="ko-KR" sz="54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GAN,Resnet</a:t>
            </a:r>
            <a:r>
              <a:rPr lang="en-US" altLang="ko-KR" sz="5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</a:t>
            </a:r>
            <a:r>
              <a:rPr lang="ko-KR" altLang="en-US" sz="5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5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Transformer</a:t>
            </a:r>
            <a:endParaRPr lang="ko-KR" altLang="en-US" sz="5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7217E1-F64D-44BB-875C-F90C7DFA5727}"/>
              </a:ext>
            </a:extLst>
          </p:cNvPr>
          <p:cNvSpPr txBox="1"/>
          <p:nvPr/>
        </p:nvSpPr>
        <p:spPr>
          <a:xfrm>
            <a:off x="1285606" y="3890665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성능이 좋음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Optimizer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FC419E-00D9-4BFB-9780-08E6BD4F476B}"/>
              </a:ext>
            </a:extLst>
          </p:cNvPr>
          <p:cNvSpPr txBox="1"/>
          <p:nvPr/>
        </p:nvSpPr>
        <p:spPr>
          <a:xfrm>
            <a:off x="3563273" y="4024858"/>
            <a:ext cx="4095026" cy="377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생성 모델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/Network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를 깊게 쌓게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만들어 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43282-235F-480A-92C0-13271C78E1A0}"/>
              </a:ext>
            </a:extLst>
          </p:cNvPr>
          <p:cNvSpPr txBox="1"/>
          <p:nvPr/>
        </p:nvSpPr>
        <p:spPr>
          <a:xfrm>
            <a:off x="680226" y="2598002"/>
            <a:ext cx="225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‘14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066A72-C7BE-4F62-8A09-8DC49AA78D2B}"/>
              </a:ext>
            </a:extLst>
          </p:cNvPr>
          <p:cNvSpPr txBox="1"/>
          <p:nvPr/>
        </p:nvSpPr>
        <p:spPr>
          <a:xfrm>
            <a:off x="9154830" y="4024858"/>
            <a:ext cx="1751564" cy="377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Attention?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9853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70F247-331A-4063-896A-20A7479C424C}"/>
              </a:ext>
            </a:extLst>
          </p:cNvPr>
          <p:cNvSpPr txBox="1"/>
          <p:nvPr/>
        </p:nvSpPr>
        <p:spPr>
          <a:xfrm>
            <a:off x="2277149" y="3290500"/>
            <a:ext cx="88943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Bert –BIG Language Models</a:t>
            </a:r>
            <a:endParaRPr lang="ko-KR" altLang="en-US" sz="5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7217E1-F64D-44BB-875C-F90C7DFA5727}"/>
              </a:ext>
            </a:extLst>
          </p:cNvPr>
          <p:cNvSpPr txBox="1"/>
          <p:nvPr/>
        </p:nvSpPr>
        <p:spPr>
          <a:xfrm>
            <a:off x="2126852" y="4075331"/>
            <a:ext cx="193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NLP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모델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큰 말뭉치로 학습함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FC419E-00D9-4BFB-9780-08E6BD4F476B}"/>
              </a:ext>
            </a:extLst>
          </p:cNvPr>
          <p:cNvSpPr txBox="1"/>
          <p:nvPr/>
        </p:nvSpPr>
        <p:spPr>
          <a:xfrm>
            <a:off x="5919025" y="4213830"/>
            <a:ext cx="352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NLP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모델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1750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억개의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파라미터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43282-235F-480A-92C0-13271C78E1A0}"/>
              </a:ext>
            </a:extLst>
          </p:cNvPr>
          <p:cNvSpPr txBox="1"/>
          <p:nvPr/>
        </p:nvSpPr>
        <p:spPr>
          <a:xfrm>
            <a:off x="2277149" y="2752808"/>
            <a:ext cx="225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‘18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2883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70F247-331A-4063-896A-20A7479C424C}"/>
              </a:ext>
            </a:extLst>
          </p:cNvPr>
          <p:cNvSpPr txBox="1"/>
          <p:nvPr/>
        </p:nvSpPr>
        <p:spPr>
          <a:xfrm>
            <a:off x="2277149" y="3290500"/>
            <a:ext cx="79245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Self Supervised Learning</a:t>
            </a:r>
            <a:endParaRPr lang="ko-KR" altLang="en-US" sz="5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7217E1-F64D-44BB-875C-F90C7DFA5727}"/>
              </a:ext>
            </a:extLst>
          </p:cNvPr>
          <p:cNvSpPr txBox="1"/>
          <p:nvPr/>
        </p:nvSpPr>
        <p:spPr>
          <a:xfrm>
            <a:off x="2653972" y="4243690"/>
            <a:ext cx="5450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Label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이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뭔지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모르는 이미지를 학습 데이터로 사용하는 것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43282-235F-480A-92C0-13271C78E1A0}"/>
              </a:ext>
            </a:extLst>
          </p:cNvPr>
          <p:cNvSpPr txBox="1"/>
          <p:nvPr/>
        </p:nvSpPr>
        <p:spPr>
          <a:xfrm>
            <a:off x="2277149" y="2906238"/>
            <a:ext cx="225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‘20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0773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57ACD7-F292-4A82-BE79-9D4F42F7C415}"/>
              </a:ext>
            </a:extLst>
          </p:cNvPr>
          <p:cNvSpPr txBox="1"/>
          <p:nvPr/>
        </p:nvSpPr>
        <p:spPr>
          <a:xfrm>
            <a:off x="5127363" y="2967335"/>
            <a:ext cx="2379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3. MLP</a:t>
            </a:r>
            <a:endParaRPr lang="ko-KR" altLang="en-US" sz="5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1355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9FAAA-6F66-4EC4-A0EA-24696E70470C}"/>
              </a:ext>
            </a:extLst>
          </p:cNvPr>
          <p:cNvSpPr txBox="1"/>
          <p:nvPr/>
        </p:nvSpPr>
        <p:spPr>
          <a:xfrm>
            <a:off x="1688744" y="3013501"/>
            <a:ext cx="87945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가장 간단한 </a:t>
            </a:r>
            <a:r>
              <a:rPr lang="en-US" altLang="ko-KR" sz="4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Neural Network </a:t>
            </a:r>
            <a:r>
              <a:rPr lang="ko-KR" altLang="en-US" sz="4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1008443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39D23D-8A7A-490F-96FB-0077194EB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98" y="810091"/>
            <a:ext cx="7920428" cy="11686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Neural Network</a:t>
            </a:r>
            <a:endParaRPr lang="ko-KR" altLang="en-US" sz="32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FE488-C965-435E-9F74-C1AA000E0BB0}"/>
              </a:ext>
            </a:extLst>
          </p:cNvPr>
          <p:cNvSpPr txBox="1"/>
          <p:nvPr/>
        </p:nvSpPr>
        <p:spPr>
          <a:xfrm>
            <a:off x="1048785" y="2952263"/>
            <a:ext cx="100944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비행기가 새를 모방할 필요는 없음</a:t>
            </a:r>
            <a:endParaRPr lang="en-US" altLang="ko-KR" sz="4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r>
              <a:rPr lang="en-US" altLang="ko-KR" sz="4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-&gt; </a:t>
            </a:r>
            <a:r>
              <a:rPr lang="ko-KR" altLang="en-US" sz="44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딥러닝이</a:t>
            </a:r>
            <a:r>
              <a:rPr lang="ko-KR" altLang="en-US" sz="4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인간의 뇌를 모방할 필요는 없음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B3C0A-6B88-415B-8169-252F0F580951}"/>
              </a:ext>
            </a:extLst>
          </p:cNvPr>
          <p:cNvSpPr txBox="1"/>
          <p:nvPr/>
        </p:nvSpPr>
        <p:spPr>
          <a:xfrm>
            <a:off x="1605828" y="5113319"/>
            <a:ext cx="89803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잘 되는 이유를 수학적으로 </a:t>
            </a:r>
            <a:r>
              <a:rPr lang="ko-KR" altLang="en-US" sz="40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분석하는게</a:t>
            </a:r>
            <a:r>
              <a:rPr lang="ko-KR" altLang="en-US" sz="40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좋음</a:t>
            </a:r>
          </a:p>
        </p:txBody>
      </p:sp>
    </p:spTree>
    <p:extLst>
      <p:ext uri="{BB962C8B-B14F-4D97-AF65-F5344CB8AC3E}">
        <p14:creationId xmlns:p14="http://schemas.microsoft.com/office/powerpoint/2010/main" val="3330080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DD1BFD-4B04-4D57-945A-49FBDE9E4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77" y="2533960"/>
            <a:ext cx="6922304" cy="254770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39D23D-8A7A-490F-96FB-0077194EB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98" y="810091"/>
            <a:ext cx="7920428" cy="11686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Linear Neural Network</a:t>
            </a:r>
            <a:endParaRPr lang="ko-KR" altLang="en-US" sz="32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FE488-C965-435E-9F74-C1AA000E0BB0}"/>
              </a:ext>
            </a:extLst>
          </p:cNvPr>
          <p:cNvSpPr txBox="1"/>
          <p:nvPr/>
        </p:nvSpPr>
        <p:spPr>
          <a:xfrm>
            <a:off x="6916393" y="3010870"/>
            <a:ext cx="45512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기울기와 절편이 있음</a:t>
            </a:r>
            <a:endParaRPr lang="en-US" altLang="ko-KR" sz="32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r>
              <a:rPr lang="en-US" altLang="ko-KR" sz="32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w,b</a:t>
            </a:r>
            <a: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두 개의 파라미터 찾음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47BADD-0DF8-4049-BB4D-5E0A23A46D88}"/>
              </a:ext>
            </a:extLst>
          </p:cNvPr>
          <p:cNvSpPr txBox="1"/>
          <p:nvPr/>
        </p:nvSpPr>
        <p:spPr>
          <a:xfrm>
            <a:off x="7086970" y="4210690"/>
            <a:ext cx="3330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Loss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최소화 방향으로</a:t>
            </a:r>
          </a:p>
        </p:txBody>
      </p:sp>
    </p:spTree>
    <p:extLst>
      <p:ext uri="{BB962C8B-B14F-4D97-AF65-F5344CB8AC3E}">
        <p14:creationId xmlns:p14="http://schemas.microsoft.com/office/powerpoint/2010/main" val="371649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2F9BD0-1C87-4567-899B-C2625AC5C7F7}"/>
              </a:ext>
            </a:extLst>
          </p:cNvPr>
          <p:cNvSpPr txBox="1"/>
          <p:nvPr/>
        </p:nvSpPr>
        <p:spPr>
          <a:xfrm>
            <a:off x="3147934" y="2967335"/>
            <a:ext cx="5599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1. </a:t>
            </a:r>
            <a:r>
              <a:rPr lang="ko-KR" altLang="en-US" sz="5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딥러닝 기본 용어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8ED185-AE69-4273-94B2-9F3DACBB040D}"/>
              </a:ext>
            </a:extLst>
          </p:cNvPr>
          <p:cNvSpPr/>
          <p:nvPr/>
        </p:nvSpPr>
        <p:spPr>
          <a:xfrm>
            <a:off x="28481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708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39D23D-8A7A-490F-96FB-0077194EB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98" y="810091"/>
            <a:ext cx="7920428" cy="11686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Linear Neural Network</a:t>
            </a:r>
            <a:endParaRPr lang="ko-KR" altLang="en-US" sz="32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FE488-C965-435E-9F74-C1AA000E0BB0}"/>
              </a:ext>
            </a:extLst>
          </p:cNvPr>
          <p:cNvSpPr txBox="1"/>
          <p:nvPr/>
        </p:nvSpPr>
        <p:spPr>
          <a:xfrm>
            <a:off x="6916393" y="3380044"/>
            <a:ext cx="4231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Loss </a:t>
            </a:r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함수를 </a:t>
            </a:r>
            <a: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w</a:t>
            </a:r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로 </a:t>
            </a:r>
            <a:r>
              <a:rPr lang="ko-KR" altLang="en-US" sz="32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편미분</a:t>
            </a:r>
            <a:endParaRPr lang="ko-KR" altLang="en-US" sz="32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3F0A753-4B2D-46BB-8DDA-4681EAEC7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369" y="2224869"/>
            <a:ext cx="5256473" cy="303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49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39D23D-8A7A-490F-96FB-0077194EB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98" y="810091"/>
            <a:ext cx="7920428" cy="11686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Linear Neural Network</a:t>
            </a:r>
            <a:endParaRPr lang="ko-KR" altLang="en-US" sz="32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FE488-C965-435E-9F74-C1AA000E0BB0}"/>
              </a:ext>
            </a:extLst>
          </p:cNvPr>
          <p:cNvSpPr txBox="1"/>
          <p:nvPr/>
        </p:nvSpPr>
        <p:spPr>
          <a:xfrm>
            <a:off x="6607478" y="4079820"/>
            <a:ext cx="3169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Gradiant</a:t>
            </a:r>
            <a: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Decent</a:t>
            </a:r>
            <a:endParaRPr lang="ko-KR" altLang="en-US" sz="32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1C26580B-E7D0-4BD8-9B94-F1DE81A4F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40" y="2848215"/>
            <a:ext cx="4073884" cy="24343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EA06C0-28F0-4D8A-9B95-A371CDE51EEA}"/>
              </a:ext>
            </a:extLst>
          </p:cNvPr>
          <p:cNvSpPr txBox="1"/>
          <p:nvPr/>
        </p:nvSpPr>
        <p:spPr>
          <a:xfrm>
            <a:off x="6607478" y="2380073"/>
            <a:ext cx="3235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Backpropagation</a:t>
            </a:r>
            <a:endParaRPr lang="ko-KR" altLang="en-US" sz="32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004D94-5872-4E1A-844F-7EEEDE0D4140}"/>
              </a:ext>
            </a:extLst>
          </p:cNvPr>
          <p:cNvSpPr txBox="1"/>
          <p:nvPr/>
        </p:nvSpPr>
        <p:spPr>
          <a:xfrm>
            <a:off x="6607478" y="2927852"/>
            <a:ext cx="31390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전체 파라미터를 최종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loss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함수에 대해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편미분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078649-4889-4135-8EDD-6B1F5C141EC7}"/>
              </a:ext>
            </a:extLst>
          </p:cNvPr>
          <p:cNvSpPr txBox="1"/>
          <p:nvPr/>
        </p:nvSpPr>
        <p:spPr>
          <a:xfrm>
            <a:off x="6607478" y="4609339"/>
            <a:ext cx="2543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편미분을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업데이트 시키는 것</a:t>
            </a:r>
          </a:p>
        </p:txBody>
      </p:sp>
    </p:spTree>
    <p:extLst>
      <p:ext uri="{BB962C8B-B14F-4D97-AF65-F5344CB8AC3E}">
        <p14:creationId xmlns:p14="http://schemas.microsoft.com/office/powerpoint/2010/main" val="3472561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39D23D-8A7A-490F-96FB-0077194EB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98" y="810091"/>
            <a:ext cx="7920428" cy="11686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Linear Neural Network</a:t>
            </a:r>
            <a:endParaRPr lang="ko-KR" altLang="en-US" sz="32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A23F90-543A-4D1C-954C-3E747FDA5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031" y="2182197"/>
            <a:ext cx="4817741" cy="2980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49E135-60D5-4E58-A8D1-BC520FD56779}"/>
              </a:ext>
            </a:extLst>
          </p:cNvPr>
          <p:cNvSpPr txBox="1"/>
          <p:nvPr/>
        </p:nvSpPr>
        <p:spPr>
          <a:xfrm>
            <a:off x="7027203" y="3087655"/>
            <a:ext cx="3996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차원을 </a:t>
            </a:r>
            <a:r>
              <a:rPr lang="ko-KR" altLang="en-US" sz="32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변환할수도</a:t>
            </a:r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있음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D87AAC-90E9-41BA-8506-8B89F8BA6884}"/>
              </a:ext>
            </a:extLst>
          </p:cNvPr>
          <p:cNvSpPr txBox="1"/>
          <p:nvPr/>
        </p:nvSpPr>
        <p:spPr>
          <a:xfrm>
            <a:off x="7027203" y="3672430"/>
            <a:ext cx="31250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두개의 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Vectorspace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를 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변환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462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39D23D-8A7A-490F-96FB-0077194EB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98" y="810091"/>
            <a:ext cx="7920428" cy="11686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Linear Neural Network</a:t>
            </a:r>
            <a:endParaRPr lang="ko-KR" altLang="en-US" sz="32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49E135-60D5-4E58-A8D1-BC520FD56779}"/>
              </a:ext>
            </a:extLst>
          </p:cNvPr>
          <p:cNvSpPr txBox="1"/>
          <p:nvPr/>
        </p:nvSpPr>
        <p:spPr>
          <a:xfrm>
            <a:off x="7027203" y="3087655"/>
            <a:ext cx="2682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쌓을 수도 있다</a:t>
            </a:r>
            <a: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.</a:t>
            </a:r>
            <a:endParaRPr lang="ko-KR" altLang="en-US" sz="32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D87AAC-90E9-41BA-8506-8B89F8BA6884}"/>
              </a:ext>
            </a:extLst>
          </p:cNvPr>
          <p:cNvSpPr txBox="1"/>
          <p:nvPr/>
        </p:nvSpPr>
        <p:spPr>
          <a:xfrm>
            <a:off x="7027203" y="3672430"/>
            <a:ext cx="47355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하지만 단순히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행렬곱하는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것은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하나의 행렬을 곱하는 것과 같게 된다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5B65F187-5874-40C1-9B38-0014E18DD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444" y="2419189"/>
            <a:ext cx="4968138" cy="29861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338793-B38B-4EFD-8794-B12CC950D04E}"/>
              </a:ext>
            </a:extLst>
          </p:cNvPr>
          <p:cNvSpPr txBox="1"/>
          <p:nvPr/>
        </p:nvSpPr>
        <p:spPr>
          <a:xfrm>
            <a:off x="7027203" y="4688380"/>
            <a:ext cx="3642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-&gt;activation function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필요</a:t>
            </a:r>
          </a:p>
        </p:txBody>
      </p:sp>
    </p:spTree>
    <p:extLst>
      <p:ext uri="{BB962C8B-B14F-4D97-AF65-F5344CB8AC3E}">
        <p14:creationId xmlns:p14="http://schemas.microsoft.com/office/powerpoint/2010/main" val="1589450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39D23D-8A7A-490F-96FB-0077194EB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98" y="810091"/>
            <a:ext cx="7920428" cy="11686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Activation function</a:t>
            </a:r>
            <a:endParaRPr lang="ko-KR" altLang="en-US" sz="32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8FF120-B92C-4109-97AD-ED3B5D63C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138" y="2556526"/>
            <a:ext cx="9717724" cy="232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80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39D23D-8A7A-490F-96FB-0077194EB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98" y="810091"/>
            <a:ext cx="7920428" cy="11686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Multi-Layer Perceptron</a:t>
            </a:r>
            <a:endParaRPr lang="ko-KR" altLang="en-US" sz="32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8EB931FD-BB97-479C-BEC5-7A46F81F2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234" y="2114747"/>
            <a:ext cx="5915169" cy="2936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55F8CB-8367-44AB-9B1A-7CC09FE5798C}"/>
              </a:ext>
            </a:extLst>
          </p:cNvPr>
          <p:cNvSpPr txBox="1"/>
          <p:nvPr/>
        </p:nvSpPr>
        <p:spPr>
          <a:xfrm>
            <a:off x="3924613" y="5463134"/>
            <a:ext cx="4945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다수 계층으로 레이어를 쌓음</a:t>
            </a:r>
            <a: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.</a:t>
            </a:r>
            <a:endParaRPr lang="ko-KR" altLang="en-US" sz="32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1579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39D23D-8A7A-490F-96FB-0077194EB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98" y="810091"/>
            <a:ext cx="7920428" cy="11686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Loss</a:t>
            </a:r>
            <a:r>
              <a:rPr lang="ko-KR" altLang="en-US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functions?</a:t>
            </a:r>
            <a:endParaRPr lang="ko-KR" altLang="en-US" sz="32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5F8CB-8367-44AB-9B1A-7CC09FE5798C}"/>
              </a:ext>
            </a:extLst>
          </p:cNvPr>
          <p:cNvSpPr txBox="1"/>
          <p:nvPr/>
        </p:nvSpPr>
        <p:spPr>
          <a:xfrm>
            <a:off x="3744542" y="4317409"/>
            <a:ext cx="5537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제곱</a:t>
            </a:r>
            <a: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 </a:t>
            </a:r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절댓값일 때 성질이 달라짐</a:t>
            </a:r>
            <a: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.</a:t>
            </a:r>
            <a:endParaRPr lang="ko-KR" altLang="en-US" sz="32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7865D3-F6E0-404C-94E2-16E5EE82D75C}"/>
              </a:ext>
            </a:extLst>
          </p:cNvPr>
          <p:cNvSpPr txBox="1"/>
          <p:nvPr/>
        </p:nvSpPr>
        <p:spPr>
          <a:xfrm>
            <a:off x="3754536" y="4916656"/>
            <a:ext cx="5094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제곱수가 커질수록 그걸 맞추다가 모델이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망가질 수도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93B3EE-D039-4E0F-AAB4-59EEAA020B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72" t="18171"/>
          <a:stretch/>
        </p:blipFill>
        <p:spPr>
          <a:xfrm>
            <a:off x="2590848" y="2331139"/>
            <a:ext cx="6644544" cy="16110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B1A1DA-C819-4054-967B-079647680945}"/>
              </a:ext>
            </a:extLst>
          </p:cNvPr>
          <p:cNvSpPr txBox="1"/>
          <p:nvPr/>
        </p:nvSpPr>
        <p:spPr>
          <a:xfrm>
            <a:off x="10237836" y="1072114"/>
            <a:ext cx="8996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2">
                    <a:lumMod val="50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회귀</a:t>
            </a:r>
            <a:endParaRPr lang="en-US" altLang="ko-KR" sz="3200" dirty="0">
              <a:solidFill>
                <a:schemeClr val="bg2">
                  <a:lumMod val="50000"/>
                </a:schemeClr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r>
              <a:rPr lang="ko-KR" altLang="en-US" sz="3200" dirty="0">
                <a:solidFill>
                  <a:schemeClr val="bg2">
                    <a:lumMod val="50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작업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0702A9-BBCA-47E0-86A7-8F1653F40B0E}"/>
              </a:ext>
            </a:extLst>
          </p:cNvPr>
          <p:cNvSpPr/>
          <p:nvPr/>
        </p:nvSpPr>
        <p:spPr>
          <a:xfrm>
            <a:off x="10108321" y="810091"/>
            <a:ext cx="1147742" cy="1521048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520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39D23D-8A7A-490F-96FB-0077194EB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98" y="810091"/>
            <a:ext cx="7920428" cy="11686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Loss</a:t>
            </a:r>
            <a:r>
              <a:rPr lang="ko-KR" altLang="en-US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functions?</a:t>
            </a:r>
            <a:endParaRPr lang="ko-KR" altLang="en-US" sz="32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5F8CB-8367-44AB-9B1A-7CC09FE5798C}"/>
              </a:ext>
            </a:extLst>
          </p:cNvPr>
          <p:cNvSpPr txBox="1"/>
          <p:nvPr/>
        </p:nvSpPr>
        <p:spPr>
          <a:xfrm>
            <a:off x="2970576" y="4436009"/>
            <a:ext cx="6258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타겟 하나의 값만 비교적 높게 하면 됨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E6A7F8A-52ED-4298-A849-2365AE76D4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01"/>
          <a:stretch/>
        </p:blipFill>
        <p:spPr>
          <a:xfrm>
            <a:off x="3576266" y="3016387"/>
            <a:ext cx="4745801" cy="11686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816BDA-917B-4954-B512-1D041DD6E777}"/>
              </a:ext>
            </a:extLst>
          </p:cNvPr>
          <p:cNvSpPr txBox="1"/>
          <p:nvPr/>
        </p:nvSpPr>
        <p:spPr>
          <a:xfrm>
            <a:off x="10208961" y="865841"/>
            <a:ext cx="10182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2">
                    <a:lumMod val="50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분류 </a:t>
            </a:r>
            <a:endParaRPr lang="en-US" altLang="ko-KR" sz="3200" dirty="0">
              <a:solidFill>
                <a:schemeClr val="bg2">
                  <a:lumMod val="50000"/>
                </a:schemeClr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r>
              <a:rPr lang="ko-KR" altLang="en-US" sz="3200" dirty="0">
                <a:solidFill>
                  <a:schemeClr val="bg2">
                    <a:lumMod val="50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작업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3E7CE3-9701-4AD4-A0B1-A5699718B2C7}"/>
              </a:ext>
            </a:extLst>
          </p:cNvPr>
          <p:cNvSpPr/>
          <p:nvPr/>
        </p:nvSpPr>
        <p:spPr>
          <a:xfrm>
            <a:off x="10079446" y="603818"/>
            <a:ext cx="1147742" cy="1521048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000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39D23D-8A7A-490F-96FB-0077194EB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98" y="810091"/>
            <a:ext cx="7920428" cy="11686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Loss</a:t>
            </a:r>
            <a:r>
              <a:rPr lang="ko-KR" altLang="en-US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functions?</a:t>
            </a:r>
            <a:endParaRPr lang="ko-KR" altLang="en-US" sz="32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5F8CB-8367-44AB-9B1A-7CC09FE5798C}"/>
              </a:ext>
            </a:extLst>
          </p:cNvPr>
          <p:cNvSpPr txBox="1"/>
          <p:nvPr/>
        </p:nvSpPr>
        <p:spPr>
          <a:xfrm>
            <a:off x="2720320" y="4541521"/>
            <a:ext cx="6497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불확실한 다른 타겟의 확률도 알아야 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C8196F-BECF-4E08-9512-2139B75A7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31"/>
          <a:stretch/>
        </p:blipFill>
        <p:spPr>
          <a:xfrm>
            <a:off x="2694653" y="2926104"/>
            <a:ext cx="6221658" cy="11686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5DE871-73DC-49A0-803C-B93516B1869F}"/>
              </a:ext>
            </a:extLst>
          </p:cNvPr>
          <p:cNvSpPr txBox="1"/>
          <p:nvPr/>
        </p:nvSpPr>
        <p:spPr>
          <a:xfrm>
            <a:off x="10257087" y="971718"/>
            <a:ext cx="8996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2">
                    <a:lumMod val="50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</a:t>
            </a:r>
            <a:endParaRPr lang="en-US" altLang="ko-KR" sz="3200" dirty="0">
              <a:solidFill>
                <a:schemeClr val="bg2">
                  <a:lumMod val="50000"/>
                </a:schemeClr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r>
              <a:rPr lang="ko-KR" altLang="en-US" sz="3200" dirty="0">
                <a:solidFill>
                  <a:schemeClr val="bg2">
                    <a:lumMod val="50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작업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B4BE39-2B4C-4C10-8919-25D17EB42460}"/>
              </a:ext>
            </a:extLst>
          </p:cNvPr>
          <p:cNvSpPr/>
          <p:nvPr/>
        </p:nvSpPr>
        <p:spPr>
          <a:xfrm>
            <a:off x="10127572" y="709695"/>
            <a:ext cx="1147742" cy="1521048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51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57ACD7-F292-4A82-BE79-9D4F42F7C415}"/>
              </a:ext>
            </a:extLst>
          </p:cNvPr>
          <p:cNvSpPr txBox="1"/>
          <p:nvPr/>
        </p:nvSpPr>
        <p:spPr>
          <a:xfrm>
            <a:off x="4191897" y="2967335"/>
            <a:ext cx="3788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4. MLP </a:t>
            </a:r>
            <a:r>
              <a:rPr lang="ko-KR" altLang="en-US" sz="5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89405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614C18-5C89-4276-B30E-93106E9FA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6575" y="5044814"/>
            <a:ext cx="3658849" cy="53964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인공지능 연구 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!= 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딥러닝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4DBBB8-6FA1-4617-9033-A1DD857F6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095" y="1064302"/>
            <a:ext cx="5655810" cy="371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76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93B048-5B5B-46BF-8DEE-24431D80C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447" y="2967388"/>
            <a:ext cx="7227105" cy="9232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271DA2-9E6D-4236-B4E6-9A124EF4D8F1}"/>
              </a:ext>
            </a:extLst>
          </p:cNvPr>
          <p:cNvSpPr txBox="1"/>
          <p:nvPr/>
        </p:nvSpPr>
        <p:spPr>
          <a:xfrm>
            <a:off x="2720320" y="4541521"/>
            <a:ext cx="6021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선형 레이어의 입출력 채널 </a:t>
            </a:r>
            <a:r>
              <a:rPr lang="ko-KR" altLang="en-US" sz="32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맞춰주기</a:t>
            </a:r>
            <a:endParaRPr lang="ko-KR" altLang="en-US" sz="32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9746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71DA2-9E6D-4236-B4E6-9A124EF4D8F1}"/>
              </a:ext>
            </a:extLst>
          </p:cNvPr>
          <p:cNvSpPr txBox="1"/>
          <p:nvPr/>
        </p:nvSpPr>
        <p:spPr>
          <a:xfrm>
            <a:off x="3817864" y="3781242"/>
            <a:ext cx="4233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MNIST</a:t>
            </a:r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를 </a:t>
            </a:r>
            <a: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model</a:t>
            </a:r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에 입력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967842B-1DB0-4D6A-A6AC-F079A85F4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344" y="2300439"/>
            <a:ext cx="7224700" cy="9509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D21356-0632-4F6B-8886-C5622E983E88}"/>
              </a:ext>
            </a:extLst>
          </p:cNvPr>
          <p:cNvSpPr txBox="1"/>
          <p:nvPr/>
        </p:nvSpPr>
        <p:spPr>
          <a:xfrm>
            <a:off x="3817864" y="4401108"/>
            <a:ext cx="5479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Model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의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input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은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1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차원으로 들어가야 한다</a:t>
            </a:r>
          </a:p>
        </p:txBody>
      </p:sp>
    </p:spTree>
    <p:extLst>
      <p:ext uri="{BB962C8B-B14F-4D97-AF65-F5344CB8AC3E}">
        <p14:creationId xmlns:p14="http://schemas.microsoft.com/office/powerpoint/2010/main" val="1339813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71DA2-9E6D-4236-B4E6-9A124EF4D8F1}"/>
              </a:ext>
            </a:extLst>
          </p:cNvPr>
          <p:cNvSpPr txBox="1"/>
          <p:nvPr/>
        </p:nvSpPr>
        <p:spPr>
          <a:xfrm>
            <a:off x="3683111" y="3616493"/>
            <a:ext cx="3520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정확도 업데이트하기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D21356-0632-4F6B-8886-C5622E983E88}"/>
              </a:ext>
            </a:extLst>
          </p:cNvPr>
          <p:cNvSpPr txBox="1"/>
          <p:nvPr/>
        </p:nvSpPr>
        <p:spPr>
          <a:xfrm>
            <a:off x="3683111" y="4236359"/>
            <a:ext cx="54505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배치 하나를 돌릴 때 마다 답이 맞은 개수와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</a:t>
            </a:r>
          </a:p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전체 개수를 업데이트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D14BB99-05E6-4075-9502-2C42E246E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25" y="2463098"/>
            <a:ext cx="49339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81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71DA2-9E6D-4236-B4E6-9A124EF4D8F1}"/>
              </a:ext>
            </a:extLst>
          </p:cNvPr>
          <p:cNvSpPr txBox="1"/>
          <p:nvPr/>
        </p:nvSpPr>
        <p:spPr>
          <a:xfrm>
            <a:off x="2413488" y="3575663"/>
            <a:ext cx="1614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업데이트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D21356-0632-4F6B-8886-C5622E983E88}"/>
              </a:ext>
            </a:extLst>
          </p:cNvPr>
          <p:cNvSpPr txBox="1"/>
          <p:nvPr/>
        </p:nvSpPr>
        <p:spPr>
          <a:xfrm>
            <a:off x="2350008" y="4293938"/>
            <a:ext cx="82609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Optm.zero_grad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()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: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파라미터에 해당하는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gradient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를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0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으로 만듦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Loss_out.backward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() : backpropagation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해줌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Optm.step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() : backpropagation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결과들을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옮겨줌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3C7C633-4927-4089-8949-AE8BFEBFD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1593348"/>
            <a:ext cx="44958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484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57ACD7-F292-4A82-BE79-9D4F42F7C415}"/>
              </a:ext>
            </a:extLst>
          </p:cNvPr>
          <p:cNvSpPr txBox="1"/>
          <p:nvPr/>
        </p:nvSpPr>
        <p:spPr>
          <a:xfrm>
            <a:off x="3988373" y="2967335"/>
            <a:ext cx="4884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4. Optimization</a:t>
            </a:r>
            <a:endParaRPr lang="ko-KR" altLang="en-US" sz="5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901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39D23D-8A7A-490F-96FB-0077194EB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98" y="810091"/>
            <a:ext cx="7920428" cy="11686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Gradient Decent</a:t>
            </a:r>
            <a:endParaRPr lang="ko-KR" altLang="en-US" sz="32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5F8CB-8367-44AB-9B1A-7CC09FE5798C}"/>
              </a:ext>
            </a:extLst>
          </p:cNvPr>
          <p:cNvSpPr txBox="1"/>
          <p:nvPr/>
        </p:nvSpPr>
        <p:spPr>
          <a:xfrm>
            <a:off x="1316509" y="5070911"/>
            <a:ext cx="9788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</a:t>
            </a:r>
            <a:r>
              <a:rPr lang="ko-KR" altLang="en-US" sz="32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차 미분값을 사용하여 반복적으로 </a:t>
            </a:r>
            <a:r>
              <a:rPr lang="en-US" altLang="ko-KR" sz="32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loss function</a:t>
            </a:r>
            <a:r>
              <a:rPr lang="ko-KR" altLang="en-US" sz="32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을 최적화</a:t>
            </a:r>
            <a:endParaRPr lang="ko-KR" altLang="en-US" sz="32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01E250-55FD-4659-8AAD-922D77CAF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526" y="2357437"/>
            <a:ext cx="48768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43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39D23D-8A7A-490F-96FB-0077194EB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98" y="810091"/>
            <a:ext cx="7920428" cy="11686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Generalization</a:t>
            </a:r>
            <a:endParaRPr lang="ko-KR" altLang="en-US" sz="32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5F8CB-8367-44AB-9B1A-7CC09FE5798C}"/>
              </a:ext>
            </a:extLst>
          </p:cNvPr>
          <p:cNvSpPr txBox="1"/>
          <p:nvPr/>
        </p:nvSpPr>
        <p:spPr>
          <a:xfrm>
            <a:off x="2118615" y="4445269"/>
            <a:ext cx="85186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일반화 성능을 높이는 것</a:t>
            </a:r>
            <a: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.</a:t>
            </a:r>
          </a:p>
          <a:p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모델이 보이지 않는 데이터를 얼마나 잘 학습하느냐</a:t>
            </a:r>
            <a: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.</a:t>
            </a:r>
            <a:endParaRPr lang="ko-KR" altLang="en-US" sz="32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603B98-5C9B-47C9-910E-4BF4D0FF6A8E}"/>
              </a:ext>
            </a:extLst>
          </p:cNvPr>
          <p:cNvSpPr txBox="1"/>
          <p:nvPr/>
        </p:nvSpPr>
        <p:spPr>
          <a:xfrm>
            <a:off x="2118615" y="5422267"/>
            <a:ext cx="7682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Test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data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의 결과가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Train data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의 결과와 얼마나 일치하느냐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C6858D6-FBC2-4999-B4D2-A4CE78389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457" y="1622081"/>
            <a:ext cx="5500197" cy="228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582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39D23D-8A7A-490F-96FB-0077194EB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98" y="810091"/>
            <a:ext cx="7920428" cy="11686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Underfitting</a:t>
            </a:r>
            <a:r>
              <a:rPr lang="ko-KR" altLang="en-US" sz="320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320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vs</a:t>
            </a:r>
            <a:r>
              <a:rPr lang="ko-KR" altLang="en-US" sz="320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320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overfitting</a:t>
            </a:r>
            <a:endParaRPr lang="ko-KR" altLang="en-US" sz="32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5F8CB-8367-44AB-9B1A-7CC09FE5798C}"/>
              </a:ext>
            </a:extLst>
          </p:cNvPr>
          <p:cNvSpPr txBox="1"/>
          <p:nvPr/>
        </p:nvSpPr>
        <p:spPr>
          <a:xfrm>
            <a:off x="1621310" y="4970691"/>
            <a:ext cx="23807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Underfitting</a:t>
            </a:r>
          </a:p>
          <a:p>
            <a: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Overfitting</a:t>
            </a:r>
            <a:endParaRPr lang="ko-KR" altLang="en-US" sz="32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603B98-5C9B-47C9-910E-4BF4D0FF6A8E}"/>
              </a:ext>
            </a:extLst>
          </p:cNvPr>
          <p:cNvSpPr txBox="1"/>
          <p:nvPr/>
        </p:nvSpPr>
        <p:spPr>
          <a:xfrm>
            <a:off x="4111120" y="5047635"/>
            <a:ext cx="705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학습이 너무 덜 돼서 학습 데이터를 제대로 반영하지 못함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697A21-A747-4632-B032-EADBAB3A98CC}"/>
              </a:ext>
            </a:extLst>
          </p:cNvPr>
          <p:cNvSpPr txBox="1"/>
          <p:nvPr/>
        </p:nvSpPr>
        <p:spPr>
          <a:xfrm>
            <a:off x="4165635" y="5509300"/>
            <a:ext cx="6873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Train data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에 과도하게 맞춰져서 실제 결과와 차이가 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BC0BA6-5264-4869-B1A9-40E7552B4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103" y="2298422"/>
            <a:ext cx="7009805" cy="210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85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39D23D-8A7A-490F-96FB-0077194EB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98" y="810091"/>
            <a:ext cx="7920428" cy="11686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Cross-</a:t>
            </a:r>
            <a:r>
              <a:rPr lang="en-US" altLang="ko-KR" sz="32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validataion</a:t>
            </a:r>
            <a:endParaRPr lang="ko-KR" altLang="en-US" sz="32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CC9410-3799-4F44-8A9D-A83F10341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299" y="1730628"/>
            <a:ext cx="3826795" cy="22389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BE7153-A3F9-485B-8A93-6E4B2CC915FC}"/>
              </a:ext>
            </a:extLst>
          </p:cNvPr>
          <p:cNvSpPr txBox="1"/>
          <p:nvPr/>
        </p:nvSpPr>
        <p:spPr>
          <a:xfrm>
            <a:off x="3401984" y="4234815"/>
            <a:ext cx="65619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Test data</a:t>
            </a:r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와 </a:t>
            </a:r>
            <a: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Validation data</a:t>
            </a:r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를 나누어</a:t>
            </a:r>
            <a:endParaRPr lang="en-US" altLang="ko-KR" sz="32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Validation</a:t>
            </a:r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으로 검증함</a:t>
            </a:r>
            <a: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.</a:t>
            </a:r>
            <a:endParaRPr lang="ko-KR" altLang="en-US" sz="32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E1F779-1EC8-4496-8497-47DE45B65DE4}"/>
              </a:ext>
            </a:extLst>
          </p:cNvPr>
          <p:cNvSpPr txBox="1"/>
          <p:nvPr/>
        </p:nvSpPr>
        <p:spPr>
          <a:xfrm>
            <a:off x="3401984" y="5303728"/>
            <a:ext cx="5807487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Validation Data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로 최적의 파라미터 셋을 찾음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>
              <a:spcAft>
                <a:spcPts val="600"/>
              </a:spcAft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V –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모의고사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T-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본고사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62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39D23D-8A7A-490F-96FB-0077194EB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98" y="810091"/>
            <a:ext cx="7920428" cy="11686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Bias and </a:t>
            </a:r>
            <a:r>
              <a:rPr lang="en-US" altLang="ko-KR" sz="32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Varience</a:t>
            </a:r>
            <a:endParaRPr lang="ko-KR" altLang="en-US" sz="32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CE9EAB-555F-40EC-BEE8-1D9750867410}"/>
              </a:ext>
            </a:extLst>
          </p:cNvPr>
          <p:cNvSpPr txBox="1"/>
          <p:nvPr/>
        </p:nvSpPr>
        <p:spPr>
          <a:xfrm>
            <a:off x="1621310" y="4970691"/>
            <a:ext cx="17631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Varience</a:t>
            </a:r>
            <a:endParaRPr lang="en-US" altLang="ko-KR" sz="32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Bias</a:t>
            </a:r>
            <a:endParaRPr lang="ko-KR" altLang="en-US" sz="32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9E43E9-A6D8-413C-B246-650F3EF10189}"/>
              </a:ext>
            </a:extLst>
          </p:cNvPr>
          <p:cNvSpPr txBox="1"/>
          <p:nvPr/>
        </p:nvSpPr>
        <p:spPr>
          <a:xfrm>
            <a:off x="4111120" y="5047635"/>
            <a:ext cx="6077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비슷한 입력에 대해 얼마나 다른 결과가 나오는지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C93481-0504-42B8-8A99-71941744139A}"/>
              </a:ext>
            </a:extLst>
          </p:cNvPr>
          <p:cNvSpPr txBox="1"/>
          <p:nvPr/>
        </p:nvSpPr>
        <p:spPr>
          <a:xfrm>
            <a:off x="4165635" y="5509300"/>
            <a:ext cx="4168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Mean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에 대해 얼마나 벗어났는지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8BCF0D-BB88-4368-A305-771D5F1C1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225" y="1636203"/>
            <a:ext cx="3172828" cy="295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5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614C18-5C89-4276-B30E-93106E9FA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2727" y="1739482"/>
            <a:ext cx="7920428" cy="43090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Data : 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모델이 학습하는 것</a:t>
            </a:r>
            <a:endParaRPr lang="en-US" altLang="ko-KR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Model: 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데이터를 변환하는 방법</a:t>
            </a:r>
            <a:endParaRPr lang="en-US" altLang="ko-KR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Loss: 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모델의 결점을 정량화</a:t>
            </a:r>
            <a:endParaRPr lang="en-US" altLang="ko-KR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Algorithm: loss 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최소화 위해 파라미터를 조정하는 것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8912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39D23D-8A7A-490F-96FB-0077194EB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98" y="810091"/>
            <a:ext cx="7920428" cy="11686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Bias and Variance Tradeoff</a:t>
            </a:r>
            <a:endParaRPr lang="ko-KR" altLang="en-US" sz="32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CE9EAB-555F-40EC-BEE8-1D9750867410}"/>
              </a:ext>
            </a:extLst>
          </p:cNvPr>
          <p:cNvSpPr txBox="1"/>
          <p:nvPr/>
        </p:nvSpPr>
        <p:spPr>
          <a:xfrm>
            <a:off x="1701334" y="4987623"/>
            <a:ext cx="9880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Variance,Bias</a:t>
            </a:r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중 하나가 줄어들면 나머지가 늘어남</a:t>
            </a:r>
            <a: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.</a:t>
            </a:r>
            <a:endParaRPr lang="ko-KR" altLang="en-US" sz="32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D2494BB-B1D7-4E7C-9633-98DE3E1A9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061" y="2727900"/>
            <a:ext cx="5929501" cy="188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070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39D23D-8A7A-490F-96FB-0077194EB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98" y="810091"/>
            <a:ext cx="7920428" cy="11686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Bootstraping</a:t>
            </a:r>
            <a:endParaRPr lang="ko-KR" altLang="en-US" sz="32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CE9EAB-555F-40EC-BEE8-1D9750867410}"/>
              </a:ext>
            </a:extLst>
          </p:cNvPr>
          <p:cNvSpPr txBox="1"/>
          <p:nvPr/>
        </p:nvSpPr>
        <p:spPr>
          <a:xfrm>
            <a:off x="1372722" y="3047084"/>
            <a:ext cx="10200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데이터를 나눠 여러 개의 모델을 만듦</a:t>
            </a:r>
            <a: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.</a:t>
            </a:r>
          </a:p>
          <a:p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모델들의 결과가 얼마나 일치하는지를 보고 불확실성을 관찰</a:t>
            </a:r>
            <a: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.</a:t>
            </a:r>
            <a:endParaRPr lang="ko-KR" altLang="en-US" sz="32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71233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39D23D-8A7A-490F-96FB-0077194EB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98" y="810091"/>
            <a:ext cx="7920428" cy="11686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Bagging vs</a:t>
            </a:r>
            <a:r>
              <a:rPr lang="ko-KR" altLang="en-US" sz="320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320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Bootsting</a:t>
            </a:r>
            <a:endParaRPr lang="ko-KR" altLang="en-US" sz="32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9069B4-0D41-49B5-9435-B526BCFCDE8A}"/>
              </a:ext>
            </a:extLst>
          </p:cNvPr>
          <p:cNvSpPr txBox="1"/>
          <p:nvPr/>
        </p:nvSpPr>
        <p:spPr>
          <a:xfrm>
            <a:off x="1264123" y="5127394"/>
            <a:ext cx="18092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Bagging</a:t>
            </a:r>
          </a:p>
          <a:p>
            <a: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Boosting</a:t>
            </a:r>
            <a:endParaRPr lang="ko-KR" altLang="en-US" sz="32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0D310-2895-4CFB-8B3F-F020580E1DCB}"/>
              </a:ext>
            </a:extLst>
          </p:cNvPr>
          <p:cNvSpPr txBox="1"/>
          <p:nvPr/>
        </p:nvSpPr>
        <p:spPr>
          <a:xfrm>
            <a:off x="3753933" y="5204338"/>
            <a:ext cx="652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모든 모델을 돌려보고 그 평균 등의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출력값을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쓰는 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B4094B-4E59-43EF-B671-764BA34D8D60}"/>
              </a:ext>
            </a:extLst>
          </p:cNvPr>
          <p:cNvSpPr txBox="1"/>
          <p:nvPr/>
        </p:nvSpPr>
        <p:spPr>
          <a:xfrm>
            <a:off x="3808448" y="5666003"/>
            <a:ext cx="679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잘 안되는 데이터에 대한 모델을 따로 만들어 합치는 것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0EFF76-2AF1-467D-803C-6F42BC696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23" y="1791145"/>
            <a:ext cx="5391151" cy="300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571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39D23D-8A7A-490F-96FB-0077194EB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98" y="810091"/>
            <a:ext cx="7920428" cy="11686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Gradient Descent Methods</a:t>
            </a:r>
            <a:endParaRPr lang="ko-KR" altLang="en-US" sz="32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9069B4-0D41-49B5-9435-B526BCFCDE8A}"/>
              </a:ext>
            </a:extLst>
          </p:cNvPr>
          <p:cNvSpPr txBox="1"/>
          <p:nvPr/>
        </p:nvSpPr>
        <p:spPr>
          <a:xfrm>
            <a:off x="2739806" y="1857209"/>
            <a:ext cx="5423408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Stochstic</a:t>
            </a:r>
            <a: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gradient descent</a:t>
            </a:r>
          </a:p>
          <a:p>
            <a:pPr>
              <a:lnSpc>
                <a:spcPct val="250000"/>
              </a:lnSpc>
            </a:pPr>
            <a: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Mini-batch gradient descent</a:t>
            </a:r>
          </a:p>
          <a:p>
            <a:pPr>
              <a:lnSpc>
                <a:spcPct val="250000"/>
              </a:lnSpc>
            </a:pPr>
            <a: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Batch gradient descent</a:t>
            </a:r>
            <a:endParaRPr lang="ko-KR" altLang="en-US" sz="32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0D310-2895-4CFB-8B3F-F020580E1DCB}"/>
              </a:ext>
            </a:extLst>
          </p:cNvPr>
          <p:cNvSpPr txBox="1"/>
          <p:nvPr/>
        </p:nvSpPr>
        <p:spPr>
          <a:xfrm>
            <a:off x="3047378" y="2952579"/>
            <a:ext cx="6399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Sample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하나에 대한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Gradient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를 구하고 업데이트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952783-A74B-4E61-A398-A5156FAE80FB}"/>
              </a:ext>
            </a:extLst>
          </p:cNvPr>
          <p:cNvSpPr txBox="1"/>
          <p:nvPr/>
        </p:nvSpPr>
        <p:spPr>
          <a:xfrm>
            <a:off x="3047378" y="4135713"/>
            <a:ext cx="6434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하나의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Batch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에 대한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Gradient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를 구하고 업데이트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7511B1-1350-4EA5-92B6-4CE130D234F7}"/>
              </a:ext>
            </a:extLst>
          </p:cNvPr>
          <p:cNvSpPr txBox="1"/>
          <p:nvPr/>
        </p:nvSpPr>
        <p:spPr>
          <a:xfrm>
            <a:off x="3030353" y="5458195"/>
            <a:ext cx="4750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모든 데이터에 대한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Gradient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를 구함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552D8E-7D31-4C61-AA0E-CCB3798685E8}"/>
              </a:ext>
            </a:extLst>
          </p:cNvPr>
          <p:cNvSpPr txBox="1"/>
          <p:nvPr/>
        </p:nvSpPr>
        <p:spPr>
          <a:xfrm>
            <a:off x="8015828" y="3674048"/>
            <a:ext cx="161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2400" dirty="0">
                <a:solidFill>
                  <a:srgbClr val="EC5A76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대부분 사용</a:t>
            </a:r>
          </a:p>
        </p:txBody>
      </p:sp>
    </p:spTree>
    <p:extLst>
      <p:ext uri="{BB962C8B-B14F-4D97-AF65-F5344CB8AC3E}">
        <p14:creationId xmlns:p14="http://schemas.microsoft.com/office/powerpoint/2010/main" val="40644933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39D23D-8A7A-490F-96FB-0077194EB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98" y="810091"/>
            <a:ext cx="7920428" cy="11686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Batch-size Matters</a:t>
            </a:r>
            <a:endParaRPr lang="ko-KR" altLang="en-US" sz="32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9069B4-0D41-49B5-9435-B526BCFCDE8A}"/>
              </a:ext>
            </a:extLst>
          </p:cNvPr>
          <p:cNvSpPr txBox="1"/>
          <p:nvPr/>
        </p:nvSpPr>
        <p:spPr>
          <a:xfrm>
            <a:off x="6653212" y="2196280"/>
            <a:ext cx="3307637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Larch-Batch size</a:t>
            </a:r>
          </a:p>
          <a:p>
            <a:pPr>
              <a:lnSpc>
                <a:spcPct val="250000"/>
              </a:lnSpc>
            </a:pPr>
            <a: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Small-Batch size</a:t>
            </a:r>
            <a:endParaRPr lang="ko-KR" altLang="en-US" sz="32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0D310-2895-4CFB-8B3F-F020580E1DCB}"/>
              </a:ext>
            </a:extLst>
          </p:cNvPr>
          <p:cNvSpPr txBox="1"/>
          <p:nvPr/>
        </p:nvSpPr>
        <p:spPr>
          <a:xfrm>
            <a:off x="6960784" y="3291650"/>
            <a:ext cx="3312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Sharp minimizer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에 도달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952783-A74B-4E61-A398-A5156FAE80FB}"/>
              </a:ext>
            </a:extLst>
          </p:cNvPr>
          <p:cNvSpPr txBox="1"/>
          <p:nvPr/>
        </p:nvSpPr>
        <p:spPr>
          <a:xfrm>
            <a:off x="6960784" y="4474784"/>
            <a:ext cx="3025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Flat minimizer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에 도달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7511B1-1350-4EA5-92B6-4CE130D234F7}"/>
              </a:ext>
            </a:extLst>
          </p:cNvPr>
          <p:cNvSpPr txBox="1"/>
          <p:nvPr/>
        </p:nvSpPr>
        <p:spPr>
          <a:xfrm>
            <a:off x="9960849" y="4058807"/>
            <a:ext cx="161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2400" dirty="0">
                <a:solidFill>
                  <a:srgbClr val="EC5A76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성능이 좋음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5D9188-2CEA-47F9-B570-B2D4AE344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208" y="2533960"/>
            <a:ext cx="5383882" cy="23453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A703B26-EBE0-40B5-9114-E018A862AC8A}"/>
              </a:ext>
            </a:extLst>
          </p:cNvPr>
          <p:cNvSpPr txBox="1"/>
          <p:nvPr/>
        </p:nvSpPr>
        <p:spPr>
          <a:xfrm>
            <a:off x="2313585" y="5417320"/>
            <a:ext cx="7968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적당히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minimum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에서 벗어나도 차이가 크게 나지 않음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CF7E5C-03F6-4AC0-8FF2-182018AA02E2}"/>
              </a:ext>
            </a:extLst>
          </p:cNvPr>
          <p:cNvSpPr txBox="1"/>
          <p:nvPr/>
        </p:nvSpPr>
        <p:spPr>
          <a:xfrm>
            <a:off x="1738117" y="5278820"/>
            <a:ext cx="85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2000" dirty="0">
                <a:solidFill>
                  <a:srgbClr val="EC5A76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이유</a:t>
            </a:r>
          </a:p>
        </p:txBody>
      </p:sp>
    </p:spTree>
    <p:extLst>
      <p:ext uri="{BB962C8B-B14F-4D97-AF65-F5344CB8AC3E}">
        <p14:creationId xmlns:p14="http://schemas.microsoft.com/office/powerpoint/2010/main" val="10437631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39D23D-8A7A-490F-96FB-0077194EB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98" y="810091"/>
            <a:ext cx="7920428" cy="11686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Gradient Descent Methods</a:t>
            </a:r>
            <a:endParaRPr lang="ko-KR" altLang="en-US" sz="32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60D711-5A10-4273-850A-38279EE40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133" y="2371726"/>
            <a:ext cx="8291733" cy="33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1941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39D23D-8A7A-490F-96FB-0077194EB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98" y="810091"/>
            <a:ext cx="7920428" cy="11686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Momentum</a:t>
            </a:r>
            <a:endParaRPr lang="ko-KR" altLang="en-US" sz="32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73AB7A-66FC-458D-9027-B6D01DD0F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326" y="2600851"/>
            <a:ext cx="4331347" cy="17646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12748B-994C-42A2-A3F8-F1CD5E31EE9A}"/>
              </a:ext>
            </a:extLst>
          </p:cNvPr>
          <p:cNvSpPr txBox="1"/>
          <p:nvPr/>
        </p:nvSpPr>
        <p:spPr>
          <a:xfrm>
            <a:off x="1701334" y="4987623"/>
            <a:ext cx="9880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전에 흘러가던 방향으로</a:t>
            </a:r>
            <a: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 </a:t>
            </a:r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조금 엇나가더라도 계속 가보자</a:t>
            </a:r>
          </a:p>
        </p:txBody>
      </p:sp>
    </p:spTree>
    <p:extLst>
      <p:ext uri="{BB962C8B-B14F-4D97-AF65-F5344CB8AC3E}">
        <p14:creationId xmlns:p14="http://schemas.microsoft.com/office/powerpoint/2010/main" val="17635609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39D23D-8A7A-490F-96FB-0077194EB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98" y="810091"/>
            <a:ext cx="7920428" cy="11686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Momentum</a:t>
            </a:r>
            <a:endParaRPr lang="ko-KR" altLang="en-US" sz="32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12748B-994C-42A2-A3F8-F1CD5E31EE9A}"/>
              </a:ext>
            </a:extLst>
          </p:cNvPr>
          <p:cNvSpPr txBox="1"/>
          <p:nvPr/>
        </p:nvSpPr>
        <p:spPr>
          <a:xfrm>
            <a:off x="1701334" y="4987623"/>
            <a:ext cx="9880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전에 흘러가던 방향으로</a:t>
            </a:r>
            <a: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 </a:t>
            </a:r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조금 엇나가더라도 계속 가보자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C435A9-0757-4E99-B4FB-BCA79C309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476" y="2402136"/>
            <a:ext cx="4847850" cy="198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360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39D23D-8A7A-490F-96FB-0077194EB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98" y="810091"/>
            <a:ext cx="7920428" cy="11686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Nesterov</a:t>
            </a:r>
            <a:r>
              <a:rPr lang="ko-KR" altLang="en-US" sz="320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320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Accelerated</a:t>
            </a:r>
            <a:r>
              <a:rPr lang="ko-KR" altLang="en-US" sz="320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320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Gradient</a:t>
            </a:r>
            <a:endParaRPr lang="ko-KR" altLang="en-US" sz="32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12748B-994C-42A2-A3F8-F1CD5E31EE9A}"/>
              </a:ext>
            </a:extLst>
          </p:cNvPr>
          <p:cNvSpPr txBox="1"/>
          <p:nvPr/>
        </p:nvSpPr>
        <p:spPr>
          <a:xfrm>
            <a:off x="957263" y="5083766"/>
            <a:ext cx="107099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Lookahead gradient </a:t>
            </a:r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계산 </a:t>
            </a:r>
            <a: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-&gt; </a:t>
            </a:r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현재 정보 방향으로 가 보고</a:t>
            </a:r>
            <a:endParaRPr lang="en-US" altLang="ko-KR" sz="32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					   Gradient </a:t>
            </a:r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계산 후 </a:t>
            </a:r>
            <a: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Accumulate</a:t>
            </a:r>
            <a:endParaRPr lang="ko-KR" altLang="en-US" sz="32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98612D-49E2-4D88-92BB-565616D5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892" y="1774234"/>
            <a:ext cx="728421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45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39D23D-8A7A-490F-96FB-0077194EB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98" y="810091"/>
            <a:ext cx="7920428" cy="11686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Adagrad</a:t>
            </a:r>
            <a:endParaRPr lang="ko-KR" altLang="en-US" sz="32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12748B-994C-42A2-A3F8-F1CD5E31EE9A}"/>
              </a:ext>
            </a:extLst>
          </p:cNvPr>
          <p:cNvSpPr txBox="1"/>
          <p:nvPr/>
        </p:nvSpPr>
        <p:spPr>
          <a:xfrm>
            <a:off x="1600201" y="5004447"/>
            <a:ext cx="10709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NN</a:t>
            </a:r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에서 많이 변한 파라미터는 적게</a:t>
            </a:r>
            <a: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 </a:t>
            </a:r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반대는 크게 변화시킴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53B988-CFA1-4D82-98D4-FAA25F0F1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2549819"/>
            <a:ext cx="7529948" cy="209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4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614C18-5C89-4276-B30E-93106E9FA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98" y="810091"/>
            <a:ext cx="7920428" cy="11686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Data – </a:t>
            </a:r>
            <a:r>
              <a:rPr lang="ko-KR" altLang="en-US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문제의 종류와 관련이 있음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3F97C8-D26B-412F-A4AA-6BA4F0590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05" y="2326441"/>
            <a:ext cx="9400755" cy="287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182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39D23D-8A7A-490F-96FB-0077194EB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98" y="810091"/>
            <a:ext cx="7920428" cy="11686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Adagrad</a:t>
            </a:r>
            <a:endParaRPr lang="ko-KR" altLang="en-US" sz="32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12748B-994C-42A2-A3F8-F1CD5E31EE9A}"/>
              </a:ext>
            </a:extLst>
          </p:cNvPr>
          <p:cNvSpPr txBox="1"/>
          <p:nvPr/>
        </p:nvSpPr>
        <p:spPr>
          <a:xfrm>
            <a:off x="1600201" y="5004447"/>
            <a:ext cx="10709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NN</a:t>
            </a:r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에서 많이 변한 파라미터는 적게</a:t>
            </a:r>
            <a: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 </a:t>
            </a:r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반대는 크게 변화시킴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53B988-CFA1-4D82-98D4-FAA25F0F1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2549819"/>
            <a:ext cx="7529948" cy="20929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B6AA81-6DAA-46BF-8B16-E7B2DBC9B9E6}"/>
              </a:ext>
            </a:extLst>
          </p:cNvPr>
          <p:cNvSpPr txBox="1"/>
          <p:nvPr/>
        </p:nvSpPr>
        <p:spPr>
          <a:xfrm>
            <a:off x="1600201" y="5539246"/>
            <a:ext cx="5820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문제점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뒤로 가면 갈수록 학습이 </a:t>
            </a:r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더뎌짐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92922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39D23D-8A7A-490F-96FB-0077194EB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98" y="810091"/>
            <a:ext cx="7920428" cy="11686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Adadelta</a:t>
            </a:r>
            <a:endParaRPr lang="ko-KR" altLang="en-US" sz="32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12748B-994C-42A2-A3F8-F1CD5E31EE9A}"/>
              </a:ext>
            </a:extLst>
          </p:cNvPr>
          <p:cNvSpPr txBox="1"/>
          <p:nvPr/>
        </p:nvSpPr>
        <p:spPr>
          <a:xfrm>
            <a:off x="1600201" y="5004447"/>
            <a:ext cx="10709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Adagrad</a:t>
            </a:r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에서 </a:t>
            </a:r>
            <a: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Window size</a:t>
            </a:r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를 정함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B6AA81-6DAA-46BF-8B16-E7B2DBC9B9E6}"/>
              </a:ext>
            </a:extLst>
          </p:cNvPr>
          <p:cNvSpPr txBox="1"/>
          <p:nvPr/>
        </p:nvSpPr>
        <p:spPr>
          <a:xfrm>
            <a:off x="1600201" y="5539246"/>
            <a:ext cx="7071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문제점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데이터를 </a:t>
            </a:r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저장할라면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메모리가 많이 필요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40C6B65-A5A0-4D71-A841-19F370CF0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538" y="2140737"/>
            <a:ext cx="4511894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279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39D23D-8A7A-490F-96FB-0077194EB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98" y="810091"/>
            <a:ext cx="7920428" cy="11686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Adadelta</a:t>
            </a:r>
            <a:endParaRPr lang="ko-KR" altLang="en-US" sz="32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12748B-994C-42A2-A3F8-F1CD5E31EE9A}"/>
              </a:ext>
            </a:extLst>
          </p:cNvPr>
          <p:cNvSpPr txBox="1"/>
          <p:nvPr/>
        </p:nvSpPr>
        <p:spPr>
          <a:xfrm>
            <a:off x="1600201" y="5004447"/>
            <a:ext cx="10709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Adagrad</a:t>
            </a:r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에서 </a:t>
            </a:r>
            <a: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Window size</a:t>
            </a:r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를 정함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B6AA81-6DAA-46BF-8B16-E7B2DBC9B9E6}"/>
              </a:ext>
            </a:extLst>
          </p:cNvPr>
          <p:cNvSpPr txBox="1"/>
          <p:nvPr/>
        </p:nvSpPr>
        <p:spPr>
          <a:xfrm>
            <a:off x="1600201" y="5539246"/>
            <a:ext cx="7071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문제점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데이터를 </a:t>
            </a:r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저장할라면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메모리가 많이 필요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40C6B65-A5A0-4D71-A841-19F370CF0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538" y="2140737"/>
            <a:ext cx="4511894" cy="2295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53DA61-F27A-4241-8060-D734B436FF9C}"/>
              </a:ext>
            </a:extLst>
          </p:cNvPr>
          <p:cNvSpPr txBox="1"/>
          <p:nvPr/>
        </p:nvSpPr>
        <p:spPr>
          <a:xfrm>
            <a:off x="1600201" y="6074046"/>
            <a:ext cx="5119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2400" dirty="0">
                <a:solidFill>
                  <a:srgbClr val="EC5A76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Learning rate </a:t>
            </a:r>
            <a:r>
              <a:rPr lang="ko-KR" altLang="en-US" sz="2400" dirty="0">
                <a:solidFill>
                  <a:srgbClr val="EC5A76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없음</a:t>
            </a:r>
            <a:r>
              <a:rPr lang="en-US" altLang="ko-KR" sz="2400" dirty="0">
                <a:solidFill>
                  <a:srgbClr val="EC5A76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2400" dirty="0">
                <a:solidFill>
                  <a:srgbClr val="EC5A76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많이 사용하지 않음</a:t>
            </a:r>
          </a:p>
        </p:txBody>
      </p:sp>
    </p:spTree>
    <p:extLst>
      <p:ext uri="{BB962C8B-B14F-4D97-AF65-F5344CB8AC3E}">
        <p14:creationId xmlns:p14="http://schemas.microsoft.com/office/powerpoint/2010/main" val="15464102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39D23D-8A7A-490F-96FB-0077194EB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98" y="810091"/>
            <a:ext cx="7920428" cy="11686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RMSprop</a:t>
            </a:r>
            <a:endParaRPr lang="ko-KR" altLang="en-US" sz="32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12748B-994C-42A2-A3F8-F1CD5E31EE9A}"/>
              </a:ext>
            </a:extLst>
          </p:cNvPr>
          <p:cNvSpPr txBox="1"/>
          <p:nvPr/>
        </p:nvSpPr>
        <p:spPr>
          <a:xfrm>
            <a:off x="1657351" y="4586911"/>
            <a:ext cx="10709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Adagrad</a:t>
            </a:r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에서 </a:t>
            </a:r>
            <a: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step size</a:t>
            </a:r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를 정함</a:t>
            </a:r>
            <a: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 gradient </a:t>
            </a:r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를 제곱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B6AA81-6DAA-46BF-8B16-E7B2DBC9B9E6}"/>
              </a:ext>
            </a:extLst>
          </p:cNvPr>
          <p:cNvSpPr txBox="1"/>
          <p:nvPr/>
        </p:nvSpPr>
        <p:spPr>
          <a:xfrm>
            <a:off x="1657351" y="5121710"/>
            <a:ext cx="809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잘됨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1B11E93-CD6F-4B63-8D58-9D01A3AD3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268" y="2513501"/>
            <a:ext cx="5905250" cy="161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152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39D23D-8A7A-490F-96FB-0077194EB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98" y="810091"/>
            <a:ext cx="7920428" cy="11686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Adam</a:t>
            </a:r>
            <a:endParaRPr lang="ko-KR" altLang="en-US" sz="32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12748B-994C-42A2-A3F8-F1CD5E31EE9A}"/>
              </a:ext>
            </a:extLst>
          </p:cNvPr>
          <p:cNvSpPr txBox="1"/>
          <p:nvPr/>
        </p:nvSpPr>
        <p:spPr>
          <a:xfrm>
            <a:off x="1657351" y="4586911"/>
            <a:ext cx="10709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Adagrad</a:t>
            </a:r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에서 파라미터 </a:t>
            </a:r>
            <a: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4</a:t>
            </a:r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개를 조정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B6AA81-6DAA-46BF-8B16-E7B2DBC9B9E6}"/>
              </a:ext>
            </a:extLst>
          </p:cNvPr>
          <p:cNvSpPr txBox="1"/>
          <p:nvPr/>
        </p:nvSpPr>
        <p:spPr>
          <a:xfrm>
            <a:off x="1657351" y="5121710"/>
            <a:ext cx="10133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모멘텀을 얼마나 유지시킬 것이냐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gradient, gradient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square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의 크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rl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C14A8E-1CC7-4DBA-936B-B4E1AAEB1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549" y="2192937"/>
            <a:ext cx="6388902" cy="205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888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57ACD7-F292-4A82-BE79-9D4F42F7C415}"/>
              </a:ext>
            </a:extLst>
          </p:cNvPr>
          <p:cNvSpPr txBox="1"/>
          <p:nvPr/>
        </p:nvSpPr>
        <p:spPr>
          <a:xfrm>
            <a:off x="3988373" y="2967335"/>
            <a:ext cx="5319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5. Regularization</a:t>
            </a:r>
            <a:endParaRPr lang="ko-KR" altLang="en-US" sz="5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51297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F562245-B0C2-4179-BE4D-248CCFFA6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98" y="810091"/>
            <a:ext cx="7920428" cy="11686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Regularization</a:t>
            </a:r>
            <a:endParaRPr lang="ko-KR" altLang="en-US" sz="32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1B991FB-18F2-4238-8109-093782E8B893}"/>
              </a:ext>
            </a:extLst>
          </p:cNvPr>
          <p:cNvSpPr txBox="1">
            <a:spLocks/>
          </p:cNvSpPr>
          <p:nvPr/>
        </p:nvSpPr>
        <p:spPr>
          <a:xfrm>
            <a:off x="2367197" y="5404226"/>
            <a:ext cx="7920428" cy="1168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320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학습을 방해함 </a:t>
            </a:r>
            <a:r>
              <a:rPr lang="en-US" altLang="ko-KR" sz="320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-&gt; test data</a:t>
            </a:r>
            <a:r>
              <a:rPr lang="ko-KR" altLang="en-US" sz="320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에 잘 동작하도록 함</a:t>
            </a:r>
            <a:endParaRPr lang="ko-KR" altLang="en-US" sz="32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E0840DB-F5EA-4E87-A7EF-559DC3DE9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861" y="2052955"/>
            <a:ext cx="4010025" cy="296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49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F562245-B0C2-4179-BE4D-248CCFFA6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98" y="810091"/>
            <a:ext cx="7920428" cy="11686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Early Stopping</a:t>
            </a:r>
            <a:endParaRPr lang="ko-KR" altLang="en-US" sz="32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1B991FB-18F2-4238-8109-093782E8B893}"/>
              </a:ext>
            </a:extLst>
          </p:cNvPr>
          <p:cNvSpPr txBox="1">
            <a:spLocks/>
          </p:cNvSpPr>
          <p:nvPr/>
        </p:nvSpPr>
        <p:spPr>
          <a:xfrm>
            <a:off x="2200275" y="4957523"/>
            <a:ext cx="8716000" cy="13214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Loss </a:t>
            </a:r>
            <a:r>
              <a:rPr lang="ko-KR" altLang="en-US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가 커지면 학습을 멈춤 </a:t>
            </a:r>
            <a:r>
              <a:rPr lang="en-US" altLang="ko-KR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– validation</a:t>
            </a:r>
            <a:r>
              <a:rPr lang="ko-KR" altLang="en-US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data</a:t>
            </a:r>
            <a:r>
              <a:rPr lang="ko-KR" altLang="en-US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를 활용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A95A54-22A4-4CD1-A887-E1811C2A2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2200275"/>
            <a:ext cx="6612772" cy="245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808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F562245-B0C2-4179-BE4D-248CCFFA6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98" y="810091"/>
            <a:ext cx="7920428" cy="11686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Parameter Norm Penalty</a:t>
            </a:r>
            <a:endParaRPr lang="ko-KR" altLang="en-US" sz="32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1B991FB-18F2-4238-8109-093782E8B893}"/>
              </a:ext>
            </a:extLst>
          </p:cNvPr>
          <p:cNvSpPr txBox="1">
            <a:spLocks/>
          </p:cNvSpPr>
          <p:nvPr/>
        </p:nvSpPr>
        <p:spPr>
          <a:xfrm>
            <a:off x="2200275" y="4957523"/>
            <a:ext cx="8716000" cy="1321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가중치를 최대한 작게 해서 부드러운 함수를 만들자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FF3B39-64D0-463E-98C2-75B176684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99" y="2902856"/>
            <a:ext cx="4517625" cy="132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801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F562245-B0C2-4179-BE4D-248CCFFA6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98" y="810091"/>
            <a:ext cx="7920428" cy="11686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Data Augmentation</a:t>
            </a:r>
            <a:endParaRPr lang="ko-KR" altLang="en-US" sz="32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1B991FB-18F2-4238-8109-093782E8B893}"/>
              </a:ext>
            </a:extLst>
          </p:cNvPr>
          <p:cNvSpPr txBox="1">
            <a:spLocks/>
          </p:cNvSpPr>
          <p:nvPr/>
        </p:nvSpPr>
        <p:spPr>
          <a:xfrm>
            <a:off x="2200274" y="4879299"/>
            <a:ext cx="9115425" cy="13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데이터가 많으면 좋음 </a:t>
            </a:r>
            <a:r>
              <a:rPr lang="en-US" altLang="ko-KR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-&gt; </a:t>
            </a:r>
            <a:r>
              <a:rPr lang="ko-KR" altLang="en-US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데이터를 변형시켜 수를 늘림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E4ED2B-88AF-4F2F-8BA4-96F6C974A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396" y="1825504"/>
            <a:ext cx="3814763" cy="2841121"/>
          </a:xfrm>
          <a:prstGeom prst="rect">
            <a:avLst/>
          </a:prstGeom>
        </p:spPr>
      </p:pic>
      <p:pic>
        <p:nvPicPr>
          <p:cNvPr id="9" name="그림 8" descr="클립아트이(가) 표시된 사진&#10;&#10;자동 생성된 설명">
            <a:extLst>
              <a:ext uri="{FF2B5EF4-FFF2-40B4-BE49-F238E27FC236}">
                <a16:creationId xmlns:a16="http://schemas.microsoft.com/office/drawing/2014/main" id="{3FBC777E-588B-4A84-8659-BED141E41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255" y="2123919"/>
            <a:ext cx="4542968" cy="25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8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614C18-5C89-4276-B30E-93106E9FA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98" y="810091"/>
            <a:ext cx="7920428" cy="11686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Model – data</a:t>
            </a:r>
            <a:r>
              <a:rPr lang="ko-KR" altLang="en-US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를 결과값으로 </a:t>
            </a:r>
            <a:r>
              <a:rPr lang="ko-KR" altLang="en-US" sz="32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바꿔줌</a:t>
            </a:r>
            <a:endParaRPr lang="ko-KR" altLang="en-US" sz="32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FEFA98-916A-494B-9A3A-2A7B82E2C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750" y="1809827"/>
            <a:ext cx="9301111" cy="394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067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F562245-B0C2-4179-BE4D-248CCFFA6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98" y="810091"/>
            <a:ext cx="7920428" cy="11686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Noise </a:t>
            </a:r>
            <a:r>
              <a:rPr lang="en-US" altLang="ko-KR" sz="32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Roburstness</a:t>
            </a:r>
            <a:endParaRPr lang="ko-KR" altLang="en-US" sz="32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1B991FB-18F2-4238-8109-093782E8B893}"/>
              </a:ext>
            </a:extLst>
          </p:cNvPr>
          <p:cNvSpPr txBox="1">
            <a:spLocks/>
          </p:cNvSpPr>
          <p:nvPr/>
        </p:nvSpPr>
        <p:spPr>
          <a:xfrm>
            <a:off x="3314699" y="5100404"/>
            <a:ext cx="9115425" cy="13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320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입력 데이터에 노이즈를 집어넣음</a:t>
            </a:r>
            <a:endParaRPr lang="ko-KR" altLang="en-US" sz="32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6120B2-0611-4EAF-BE7C-5910D1D5C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523" y="2533960"/>
            <a:ext cx="5126965" cy="217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4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F562245-B0C2-4179-BE4D-248CCFFA6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98" y="810091"/>
            <a:ext cx="7920428" cy="11686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Label smoothing</a:t>
            </a:r>
            <a:endParaRPr lang="ko-KR" altLang="en-US" sz="32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1B991FB-18F2-4238-8109-093782E8B893}"/>
              </a:ext>
            </a:extLst>
          </p:cNvPr>
          <p:cNvSpPr txBox="1">
            <a:spLocks/>
          </p:cNvSpPr>
          <p:nvPr/>
        </p:nvSpPr>
        <p:spPr>
          <a:xfrm>
            <a:off x="1785936" y="5136005"/>
            <a:ext cx="9115425" cy="13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320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학습 데이터 두개를 섞음</a:t>
            </a:r>
            <a:r>
              <a:rPr lang="en-US" altLang="ko-KR" sz="320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-&gt;decision boundary </a:t>
            </a:r>
            <a:r>
              <a:rPr lang="ko-KR" altLang="en-US" sz="320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찾기</a:t>
            </a:r>
            <a:endParaRPr lang="ko-KR" altLang="en-US" sz="32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7" name="그림 6" descr="텍스트, 포유류, 스크린샷이(가) 표시된 사진&#10;&#10;자동 생성된 설명">
            <a:extLst>
              <a:ext uri="{FF2B5EF4-FFF2-40B4-BE49-F238E27FC236}">
                <a16:creationId xmlns:a16="http://schemas.microsoft.com/office/drawing/2014/main" id="{B9C2CD2D-C636-42C2-A879-7423807EC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619" y="2080822"/>
            <a:ext cx="6562058" cy="262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733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F562245-B0C2-4179-BE4D-248CCFFA6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98" y="810091"/>
            <a:ext cx="7920428" cy="11686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Dropout</a:t>
            </a:r>
            <a:endParaRPr lang="ko-KR" altLang="en-US" sz="32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1B991FB-18F2-4238-8109-093782E8B893}"/>
              </a:ext>
            </a:extLst>
          </p:cNvPr>
          <p:cNvSpPr txBox="1">
            <a:spLocks/>
          </p:cNvSpPr>
          <p:nvPr/>
        </p:nvSpPr>
        <p:spPr>
          <a:xfrm>
            <a:off x="2657474" y="4879298"/>
            <a:ext cx="9115425" cy="13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Forward </a:t>
            </a:r>
            <a:r>
              <a:rPr lang="ko-KR" altLang="en-US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시 랜덤하게 뉴런을 </a:t>
            </a:r>
            <a:r>
              <a:rPr lang="en-US" altLang="ko-KR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0</a:t>
            </a:r>
            <a:r>
              <a:rPr lang="ko-KR" altLang="en-US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으로 만듦</a:t>
            </a:r>
          </a:p>
        </p:txBody>
      </p:sp>
      <p:pic>
        <p:nvPicPr>
          <p:cNvPr id="3" name="그림 2" descr="옷걸이, 열쇠, 가위이(가) 표시된 사진&#10;&#10;자동 생성된 설명">
            <a:extLst>
              <a:ext uri="{FF2B5EF4-FFF2-40B4-BE49-F238E27FC236}">
                <a16:creationId xmlns:a16="http://schemas.microsoft.com/office/drawing/2014/main" id="{36854ECD-D805-4130-8BA6-BCF8410CA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4" y="2161160"/>
            <a:ext cx="5202516" cy="25356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4F1B59-293F-4267-915A-AA5FFC0F2097}"/>
              </a:ext>
            </a:extLst>
          </p:cNvPr>
          <p:cNvSpPr txBox="1"/>
          <p:nvPr/>
        </p:nvSpPr>
        <p:spPr>
          <a:xfrm>
            <a:off x="2657474" y="5566986"/>
            <a:ext cx="6499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각 뉴런이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robust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한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feature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를 얻을 수 있음</a:t>
            </a:r>
          </a:p>
        </p:txBody>
      </p:sp>
    </p:spTree>
    <p:extLst>
      <p:ext uri="{BB962C8B-B14F-4D97-AF65-F5344CB8AC3E}">
        <p14:creationId xmlns:p14="http://schemas.microsoft.com/office/powerpoint/2010/main" val="17122260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F562245-B0C2-4179-BE4D-248CCFFA6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98" y="810091"/>
            <a:ext cx="7920428" cy="11686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Batch Normalization</a:t>
            </a:r>
            <a:endParaRPr lang="ko-KR" altLang="en-US" sz="32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1B991FB-18F2-4238-8109-093782E8B893}"/>
              </a:ext>
            </a:extLst>
          </p:cNvPr>
          <p:cNvSpPr txBox="1">
            <a:spLocks/>
          </p:cNvSpPr>
          <p:nvPr/>
        </p:nvSpPr>
        <p:spPr>
          <a:xfrm>
            <a:off x="2657474" y="4879298"/>
            <a:ext cx="9115425" cy="13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각 </a:t>
            </a:r>
            <a:r>
              <a:rPr lang="en-US" altLang="ko-KR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Layer </a:t>
            </a:r>
            <a:r>
              <a:rPr lang="ko-KR" altLang="en-US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의 </a:t>
            </a:r>
            <a:r>
              <a:rPr lang="ko-KR" altLang="en-US" sz="32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통계값을</a:t>
            </a:r>
            <a:r>
              <a:rPr lang="ko-KR" altLang="en-US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정규화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F1B59-293F-4267-915A-AA5FFC0F2097}"/>
              </a:ext>
            </a:extLst>
          </p:cNvPr>
          <p:cNvSpPr txBox="1"/>
          <p:nvPr/>
        </p:nvSpPr>
        <p:spPr>
          <a:xfrm>
            <a:off x="2657474" y="5566986"/>
            <a:ext cx="5602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논란이 많지만 일반적으로 성능 올라감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2FCCE1-C759-4894-BCD6-D35B06E9F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3" y="2099975"/>
            <a:ext cx="2976563" cy="249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128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1B991FB-18F2-4238-8109-093782E8B893}"/>
              </a:ext>
            </a:extLst>
          </p:cNvPr>
          <p:cNvSpPr txBox="1">
            <a:spLocks/>
          </p:cNvSpPr>
          <p:nvPr/>
        </p:nvSpPr>
        <p:spPr>
          <a:xfrm>
            <a:off x="5286374" y="3395272"/>
            <a:ext cx="9115425" cy="13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320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끝</a:t>
            </a:r>
            <a:endParaRPr lang="ko-KR" altLang="en-US" sz="32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9364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614C18-5C89-4276-B30E-93106E9FA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98" y="810091"/>
            <a:ext cx="7920428" cy="11686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Loss – </a:t>
            </a:r>
            <a:r>
              <a:rPr lang="ko-KR" altLang="en-US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원하는 것을 얻기 위한 근사치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575F3C4-DB64-494B-A7D5-B17BF9768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819" y="2249539"/>
            <a:ext cx="9362361" cy="338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42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614C18-5C89-4276-B30E-93106E9FA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98" y="810091"/>
            <a:ext cx="7920428" cy="11686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Loss – </a:t>
            </a:r>
            <a:r>
              <a:rPr lang="ko-KR" altLang="en-US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원하는 것을 얻기 위한 근사치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575F3C4-DB64-494B-A7D5-B17BF9768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819" y="2249539"/>
            <a:ext cx="9362361" cy="338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16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614C18-5C89-4276-B30E-93106E9FA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98" y="810091"/>
            <a:ext cx="7920428" cy="11686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Loss – </a:t>
            </a:r>
            <a:r>
              <a:rPr lang="ko-KR" altLang="en-US" sz="3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원하는 것을 얻기 위한 근사치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F2337B-F574-49B4-8918-A2749A287C17}"/>
              </a:ext>
            </a:extLst>
          </p:cNvPr>
          <p:cNvSpPr/>
          <p:nvPr/>
        </p:nvSpPr>
        <p:spPr>
          <a:xfrm>
            <a:off x="269823" y="254833"/>
            <a:ext cx="11632367" cy="6280878"/>
          </a:xfrm>
          <a:custGeom>
            <a:avLst/>
            <a:gdLst>
              <a:gd name="connsiteX0" fmla="*/ 0 w 11632367"/>
              <a:gd name="connsiteY0" fmla="*/ 0 h 6280878"/>
              <a:gd name="connsiteX1" fmla="*/ 11632367 w 11632367"/>
              <a:gd name="connsiteY1" fmla="*/ 0 h 6280878"/>
              <a:gd name="connsiteX2" fmla="*/ 11632367 w 11632367"/>
              <a:gd name="connsiteY2" fmla="*/ 6280878 h 6280878"/>
              <a:gd name="connsiteX3" fmla="*/ 0 w 11632367"/>
              <a:gd name="connsiteY3" fmla="*/ 6280878 h 6280878"/>
              <a:gd name="connsiteX4" fmla="*/ 0 w 11632367"/>
              <a:gd name="connsiteY4" fmla="*/ 0 h 628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2367" h="6280878" extrusionOk="0">
                <a:moveTo>
                  <a:pt x="0" y="0"/>
                </a:moveTo>
                <a:cubicBezTo>
                  <a:pt x="5140076" y="-138796"/>
                  <a:pt x="9889331" y="46383"/>
                  <a:pt x="11632367" y="0"/>
                </a:cubicBezTo>
                <a:cubicBezTo>
                  <a:pt x="11532508" y="886337"/>
                  <a:pt x="11598271" y="3959599"/>
                  <a:pt x="11632367" y="6280878"/>
                </a:cubicBezTo>
                <a:cubicBezTo>
                  <a:pt x="9165370" y="6347063"/>
                  <a:pt x="1252195" y="6230837"/>
                  <a:pt x="0" y="6280878"/>
                </a:cubicBezTo>
                <a:cubicBezTo>
                  <a:pt x="102397" y="4050050"/>
                  <a:pt x="-50004" y="25203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23849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575F3C4-DB64-494B-A7D5-B17BF9768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819" y="2249539"/>
            <a:ext cx="9362361" cy="338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1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827</Words>
  <Application>Microsoft Office PowerPoint</Application>
  <PresentationFormat>와이드스크린</PresentationFormat>
  <Paragraphs>183</Paragraphs>
  <Slides>64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69" baseType="lpstr">
      <vt:lpstr>KoPubWorld돋움체_Pro Bold</vt:lpstr>
      <vt:lpstr>KoPubWorld돋움체_Pro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sju0924@office.khu.ac.kr</dc:creator>
  <cp:lastModifiedBy>sju0924@office.khu.ac.kr</cp:lastModifiedBy>
  <cp:revision>9</cp:revision>
  <dcterms:created xsi:type="dcterms:W3CDTF">2021-07-22T13:02:35Z</dcterms:created>
  <dcterms:modified xsi:type="dcterms:W3CDTF">2021-07-23T07:10:17Z</dcterms:modified>
</cp:coreProperties>
</file>