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01" r:id="rId2"/>
    <p:sldId id="504" r:id="rId3"/>
    <p:sldId id="505" r:id="rId4"/>
    <p:sldId id="551" r:id="rId5"/>
    <p:sldId id="554" r:id="rId6"/>
    <p:sldId id="555" r:id="rId7"/>
    <p:sldId id="556" r:id="rId8"/>
    <p:sldId id="557" r:id="rId9"/>
    <p:sldId id="552" r:id="rId10"/>
    <p:sldId id="558" r:id="rId11"/>
    <p:sldId id="4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pos="74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전 지환" initials="전지" lastIdx="1" clrIdx="0">
    <p:extLst>
      <p:ext uri="{19B8F6BF-5375-455C-9EA6-DF929625EA0E}">
        <p15:presenceInfo xmlns:p15="http://schemas.microsoft.com/office/powerpoint/2012/main" userId="05c4ba76e575da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7EEA"/>
    <a:srgbClr val="034E9D"/>
    <a:srgbClr val="AFAFAF"/>
    <a:srgbClr val="2D0922"/>
    <a:srgbClr val="BEDCFC"/>
    <a:srgbClr val="08519F"/>
    <a:srgbClr val="8FAADC"/>
    <a:srgbClr val="969696"/>
    <a:srgbClr val="5458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8" autoAdjust="0"/>
    <p:restoredTop sz="79404" autoAdjust="0"/>
  </p:normalViewPr>
  <p:slideViewPr>
    <p:cSldViewPr snapToGrid="0">
      <p:cViewPr varScale="1">
        <p:scale>
          <a:sx n="83" d="100"/>
          <a:sy n="83" d="100"/>
        </p:scale>
        <p:origin x="114" y="126"/>
      </p:cViewPr>
      <p:guideLst>
        <p:guide orient="horz" pos="142"/>
        <p:guide pos="211"/>
        <p:guide pos="7491"/>
      </p:guideLst>
    </p:cSldViewPr>
  </p:slideViewPr>
  <p:outlineViewPr>
    <p:cViewPr>
      <p:scale>
        <a:sx n="33" d="100"/>
        <a:sy n="33" d="100"/>
      </p:scale>
      <p:origin x="0" y="-2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27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99CB5-924F-0F4E-A79E-A1774FF8585E}" type="datetimeFigureOut">
              <a:rPr kumimoji="1" lang="ko-KR" altLang="en-US" smtClean="0"/>
              <a:t>2020-05-22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A9A45-24F0-C045-AD65-A00B6F1E2F3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141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A9A45-24F0-C045-AD65-A00B6F1E2F3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5441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A9A45-24F0-C045-AD65-A00B6F1E2F3D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6398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A9A45-24F0-C045-AD65-A00B6F1E2F3D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889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A9A45-24F0-C045-AD65-A00B6F1E2F3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256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A9A45-24F0-C045-AD65-A00B6F1E2F3D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496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A9A45-24F0-C045-AD65-A00B6F1E2F3D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802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A9A45-24F0-C045-AD65-A00B6F1E2F3D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496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A9A45-24F0-C045-AD65-A00B6F1E2F3D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7999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A9A45-24F0-C045-AD65-A00B6F1E2F3D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7999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A9A45-24F0-C045-AD65-A00B6F1E2F3D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7999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A9A45-24F0-C045-AD65-A00B6F1E2F3D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289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6432" y="6358890"/>
            <a:ext cx="5412971" cy="365125"/>
          </a:xfrm>
        </p:spPr>
        <p:txBody>
          <a:bodyPr/>
          <a:lstStyle/>
          <a:p>
            <a:r>
              <a:rPr lang="ko-KR" altLang="en-US" dirty="0"/>
              <a:t>우리 </a:t>
            </a:r>
            <a:r>
              <a:rPr lang="en-US" altLang="ko-KR" dirty="0"/>
              <a:t>PPT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42368" y="6358889"/>
            <a:ext cx="2743200" cy="365125"/>
          </a:xfrm>
        </p:spPr>
        <p:txBody>
          <a:bodyPr/>
          <a:lstStyle>
            <a:lvl1pPr>
              <a:defRPr sz="1600">
                <a:solidFill>
                  <a:srgbClr val="08519F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defRPr>
            </a:lvl1pPr>
          </a:lstStyle>
          <a:p>
            <a:fld id="{5764ECA5-EC0C-4256-871E-B9858670FFCD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65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87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B40AB-108B-4E1C-81BA-C35D05D1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A2AC5C-83D2-4E63-97FB-E322CC44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ECCEDC-DE42-410B-8D32-8B247FD7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우리 </a:t>
            </a:r>
            <a:r>
              <a:rPr lang="en-US" altLang="ko-KR" dirty="0"/>
              <a:t>PPT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05B060-A278-4BDA-BA83-4C18E235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ECA5-EC0C-4256-871E-B9858670FFCD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20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4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9AA3F9C-CB83-484F-AC9E-2A7DFFCA92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dirty="0"/>
              <a:t>우리</a:t>
            </a:r>
            <a:r>
              <a:rPr lang="en-US" altLang="ko-KR" dirty="0"/>
              <a:t>PPT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DD3B71B-D4AF-4929-A0E5-07DE9364CD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64ECA5-EC0C-4256-871E-B9858670FFCD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20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15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23DC96-669E-4877-9390-6366A5319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0B053C-7F26-4FF6-B8F5-D6337A79A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99F67-F22C-4EDB-8745-5C32B48CE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199" y="6378402"/>
            <a:ext cx="5412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우리 </a:t>
            </a:r>
            <a:r>
              <a:rPr lang="en-US" altLang="ko-KR" dirty="0"/>
              <a:t>PPT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CEFB8-2092-48E1-AC46-1CB500C3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4104" y="63784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4ECA5-EC0C-4256-871E-B9858670FFCD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20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0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A075433-2DF4-41FA-BF6F-B224B21469BC}"/>
              </a:ext>
            </a:extLst>
          </p:cNvPr>
          <p:cNvGrpSpPr/>
          <p:nvPr/>
        </p:nvGrpSpPr>
        <p:grpSpPr>
          <a:xfrm>
            <a:off x="0" y="1085623"/>
            <a:ext cx="6088380" cy="5473328"/>
            <a:chOff x="584243" y="925603"/>
            <a:chExt cx="5557261" cy="499586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8EC10B4-B9A9-4DD6-81C5-4C2733E62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13"/>
            <a:stretch/>
          </p:blipFill>
          <p:spPr>
            <a:xfrm>
              <a:off x="584243" y="925603"/>
              <a:ext cx="5557261" cy="499586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0E91AC9-7422-40C8-957E-BD1F11CE8509}"/>
                </a:ext>
              </a:extLst>
            </p:cNvPr>
            <p:cNvSpPr/>
            <p:nvPr/>
          </p:nvSpPr>
          <p:spPr>
            <a:xfrm>
              <a:off x="4685635" y="5370435"/>
              <a:ext cx="1264920" cy="480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7CF162-E215-4673-878C-843C3511D9A7}"/>
              </a:ext>
            </a:extLst>
          </p:cNvPr>
          <p:cNvSpPr/>
          <p:nvPr/>
        </p:nvSpPr>
        <p:spPr>
          <a:xfrm>
            <a:off x="4493371" y="5955257"/>
            <a:ext cx="1385811" cy="52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035B3312-0A9C-4358-9BEE-4411D90209F0}"/>
              </a:ext>
            </a:extLst>
          </p:cNvPr>
          <p:cNvSpPr/>
          <p:nvPr/>
        </p:nvSpPr>
        <p:spPr>
          <a:xfrm rot="16200000" flipH="1">
            <a:off x="5219698" y="-114291"/>
            <a:ext cx="6858003" cy="7086600"/>
          </a:xfrm>
          <a:prstGeom prst="flowChartManualInput">
            <a:avLst/>
          </a:prstGeom>
          <a:solidFill>
            <a:srgbClr val="08519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2CC27-9453-5F4C-9BBA-533EB05E51A8}"/>
              </a:ext>
            </a:extLst>
          </p:cNvPr>
          <p:cNvSpPr txBox="1"/>
          <p:nvPr/>
        </p:nvSpPr>
        <p:spPr>
          <a:xfrm>
            <a:off x="8392041" y="4765607"/>
            <a:ext cx="30796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2020.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05.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22.</a:t>
            </a: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	201502015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권재승</a:t>
            </a: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201502122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조성락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</a:b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	201601155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오하늘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3368D-68B6-FA47-B5C4-577FBC74273B}"/>
              </a:ext>
            </a:extLst>
          </p:cNvPr>
          <p:cNvSpPr txBox="1"/>
          <p:nvPr/>
        </p:nvSpPr>
        <p:spPr>
          <a:xfrm>
            <a:off x="6103622" y="1355123"/>
            <a:ext cx="58633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BADID</a:t>
            </a:r>
          </a:p>
          <a:p>
            <a:pPr algn="ctr"/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블록체인 기반 자기주권형 분산 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</a:b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신원 증명 연구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아파트출입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)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 descr="플레이트, 음식, 그리기이(가) 표시된 사진&#10;&#10;자동 생성된 설명">
            <a:extLst>
              <a:ext uri="{FF2B5EF4-FFF2-40B4-BE49-F238E27FC236}">
                <a16:creationId xmlns:a16="http://schemas.microsoft.com/office/drawing/2014/main" id="{EDEC448B-646B-4E95-8E7E-35A71E6B33F7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00" b="97500" l="2062" r="96564">
                        <a14:foregroundMark x1="67354" y1="43571" x2="67354" y2="43571"/>
                        <a14:foregroundMark x1="17182" y1="33929" x2="18900" y2="35714"/>
                        <a14:foregroundMark x1="7216" y1="28929" x2="6873" y2="31786"/>
                        <a14:foregroundMark x1="4811" y1="46786" x2="4467" y2="50000"/>
                        <a14:foregroundMark x1="3436" y1="63214" x2="3436" y2="63214"/>
                        <a14:foregroundMark x1="21306" y1="9643" x2="21306" y2="9643"/>
                        <a14:foregroundMark x1="91409" y1="32500" x2="91409" y2="32500"/>
                        <a14:foregroundMark x1="96907" y1="51429" x2="96907" y2="51429"/>
                        <a14:foregroundMark x1="44330" y1="5000" x2="44330" y2="5000"/>
                        <a14:foregroundMark x1="56357" y1="4286" x2="56357" y2="4286"/>
                        <a14:foregroundMark x1="32302" y1="3571" x2="32302" y2="3571"/>
                        <a14:foregroundMark x1="2062" y1="46429" x2="2062" y2="46429"/>
                        <a14:foregroundMark x1="56014" y1="89286" x2="56014" y2="89286"/>
                        <a14:foregroundMark x1="46392" y1="91429" x2="46392" y2="91429"/>
                        <a14:foregroundMark x1="34021" y1="93214" x2="34021" y2="93214"/>
                        <a14:foregroundMark x1="46048" y1="97500" x2="46048" y2="97500"/>
                        <a14:foregroundMark x1="71478" y1="91071" x2="71478" y2="91071"/>
                        <a14:foregroundMark x1="60481" y1="94286" x2="60481" y2="94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811" y="2862364"/>
            <a:ext cx="1773936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0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F09CD-6660-4889-B43F-188747F8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블록체인 기반 자기주권형 분산 신원 증명 연구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5E298C-669C-42E6-B250-F3A785EE5038}"/>
              </a:ext>
            </a:extLst>
          </p:cNvPr>
          <p:cNvSpPr/>
          <p:nvPr/>
        </p:nvSpPr>
        <p:spPr>
          <a:xfrm>
            <a:off x="0" y="1092896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2DE8B9-6B21-4ACE-A7CC-855474BFCAD4}"/>
              </a:ext>
            </a:extLst>
          </p:cNvPr>
          <p:cNvSpPr txBox="1"/>
          <p:nvPr/>
        </p:nvSpPr>
        <p:spPr>
          <a:xfrm>
            <a:off x="990600" y="182854"/>
            <a:ext cx="5762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8519F"/>
                </a:solidFill>
                <a:latin typeface="맑은 고딕" panose="020B0503020000020004" pitchFamily="50" charset="-127"/>
              </a:rPr>
              <a:t>계획 내용</a:t>
            </a:r>
            <a:endParaRPr lang="en-US" altLang="ko-KR" sz="24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8519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2" name="슬라이드 번호 개체 틀 13">
            <a:extLst>
              <a:ext uri="{FF2B5EF4-FFF2-40B4-BE49-F238E27FC236}">
                <a16:creationId xmlns:a16="http://schemas.microsoft.com/office/drawing/2014/main" id="{D9014731-AA4C-499C-A596-FD3A8FF0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2368" y="6358889"/>
            <a:ext cx="2743200" cy="365125"/>
          </a:xfrm>
        </p:spPr>
        <p:txBody>
          <a:bodyPr/>
          <a:lstStyle/>
          <a:p>
            <a:fld id="{5764ECA5-EC0C-4256-871E-B9858670FFCD}" type="slidenum">
              <a:rPr lang="ko-KR" altLang="en-US" sz="18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10</a:t>
            </a:fld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en-US" altLang="ko-KR" b="1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BEA31C-9722-4C00-9B2A-0E9FDE76EFA3}"/>
              </a:ext>
            </a:extLst>
          </p:cNvPr>
          <p:cNvSpPr txBox="1"/>
          <p:nvPr/>
        </p:nvSpPr>
        <p:spPr>
          <a:xfrm>
            <a:off x="990600" y="634064"/>
            <a:ext cx="5235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n>
                  <a:solidFill>
                    <a:srgbClr val="27B9B0">
                      <a:alpha val="0"/>
                    </a:srgbClr>
                  </a:solidFill>
                </a:ln>
                <a:solidFill>
                  <a:srgbClr val="797979"/>
                </a:solidFill>
                <a:latin typeface="맑은 고딕" panose="020B0503020000020004" pitchFamily="50" charset="-127"/>
              </a:rPr>
              <a:t>03. </a:t>
            </a:r>
            <a:r>
              <a:rPr lang="ko-KR" altLang="en-US" sz="2000" b="1" spc="-150" dirty="0" smtClean="0">
                <a:ln>
                  <a:solidFill>
                    <a:srgbClr val="27B9B0">
                      <a:alpha val="0"/>
                    </a:srgbClr>
                  </a:solidFill>
                </a:ln>
                <a:solidFill>
                  <a:srgbClr val="797979"/>
                </a:solidFill>
                <a:latin typeface="맑은 고딕" panose="020B0503020000020004" pitchFamily="50" charset="-127"/>
              </a:rPr>
              <a:t>앞으로 계획</a:t>
            </a:r>
            <a:endParaRPr lang="ko-KR" altLang="en-US" sz="2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9797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 descr="플레이트, 음식, 그리기이(가) 표시된 사진&#10;&#10;자동 생성된 설명">
            <a:extLst>
              <a:ext uri="{FF2B5EF4-FFF2-40B4-BE49-F238E27FC236}">
                <a16:creationId xmlns:a16="http://schemas.microsoft.com/office/drawing/2014/main" id="{A213AF50-3E39-484D-9F99-7B44CB675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" y="195677"/>
            <a:ext cx="827573" cy="7962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9727" y="1309622"/>
            <a:ext cx="10218216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b="1" dirty="0" smtClean="0"/>
              <a:t>피드백 결과를 통한 앞으로의 계획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실제 기관이나 사용자들이 합의 알고리즘을 통해 운영하는 것의 명확하지 </a:t>
            </a:r>
            <a:r>
              <a:rPr lang="ko-KR" altLang="en-US" dirty="0" smtClean="0"/>
              <a:t>않다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ko-KR" altLang="en-US" dirty="0" smtClean="0"/>
              <a:t>실제 운영을 </a:t>
            </a:r>
            <a:r>
              <a:rPr lang="ko-KR" altLang="en-US" dirty="0"/>
              <a:t>담당하는 부분을 아파트 관리 사무소가 할 수 있도록 변경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ko-KR" altLang="en-US" dirty="0" err="1"/>
              <a:t>블록체인</a:t>
            </a:r>
            <a:r>
              <a:rPr lang="ko-KR" altLang="en-US" dirty="0"/>
              <a:t> 중앙 </a:t>
            </a:r>
            <a:r>
              <a:rPr lang="en-US" altLang="ko-KR" dirty="0"/>
              <a:t>DB</a:t>
            </a:r>
            <a:r>
              <a:rPr lang="ko-KR" altLang="en-US" dirty="0"/>
              <a:t>서버로 승인시켜주는 피어가 불분명하다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ko-KR" altLang="en-US" dirty="0" err="1" smtClean="0"/>
              <a:t>블록체인을</a:t>
            </a:r>
            <a:r>
              <a:rPr lang="ko-KR" altLang="en-US" dirty="0" smtClean="0"/>
              <a:t> 관리하는 주체를 아파트장으로 구체화</a:t>
            </a:r>
            <a:endParaRPr lang="ko-KR" altLang="en-US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기존 신원 증명 기술과의 차별성과 개선점이 무엇인지 명확하지 않다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ko-KR" altLang="en-US" dirty="0" smtClean="0"/>
              <a:t>최종 발표에 </a:t>
            </a:r>
            <a:r>
              <a:rPr lang="ko-KR" altLang="en-US" dirty="0"/>
              <a:t>기존 신원 증명 기술과의 차별성과 개선점이 무엇인지 구체적 설명 추가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69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AA41F2D-D02A-4176-8219-98674C835FB0}"/>
              </a:ext>
            </a:extLst>
          </p:cNvPr>
          <p:cNvSpPr/>
          <p:nvPr/>
        </p:nvSpPr>
        <p:spPr>
          <a:xfrm>
            <a:off x="2009255" y="2308934"/>
            <a:ext cx="8173490" cy="1697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spc="-150" dirty="0">
                <a:ln>
                  <a:solidFill>
                    <a:srgbClr val="27B9B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 !!</a:t>
            </a:r>
          </a:p>
          <a:p>
            <a:pPr algn="ctr"/>
            <a:r>
              <a:rPr lang="en-US" altLang="ko-KR" sz="4800" b="1" spc="-150" dirty="0">
                <a:ln>
                  <a:solidFill>
                    <a:srgbClr val="27B9B0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 &amp; A</a:t>
            </a:r>
            <a:endParaRPr lang="ko-KR" altLang="en-US" sz="48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바닥글 개체 틀 3">
            <a:extLst>
              <a:ext uri="{FF2B5EF4-FFF2-40B4-BE49-F238E27FC236}">
                <a16:creationId xmlns:a16="http://schemas.microsoft.com/office/drawing/2014/main" id="{583EC0FA-E02C-43CA-BAEF-6AEF8719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432" y="6358890"/>
            <a:ext cx="5412971" cy="365125"/>
          </a:xfrm>
        </p:spPr>
        <p:txBody>
          <a:bodyPr/>
          <a:lstStyle/>
          <a:p>
            <a:r>
              <a:rPr lang="ko-KR" altLang="en-US" dirty="0"/>
              <a:t>블록체인 기반 자기주권형 분산 신원 증명 연구</a:t>
            </a:r>
          </a:p>
        </p:txBody>
      </p:sp>
      <p:pic>
        <p:nvPicPr>
          <p:cNvPr id="5" name="그림 4" descr="플레이트, 음식, 그리기이(가) 표시된 사진&#10;&#10;자동 생성된 설명">
            <a:extLst>
              <a:ext uri="{FF2B5EF4-FFF2-40B4-BE49-F238E27FC236}">
                <a16:creationId xmlns:a16="http://schemas.microsoft.com/office/drawing/2014/main" id="{1C9134F0-1EFD-4B2D-BDA4-879D7E4E5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994" y="5999018"/>
            <a:ext cx="827573" cy="7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2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343C98E-AE58-4CAB-AA9B-90B7A641AA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74" r="32" b="47637"/>
          <a:stretch/>
        </p:blipFill>
        <p:spPr>
          <a:xfrm>
            <a:off x="284609" y="484941"/>
            <a:ext cx="11622781" cy="235014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864EF47-1CC2-473C-A3BF-C38A53FD8CDC}"/>
              </a:ext>
            </a:extLst>
          </p:cNvPr>
          <p:cNvSpPr/>
          <p:nvPr/>
        </p:nvSpPr>
        <p:spPr>
          <a:xfrm>
            <a:off x="1677880" y="1615281"/>
            <a:ext cx="781235" cy="1216696"/>
          </a:xfrm>
          <a:prstGeom prst="rect">
            <a:avLst/>
          </a:prstGeom>
          <a:solidFill>
            <a:srgbClr val="020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063AEA-0F04-4C8D-A924-F78571881A32}"/>
              </a:ext>
            </a:extLst>
          </p:cNvPr>
          <p:cNvSpPr txBox="1"/>
          <p:nvPr/>
        </p:nvSpPr>
        <p:spPr>
          <a:xfrm>
            <a:off x="585926" y="1870469"/>
            <a:ext cx="3746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5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1C71FC-2AD3-4409-8454-F1DAD37C3702}"/>
              </a:ext>
            </a:extLst>
          </p:cNvPr>
          <p:cNvSpPr txBox="1"/>
          <p:nvPr/>
        </p:nvSpPr>
        <p:spPr>
          <a:xfrm>
            <a:off x="8952147" y="3653580"/>
            <a:ext cx="233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앞으로 계획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007B20-EB46-428D-B876-2BA9A8DE8317}"/>
              </a:ext>
            </a:extLst>
          </p:cNvPr>
          <p:cNvSpPr txBox="1"/>
          <p:nvPr/>
        </p:nvSpPr>
        <p:spPr>
          <a:xfrm>
            <a:off x="1167854" y="3495363"/>
            <a:ext cx="871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8519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4400" dirty="0">
              <a:solidFill>
                <a:srgbClr val="08519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109018-B089-43B8-A2DA-DAF52E09AF9F}"/>
              </a:ext>
            </a:extLst>
          </p:cNvPr>
          <p:cNvSpPr txBox="1"/>
          <p:nvPr/>
        </p:nvSpPr>
        <p:spPr>
          <a:xfrm>
            <a:off x="4665396" y="3481318"/>
            <a:ext cx="871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8519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4400" dirty="0">
              <a:solidFill>
                <a:srgbClr val="08519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89154F-BD96-4B97-92AD-78F734E774B2}"/>
              </a:ext>
            </a:extLst>
          </p:cNvPr>
          <p:cNvSpPr txBox="1"/>
          <p:nvPr/>
        </p:nvSpPr>
        <p:spPr>
          <a:xfrm>
            <a:off x="8147691" y="3495362"/>
            <a:ext cx="871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8519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4400" dirty="0">
              <a:solidFill>
                <a:srgbClr val="08519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047FA5-0E93-4579-A214-64790D62F5F1}"/>
              </a:ext>
            </a:extLst>
          </p:cNvPr>
          <p:cNvSpPr txBox="1"/>
          <p:nvPr/>
        </p:nvSpPr>
        <p:spPr>
          <a:xfrm>
            <a:off x="1554913" y="4217505"/>
            <a:ext cx="2118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현재 문제점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0A159D-AFA4-4A57-801F-A41BC09FAA7C}"/>
              </a:ext>
            </a:extLst>
          </p:cNvPr>
          <p:cNvSpPr txBox="1"/>
          <p:nvPr/>
        </p:nvSpPr>
        <p:spPr>
          <a:xfrm>
            <a:off x="4987103" y="4221994"/>
            <a:ext cx="2250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멘토링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57CBE07-5019-4BBE-A988-DBABAB838412}"/>
              </a:ext>
            </a:extLst>
          </p:cNvPr>
          <p:cNvCxnSpPr>
            <a:cxnSpLocks/>
          </p:cNvCxnSpPr>
          <p:nvPr/>
        </p:nvCxnSpPr>
        <p:spPr>
          <a:xfrm>
            <a:off x="1343570" y="4100204"/>
            <a:ext cx="2520000" cy="0"/>
          </a:xfrm>
          <a:prstGeom prst="line">
            <a:avLst/>
          </a:prstGeom>
          <a:ln w="38100">
            <a:solidFill>
              <a:srgbClr val="08519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8761BD9-2094-4C29-BFA2-392234C450F0}"/>
              </a:ext>
            </a:extLst>
          </p:cNvPr>
          <p:cNvCxnSpPr>
            <a:cxnSpLocks/>
          </p:cNvCxnSpPr>
          <p:nvPr/>
        </p:nvCxnSpPr>
        <p:spPr>
          <a:xfrm>
            <a:off x="4835247" y="4100204"/>
            <a:ext cx="2520000" cy="0"/>
          </a:xfrm>
          <a:prstGeom prst="line">
            <a:avLst/>
          </a:prstGeom>
          <a:ln w="38100">
            <a:solidFill>
              <a:srgbClr val="08519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7D173CC-0255-47E5-B90B-A1CBD3F22948}"/>
              </a:ext>
            </a:extLst>
          </p:cNvPr>
          <p:cNvCxnSpPr>
            <a:cxnSpLocks/>
          </p:cNvCxnSpPr>
          <p:nvPr/>
        </p:nvCxnSpPr>
        <p:spPr>
          <a:xfrm>
            <a:off x="8304953" y="4100612"/>
            <a:ext cx="2520000" cy="0"/>
          </a:xfrm>
          <a:prstGeom prst="line">
            <a:avLst/>
          </a:prstGeom>
          <a:ln w="38100">
            <a:solidFill>
              <a:srgbClr val="08519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583316-D3A8-4330-B005-CB19463EEF81}"/>
              </a:ext>
            </a:extLst>
          </p:cNvPr>
          <p:cNvSpPr txBox="1"/>
          <p:nvPr/>
        </p:nvSpPr>
        <p:spPr>
          <a:xfrm>
            <a:off x="5470565" y="368137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멘토링 결과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8676EB-0918-4FDD-BA7F-EE67F3E590D4}"/>
              </a:ext>
            </a:extLst>
          </p:cNvPr>
          <p:cNvSpPr txBox="1"/>
          <p:nvPr/>
        </p:nvSpPr>
        <p:spPr>
          <a:xfrm>
            <a:off x="1950218" y="36813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3D526E-0173-455E-9B4C-99481BCD5D97}"/>
              </a:ext>
            </a:extLst>
          </p:cNvPr>
          <p:cNvSpPr txBox="1"/>
          <p:nvPr/>
        </p:nvSpPr>
        <p:spPr>
          <a:xfrm>
            <a:off x="8505726" y="4613005"/>
            <a:ext cx="2118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Q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&amp;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A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B7242C-DDC7-48A5-B4D5-AACDD28E105B}"/>
              </a:ext>
            </a:extLst>
          </p:cNvPr>
          <p:cNvSpPr txBox="1"/>
          <p:nvPr/>
        </p:nvSpPr>
        <p:spPr>
          <a:xfrm>
            <a:off x="8518633" y="4228211"/>
            <a:ext cx="2771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계획 내용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2BEF74-0B19-4600-8DBD-876F194C0C97}"/>
              </a:ext>
            </a:extLst>
          </p:cNvPr>
          <p:cNvSpPr txBox="1"/>
          <p:nvPr/>
        </p:nvSpPr>
        <p:spPr>
          <a:xfrm>
            <a:off x="4987103" y="4525282"/>
            <a:ext cx="2250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피드백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25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iot 이미지 검색결과&quot;">
            <a:extLst>
              <a:ext uri="{FF2B5EF4-FFF2-40B4-BE49-F238E27FC236}">
                <a16:creationId xmlns:a16="http://schemas.microsoft.com/office/drawing/2014/main" id="{5909C34C-41A8-4053-821A-EFD3E0F0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601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89EAC83-23FB-45A8-80E1-628876A26FB3}"/>
              </a:ext>
            </a:extLst>
          </p:cNvPr>
          <p:cNvSpPr/>
          <p:nvPr/>
        </p:nvSpPr>
        <p:spPr>
          <a:xfrm>
            <a:off x="1228725" y="0"/>
            <a:ext cx="10963274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09326C-BCA8-FA43-805F-EDF6CA7A5EE8}"/>
              </a:ext>
            </a:extLst>
          </p:cNvPr>
          <p:cNvSpPr/>
          <p:nvPr/>
        </p:nvSpPr>
        <p:spPr>
          <a:xfrm>
            <a:off x="7625265" y="1566907"/>
            <a:ext cx="4140746" cy="596579"/>
          </a:xfrm>
          <a:prstGeom prst="rect">
            <a:avLst/>
          </a:prstGeom>
          <a:solidFill>
            <a:srgbClr val="08519F"/>
          </a:solidFill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01. </a:t>
            </a:r>
            <a:r>
              <a:rPr kumimoji="1" lang="ko-KR" altLang="en-US" sz="3000" b="1" dirty="0">
                <a:latin typeface="맑은 고딕" panose="020B0503020000020004" pitchFamily="50" charset="-127"/>
              </a:rPr>
              <a:t>개요</a:t>
            </a:r>
            <a:endParaRPr kumimoji="1" lang="ko-KR" altLang="en-US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9D7EFAB0-DB78-4941-9138-B58652E1ECFD}"/>
              </a:ext>
            </a:extLst>
          </p:cNvPr>
          <p:cNvSpPr/>
          <p:nvPr/>
        </p:nvSpPr>
        <p:spPr>
          <a:xfrm rot="13500000">
            <a:off x="7859921" y="2623347"/>
            <a:ext cx="220767" cy="220767"/>
          </a:xfrm>
          <a:prstGeom prst="rtTriangle">
            <a:avLst/>
          </a:prstGeom>
          <a:ln/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EAFAB4-661D-41CE-9260-9C88F2BC83BE}"/>
              </a:ext>
            </a:extLst>
          </p:cNvPr>
          <p:cNvSpPr txBox="1"/>
          <p:nvPr/>
        </p:nvSpPr>
        <p:spPr>
          <a:xfrm>
            <a:off x="8258179" y="2529566"/>
            <a:ext cx="279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a typeface="맑은 고딕" panose="020B0503020000020004" pitchFamily="50" charset="-127"/>
              </a:rPr>
              <a:t>현재 문제점</a:t>
            </a:r>
          </a:p>
        </p:txBody>
      </p:sp>
      <p:sp>
        <p:nvSpPr>
          <p:cNvPr id="23" name="슬라이드 번호 개체 틀 13">
            <a:extLst>
              <a:ext uri="{FF2B5EF4-FFF2-40B4-BE49-F238E27FC236}">
                <a16:creationId xmlns:a16="http://schemas.microsoft.com/office/drawing/2014/main" id="{526C8BDF-5FD0-49BB-AC98-EDD9B494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2368" y="6358889"/>
            <a:ext cx="2743200" cy="365125"/>
          </a:xfrm>
        </p:spPr>
        <p:txBody>
          <a:bodyPr/>
          <a:lstStyle/>
          <a:p>
            <a:fld id="{5764ECA5-EC0C-4256-871E-B9858670FFCD}" type="slidenum">
              <a:rPr lang="ko-KR" altLang="en-US" sz="18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11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62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F09CD-6660-4889-B43F-188747F8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블록체인 기반 자기주권형 분산 신원 증명 연구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5E298C-669C-42E6-B250-F3A785EE5038}"/>
              </a:ext>
            </a:extLst>
          </p:cNvPr>
          <p:cNvSpPr/>
          <p:nvPr/>
        </p:nvSpPr>
        <p:spPr>
          <a:xfrm>
            <a:off x="0" y="1092896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슬라이드 번호 개체 틀 13">
            <a:extLst>
              <a:ext uri="{FF2B5EF4-FFF2-40B4-BE49-F238E27FC236}">
                <a16:creationId xmlns:a16="http://schemas.microsoft.com/office/drawing/2014/main" id="{D9014731-AA4C-499C-A596-FD3A8FF0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2368" y="6358889"/>
            <a:ext cx="2743200" cy="365125"/>
          </a:xfrm>
        </p:spPr>
        <p:txBody>
          <a:bodyPr/>
          <a:lstStyle/>
          <a:p>
            <a:fld id="{5764ECA5-EC0C-4256-871E-B9858670FFCD}" type="slidenum">
              <a:rPr lang="ko-KR" altLang="en-US" sz="18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4</a:t>
            </a:fld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11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 descr="플레이트, 음식, 그리기이(가) 표시된 사진&#10;&#10;자동 생성된 설명">
            <a:extLst>
              <a:ext uri="{FF2B5EF4-FFF2-40B4-BE49-F238E27FC236}">
                <a16:creationId xmlns:a16="http://schemas.microsoft.com/office/drawing/2014/main" id="{A213AF50-3E39-484D-9F99-7B44CB675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" y="195677"/>
            <a:ext cx="827573" cy="79629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90600" y="239205"/>
            <a:ext cx="436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rgbClr val="27B9B0">
                      <a:alpha val="0"/>
                    </a:srgbClr>
                  </a:solidFill>
                </a:ln>
                <a:solidFill>
                  <a:srgbClr val="08519F"/>
                </a:solidFill>
                <a:latin typeface="맑은 고딕" panose="020B0503020000020004" pitchFamily="50" charset="-127"/>
              </a:rPr>
              <a:t>현재 문제점</a:t>
            </a:r>
            <a:endParaRPr lang="ko-KR" altLang="en-US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8519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4408B6-59FA-43A3-872E-FE6EB6BCA7B4}"/>
              </a:ext>
            </a:extLst>
          </p:cNvPr>
          <p:cNvSpPr txBox="1"/>
          <p:nvPr/>
        </p:nvSpPr>
        <p:spPr>
          <a:xfrm>
            <a:off x="990600" y="634064"/>
            <a:ext cx="3263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n>
                  <a:solidFill>
                    <a:srgbClr val="27B9B0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01. </a:t>
            </a:r>
            <a:r>
              <a:rPr lang="ko-KR" altLang="en-US" sz="2000" b="1" spc="-150" dirty="0">
                <a:ln>
                  <a:solidFill>
                    <a:srgbClr val="27B9B0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개요</a:t>
            </a:r>
            <a:endParaRPr lang="ko-KR" altLang="en-US" sz="2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9E494D-2F90-4FDE-8ADD-FCF5FEB1D3CC}"/>
              </a:ext>
            </a:extLst>
          </p:cNvPr>
          <p:cNvSpPr/>
          <p:nvPr/>
        </p:nvSpPr>
        <p:spPr>
          <a:xfrm>
            <a:off x="543208" y="1368188"/>
            <a:ext cx="11323130" cy="494130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76BD8D-C816-4CFB-81D0-AF51551BE3A9}"/>
              </a:ext>
            </a:extLst>
          </p:cNvPr>
          <p:cNvSpPr txBox="1"/>
          <p:nvPr/>
        </p:nvSpPr>
        <p:spPr>
          <a:xfrm>
            <a:off x="715151" y="1509222"/>
            <a:ext cx="10761695" cy="2399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현재 문제점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기존 신원 증명 기술과의 차별성과 개선점</a:t>
            </a:r>
            <a:endParaRPr lang="en-US" altLang="ko-KR" dirty="0"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블록체인 기술이 기존의 중앙 </a:t>
            </a:r>
            <a:r>
              <a:rPr lang="en-US" altLang="ko-KR" dirty="0">
                <a:latin typeface="+mj-lt"/>
              </a:rPr>
              <a:t>DB</a:t>
            </a:r>
            <a:r>
              <a:rPr lang="ko-KR" altLang="en-US" dirty="0">
                <a:latin typeface="+mj-lt"/>
              </a:rPr>
              <a:t>기반 사용자 인식과의 </a:t>
            </a:r>
            <a:r>
              <a:rPr lang="ko-KR" altLang="en-US" dirty="0" err="1">
                <a:latin typeface="+mj-lt"/>
              </a:rPr>
              <a:t>다른점</a:t>
            </a:r>
            <a:endParaRPr lang="en-US" altLang="ko-KR" dirty="0"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불명확한 </a:t>
            </a:r>
            <a:r>
              <a:rPr lang="ko-KR" altLang="en-US" dirty="0" err="1">
                <a:latin typeface="+mj-lt"/>
              </a:rPr>
              <a:t>검증자</a:t>
            </a:r>
            <a:r>
              <a:rPr lang="en-US" altLang="ko-KR" dirty="0">
                <a:latin typeface="+mj-lt"/>
              </a:rPr>
              <a:t>(Verifier)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j-lt"/>
              </a:rPr>
              <a:t>신뢰성문제 </a:t>
            </a:r>
            <a:r>
              <a:rPr lang="en-US" altLang="ko-KR" sz="1600" dirty="0">
                <a:latin typeface="+mj-lt"/>
              </a:rPr>
              <a:t>: </a:t>
            </a:r>
            <a:r>
              <a:rPr lang="ko-KR" altLang="en-US" sz="1600" dirty="0"/>
              <a:t>블록체인 중앙 </a:t>
            </a:r>
            <a:r>
              <a:rPr lang="en-US" altLang="ko-KR" sz="1600" dirty="0"/>
              <a:t>DB</a:t>
            </a:r>
            <a:r>
              <a:rPr lang="ko-KR" altLang="en-US" sz="1600" dirty="0"/>
              <a:t>서버로의 승인</a:t>
            </a:r>
            <a:endParaRPr lang="en-US" altLang="ko-KR" sz="1600" dirty="0">
              <a:latin typeface="+mj-lt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j-lt"/>
              </a:rPr>
              <a:t>실제기관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사용자들의 합의 알고리즘을 통한 운영 방식의 문제점 해결</a:t>
            </a:r>
            <a:endParaRPr lang="en-US" altLang="ko-KR" dirty="0">
              <a:latin typeface="+mj-lt"/>
            </a:endParaRPr>
          </a:p>
        </p:txBody>
      </p:sp>
      <p:pic>
        <p:nvPicPr>
          <p:cNvPr id="1026" name="Picture 2" descr="한국 게임의 문제점 : 네이버 블로그">
            <a:extLst>
              <a:ext uri="{FF2B5EF4-FFF2-40B4-BE49-F238E27FC236}">
                <a16:creationId xmlns:a16="http://schemas.microsoft.com/office/drawing/2014/main" id="{ACD8BC89-3079-4D4A-B50C-619102E9E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488" y="4075011"/>
            <a:ext cx="2392964" cy="184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블록체인 기술을 바라보는 시각 - Giljae Joo (주길재) - Medium">
            <a:extLst>
              <a:ext uri="{FF2B5EF4-FFF2-40B4-BE49-F238E27FC236}">
                <a16:creationId xmlns:a16="http://schemas.microsoft.com/office/drawing/2014/main" id="{331FE65B-94E2-4378-9A0B-58A74E1AB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878" y="4118567"/>
            <a:ext cx="2884244" cy="192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9153988-56D8-4A29-9A93-325FE7D34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602" y="3429000"/>
            <a:ext cx="2884244" cy="272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74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iot 이미지 검색결과&quot;">
            <a:extLst>
              <a:ext uri="{FF2B5EF4-FFF2-40B4-BE49-F238E27FC236}">
                <a16:creationId xmlns:a16="http://schemas.microsoft.com/office/drawing/2014/main" id="{5909C34C-41A8-4053-821A-EFD3E0F0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601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89EAC83-23FB-45A8-80E1-628876A26FB3}"/>
              </a:ext>
            </a:extLst>
          </p:cNvPr>
          <p:cNvSpPr/>
          <p:nvPr/>
        </p:nvSpPr>
        <p:spPr>
          <a:xfrm>
            <a:off x="1228725" y="0"/>
            <a:ext cx="10963274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09326C-BCA8-FA43-805F-EDF6CA7A5EE8}"/>
              </a:ext>
            </a:extLst>
          </p:cNvPr>
          <p:cNvSpPr/>
          <p:nvPr/>
        </p:nvSpPr>
        <p:spPr>
          <a:xfrm>
            <a:off x="7625265" y="1566907"/>
            <a:ext cx="4140746" cy="596579"/>
          </a:xfrm>
          <a:prstGeom prst="rect">
            <a:avLst/>
          </a:prstGeom>
          <a:solidFill>
            <a:srgbClr val="08519F"/>
          </a:solidFill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02. </a:t>
            </a:r>
            <a:r>
              <a:rPr kumimoji="1"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멘토링 결과</a:t>
            </a:r>
            <a:endParaRPr kumimoji="1" lang="en-US" altLang="ko-KR" sz="3000" b="1" dirty="0">
              <a:latin typeface="맑은 고딕" panose="020B0503020000020004" pitchFamily="50" charset="-127"/>
            </a:endParaRPr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9D7EFAB0-DB78-4941-9138-B58652E1ECFD}"/>
              </a:ext>
            </a:extLst>
          </p:cNvPr>
          <p:cNvSpPr/>
          <p:nvPr/>
        </p:nvSpPr>
        <p:spPr>
          <a:xfrm rot="13500000">
            <a:off x="7814837" y="2603849"/>
            <a:ext cx="220767" cy="220767"/>
          </a:xfrm>
          <a:prstGeom prst="rtTriangle">
            <a:avLst/>
          </a:prstGeom>
          <a:ln/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EAFAB4-661D-41CE-9260-9C88F2BC83BE}"/>
              </a:ext>
            </a:extLst>
          </p:cNvPr>
          <p:cNvSpPr txBox="1"/>
          <p:nvPr/>
        </p:nvSpPr>
        <p:spPr>
          <a:xfrm>
            <a:off x="8258179" y="2529566"/>
            <a:ext cx="279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멘토링</a:t>
            </a:r>
          </a:p>
        </p:txBody>
      </p:sp>
      <p:sp>
        <p:nvSpPr>
          <p:cNvPr id="23" name="슬라이드 번호 개체 틀 13">
            <a:extLst>
              <a:ext uri="{FF2B5EF4-FFF2-40B4-BE49-F238E27FC236}">
                <a16:creationId xmlns:a16="http://schemas.microsoft.com/office/drawing/2014/main" id="{526C8BDF-5FD0-49BB-AC98-EDD9B494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2368" y="6358889"/>
            <a:ext cx="2743200" cy="365125"/>
          </a:xfrm>
        </p:spPr>
        <p:txBody>
          <a:bodyPr/>
          <a:lstStyle/>
          <a:p>
            <a:fld id="{5764ECA5-EC0C-4256-871E-B9858670FFCD}" type="slidenum">
              <a:rPr lang="ko-KR" altLang="en-US" sz="18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5</a:t>
            </a:fld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17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E0B26A0F-2D4F-4DC3-BFC9-5B2A7BBEC031}"/>
              </a:ext>
            </a:extLst>
          </p:cNvPr>
          <p:cNvSpPr/>
          <p:nvPr/>
        </p:nvSpPr>
        <p:spPr>
          <a:xfrm rot="13500000">
            <a:off x="7820480" y="3083630"/>
            <a:ext cx="220767" cy="220767"/>
          </a:xfrm>
          <a:prstGeom prst="rtTriangle">
            <a:avLst/>
          </a:prstGeom>
          <a:ln/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746DF-2E47-489D-A33A-E01DA5307088}"/>
              </a:ext>
            </a:extLst>
          </p:cNvPr>
          <p:cNvSpPr txBox="1"/>
          <p:nvPr/>
        </p:nvSpPr>
        <p:spPr>
          <a:xfrm>
            <a:off x="8263822" y="3009347"/>
            <a:ext cx="279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맑은 고딕" panose="020B0503020000020004" pitchFamily="50" charset="-127"/>
              </a:rPr>
              <a:t>피드백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424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F09CD-6660-4889-B43F-188747F8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블록체인 기반 자기주권형 분산 신원 증명 연구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5E298C-669C-42E6-B250-F3A785EE5038}"/>
              </a:ext>
            </a:extLst>
          </p:cNvPr>
          <p:cNvSpPr/>
          <p:nvPr/>
        </p:nvSpPr>
        <p:spPr>
          <a:xfrm>
            <a:off x="0" y="1092896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2DE8B9-6B21-4ACE-A7CC-855474BFCAD4}"/>
              </a:ext>
            </a:extLst>
          </p:cNvPr>
          <p:cNvSpPr txBox="1"/>
          <p:nvPr/>
        </p:nvSpPr>
        <p:spPr>
          <a:xfrm>
            <a:off x="990600" y="182854"/>
            <a:ext cx="5762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8519F"/>
                </a:solidFill>
                <a:latin typeface="맑은 고딕" panose="020B0503020000020004" pitchFamily="50" charset="-127"/>
              </a:rPr>
              <a:t>멘토링</a:t>
            </a:r>
            <a:endParaRPr lang="en-US" altLang="ko-KR" sz="24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8519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2" name="슬라이드 번호 개체 틀 13">
            <a:extLst>
              <a:ext uri="{FF2B5EF4-FFF2-40B4-BE49-F238E27FC236}">
                <a16:creationId xmlns:a16="http://schemas.microsoft.com/office/drawing/2014/main" id="{D9014731-AA4C-499C-A596-FD3A8FF0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2368" y="6358889"/>
            <a:ext cx="2743200" cy="365125"/>
          </a:xfrm>
        </p:spPr>
        <p:txBody>
          <a:bodyPr/>
          <a:lstStyle/>
          <a:p>
            <a:fld id="{5764ECA5-EC0C-4256-871E-B9858670FFCD}" type="slidenum">
              <a:rPr lang="ko-KR" altLang="en-US" sz="18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6</a:t>
            </a:fld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11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BEA31C-9722-4C00-9B2A-0E9FDE76EFA3}"/>
              </a:ext>
            </a:extLst>
          </p:cNvPr>
          <p:cNvSpPr txBox="1"/>
          <p:nvPr/>
        </p:nvSpPr>
        <p:spPr>
          <a:xfrm>
            <a:off x="990600" y="634064"/>
            <a:ext cx="5235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n>
                  <a:solidFill>
                    <a:srgbClr val="27B9B0">
                      <a:alpha val="0"/>
                    </a:srgbClr>
                  </a:solidFill>
                </a:ln>
                <a:solidFill>
                  <a:srgbClr val="797979"/>
                </a:solidFill>
                <a:latin typeface="맑은 고딕" panose="020B0503020000020004" pitchFamily="50" charset="-127"/>
              </a:rPr>
              <a:t>02. </a:t>
            </a:r>
            <a:r>
              <a:rPr lang="ko-KR" altLang="en-US" sz="2000" b="1" dirty="0">
                <a:solidFill>
                  <a:srgbClr val="797979"/>
                </a:solidFill>
                <a:latin typeface="맑은 고딕" panose="020B0503020000020004" pitchFamily="50" charset="-127"/>
              </a:rPr>
              <a:t>멘토링 결과</a:t>
            </a:r>
            <a:endParaRPr lang="ko-KR" altLang="en-US" sz="2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9797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 descr="플레이트, 음식, 그리기이(가) 표시된 사진&#10;&#10;자동 생성된 설명">
            <a:extLst>
              <a:ext uri="{FF2B5EF4-FFF2-40B4-BE49-F238E27FC236}">
                <a16:creationId xmlns:a16="http://schemas.microsoft.com/office/drawing/2014/main" id="{A213AF50-3E39-484D-9F99-7B44CB675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" y="195677"/>
            <a:ext cx="827573" cy="7962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F900DF-70E5-485C-B9F0-E959822B7EEE}"/>
              </a:ext>
            </a:extLst>
          </p:cNvPr>
          <p:cNvSpPr txBox="1"/>
          <p:nvPr/>
        </p:nvSpPr>
        <p:spPr>
          <a:xfrm>
            <a:off x="206432" y="1677158"/>
            <a:ext cx="609600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/>
              <a:t>멘토링 방법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카카오톡</a:t>
            </a:r>
            <a:endParaRPr lang="en-US" altLang="ko-KR" sz="200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/>
              <a:t>멘토링 날짜</a:t>
            </a:r>
            <a:r>
              <a:rPr lang="ko-KR" altLang="en-US" sz="2000" dirty="0"/>
              <a:t> </a:t>
            </a:r>
            <a:r>
              <a:rPr lang="en-US" altLang="ko-KR" sz="2000" dirty="0"/>
              <a:t>: 2020.05.21. 17:00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/>
              <a:t>산업체 멘토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박준우 멘토님</a:t>
            </a:r>
            <a:endParaRPr lang="en-US" altLang="ko-KR" sz="200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/>
              <a:t>참여 학생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권재승</a:t>
            </a:r>
            <a:r>
              <a:rPr lang="en-US" altLang="ko-KR" sz="2000" dirty="0"/>
              <a:t>, </a:t>
            </a:r>
            <a:r>
              <a:rPr lang="ko-KR" altLang="en-US" sz="2000" dirty="0"/>
              <a:t>조성락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오하늘</a:t>
            </a:r>
            <a:endParaRPr lang="ko-KR" altLang="en-US" sz="2000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213F882-AE1D-4D73-8F74-26DBE277A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436" y="1327969"/>
            <a:ext cx="4504961" cy="503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6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F09CD-6660-4889-B43F-188747F8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블록체인 기반 자기주권형 분산 신원 증명 연구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5E298C-669C-42E6-B250-F3A785EE5038}"/>
              </a:ext>
            </a:extLst>
          </p:cNvPr>
          <p:cNvSpPr/>
          <p:nvPr/>
        </p:nvSpPr>
        <p:spPr>
          <a:xfrm>
            <a:off x="0" y="1092896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2DE8B9-6B21-4ACE-A7CC-855474BFCAD4}"/>
              </a:ext>
            </a:extLst>
          </p:cNvPr>
          <p:cNvSpPr txBox="1"/>
          <p:nvPr/>
        </p:nvSpPr>
        <p:spPr>
          <a:xfrm>
            <a:off x="990600" y="182854"/>
            <a:ext cx="5762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8519F"/>
                </a:solidFill>
                <a:latin typeface="맑은 고딕" panose="020B0503020000020004" pitchFamily="50" charset="-127"/>
              </a:rPr>
              <a:t>피드백</a:t>
            </a:r>
            <a:r>
              <a:rPr lang="en-US" altLang="ko-KR" sz="24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8519F"/>
                </a:solidFill>
                <a:latin typeface="맑은 고딕" panose="020B0503020000020004" pitchFamily="50" charset="-127"/>
              </a:rPr>
              <a:t>(1/2)</a:t>
            </a:r>
          </a:p>
        </p:txBody>
      </p:sp>
      <p:sp>
        <p:nvSpPr>
          <p:cNvPr id="32" name="슬라이드 번호 개체 틀 13">
            <a:extLst>
              <a:ext uri="{FF2B5EF4-FFF2-40B4-BE49-F238E27FC236}">
                <a16:creationId xmlns:a16="http://schemas.microsoft.com/office/drawing/2014/main" id="{D9014731-AA4C-499C-A596-FD3A8FF0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2368" y="6358889"/>
            <a:ext cx="2743200" cy="365125"/>
          </a:xfrm>
        </p:spPr>
        <p:txBody>
          <a:bodyPr/>
          <a:lstStyle/>
          <a:p>
            <a:fld id="{5764ECA5-EC0C-4256-871E-B9858670FFCD}" type="slidenum">
              <a:rPr lang="ko-KR" altLang="en-US" sz="18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7</a:t>
            </a:fld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11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BEA31C-9722-4C00-9B2A-0E9FDE76EFA3}"/>
              </a:ext>
            </a:extLst>
          </p:cNvPr>
          <p:cNvSpPr txBox="1"/>
          <p:nvPr/>
        </p:nvSpPr>
        <p:spPr>
          <a:xfrm>
            <a:off x="990600" y="634064"/>
            <a:ext cx="5235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n>
                  <a:solidFill>
                    <a:srgbClr val="27B9B0">
                      <a:alpha val="0"/>
                    </a:srgbClr>
                  </a:solidFill>
                </a:ln>
                <a:solidFill>
                  <a:srgbClr val="797979"/>
                </a:solidFill>
                <a:latin typeface="맑은 고딕" panose="020B0503020000020004" pitchFamily="50" charset="-127"/>
              </a:rPr>
              <a:t>02. </a:t>
            </a:r>
            <a:r>
              <a:rPr lang="ko-KR" altLang="en-US" sz="2000" b="1" dirty="0">
                <a:solidFill>
                  <a:srgbClr val="797979"/>
                </a:solidFill>
                <a:latin typeface="맑은 고딕" panose="020B0503020000020004" pitchFamily="50" charset="-127"/>
              </a:rPr>
              <a:t>멘토링 결과</a:t>
            </a:r>
            <a:endParaRPr lang="ko-KR" altLang="en-US" sz="2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9797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 descr="플레이트, 음식, 그리기이(가) 표시된 사진&#10;&#10;자동 생성된 설명">
            <a:extLst>
              <a:ext uri="{FF2B5EF4-FFF2-40B4-BE49-F238E27FC236}">
                <a16:creationId xmlns:a16="http://schemas.microsoft.com/office/drawing/2014/main" id="{A213AF50-3E39-484D-9F99-7B44CB675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" y="195677"/>
            <a:ext cx="827573" cy="7962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5B1A7C-85E7-435D-B426-19259EE4FCBB}"/>
              </a:ext>
            </a:extLst>
          </p:cNvPr>
          <p:cNvSpPr txBox="1"/>
          <p:nvPr/>
        </p:nvSpPr>
        <p:spPr>
          <a:xfrm>
            <a:off x="899727" y="2459504"/>
            <a:ext cx="96440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Q. </a:t>
            </a:r>
            <a:r>
              <a:rPr lang="ko-KR" altLang="en-US" sz="2400" b="1" dirty="0"/>
              <a:t>기존의 신원 증명 기술과의 차별성과 개선점은 무엇인가</a:t>
            </a:r>
            <a:r>
              <a:rPr lang="en-US" altLang="ko-KR" sz="2400" b="1" dirty="0"/>
              <a:t>?</a:t>
            </a:r>
          </a:p>
          <a:p>
            <a:endParaRPr lang="ko-KR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기존의 신원 증명 기술 </a:t>
            </a:r>
            <a:r>
              <a:rPr lang="en-US" altLang="ko-KR" sz="2400" dirty="0"/>
              <a:t>: DID</a:t>
            </a:r>
            <a:r>
              <a:rPr lang="ko-KR" altLang="en-US" sz="2400" dirty="0"/>
              <a:t>를 가지고있는 기관에게 의존 해야함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블록체인을 이용 </a:t>
            </a:r>
            <a:r>
              <a:rPr lang="en-US" altLang="ko-KR" sz="2400" dirty="0"/>
              <a:t>: </a:t>
            </a:r>
            <a:r>
              <a:rPr lang="ko-KR" altLang="en-US" sz="2400" dirty="0"/>
              <a:t>참여자 다수의 동의를 얻어야 하기때문에 무결성과 투명성이 증가함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883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F09CD-6660-4889-B43F-188747F8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블록체인 기반 자기주권형 분산 신원 증명 연구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5E298C-669C-42E6-B250-F3A785EE5038}"/>
              </a:ext>
            </a:extLst>
          </p:cNvPr>
          <p:cNvSpPr/>
          <p:nvPr/>
        </p:nvSpPr>
        <p:spPr>
          <a:xfrm>
            <a:off x="0" y="1092896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2DE8B9-6B21-4ACE-A7CC-855474BFCAD4}"/>
              </a:ext>
            </a:extLst>
          </p:cNvPr>
          <p:cNvSpPr txBox="1"/>
          <p:nvPr/>
        </p:nvSpPr>
        <p:spPr>
          <a:xfrm>
            <a:off x="990600" y="172399"/>
            <a:ext cx="5762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8519F"/>
                </a:solidFill>
                <a:latin typeface="맑은 고딕" panose="020B0503020000020004" pitchFamily="50" charset="-127"/>
              </a:rPr>
              <a:t>피드백</a:t>
            </a:r>
            <a:r>
              <a:rPr lang="en-US" altLang="ko-KR" sz="24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8519F"/>
                </a:solidFill>
                <a:latin typeface="맑은 고딕" panose="020B0503020000020004" pitchFamily="50" charset="-127"/>
              </a:rPr>
              <a:t>(2/2)</a:t>
            </a:r>
          </a:p>
        </p:txBody>
      </p:sp>
      <p:sp>
        <p:nvSpPr>
          <p:cNvPr id="32" name="슬라이드 번호 개체 틀 13">
            <a:extLst>
              <a:ext uri="{FF2B5EF4-FFF2-40B4-BE49-F238E27FC236}">
                <a16:creationId xmlns:a16="http://schemas.microsoft.com/office/drawing/2014/main" id="{D9014731-AA4C-499C-A596-FD3A8FF0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2368" y="6358889"/>
            <a:ext cx="2743200" cy="365125"/>
          </a:xfrm>
        </p:spPr>
        <p:txBody>
          <a:bodyPr/>
          <a:lstStyle/>
          <a:p>
            <a:fld id="{5764ECA5-EC0C-4256-871E-B9858670FFCD}" type="slidenum">
              <a:rPr lang="ko-KR" altLang="en-US" sz="18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8</a:t>
            </a:fld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11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BEA31C-9722-4C00-9B2A-0E9FDE76EFA3}"/>
              </a:ext>
            </a:extLst>
          </p:cNvPr>
          <p:cNvSpPr txBox="1"/>
          <p:nvPr/>
        </p:nvSpPr>
        <p:spPr>
          <a:xfrm>
            <a:off x="990600" y="634064"/>
            <a:ext cx="5235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n>
                  <a:solidFill>
                    <a:srgbClr val="27B9B0">
                      <a:alpha val="0"/>
                    </a:srgbClr>
                  </a:solidFill>
                </a:ln>
                <a:solidFill>
                  <a:srgbClr val="797979"/>
                </a:solidFill>
                <a:latin typeface="맑은 고딕" panose="020B0503020000020004" pitchFamily="50" charset="-127"/>
              </a:rPr>
              <a:t>02. </a:t>
            </a:r>
            <a:r>
              <a:rPr lang="ko-KR" altLang="en-US" sz="2000" b="1" dirty="0">
                <a:solidFill>
                  <a:srgbClr val="797979"/>
                </a:solidFill>
                <a:latin typeface="맑은 고딕" panose="020B0503020000020004" pitchFamily="50" charset="-127"/>
              </a:rPr>
              <a:t>멘토링 결과</a:t>
            </a:r>
            <a:endParaRPr lang="ko-KR" altLang="en-US" sz="2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9797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 descr="플레이트, 음식, 그리기이(가) 표시된 사진&#10;&#10;자동 생성된 설명">
            <a:extLst>
              <a:ext uri="{FF2B5EF4-FFF2-40B4-BE49-F238E27FC236}">
                <a16:creationId xmlns:a16="http://schemas.microsoft.com/office/drawing/2014/main" id="{A213AF50-3E39-484D-9F99-7B44CB675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" y="195677"/>
            <a:ext cx="827573" cy="7962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A5887E-E985-46D3-8052-F83A33B5EF89}"/>
              </a:ext>
            </a:extLst>
          </p:cNvPr>
          <p:cNvSpPr txBox="1"/>
          <p:nvPr/>
        </p:nvSpPr>
        <p:spPr>
          <a:xfrm>
            <a:off x="513351" y="2305483"/>
            <a:ext cx="1142527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Q. </a:t>
            </a:r>
            <a:r>
              <a:rPr lang="ko-KR" altLang="en-US" sz="2400" b="1" dirty="0"/>
              <a:t>명확한 </a:t>
            </a:r>
            <a:r>
              <a:rPr lang="ko-KR" altLang="en-US" sz="2400" b="1" dirty="0" err="1"/>
              <a:t>검증자</a:t>
            </a:r>
            <a:r>
              <a:rPr lang="en-US" altLang="ko-KR" sz="2400" b="1" dirty="0"/>
              <a:t>(Verifier)</a:t>
            </a:r>
            <a:r>
              <a:rPr lang="ko-KR" altLang="en-US" sz="2400" b="1" dirty="0"/>
              <a:t>가 누구인가</a:t>
            </a:r>
            <a:r>
              <a:rPr lang="en-US" altLang="ko-KR" sz="2400" b="1" dirty="0"/>
              <a:t>?</a:t>
            </a:r>
          </a:p>
          <a:p>
            <a:endParaRPr lang="ko-KR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이 시스템의 주체는 관리사무소 및 </a:t>
            </a:r>
            <a:r>
              <a:rPr lang="ko-KR" altLang="en-US" sz="2400" dirty="0" err="1"/>
              <a:t>아파트장임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주체는 별도로 </a:t>
            </a:r>
            <a:r>
              <a:rPr lang="en-US" altLang="ko-KR" sz="2400" dirty="0"/>
              <a:t>DB</a:t>
            </a:r>
            <a:r>
              <a:rPr lang="ko-KR" altLang="en-US" sz="2400" dirty="0"/>
              <a:t>를 관리 및</a:t>
            </a:r>
            <a:r>
              <a:rPr lang="en-US" altLang="ko-KR" sz="2400" dirty="0"/>
              <a:t> </a:t>
            </a:r>
            <a:r>
              <a:rPr lang="ko-KR" altLang="en-US" sz="2400" dirty="0"/>
              <a:t>블록체인 네트워크 가입 승인 역할 수행</a:t>
            </a:r>
            <a:r>
              <a:rPr lang="en-US" altLang="ko-KR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승인을 받은 아파트 입주민들은 피어</a:t>
            </a:r>
            <a:r>
              <a:rPr lang="en-US" altLang="ko-KR" sz="2400" dirty="0"/>
              <a:t>(Peer) </a:t>
            </a:r>
            <a:r>
              <a:rPr lang="ko-KR" altLang="en-US" sz="2400" dirty="0"/>
              <a:t>역할 수행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출입증을 제시할 때마다 블록체인에 있는 정보를 읽어</a:t>
            </a:r>
            <a:r>
              <a:rPr lang="en-US" altLang="ko-KR" sz="2400" dirty="0"/>
              <a:t>,</a:t>
            </a:r>
            <a:r>
              <a:rPr lang="ko-KR" altLang="en-US" sz="2400" dirty="0"/>
              <a:t> 저장된 값이 일치 여부를 확인 및 출입통제 관리</a:t>
            </a:r>
            <a:r>
              <a:rPr lang="en-US" altLang="ko-KR" sz="2400" dirty="0"/>
              <a:t> </a:t>
            </a:r>
            <a:r>
              <a:rPr lang="ko-KR" altLang="en-US" sz="2400" dirty="0"/>
              <a:t>가능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1385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iot 이미지 검색결과&quot;">
            <a:extLst>
              <a:ext uri="{FF2B5EF4-FFF2-40B4-BE49-F238E27FC236}">
                <a16:creationId xmlns:a16="http://schemas.microsoft.com/office/drawing/2014/main" id="{5909C34C-41A8-4053-821A-EFD3E0F0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601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89EAC83-23FB-45A8-80E1-628876A26FB3}"/>
              </a:ext>
            </a:extLst>
          </p:cNvPr>
          <p:cNvSpPr/>
          <p:nvPr/>
        </p:nvSpPr>
        <p:spPr>
          <a:xfrm>
            <a:off x="1122033" y="0"/>
            <a:ext cx="10963274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09326C-BCA8-FA43-805F-EDF6CA7A5EE8}"/>
              </a:ext>
            </a:extLst>
          </p:cNvPr>
          <p:cNvSpPr/>
          <p:nvPr/>
        </p:nvSpPr>
        <p:spPr>
          <a:xfrm>
            <a:off x="7625264" y="1209041"/>
            <a:ext cx="4360303" cy="600432"/>
          </a:xfrm>
          <a:prstGeom prst="rect">
            <a:avLst/>
          </a:prstGeom>
          <a:solidFill>
            <a:srgbClr val="08519F"/>
          </a:solidFill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03. </a:t>
            </a:r>
            <a:r>
              <a:rPr kumimoji="1"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앞으로 계획</a:t>
            </a:r>
          </a:p>
        </p:txBody>
      </p:sp>
      <p:sp>
        <p:nvSpPr>
          <p:cNvPr id="23" name="슬라이드 번호 개체 틀 13">
            <a:extLst>
              <a:ext uri="{FF2B5EF4-FFF2-40B4-BE49-F238E27FC236}">
                <a16:creationId xmlns:a16="http://schemas.microsoft.com/office/drawing/2014/main" id="{526C8BDF-5FD0-49BB-AC98-EDD9B494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2368" y="6358889"/>
            <a:ext cx="2743200" cy="365125"/>
          </a:xfrm>
        </p:spPr>
        <p:txBody>
          <a:bodyPr/>
          <a:lstStyle/>
          <a:p>
            <a:fld id="{5764ECA5-EC0C-4256-871E-B9858670FFCD}" type="slidenum">
              <a:rPr lang="ko-KR" altLang="en-US" sz="18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9</a:t>
            </a:fld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11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6FF19047-4870-4DE7-B5FC-C1E2210DFE41}"/>
              </a:ext>
            </a:extLst>
          </p:cNvPr>
          <p:cNvSpPr/>
          <p:nvPr/>
        </p:nvSpPr>
        <p:spPr>
          <a:xfrm rot="13500000">
            <a:off x="7822966" y="3133951"/>
            <a:ext cx="220767" cy="220767"/>
          </a:xfrm>
          <a:prstGeom prst="rtTriangle">
            <a:avLst/>
          </a:prstGeom>
          <a:ln/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077013-DA56-4B1A-ABB9-9AADB2D78EF6}"/>
              </a:ext>
            </a:extLst>
          </p:cNvPr>
          <p:cNvSpPr txBox="1"/>
          <p:nvPr/>
        </p:nvSpPr>
        <p:spPr>
          <a:xfrm>
            <a:off x="8266309" y="3059668"/>
            <a:ext cx="279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</a:rPr>
              <a:t>Q &amp; A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각 삼각형 31">
            <a:extLst>
              <a:ext uri="{FF2B5EF4-FFF2-40B4-BE49-F238E27FC236}">
                <a16:creationId xmlns:a16="http://schemas.microsoft.com/office/drawing/2014/main" id="{2071D33C-3EFE-483F-A279-41F74801C458}"/>
              </a:ext>
            </a:extLst>
          </p:cNvPr>
          <p:cNvSpPr/>
          <p:nvPr/>
        </p:nvSpPr>
        <p:spPr>
          <a:xfrm rot="13500000">
            <a:off x="7822967" y="2537028"/>
            <a:ext cx="220767" cy="220767"/>
          </a:xfrm>
          <a:prstGeom prst="rtTriangle">
            <a:avLst/>
          </a:prstGeom>
          <a:ln/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DAE913-F996-4646-A641-DF5DDC38DD5B}"/>
              </a:ext>
            </a:extLst>
          </p:cNvPr>
          <p:cNvSpPr txBox="1"/>
          <p:nvPr/>
        </p:nvSpPr>
        <p:spPr>
          <a:xfrm>
            <a:off x="8266309" y="2462745"/>
            <a:ext cx="279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계획 내용</a:t>
            </a:r>
          </a:p>
        </p:txBody>
      </p:sp>
    </p:spTree>
    <p:extLst>
      <p:ext uri="{BB962C8B-B14F-4D97-AF65-F5344CB8AC3E}">
        <p14:creationId xmlns:p14="http://schemas.microsoft.com/office/powerpoint/2010/main" val="2763079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A2CB1F"/>
      </a:accent1>
      <a:accent2>
        <a:srgbClr val="F63861"/>
      </a:accent2>
      <a:accent3>
        <a:srgbClr val="FAA700"/>
      </a:accent3>
      <a:accent4>
        <a:srgbClr val="08519F"/>
      </a:accent4>
      <a:accent5>
        <a:srgbClr val="0ECBD4"/>
      </a:accent5>
      <a:accent6>
        <a:srgbClr val="3A4453"/>
      </a:accent6>
      <a:hlink>
        <a:srgbClr val="EB8803"/>
      </a:hlink>
      <a:folHlink>
        <a:srgbClr val="5F779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73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3EA6628-94FB-4297-BFD8-29BC0D739E3E}">
  <we:reference id="wa104381063" version="1.0.0.1" store="ko-KR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7615</TotalTime>
  <Words>383</Words>
  <Application>Microsoft Office PowerPoint</Application>
  <PresentationFormat>와이드스크린</PresentationFormat>
  <Paragraphs>93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나눔고딕 ExtraBold</vt:lpstr>
      <vt:lpstr>맑은 고딕</vt:lpstr>
      <vt:lpstr>인터파크고딕 B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sju3358</dc:creator>
  <cp:lastModifiedBy>오 하늘</cp:lastModifiedBy>
  <cp:revision>1364</cp:revision>
  <dcterms:created xsi:type="dcterms:W3CDTF">2019-10-06T11:01:09Z</dcterms:created>
  <dcterms:modified xsi:type="dcterms:W3CDTF">2020-05-22T11:44:02Z</dcterms:modified>
</cp:coreProperties>
</file>