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2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1" r:id="rId6"/>
    <p:sldId id="267" r:id="rId7"/>
    <p:sldId id="262" r:id="rId8"/>
    <p:sldId id="263" r:id="rId9"/>
    <p:sldId id="268" r:id="rId10"/>
    <p:sldId id="269" r:id="rId11"/>
    <p:sldId id="264" r:id="rId12"/>
    <p:sldId id="266" r:id="rId13"/>
    <p:sldId id="265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845FBE48-9B15-44F3-85BD-5B304A2B8FF7}">
          <p14:sldIdLst>
            <p14:sldId id="256"/>
            <p14:sldId id="257"/>
            <p14:sldId id="258"/>
            <p14:sldId id="259"/>
          </p14:sldIdLst>
        </p14:section>
        <p14:section name="Untitled Section" id="{36092E05-37CF-46B1-8185-A79E47A964F2}">
          <p14:sldIdLst>
            <p14:sldId id="261"/>
            <p14:sldId id="267"/>
          </p14:sldIdLst>
        </p14:section>
        <p14:section name="Untitled Section" id="{9ADCBD4B-EC9C-4E8E-B8C3-EFD528B35011}">
          <p14:sldIdLst>
            <p14:sldId id="262"/>
            <p14:sldId id="263"/>
            <p14:sldId id="268"/>
            <p14:sldId id="269"/>
            <p14:sldId id="264"/>
            <p14:sldId id="266"/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369EA5-82A5-9D4A-B7F9-333921F02C21}" v="56" dt="2021-08-11T14:06:59.589"/>
    <p1510:client id="{806129C5-4C2F-5946-020E-6857BE3E952A}" v="21" dt="2021-08-11T13:59:44.351"/>
    <p1510:client id="{8E80CE2D-EC85-26A7-D5F7-D3D814555214}" v="11" dt="2021-08-12T14:01:18.379"/>
    <p1510:client id="{91038840-5D19-D88E-07C5-1D62EFDF8641}" v="11" dt="2021-08-12T02:45:28.239"/>
    <p1510:client id="{91C67CCD-BA43-B46A-2E12-035A12AC24C7}" v="14" dt="2021-08-12T13:50:33.235"/>
    <p1510:client id="{98EA6205-A638-0D5D-12A6-A52069BACA39}" v="8" dt="2021-08-11T15:18:27.378"/>
    <p1510:client id="{9C4F337A-35EF-BA11-C0F9-A5E7F719795B}" v="16" dt="2021-08-12T14:05:07.836"/>
    <p1510:client id="{C1A12841-3C12-1041-4532-AE6DCBCFF96B}" v="18" dt="2021-08-11T19:02:29.168"/>
    <p1510:client id="{D0E9620F-F2A1-72BD-124D-93B177535D22}" v="241" dt="2021-08-11T18:55:58.857"/>
    <p1510:client id="{D425A999-6818-8A66-49DE-37120F29AE31}" v="27" dt="2021-08-12T14:16:53.084"/>
    <p1510:client id="{E23F2D79-9EC5-F5CC-8EE8-ED5A2025DDCF}" v="1" dt="2021-08-12T13:28:33.2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1EF840-3543-4447-8F80-282038C850CC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B96BE68-3022-4322-9D61-2A0A5DFA9379}">
      <dgm:prSet phldrT="[Text]" phldr="0"/>
      <dgm:spPr/>
      <dgm:t>
        <a:bodyPr/>
        <a:lstStyle/>
        <a:p>
          <a:r>
            <a:rPr lang="en-US">
              <a:solidFill>
                <a:schemeClr val="bg2">
                  <a:lumMod val="50000"/>
                </a:schemeClr>
              </a:solidFill>
            </a:rPr>
            <a:t>Testing revealed execution role permission errors</a:t>
          </a:r>
          <a:r>
            <a:rPr lang="en-US">
              <a:solidFill>
                <a:schemeClr val="bg2">
                  <a:lumMod val="50000"/>
                </a:schemeClr>
              </a:solidFill>
              <a:latin typeface="Arial"/>
            </a:rPr>
            <a:t>.</a:t>
          </a:r>
          <a:endParaRPr lang="en-US">
            <a:solidFill>
              <a:schemeClr val="bg2">
                <a:lumMod val="50000"/>
              </a:schemeClr>
            </a:solidFill>
          </a:endParaRPr>
        </a:p>
      </dgm:t>
    </dgm:pt>
    <dgm:pt modelId="{57B7CF69-CF92-4FF9-B01E-D8AEDC0A193F}" type="parTrans" cxnId="{7DD016FB-D99D-4201-92FF-C21940EE5638}">
      <dgm:prSet/>
      <dgm:spPr/>
      <dgm:t>
        <a:bodyPr/>
        <a:lstStyle/>
        <a:p>
          <a:endParaRPr lang="en-US"/>
        </a:p>
      </dgm:t>
    </dgm:pt>
    <dgm:pt modelId="{86191693-AFAD-4DBA-8F34-CD1A5E34333C}" type="sibTrans" cxnId="{7DD016FB-D99D-4201-92FF-C21940EE5638}">
      <dgm:prSet/>
      <dgm:spPr/>
      <dgm:t>
        <a:bodyPr/>
        <a:lstStyle/>
        <a:p>
          <a:endParaRPr lang="en-US"/>
        </a:p>
      </dgm:t>
    </dgm:pt>
    <dgm:pt modelId="{8C6AFE74-9D3D-4B95-80C0-2A82871B359F}">
      <dgm:prSet phldrT="[Text]"/>
      <dgm:spPr/>
      <dgm:t>
        <a:bodyPr/>
        <a:lstStyle/>
        <a:p>
          <a:r>
            <a:rPr lang="en-US"/>
            <a:t>SAM CLI</a:t>
          </a:r>
        </a:p>
      </dgm:t>
    </dgm:pt>
    <dgm:pt modelId="{29A8B9C6-21C0-4301-B135-BFD679102309}" type="parTrans" cxnId="{7E87B658-655F-4C3D-897F-52F942B2CCED}">
      <dgm:prSet/>
      <dgm:spPr/>
      <dgm:t>
        <a:bodyPr/>
        <a:lstStyle/>
        <a:p>
          <a:endParaRPr lang="en-US"/>
        </a:p>
      </dgm:t>
    </dgm:pt>
    <dgm:pt modelId="{013813F0-1B9B-4422-824B-2DEFD58B4D6D}" type="sibTrans" cxnId="{7E87B658-655F-4C3D-897F-52F942B2CCED}">
      <dgm:prSet/>
      <dgm:spPr/>
      <dgm:t>
        <a:bodyPr/>
        <a:lstStyle/>
        <a:p>
          <a:endParaRPr lang="en-US"/>
        </a:p>
      </dgm:t>
    </dgm:pt>
    <dgm:pt modelId="{FC5FCEA6-E010-444E-9C77-9F0046590A7A}">
      <dgm:prSet phldrT="[Text]"/>
      <dgm:spPr/>
      <dgm:t>
        <a:bodyPr/>
        <a:lstStyle/>
        <a:p>
          <a:pPr rtl="0"/>
          <a:r>
            <a:rPr lang="en-US" u="none">
              <a:solidFill>
                <a:schemeClr val="bg2">
                  <a:lumMod val="50000"/>
                </a:schemeClr>
              </a:solidFill>
            </a:rPr>
            <a:t>We had to vary from the </a:t>
          </a:r>
          <a:r>
            <a:rPr lang="en-US" u="none">
              <a:solidFill>
                <a:schemeClr val="bg2">
                  <a:lumMod val="50000"/>
                </a:schemeClr>
              </a:solidFill>
              <a:latin typeface="Arial"/>
            </a:rPr>
            <a:t>documentation</a:t>
          </a:r>
          <a:r>
            <a:rPr lang="en-US" u="none">
              <a:solidFill>
                <a:schemeClr val="bg2">
                  <a:lumMod val="50000"/>
                </a:schemeClr>
              </a:solidFill>
            </a:rPr>
            <a:t> because we were using python libraries that needed to be deployed as an image and not a zip fil</a:t>
          </a:r>
          <a:r>
            <a:rPr lang="en-US" u="none">
              <a:solidFill>
                <a:schemeClr val="bg2"/>
              </a:solidFill>
            </a:rPr>
            <a:t>e.</a:t>
          </a:r>
          <a:r>
            <a:rPr lang="en-US" u="none">
              <a:solidFill>
                <a:schemeClr val="bg2"/>
              </a:solidFill>
              <a:latin typeface="Arial"/>
            </a:rPr>
            <a:t> </a:t>
          </a:r>
          <a:endParaRPr lang="en-US" u="none">
            <a:solidFill>
              <a:schemeClr val="bg2"/>
            </a:solidFill>
          </a:endParaRPr>
        </a:p>
      </dgm:t>
    </dgm:pt>
    <dgm:pt modelId="{6DE1E53C-DAD3-4B75-9E68-4CD8553066BF}" type="parTrans" cxnId="{C8C22FAE-0244-4E41-9DEA-5F3C83282932}">
      <dgm:prSet/>
      <dgm:spPr/>
      <dgm:t>
        <a:bodyPr/>
        <a:lstStyle/>
        <a:p>
          <a:endParaRPr lang="en-US"/>
        </a:p>
      </dgm:t>
    </dgm:pt>
    <dgm:pt modelId="{238C1775-03C8-4598-87DC-E67C3D9B8B77}" type="sibTrans" cxnId="{C8C22FAE-0244-4E41-9DEA-5F3C83282932}">
      <dgm:prSet/>
      <dgm:spPr/>
      <dgm:t>
        <a:bodyPr/>
        <a:lstStyle/>
        <a:p>
          <a:endParaRPr lang="en-US"/>
        </a:p>
      </dgm:t>
    </dgm:pt>
    <dgm:pt modelId="{545DCBF8-B241-43E6-94E3-B96F88592DDB}">
      <dgm:prSet phldrT="[Text]"/>
      <dgm:spPr/>
      <dgm:t>
        <a:bodyPr/>
        <a:lstStyle/>
        <a:p>
          <a:r>
            <a:rPr lang="en-US">
              <a:solidFill>
                <a:srgbClr val="FFFFFF"/>
              </a:solidFill>
            </a:rPr>
            <a:t>Timeout</a:t>
          </a:r>
        </a:p>
      </dgm:t>
    </dgm:pt>
    <dgm:pt modelId="{B0315931-89D6-45BC-8304-D23653F9219A}" type="parTrans" cxnId="{8469DA87-82EE-4E6F-A7B7-54702DCA86D9}">
      <dgm:prSet/>
      <dgm:spPr/>
      <dgm:t>
        <a:bodyPr/>
        <a:lstStyle/>
        <a:p>
          <a:endParaRPr lang="en-US"/>
        </a:p>
      </dgm:t>
    </dgm:pt>
    <dgm:pt modelId="{1A6253F4-7AA7-48E1-A7C8-8945370D39EC}" type="sibTrans" cxnId="{8469DA87-82EE-4E6F-A7B7-54702DCA86D9}">
      <dgm:prSet/>
      <dgm:spPr/>
      <dgm:t>
        <a:bodyPr/>
        <a:lstStyle/>
        <a:p>
          <a:endParaRPr lang="en-US"/>
        </a:p>
      </dgm:t>
    </dgm:pt>
    <dgm:pt modelId="{21FCDF71-5199-4DD4-85F7-FD4474B6ACBE}">
      <dgm:prSet/>
      <dgm:spPr/>
      <dgm:t>
        <a:bodyPr/>
        <a:lstStyle/>
        <a:p>
          <a:pPr rtl="0"/>
          <a:r>
            <a:rPr lang="en-US" u="none">
              <a:solidFill>
                <a:schemeClr val="bg2">
                  <a:lumMod val="50000"/>
                </a:schemeClr>
              </a:solidFill>
            </a:rPr>
            <a:t>There were timeout issues with Lambda execution</a:t>
          </a:r>
          <a:r>
            <a:rPr lang="en-US" u="none">
              <a:solidFill>
                <a:schemeClr val="bg2"/>
              </a:solidFill>
              <a:latin typeface="Arial"/>
            </a:rPr>
            <a:t>. </a:t>
          </a:r>
          <a:endParaRPr lang="en-US" u="none">
            <a:solidFill>
              <a:schemeClr val="bg2"/>
            </a:solidFill>
          </a:endParaRPr>
        </a:p>
      </dgm:t>
    </dgm:pt>
    <dgm:pt modelId="{A7730384-3FF0-4F3E-BF01-C737AB1E6035}" type="parTrans" cxnId="{38F4DC43-B49B-47BF-91DD-8B5E48280D02}">
      <dgm:prSet/>
      <dgm:spPr/>
      <dgm:t>
        <a:bodyPr/>
        <a:lstStyle/>
        <a:p>
          <a:endParaRPr lang="en-US"/>
        </a:p>
      </dgm:t>
    </dgm:pt>
    <dgm:pt modelId="{DA9D1CA9-2A7C-411C-ACD2-0EEC3C8C7A0D}" type="sibTrans" cxnId="{38F4DC43-B49B-47BF-91DD-8B5E48280D02}">
      <dgm:prSet/>
      <dgm:spPr/>
      <dgm:t>
        <a:bodyPr/>
        <a:lstStyle/>
        <a:p>
          <a:endParaRPr lang="en-US"/>
        </a:p>
      </dgm:t>
    </dgm:pt>
    <dgm:pt modelId="{B59CCD6B-7896-4CE5-9544-62AC5E8AF8B8}">
      <dgm:prSet phldr="0"/>
      <dgm:spPr/>
      <dgm:t>
        <a:bodyPr/>
        <a:lstStyle/>
        <a:p>
          <a:pPr rtl="0"/>
          <a:r>
            <a:rPr lang="en-US"/>
            <a:t>Error occurs 403</a:t>
          </a:r>
        </a:p>
      </dgm:t>
    </dgm:pt>
    <dgm:pt modelId="{4838B01B-31D0-4D98-8124-7B45020915AB}" type="parTrans" cxnId="{D2F7D27B-F7D0-4951-895F-2E53286093BC}">
      <dgm:prSet/>
      <dgm:spPr/>
    </dgm:pt>
    <dgm:pt modelId="{00D717E3-0010-41D7-A4B1-57F62605627F}" type="sibTrans" cxnId="{D2F7D27B-F7D0-4951-895F-2E53286093BC}">
      <dgm:prSet/>
      <dgm:spPr/>
    </dgm:pt>
    <dgm:pt modelId="{FF0D80C0-87C9-46DE-8851-C8B5C26371A1}">
      <dgm:prSet phldr="0"/>
      <dgm:spPr/>
      <dgm:t>
        <a:bodyPr/>
        <a:lstStyle/>
        <a:p>
          <a:pPr algn="l" rtl="0"/>
          <a:r>
            <a:rPr lang="en-US" u="none"/>
            <a:t>Creating a LAMBDA </a:t>
          </a:r>
          <a:r>
            <a:rPr lang="en-US" u="none">
              <a:latin typeface="Arial"/>
            </a:rPr>
            <a:t>trigger   </a:t>
          </a:r>
        </a:p>
      </dgm:t>
    </dgm:pt>
    <dgm:pt modelId="{420E0926-061A-4204-B110-92FDF9DCBB5D}" type="parTrans" cxnId="{6AD02C12-A42A-43CB-9943-323806CF278A}">
      <dgm:prSet/>
      <dgm:spPr/>
    </dgm:pt>
    <dgm:pt modelId="{248EA88D-7EAA-4F6B-8E1E-0B40755E23E8}" type="sibTrans" cxnId="{6AD02C12-A42A-43CB-9943-323806CF278A}">
      <dgm:prSet/>
      <dgm:spPr/>
    </dgm:pt>
    <dgm:pt modelId="{D32DFD8E-7A5C-431F-A45E-38F8643F87B0}">
      <dgm:prSet phldr="0"/>
      <dgm:spPr/>
      <dgm:t>
        <a:bodyPr/>
        <a:lstStyle/>
        <a:p>
          <a:pPr rtl="0"/>
          <a:r>
            <a:rPr lang="en-US" u="none">
              <a:solidFill>
                <a:schemeClr val="bg2">
                  <a:lumMod val="50000"/>
                </a:schemeClr>
              </a:solidFill>
              <a:latin typeface="Arial"/>
            </a:rPr>
            <a:t>The</a:t>
          </a:r>
          <a:r>
            <a:rPr lang="en-US">
              <a:solidFill>
                <a:schemeClr val="bg2">
                  <a:lumMod val="50000"/>
                </a:schemeClr>
              </a:solidFill>
            </a:rPr>
            <a:t> Lambda handler didn’t listen right away. A trigger had to be set up pass events to the Lambda Handler as well as grant permissions to S3.</a:t>
          </a:r>
        </a:p>
      </dgm:t>
    </dgm:pt>
    <dgm:pt modelId="{21B6877C-CCFA-4267-9E60-B7A790E7B5A5}" type="parTrans" cxnId="{401F4C00-BE4B-4832-BA4D-8FE0076892B5}">
      <dgm:prSet/>
      <dgm:spPr/>
    </dgm:pt>
    <dgm:pt modelId="{965527A5-AE52-42E0-8298-31AE4CE53E51}" type="sibTrans" cxnId="{401F4C00-BE4B-4832-BA4D-8FE0076892B5}">
      <dgm:prSet/>
      <dgm:spPr/>
    </dgm:pt>
    <dgm:pt modelId="{33B6CAF1-68DA-4815-9CA6-0FB975B3FE45}" type="pres">
      <dgm:prSet presAssocID="{0F1EF840-3543-4447-8F80-282038C850CC}" presName="linearFlow" presStyleCnt="0">
        <dgm:presLayoutVars>
          <dgm:dir/>
          <dgm:animLvl val="lvl"/>
          <dgm:resizeHandles val="exact"/>
        </dgm:presLayoutVars>
      </dgm:prSet>
      <dgm:spPr/>
    </dgm:pt>
    <dgm:pt modelId="{EA27F151-12FA-49CA-8504-53DCA357D435}" type="pres">
      <dgm:prSet presAssocID="{B59CCD6B-7896-4CE5-9544-62AC5E8AF8B8}" presName="composite" presStyleCnt="0"/>
      <dgm:spPr/>
    </dgm:pt>
    <dgm:pt modelId="{4163CCC9-9D7D-4B64-A90B-F058023A8732}" type="pres">
      <dgm:prSet presAssocID="{B59CCD6B-7896-4CE5-9544-62AC5E8AF8B8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13E32A9F-CE45-457B-AA6C-6CCD033E2BE0}" type="pres">
      <dgm:prSet presAssocID="{B59CCD6B-7896-4CE5-9544-62AC5E8AF8B8}" presName="descendantText" presStyleLbl="alignAcc1" presStyleIdx="0" presStyleCnt="4">
        <dgm:presLayoutVars>
          <dgm:bulletEnabled val="1"/>
        </dgm:presLayoutVars>
      </dgm:prSet>
      <dgm:spPr/>
    </dgm:pt>
    <dgm:pt modelId="{07206B9C-0F5C-44E8-B574-0FCDC7DD0ECB}" type="pres">
      <dgm:prSet presAssocID="{00D717E3-0010-41D7-A4B1-57F62605627F}" presName="sp" presStyleCnt="0"/>
      <dgm:spPr/>
    </dgm:pt>
    <dgm:pt modelId="{18F48C13-23E4-42E8-B139-2A807515BB2B}" type="pres">
      <dgm:prSet presAssocID="{8C6AFE74-9D3D-4B95-80C0-2A82871B359F}" presName="composite" presStyleCnt="0"/>
      <dgm:spPr/>
    </dgm:pt>
    <dgm:pt modelId="{5B8F864C-5459-488E-8385-E8C7C135C250}" type="pres">
      <dgm:prSet presAssocID="{8C6AFE74-9D3D-4B95-80C0-2A82871B359F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93347D46-C7C7-41EB-9682-B94E03DC46F5}" type="pres">
      <dgm:prSet presAssocID="{8C6AFE74-9D3D-4B95-80C0-2A82871B359F}" presName="descendantText" presStyleLbl="alignAcc1" presStyleIdx="1" presStyleCnt="4">
        <dgm:presLayoutVars>
          <dgm:bulletEnabled val="1"/>
        </dgm:presLayoutVars>
      </dgm:prSet>
      <dgm:spPr/>
    </dgm:pt>
    <dgm:pt modelId="{A4FBBE6B-432F-4389-8C39-755CA36F181D}" type="pres">
      <dgm:prSet presAssocID="{013813F0-1B9B-4422-824B-2DEFD58B4D6D}" presName="sp" presStyleCnt="0"/>
      <dgm:spPr/>
    </dgm:pt>
    <dgm:pt modelId="{3F337098-E8AE-4FBB-919B-1BAD9E3A8BC8}" type="pres">
      <dgm:prSet presAssocID="{FF0D80C0-87C9-46DE-8851-C8B5C26371A1}" presName="composite" presStyleCnt="0"/>
      <dgm:spPr/>
    </dgm:pt>
    <dgm:pt modelId="{5F81253C-4B29-4EDA-AD36-37F1FB4AB975}" type="pres">
      <dgm:prSet presAssocID="{FF0D80C0-87C9-46DE-8851-C8B5C26371A1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6F2B8D16-4D98-4A19-A840-60C0D6B413F9}" type="pres">
      <dgm:prSet presAssocID="{FF0D80C0-87C9-46DE-8851-C8B5C26371A1}" presName="descendantText" presStyleLbl="alignAcc1" presStyleIdx="2" presStyleCnt="4">
        <dgm:presLayoutVars>
          <dgm:bulletEnabled val="1"/>
        </dgm:presLayoutVars>
      </dgm:prSet>
      <dgm:spPr/>
    </dgm:pt>
    <dgm:pt modelId="{58126757-E5BE-4134-9FA9-6D8DF8D08090}" type="pres">
      <dgm:prSet presAssocID="{248EA88D-7EAA-4F6B-8E1E-0B40755E23E8}" presName="sp" presStyleCnt="0"/>
      <dgm:spPr/>
    </dgm:pt>
    <dgm:pt modelId="{DCE83AF7-BABF-48DB-9A45-365CCFF7D609}" type="pres">
      <dgm:prSet presAssocID="{545DCBF8-B241-43E6-94E3-B96F88592DDB}" presName="composite" presStyleCnt="0"/>
      <dgm:spPr/>
    </dgm:pt>
    <dgm:pt modelId="{F5ADD2B9-397E-404C-B3B8-AB9021649B95}" type="pres">
      <dgm:prSet presAssocID="{545DCBF8-B241-43E6-94E3-B96F88592DDB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058118EC-0232-4CCE-A867-CBA91652986F}" type="pres">
      <dgm:prSet presAssocID="{545DCBF8-B241-43E6-94E3-B96F88592DDB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401F4C00-BE4B-4832-BA4D-8FE0076892B5}" srcId="{FF0D80C0-87C9-46DE-8851-C8B5C26371A1}" destId="{D32DFD8E-7A5C-431F-A45E-38F8643F87B0}" srcOrd="0" destOrd="0" parTransId="{21B6877C-CCFA-4267-9E60-B7A790E7B5A5}" sibTransId="{965527A5-AE52-42E0-8298-31AE4CE53E51}"/>
    <dgm:cxn modelId="{FD0BC401-7C72-4FFD-85C8-51685A44327A}" type="presOf" srcId="{B59CCD6B-7896-4CE5-9544-62AC5E8AF8B8}" destId="{4163CCC9-9D7D-4B64-A90B-F058023A8732}" srcOrd="0" destOrd="0" presId="urn:microsoft.com/office/officeart/2005/8/layout/chevron2"/>
    <dgm:cxn modelId="{BE5E9A07-3FC3-4E8F-833C-8C518FB31885}" type="presOf" srcId="{D32DFD8E-7A5C-431F-A45E-38F8643F87B0}" destId="{6F2B8D16-4D98-4A19-A840-60C0D6B413F9}" srcOrd="0" destOrd="0" presId="urn:microsoft.com/office/officeart/2005/8/layout/chevron2"/>
    <dgm:cxn modelId="{6AD02C12-A42A-43CB-9943-323806CF278A}" srcId="{0F1EF840-3543-4447-8F80-282038C850CC}" destId="{FF0D80C0-87C9-46DE-8851-C8B5C26371A1}" srcOrd="2" destOrd="0" parTransId="{420E0926-061A-4204-B110-92FDF9DCBB5D}" sibTransId="{248EA88D-7EAA-4F6B-8E1E-0B40755E23E8}"/>
    <dgm:cxn modelId="{94D3FF34-16D1-486C-BD52-D18A5CBDC243}" type="presOf" srcId="{FB96BE68-3022-4322-9D61-2A0A5DFA9379}" destId="{13E32A9F-CE45-457B-AA6C-6CCD033E2BE0}" srcOrd="0" destOrd="0" presId="urn:microsoft.com/office/officeart/2005/8/layout/chevron2"/>
    <dgm:cxn modelId="{38F4DC43-B49B-47BF-91DD-8B5E48280D02}" srcId="{545DCBF8-B241-43E6-94E3-B96F88592DDB}" destId="{21FCDF71-5199-4DD4-85F7-FD4474B6ACBE}" srcOrd="0" destOrd="0" parTransId="{A7730384-3FF0-4F3E-BF01-C737AB1E6035}" sibTransId="{DA9D1CA9-2A7C-411C-ACD2-0EEC3C8C7A0D}"/>
    <dgm:cxn modelId="{D7BF8B65-486A-4446-ADB6-A84FD47A8FBD}" type="presOf" srcId="{FF0D80C0-87C9-46DE-8851-C8B5C26371A1}" destId="{5F81253C-4B29-4EDA-AD36-37F1FB4AB975}" srcOrd="0" destOrd="0" presId="urn:microsoft.com/office/officeart/2005/8/layout/chevron2"/>
    <dgm:cxn modelId="{7E87B658-655F-4C3D-897F-52F942B2CCED}" srcId="{0F1EF840-3543-4447-8F80-282038C850CC}" destId="{8C6AFE74-9D3D-4B95-80C0-2A82871B359F}" srcOrd="1" destOrd="0" parTransId="{29A8B9C6-21C0-4301-B135-BFD679102309}" sibTransId="{013813F0-1B9B-4422-824B-2DEFD58B4D6D}"/>
    <dgm:cxn modelId="{D2F7D27B-F7D0-4951-895F-2E53286093BC}" srcId="{0F1EF840-3543-4447-8F80-282038C850CC}" destId="{B59CCD6B-7896-4CE5-9544-62AC5E8AF8B8}" srcOrd="0" destOrd="0" parTransId="{4838B01B-31D0-4D98-8124-7B45020915AB}" sibTransId="{00D717E3-0010-41D7-A4B1-57F62605627F}"/>
    <dgm:cxn modelId="{BB371B85-DEFE-4779-9C60-B49E12A4FD70}" type="presOf" srcId="{0F1EF840-3543-4447-8F80-282038C850CC}" destId="{33B6CAF1-68DA-4815-9CA6-0FB975B3FE45}" srcOrd="0" destOrd="0" presId="urn:microsoft.com/office/officeart/2005/8/layout/chevron2"/>
    <dgm:cxn modelId="{8469DA87-82EE-4E6F-A7B7-54702DCA86D9}" srcId="{0F1EF840-3543-4447-8F80-282038C850CC}" destId="{545DCBF8-B241-43E6-94E3-B96F88592DDB}" srcOrd="3" destOrd="0" parTransId="{B0315931-89D6-45BC-8304-D23653F9219A}" sibTransId="{1A6253F4-7AA7-48E1-A7C8-8945370D39EC}"/>
    <dgm:cxn modelId="{F12988A2-B55F-464F-B7DB-C13C5B4BA5AB}" type="presOf" srcId="{21FCDF71-5199-4DD4-85F7-FD4474B6ACBE}" destId="{058118EC-0232-4CCE-A867-CBA91652986F}" srcOrd="0" destOrd="0" presId="urn:microsoft.com/office/officeart/2005/8/layout/chevron2"/>
    <dgm:cxn modelId="{C8C22FAE-0244-4E41-9DEA-5F3C83282932}" srcId="{8C6AFE74-9D3D-4B95-80C0-2A82871B359F}" destId="{FC5FCEA6-E010-444E-9C77-9F0046590A7A}" srcOrd="0" destOrd="0" parTransId="{6DE1E53C-DAD3-4B75-9E68-4CD8553066BF}" sibTransId="{238C1775-03C8-4598-87DC-E67C3D9B8B77}"/>
    <dgm:cxn modelId="{B4F1E4EB-A07C-4A1B-BB6D-8F670CE45D37}" type="presOf" srcId="{FC5FCEA6-E010-444E-9C77-9F0046590A7A}" destId="{93347D46-C7C7-41EB-9682-B94E03DC46F5}" srcOrd="0" destOrd="0" presId="urn:microsoft.com/office/officeart/2005/8/layout/chevron2"/>
    <dgm:cxn modelId="{7DD016FB-D99D-4201-92FF-C21940EE5638}" srcId="{B59CCD6B-7896-4CE5-9544-62AC5E8AF8B8}" destId="{FB96BE68-3022-4322-9D61-2A0A5DFA9379}" srcOrd="0" destOrd="0" parTransId="{57B7CF69-CF92-4FF9-B01E-D8AEDC0A193F}" sibTransId="{86191693-AFAD-4DBA-8F34-CD1A5E34333C}"/>
    <dgm:cxn modelId="{AFC324FC-E6C9-4656-9C7C-E7CE5F6666D9}" type="presOf" srcId="{545DCBF8-B241-43E6-94E3-B96F88592DDB}" destId="{F5ADD2B9-397E-404C-B3B8-AB9021649B95}" srcOrd="0" destOrd="0" presId="urn:microsoft.com/office/officeart/2005/8/layout/chevron2"/>
    <dgm:cxn modelId="{83C29CFE-696C-4E59-8769-0883D64366C3}" type="presOf" srcId="{8C6AFE74-9D3D-4B95-80C0-2A82871B359F}" destId="{5B8F864C-5459-488E-8385-E8C7C135C250}" srcOrd="0" destOrd="0" presId="urn:microsoft.com/office/officeart/2005/8/layout/chevron2"/>
    <dgm:cxn modelId="{5BC194E1-51A1-4AB1-93E9-55E4E7818FAF}" type="presParOf" srcId="{33B6CAF1-68DA-4815-9CA6-0FB975B3FE45}" destId="{EA27F151-12FA-49CA-8504-53DCA357D435}" srcOrd="0" destOrd="0" presId="urn:microsoft.com/office/officeart/2005/8/layout/chevron2"/>
    <dgm:cxn modelId="{A4CD4A89-7A10-4550-8B71-CBB98FC31617}" type="presParOf" srcId="{EA27F151-12FA-49CA-8504-53DCA357D435}" destId="{4163CCC9-9D7D-4B64-A90B-F058023A8732}" srcOrd="0" destOrd="0" presId="urn:microsoft.com/office/officeart/2005/8/layout/chevron2"/>
    <dgm:cxn modelId="{268B371E-C33F-4EF0-BC26-CE4DC6CA01F4}" type="presParOf" srcId="{EA27F151-12FA-49CA-8504-53DCA357D435}" destId="{13E32A9F-CE45-457B-AA6C-6CCD033E2BE0}" srcOrd="1" destOrd="0" presId="urn:microsoft.com/office/officeart/2005/8/layout/chevron2"/>
    <dgm:cxn modelId="{F5EE16D4-4257-4D8A-8D90-DFC6148FFCC9}" type="presParOf" srcId="{33B6CAF1-68DA-4815-9CA6-0FB975B3FE45}" destId="{07206B9C-0F5C-44E8-B574-0FCDC7DD0ECB}" srcOrd="1" destOrd="0" presId="urn:microsoft.com/office/officeart/2005/8/layout/chevron2"/>
    <dgm:cxn modelId="{E47CD19A-15BA-4924-B677-E34A046BB176}" type="presParOf" srcId="{33B6CAF1-68DA-4815-9CA6-0FB975B3FE45}" destId="{18F48C13-23E4-42E8-B139-2A807515BB2B}" srcOrd="2" destOrd="0" presId="urn:microsoft.com/office/officeart/2005/8/layout/chevron2"/>
    <dgm:cxn modelId="{2348FB8D-1703-40CA-BD01-48A8525ADE2C}" type="presParOf" srcId="{18F48C13-23E4-42E8-B139-2A807515BB2B}" destId="{5B8F864C-5459-488E-8385-E8C7C135C250}" srcOrd="0" destOrd="0" presId="urn:microsoft.com/office/officeart/2005/8/layout/chevron2"/>
    <dgm:cxn modelId="{BA10E213-52EE-452C-84EB-7B10D8BD3AB0}" type="presParOf" srcId="{18F48C13-23E4-42E8-B139-2A807515BB2B}" destId="{93347D46-C7C7-41EB-9682-B94E03DC46F5}" srcOrd="1" destOrd="0" presId="urn:microsoft.com/office/officeart/2005/8/layout/chevron2"/>
    <dgm:cxn modelId="{53ABF0D4-BE8F-4374-9E7D-777EBC34F1D0}" type="presParOf" srcId="{33B6CAF1-68DA-4815-9CA6-0FB975B3FE45}" destId="{A4FBBE6B-432F-4389-8C39-755CA36F181D}" srcOrd="3" destOrd="0" presId="urn:microsoft.com/office/officeart/2005/8/layout/chevron2"/>
    <dgm:cxn modelId="{193B63C4-4C1C-4F6F-8F9D-A36D615D3664}" type="presParOf" srcId="{33B6CAF1-68DA-4815-9CA6-0FB975B3FE45}" destId="{3F337098-E8AE-4FBB-919B-1BAD9E3A8BC8}" srcOrd="4" destOrd="0" presId="urn:microsoft.com/office/officeart/2005/8/layout/chevron2"/>
    <dgm:cxn modelId="{7CC4B87C-59E7-4F0B-BE3E-8FCB2B614340}" type="presParOf" srcId="{3F337098-E8AE-4FBB-919B-1BAD9E3A8BC8}" destId="{5F81253C-4B29-4EDA-AD36-37F1FB4AB975}" srcOrd="0" destOrd="0" presId="urn:microsoft.com/office/officeart/2005/8/layout/chevron2"/>
    <dgm:cxn modelId="{0FCF0063-C1D2-4A90-B58A-264F2A336F49}" type="presParOf" srcId="{3F337098-E8AE-4FBB-919B-1BAD9E3A8BC8}" destId="{6F2B8D16-4D98-4A19-A840-60C0D6B413F9}" srcOrd="1" destOrd="0" presId="urn:microsoft.com/office/officeart/2005/8/layout/chevron2"/>
    <dgm:cxn modelId="{DB5AA716-4502-4618-807D-F69CE54B5BB9}" type="presParOf" srcId="{33B6CAF1-68DA-4815-9CA6-0FB975B3FE45}" destId="{58126757-E5BE-4134-9FA9-6D8DF8D08090}" srcOrd="5" destOrd="0" presId="urn:microsoft.com/office/officeart/2005/8/layout/chevron2"/>
    <dgm:cxn modelId="{E03E4E7F-F024-4898-8D39-D1396AAB8495}" type="presParOf" srcId="{33B6CAF1-68DA-4815-9CA6-0FB975B3FE45}" destId="{DCE83AF7-BABF-48DB-9A45-365CCFF7D609}" srcOrd="6" destOrd="0" presId="urn:microsoft.com/office/officeart/2005/8/layout/chevron2"/>
    <dgm:cxn modelId="{7EF5CB28-C9BF-48DD-A287-D7A3ACC6EBB7}" type="presParOf" srcId="{DCE83AF7-BABF-48DB-9A45-365CCFF7D609}" destId="{F5ADD2B9-397E-404C-B3B8-AB9021649B95}" srcOrd="0" destOrd="0" presId="urn:microsoft.com/office/officeart/2005/8/layout/chevron2"/>
    <dgm:cxn modelId="{8598FC0F-8C65-4A36-9381-47B97FE770E3}" type="presParOf" srcId="{DCE83AF7-BABF-48DB-9A45-365CCFF7D609}" destId="{058118EC-0232-4CCE-A867-CBA91652986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63CCC9-9D7D-4B64-A90B-F058023A8732}">
      <dsp:nvSpPr>
        <dsp:cNvPr id="0" name=""/>
        <dsp:cNvSpPr/>
      </dsp:nvSpPr>
      <dsp:spPr>
        <a:xfrm rot="5400000">
          <a:off x="-180334" y="183413"/>
          <a:ext cx="1202231" cy="8415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Error occurs 403</a:t>
          </a:r>
        </a:p>
      </dsp:txBody>
      <dsp:txXfrm rot="-5400000">
        <a:off x="1" y="423859"/>
        <a:ext cx="841562" cy="360669"/>
      </dsp:txXfrm>
    </dsp:sp>
    <dsp:sp modelId="{13E32A9F-CE45-457B-AA6C-6CCD033E2BE0}">
      <dsp:nvSpPr>
        <dsp:cNvPr id="0" name=""/>
        <dsp:cNvSpPr/>
      </dsp:nvSpPr>
      <dsp:spPr>
        <a:xfrm rot="5400000">
          <a:off x="3262934" y="-2418293"/>
          <a:ext cx="781450" cy="562419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>
              <a:solidFill>
                <a:schemeClr val="bg2">
                  <a:lumMod val="50000"/>
                </a:schemeClr>
              </a:solidFill>
            </a:rPr>
            <a:t>Testing revealed execution role permission errors</a:t>
          </a:r>
          <a:r>
            <a:rPr lang="en-US" sz="1700" kern="1200">
              <a:solidFill>
                <a:schemeClr val="bg2">
                  <a:lumMod val="50000"/>
                </a:schemeClr>
              </a:solidFill>
              <a:latin typeface="Arial"/>
            </a:rPr>
            <a:t>.</a:t>
          </a:r>
          <a:endParaRPr lang="en-US" sz="1700" kern="1200">
            <a:solidFill>
              <a:schemeClr val="bg2">
                <a:lumMod val="50000"/>
              </a:schemeClr>
            </a:solidFill>
          </a:endParaRPr>
        </a:p>
      </dsp:txBody>
      <dsp:txXfrm rot="-5400000">
        <a:off x="841563" y="41225"/>
        <a:ext cx="5586047" cy="705156"/>
      </dsp:txXfrm>
    </dsp:sp>
    <dsp:sp modelId="{5B8F864C-5459-488E-8385-E8C7C135C250}">
      <dsp:nvSpPr>
        <dsp:cNvPr id="0" name=""/>
        <dsp:cNvSpPr/>
      </dsp:nvSpPr>
      <dsp:spPr>
        <a:xfrm rot="5400000">
          <a:off x="-180334" y="1238385"/>
          <a:ext cx="1202231" cy="8415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SAM CLI</a:t>
          </a:r>
        </a:p>
      </dsp:txBody>
      <dsp:txXfrm rot="-5400000">
        <a:off x="1" y="1478831"/>
        <a:ext cx="841562" cy="360669"/>
      </dsp:txXfrm>
    </dsp:sp>
    <dsp:sp modelId="{93347D46-C7C7-41EB-9682-B94E03DC46F5}">
      <dsp:nvSpPr>
        <dsp:cNvPr id="0" name=""/>
        <dsp:cNvSpPr/>
      </dsp:nvSpPr>
      <dsp:spPr>
        <a:xfrm rot="5400000">
          <a:off x="3262934" y="-1363321"/>
          <a:ext cx="781450" cy="562419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u="none" kern="1200">
              <a:solidFill>
                <a:schemeClr val="bg2">
                  <a:lumMod val="50000"/>
                </a:schemeClr>
              </a:solidFill>
            </a:rPr>
            <a:t>We had to vary from the </a:t>
          </a:r>
          <a:r>
            <a:rPr lang="en-US" sz="1700" u="none" kern="1200">
              <a:solidFill>
                <a:schemeClr val="bg2">
                  <a:lumMod val="50000"/>
                </a:schemeClr>
              </a:solidFill>
              <a:latin typeface="Arial"/>
            </a:rPr>
            <a:t>documentation</a:t>
          </a:r>
          <a:r>
            <a:rPr lang="en-US" sz="1700" u="none" kern="1200">
              <a:solidFill>
                <a:schemeClr val="bg2">
                  <a:lumMod val="50000"/>
                </a:schemeClr>
              </a:solidFill>
            </a:rPr>
            <a:t> because we were using python libraries that needed to be deployed as an image and not a zip fil</a:t>
          </a:r>
          <a:r>
            <a:rPr lang="en-US" sz="1700" u="none" kern="1200">
              <a:solidFill>
                <a:schemeClr val="bg2"/>
              </a:solidFill>
            </a:rPr>
            <a:t>e.</a:t>
          </a:r>
          <a:r>
            <a:rPr lang="en-US" sz="1700" u="none" kern="1200">
              <a:solidFill>
                <a:schemeClr val="bg2"/>
              </a:solidFill>
              <a:latin typeface="Arial"/>
            </a:rPr>
            <a:t> </a:t>
          </a:r>
          <a:endParaRPr lang="en-US" sz="1700" u="none" kern="1200">
            <a:solidFill>
              <a:schemeClr val="bg2"/>
            </a:solidFill>
          </a:endParaRPr>
        </a:p>
      </dsp:txBody>
      <dsp:txXfrm rot="-5400000">
        <a:off x="841563" y="1096197"/>
        <a:ext cx="5586047" cy="705156"/>
      </dsp:txXfrm>
    </dsp:sp>
    <dsp:sp modelId="{5F81253C-4B29-4EDA-AD36-37F1FB4AB975}">
      <dsp:nvSpPr>
        <dsp:cNvPr id="0" name=""/>
        <dsp:cNvSpPr/>
      </dsp:nvSpPr>
      <dsp:spPr>
        <a:xfrm rot="5400000">
          <a:off x="-180334" y="2293356"/>
          <a:ext cx="1202231" cy="8415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l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u="none" kern="1200"/>
            <a:t>Creating a LAMBDA </a:t>
          </a:r>
          <a:r>
            <a:rPr lang="en-US" sz="800" u="none" kern="1200">
              <a:latin typeface="Arial"/>
            </a:rPr>
            <a:t>trigger   </a:t>
          </a:r>
        </a:p>
      </dsp:txBody>
      <dsp:txXfrm rot="-5400000">
        <a:off x="1" y="2533802"/>
        <a:ext cx="841562" cy="360669"/>
      </dsp:txXfrm>
    </dsp:sp>
    <dsp:sp modelId="{6F2B8D16-4D98-4A19-A840-60C0D6B413F9}">
      <dsp:nvSpPr>
        <dsp:cNvPr id="0" name=""/>
        <dsp:cNvSpPr/>
      </dsp:nvSpPr>
      <dsp:spPr>
        <a:xfrm rot="5400000">
          <a:off x="3262934" y="-308350"/>
          <a:ext cx="781450" cy="562419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u="none" kern="1200">
              <a:solidFill>
                <a:schemeClr val="bg2">
                  <a:lumMod val="50000"/>
                </a:schemeClr>
              </a:solidFill>
              <a:latin typeface="Arial"/>
            </a:rPr>
            <a:t>The</a:t>
          </a:r>
          <a:r>
            <a:rPr lang="en-US" sz="1700" kern="1200">
              <a:solidFill>
                <a:schemeClr val="bg2">
                  <a:lumMod val="50000"/>
                </a:schemeClr>
              </a:solidFill>
            </a:rPr>
            <a:t> Lambda handler didn’t listen right away. A trigger had to be set up pass events to the Lambda Handler as well as grant permissions to S3.</a:t>
          </a:r>
        </a:p>
      </dsp:txBody>
      <dsp:txXfrm rot="-5400000">
        <a:off x="841563" y="2151168"/>
        <a:ext cx="5586047" cy="705156"/>
      </dsp:txXfrm>
    </dsp:sp>
    <dsp:sp modelId="{F5ADD2B9-397E-404C-B3B8-AB9021649B95}">
      <dsp:nvSpPr>
        <dsp:cNvPr id="0" name=""/>
        <dsp:cNvSpPr/>
      </dsp:nvSpPr>
      <dsp:spPr>
        <a:xfrm rot="5400000">
          <a:off x="-180334" y="3348328"/>
          <a:ext cx="1202231" cy="8415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>
              <a:solidFill>
                <a:srgbClr val="FFFFFF"/>
              </a:solidFill>
            </a:rPr>
            <a:t>Timeout</a:t>
          </a:r>
        </a:p>
      </dsp:txBody>
      <dsp:txXfrm rot="-5400000">
        <a:off x="1" y="3588774"/>
        <a:ext cx="841562" cy="360669"/>
      </dsp:txXfrm>
    </dsp:sp>
    <dsp:sp modelId="{058118EC-0232-4CCE-A867-CBA91652986F}">
      <dsp:nvSpPr>
        <dsp:cNvPr id="0" name=""/>
        <dsp:cNvSpPr/>
      </dsp:nvSpPr>
      <dsp:spPr>
        <a:xfrm rot="5400000">
          <a:off x="3262934" y="746621"/>
          <a:ext cx="781450" cy="562419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u="none" kern="1200">
              <a:solidFill>
                <a:schemeClr val="bg2">
                  <a:lumMod val="50000"/>
                </a:schemeClr>
              </a:solidFill>
            </a:rPr>
            <a:t>There were timeout issues with Lambda execution</a:t>
          </a:r>
          <a:r>
            <a:rPr lang="en-US" sz="1700" u="none" kern="1200">
              <a:solidFill>
                <a:schemeClr val="bg2"/>
              </a:solidFill>
              <a:latin typeface="Arial"/>
            </a:rPr>
            <a:t>. </a:t>
          </a:r>
          <a:endParaRPr lang="en-US" sz="1700" u="none" kern="1200">
            <a:solidFill>
              <a:schemeClr val="bg2"/>
            </a:solidFill>
          </a:endParaRPr>
        </a:p>
      </dsp:txBody>
      <dsp:txXfrm rot="-5400000">
        <a:off x="841563" y="3206140"/>
        <a:ext cx="5586047" cy="7051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523bb6b8b_1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g7523bb6b8b_1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g7523bb6b8b_11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c5abbd340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6" name="Google Shape;186;gc5abbd3403_0_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gc5abbd3403_0_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c6f9e470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c6f9e470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523bb6b8b_11_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g7523bb6b8b_1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c6f9e470d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c6f9e470d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c5abbd3403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gc5abbd3403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gc5abbd3403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c5abbd3403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gc5abbd3403_0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gc5abbd3403_0_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c5abbd3403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gc5abbd3403_0_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gc5abbd3403_0_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c5abbd3403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gc5abbd3403_0_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gc5abbd3403_0_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c5abbd3403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6" name="Google Shape;196;gc5abbd3403_0_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gc5abbd3403_0_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Internal Cover">
  <p:cSld name="2_Internal Cover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250873" y="628171"/>
            <a:ext cx="8893125" cy="4192598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/>
          <p:nvPr/>
        </p:nvSpPr>
        <p:spPr>
          <a:xfrm>
            <a:off x="0" y="629831"/>
            <a:ext cx="250800" cy="4191000"/>
          </a:xfrm>
          <a:prstGeom prst="rect">
            <a:avLst/>
          </a:prstGeom>
          <a:gradFill>
            <a:gsLst>
              <a:gs pos="0">
                <a:schemeClr val="accent2"/>
              </a:gs>
              <a:gs pos="16000">
                <a:schemeClr val="accent2"/>
              </a:gs>
              <a:gs pos="74000">
                <a:schemeClr val="accent1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5" name="Google Shape;65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23226" y="257384"/>
            <a:ext cx="1323594" cy="146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12205" y="4953997"/>
            <a:ext cx="2634615" cy="68388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3"/>
          <p:cNvSpPr/>
          <p:nvPr/>
        </p:nvSpPr>
        <p:spPr>
          <a:xfrm>
            <a:off x="250466" y="626476"/>
            <a:ext cx="8891400" cy="4194300"/>
          </a:xfrm>
          <a:prstGeom prst="rect">
            <a:avLst/>
          </a:prstGeom>
          <a:gradFill>
            <a:gsLst>
              <a:gs pos="0">
                <a:srgbClr val="7A4F9C">
                  <a:alpha val="69803"/>
                </a:srgbClr>
              </a:gs>
              <a:gs pos="51000">
                <a:srgbClr val="27B0B8">
                  <a:alpha val="69803"/>
                </a:srgbClr>
              </a:gs>
              <a:gs pos="100000">
                <a:srgbClr val="BFCB74">
                  <a:alpha val="69803"/>
                </a:srgbClr>
              </a:gs>
            </a:gsLst>
            <a:lin ang="18900044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3"/>
          <p:cNvSpPr txBox="1">
            <a:spLocks noGrp="1"/>
          </p:cNvSpPr>
          <p:nvPr>
            <p:ph type="ctrTitle"/>
          </p:nvPr>
        </p:nvSpPr>
        <p:spPr>
          <a:xfrm>
            <a:off x="504825" y="1444876"/>
            <a:ext cx="54204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Oswald"/>
              <a:buNone/>
              <a:defRPr sz="53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1"/>
          </p:nvPr>
        </p:nvSpPr>
        <p:spPr>
          <a:xfrm>
            <a:off x="504824" y="3630938"/>
            <a:ext cx="5420400" cy="4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 b="0" i="1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body" idx="2"/>
          </p:nvPr>
        </p:nvSpPr>
        <p:spPr>
          <a:xfrm>
            <a:off x="504824" y="4446684"/>
            <a:ext cx="3757500" cy="2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 b="0" i="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048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857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900"/>
              <a:buChar char="○"/>
              <a:def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175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100"/>
            </a:lvl6pPr>
            <a:lvl7pPr marL="3200400" lvl="6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7pPr>
            <a:lvl8pPr marL="3657600" lvl="7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8pPr>
            <a:lvl9pPr marL="4114800" lvl="8" indent="-3175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 sz="1100"/>
            </a:lvl9pPr>
          </a:lstStyle>
          <a:p>
            <a:endParaRPr/>
          </a:p>
        </p:txBody>
      </p:sp>
      <p:sp>
        <p:nvSpPr>
          <p:cNvPr id="71" name="Google Shape;71;p13"/>
          <p:cNvSpPr txBox="1"/>
          <p:nvPr/>
        </p:nvSpPr>
        <p:spPr>
          <a:xfrm>
            <a:off x="252413" y="628171"/>
            <a:ext cx="1471500" cy="1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BOOZ ALLEN HAMILTON INTERNAL</a:t>
            </a:r>
            <a:endParaRPr sz="1100"/>
          </a:p>
        </p:txBody>
      </p:sp>
      <p:sp>
        <p:nvSpPr>
          <p:cNvPr id="72" name="Google Shape;72;p13"/>
          <p:cNvSpPr txBox="1">
            <a:spLocks noGrp="1"/>
          </p:cNvSpPr>
          <p:nvPr>
            <p:ph type="body" idx="3"/>
          </p:nvPr>
        </p:nvSpPr>
        <p:spPr>
          <a:xfrm>
            <a:off x="510680" y="1181870"/>
            <a:ext cx="3757500" cy="2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 b="0" i="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048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857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900"/>
              <a:buChar char="○"/>
              <a:def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175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100"/>
            </a:lvl6pPr>
            <a:lvl7pPr marL="3200400" lvl="6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7pPr>
            <a:lvl8pPr marL="3657600" lvl="7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8pPr>
            <a:lvl9pPr marL="4114800" lvl="8" indent="-3175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 sz="1100"/>
            </a:lvl9pPr>
          </a:lstStyle>
          <a:p>
            <a:endParaRPr/>
          </a:p>
        </p:txBody>
      </p:sp>
      <p:sp>
        <p:nvSpPr>
          <p:cNvPr id="73" name="Google Shape;73;p13"/>
          <p:cNvSpPr/>
          <p:nvPr/>
        </p:nvSpPr>
        <p:spPr>
          <a:xfrm>
            <a:off x="0" y="626476"/>
            <a:ext cx="252300" cy="419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ide Title only">
  <p:cSld name="Wide Title 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628650" y="159722"/>
            <a:ext cx="8036400" cy="7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sldNum" idx="12"/>
          </p:nvPr>
        </p:nvSpPr>
        <p:spPr>
          <a:xfrm>
            <a:off x="8319053" y="4800600"/>
            <a:ext cx="346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ftr" idx="11"/>
          </p:nvPr>
        </p:nvSpPr>
        <p:spPr>
          <a:xfrm>
            <a:off x="628650" y="4800338"/>
            <a:ext cx="3707700" cy="3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500" i="1">
                <a:latin typeface="Georgia"/>
                <a:ea typeface="Georgia"/>
                <a:cs typeface="Georgia"/>
                <a:sym typeface="Georgia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cxnSp>
        <p:nvCxnSpPr>
          <p:cNvPr id="78" name="Google Shape;78;p14"/>
          <p:cNvCxnSpPr/>
          <p:nvPr/>
        </p:nvCxnSpPr>
        <p:spPr>
          <a:xfrm>
            <a:off x="628650" y="4800338"/>
            <a:ext cx="803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9" name="Google Shape;79;p14"/>
          <p:cNvSpPr txBox="1">
            <a:spLocks noGrp="1"/>
          </p:cNvSpPr>
          <p:nvPr>
            <p:ph type="dt" idx="10"/>
          </p:nvPr>
        </p:nvSpPr>
        <p:spPr>
          <a:xfrm>
            <a:off x="4336286" y="4834997"/>
            <a:ext cx="621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>
                <a:solidFill>
                  <a:srgbClr val="7F7F7F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widescreen" type="obj">
  <p:cSld name="OBJEC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628650" y="159722"/>
            <a:ext cx="8036400" cy="7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body" idx="1"/>
          </p:nvPr>
        </p:nvSpPr>
        <p:spPr>
          <a:xfrm>
            <a:off x="628650" y="1165860"/>
            <a:ext cx="8036400" cy="34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1pPr>
            <a:lvl2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2pPr>
            <a:lvl3pPr marL="137160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100"/>
            </a:lvl3pPr>
            <a:lvl4pPr marL="1828800" lvl="3" indent="-3175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1100"/>
            </a:lvl4pPr>
            <a:lvl5pPr marL="228600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5pPr>
            <a:lvl6pPr marL="2743200" lvl="5" indent="-3175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100"/>
            </a:lvl6pPr>
            <a:lvl7pPr marL="3200400" lvl="6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7pPr>
            <a:lvl8pPr marL="3657600" lvl="7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8pPr>
            <a:lvl9pPr marL="4114800" lvl="8" indent="-3175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 sz="1100"/>
            </a:lvl9pPr>
          </a:lstStyle>
          <a:p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319053" y="4800600"/>
            <a:ext cx="346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ftr" idx="11"/>
          </p:nvPr>
        </p:nvSpPr>
        <p:spPr>
          <a:xfrm>
            <a:off x="628650" y="4800338"/>
            <a:ext cx="3707700" cy="3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500" i="1">
                <a:latin typeface="Georgia"/>
                <a:ea typeface="Georgia"/>
                <a:cs typeface="Georgia"/>
                <a:sym typeface="Georgia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cxnSp>
        <p:nvCxnSpPr>
          <p:cNvPr id="85" name="Google Shape;85;p15"/>
          <p:cNvCxnSpPr/>
          <p:nvPr/>
        </p:nvCxnSpPr>
        <p:spPr>
          <a:xfrm>
            <a:off x="628650" y="4800338"/>
            <a:ext cx="803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6" name="Google Shape;86;p15"/>
          <p:cNvSpPr txBox="1">
            <a:spLocks noGrp="1"/>
          </p:cNvSpPr>
          <p:nvPr>
            <p:ph type="dt" idx="10"/>
          </p:nvPr>
        </p:nvSpPr>
        <p:spPr>
          <a:xfrm>
            <a:off x="4336286" y="4834997"/>
            <a:ext cx="621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>
                <a:solidFill>
                  <a:srgbClr val="7F7F7F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slow">
    <p:push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4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6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8.jpeg"/><Relationship Id="rId10" Type="http://schemas.openxmlformats.org/officeDocument/2006/relationships/image" Target="../media/image11.png"/><Relationship Id="rId4" Type="http://schemas.openxmlformats.org/officeDocument/2006/relationships/image" Target="../media/image7.jpeg"/><Relationship Id="rId9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5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4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5.png"/><Relationship Id="rId9" Type="http://schemas.microsoft.com/office/2007/relationships/diagramDrawing" Target="../diagrams/drawing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>
            <a:spLocks noGrp="1"/>
          </p:cNvSpPr>
          <p:nvPr>
            <p:ph type="ctrTitle"/>
          </p:nvPr>
        </p:nvSpPr>
        <p:spPr>
          <a:xfrm>
            <a:off x="711993" y="2571750"/>
            <a:ext cx="7867649" cy="1397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Oswald"/>
              <a:buNone/>
            </a:pPr>
            <a:r>
              <a:rPr lang="en" sz="2400"/>
              <a:t>Cloud Excellence Presentation</a:t>
            </a:r>
            <a:endParaRPr sz="2400"/>
          </a:p>
          <a:p>
            <a:pPr algn="ctr"/>
            <a:r>
              <a:rPr lang="en-US" sz="2400"/>
              <a:t>Team 6</a:t>
            </a:r>
            <a:br>
              <a:rPr lang="en-US" sz="2400"/>
            </a:br>
            <a:r>
              <a:rPr lang="en-US" sz="3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Tech Excellence Cartoon App</a:t>
            </a: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b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2400"/>
            </a:br>
            <a:r>
              <a:rPr lang="en-US" sz="2400"/>
              <a:t>Cameron Henderson</a:t>
            </a:r>
            <a:br>
              <a:rPr lang="en-US" sz="2400"/>
            </a:br>
            <a:r>
              <a:rPr lang="en-US" sz="2400"/>
              <a:t>Robert Simmons</a:t>
            </a:r>
            <a:br>
              <a:rPr lang="en-US" sz="2400"/>
            </a:br>
            <a:r>
              <a:rPr lang="en-US" sz="2400"/>
              <a:t>Julius Walker</a:t>
            </a:r>
            <a:br>
              <a:rPr lang="en-US" sz="2400"/>
            </a:br>
            <a:r>
              <a:rPr lang="en-US" sz="2400"/>
              <a:t> Erik Lucas</a:t>
            </a:r>
            <a:endParaRPr sz="2400"/>
          </a:p>
        </p:txBody>
      </p:sp>
      <p:sp>
        <p:nvSpPr>
          <p:cNvPr id="93" name="Google Shape;93;p16"/>
          <p:cNvSpPr txBox="1">
            <a:spLocks noGrp="1"/>
          </p:cNvSpPr>
          <p:nvPr>
            <p:ph type="body" idx="2"/>
          </p:nvPr>
        </p:nvSpPr>
        <p:spPr>
          <a:xfrm>
            <a:off x="504824" y="4446684"/>
            <a:ext cx="3757613" cy="259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</a:pPr>
            <a:r>
              <a:rPr lang="en" sz="1100" i="1"/>
              <a:t>AUGUST 2021</a:t>
            </a:r>
            <a:endParaRPr sz="1100"/>
          </a:p>
        </p:txBody>
      </p:sp>
      <p:pic>
        <p:nvPicPr>
          <p:cNvPr id="94" name="Google Shape;9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838075"/>
            <a:ext cx="1300150" cy="18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4725" y="109850"/>
            <a:ext cx="1563800" cy="43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C3F50-9D4F-4CC4-8471-6FAA0BA94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Resize example</a:t>
            </a:r>
          </a:p>
        </p:txBody>
      </p:sp>
      <p:pic>
        <p:nvPicPr>
          <p:cNvPr id="7" name="Picture 6" descr="A person in a suit&#10;&#10;Description automatically generated with low confidence">
            <a:extLst>
              <a:ext uri="{FF2B5EF4-FFF2-40B4-BE49-F238E27FC236}">
                <a16:creationId xmlns:a16="http://schemas.microsoft.com/office/drawing/2014/main" id="{90102478-CADB-402C-BA38-A03C345BC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8890" y="1857375"/>
            <a:ext cx="1428750" cy="1428750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6B6C47BF-56BE-4632-A690-17A0C4B13D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312" y="1060554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7958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4"/>
          <p:cNvSpPr txBox="1"/>
          <p:nvPr/>
        </p:nvSpPr>
        <p:spPr>
          <a:xfrm>
            <a:off x="67624" y="46690"/>
            <a:ext cx="82248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770D"/>
                </a:solidFill>
              </a:rPr>
              <a:t>Future State - What we would add</a:t>
            </a:r>
            <a:endParaRPr sz="2800">
              <a:solidFill>
                <a:srgbClr val="FF770D"/>
              </a:solidFill>
            </a:endParaRPr>
          </a:p>
        </p:txBody>
      </p:sp>
      <p:sp>
        <p:nvSpPr>
          <p:cNvPr id="180" name="Google Shape;180;p24"/>
          <p:cNvSpPr txBox="1"/>
          <p:nvPr/>
        </p:nvSpPr>
        <p:spPr>
          <a:xfrm>
            <a:off x="67624" y="531207"/>
            <a:ext cx="8889300" cy="3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/>
              <a:t>Using SNS Pub/Sub so S3 can trigger 3 separate Lambda functions at once.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/>
              <a:t>Using one source bucket that sends to three different destination  buckets depending on desired output ; Cartoon, pencil sketch, resize. 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/>
              <a:t>We could also use SNS to distribute pre signed URLs to grant access for a particular output for someone who does not have a IAM access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800"/>
          </a:p>
        </p:txBody>
      </p:sp>
      <p:sp>
        <p:nvSpPr>
          <p:cNvPr id="181" name="Google Shape;181;p24"/>
          <p:cNvSpPr txBox="1"/>
          <p:nvPr/>
        </p:nvSpPr>
        <p:spPr>
          <a:xfrm>
            <a:off x="5461200" y="4955088"/>
            <a:ext cx="3682800" cy="1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2" name="Google Shape;18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838075"/>
            <a:ext cx="1300150" cy="18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4725" y="109850"/>
            <a:ext cx="1563800" cy="43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E162D106-9D5D-44FB-8C0C-269F9C66BB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8187" y="2220446"/>
            <a:ext cx="3776942" cy="254317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6"/>
          <p:cNvSpPr txBox="1">
            <a:spLocks noGrp="1"/>
          </p:cNvSpPr>
          <p:nvPr>
            <p:ph type="ctrTitle"/>
          </p:nvPr>
        </p:nvSpPr>
        <p:spPr>
          <a:xfrm>
            <a:off x="704850" y="1649606"/>
            <a:ext cx="7867500" cy="13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Oswald"/>
              <a:buNone/>
            </a:pPr>
            <a:r>
              <a:rPr lang="en" sz="3600"/>
              <a:t>Thank you!!!</a:t>
            </a:r>
            <a:br>
              <a:rPr lang="en" sz="3600"/>
            </a:br>
            <a:r>
              <a:rPr lang="en" sz="3600"/>
              <a:t>From Team 6</a:t>
            </a:r>
            <a:endParaRPr sz="3600"/>
          </a:p>
        </p:txBody>
      </p:sp>
      <p:sp>
        <p:nvSpPr>
          <p:cNvPr id="200" name="Google Shape;200;p26"/>
          <p:cNvSpPr txBox="1">
            <a:spLocks noGrp="1"/>
          </p:cNvSpPr>
          <p:nvPr>
            <p:ph type="body" idx="2"/>
          </p:nvPr>
        </p:nvSpPr>
        <p:spPr>
          <a:xfrm>
            <a:off x="504824" y="4446684"/>
            <a:ext cx="3757500" cy="2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spcBef>
                <a:spcPts val="0"/>
              </a:spcBef>
            </a:pPr>
            <a:r>
              <a:rPr lang="en" sz="1100" i="1"/>
              <a:t>AUGUST 2021</a:t>
            </a:r>
            <a:endParaRPr sz="1100"/>
          </a:p>
        </p:txBody>
      </p:sp>
      <p:pic>
        <p:nvPicPr>
          <p:cNvPr id="201" name="Google Shape;20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838075"/>
            <a:ext cx="1300150" cy="18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4725" y="109850"/>
            <a:ext cx="1563800" cy="43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5"/>
          <p:cNvSpPr txBox="1"/>
          <p:nvPr/>
        </p:nvSpPr>
        <p:spPr>
          <a:xfrm>
            <a:off x="67624" y="46690"/>
            <a:ext cx="82248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770D"/>
                </a:solidFill>
              </a:rPr>
              <a:t>Q &amp; A - Ask us anything</a:t>
            </a:r>
            <a:endParaRPr sz="2800">
              <a:solidFill>
                <a:srgbClr val="FF770D"/>
              </a:solidFill>
            </a:endParaRPr>
          </a:p>
        </p:txBody>
      </p:sp>
      <p:sp>
        <p:nvSpPr>
          <p:cNvPr id="190" name="Google Shape;190;p25"/>
          <p:cNvSpPr txBox="1"/>
          <p:nvPr/>
        </p:nvSpPr>
        <p:spPr>
          <a:xfrm>
            <a:off x="67625" y="500300"/>
            <a:ext cx="8889300" cy="3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457200" marR="101600" lvl="0" indent="0" algn="l" rtl="0">
              <a:lnSpc>
                <a:spcPct val="115000"/>
              </a:lnSpc>
              <a:spcBef>
                <a:spcPts val="3400"/>
              </a:spcBef>
              <a:spcAft>
                <a:spcPts val="3400"/>
              </a:spcAft>
              <a:buNone/>
            </a:pPr>
            <a:endParaRPr sz="1050">
              <a:solidFill>
                <a:srgbClr val="333333"/>
              </a:solidFill>
            </a:endParaRPr>
          </a:p>
        </p:txBody>
      </p:sp>
      <p:sp>
        <p:nvSpPr>
          <p:cNvPr id="191" name="Google Shape;191;p25"/>
          <p:cNvSpPr txBox="1"/>
          <p:nvPr/>
        </p:nvSpPr>
        <p:spPr>
          <a:xfrm>
            <a:off x="5461200" y="4955088"/>
            <a:ext cx="3682800" cy="1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2" name="Google Shape;19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838075"/>
            <a:ext cx="1300150" cy="18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4725" y="109850"/>
            <a:ext cx="1563800" cy="43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>
            <a:spLocks noGrp="1"/>
          </p:cNvSpPr>
          <p:nvPr>
            <p:ph type="ctrTitle"/>
          </p:nvPr>
        </p:nvSpPr>
        <p:spPr>
          <a:xfrm>
            <a:off x="771525" y="542325"/>
            <a:ext cx="7369325" cy="22318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r>
              <a:rPr lang="en" sz="3600"/>
              <a:t>Team # 6: TOON SQUAD</a:t>
            </a:r>
            <a:br>
              <a:rPr lang="en" sz="3600"/>
            </a:br>
            <a:r>
              <a:rPr lang="en" sz="3600"/>
              <a:t> This application will convert  regular photos into cartoon, resize and sketch photos </a:t>
            </a:r>
            <a:endParaRPr sz="3600"/>
          </a:p>
        </p:txBody>
      </p:sp>
      <p:sp>
        <p:nvSpPr>
          <p:cNvPr id="101" name="Google Shape;101;p17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/>
              <a:t>Our Official Project for the </a:t>
            </a:r>
            <a:endParaRPr lang="en-US"/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Booz Allen Cloud Excellence Program</a:t>
            </a:r>
            <a:endParaRPr/>
          </a:p>
        </p:txBody>
      </p:sp>
      <p:sp>
        <p:nvSpPr>
          <p:cNvPr id="102" name="Google Shape;102;p17"/>
          <p:cNvSpPr txBox="1"/>
          <p:nvPr/>
        </p:nvSpPr>
        <p:spPr>
          <a:xfrm>
            <a:off x="5461200" y="4955088"/>
            <a:ext cx="3682800" cy="1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www.webagesolutions.com|1.877.517.6540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838075"/>
            <a:ext cx="1300150" cy="18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4725" y="109850"/>
            <a:ext cx="1563800" cy="43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>
            <a:spLocks noGrp="1"/>
          </p:cNvSpPr>
          <p:nvPr>
            <p:ph type="title"/>
          </p:nvPr>
        </p:nvSpPr>
        <p:spPr>
          <a:xfrm>
            <a:off x="628650" y="159722"/>
            <a:ext cx="8036526" cy="735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</a:pPr>
            <a:r>
              <a:rPr lang="en" sz="1800" b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INTRODUCTIONS</a:t>
            </a:r>
            <a:endParaRPr sz="1800" b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0" name="Google Shape;110;p18"/>
          <p:cNvSpPr txBox="1">
            <a:spLocks noGrp="1"/>
          </p:cNvSpPr>
          <p:nvPr>
            <p:ph type="sldNum" idx="12"/>
          </p:nvPr>
        </p:nvSpPr>
        <p:spPr>
          <a:xfrm>
            <a:off x="8319053" y="4800600"/>
            <a:ext cx="346124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/>
              <a:t>3</a:t>
            </a:fld>
            <a:endParaRPr sz="1100"/>
          </a:p>
        </p:txBody>
      </p:sp>
      <p:cxnSp>
        <p:nvCxnSpPr>
          <p:cNvPr id="111" name="Google Shape;111;p18"/>
          <p:cNvCxnSpPr/>
          <p:nvPr/>
        </p:nvCxnSpPr>
        <p:spPr>
          <a:xfrm>
            <a:off x="4572000" y="1118917"/>
            <a:ext cx="0" cy="34290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12" name="Google Shape;112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37977" y="3195265"/>
            <a:ext cx="218268" cy="45647"/>
          </a:xfrm>
          <a:prstGeom prst="rect">
            <a:avLst/>
          </a:prstGeom>
          <a:noFill/>
          <a:ln>
            <a:noFill/>
          </a:ln>
          <a:effectLst>
            <a:outerShdw blurRad="190500" algn="tl" rotWithShape="0">
              <a:srgbClr val="000000">
                <a:alpha val="69803"/>
              </a:srgbClr>
            </a:outerShdw>
          </a:effectLst>
        </p:spPr>
      </p:pic>
      <p:sp>
        <p:nvSpPr>
          <p:cNvPr id="113" name="Google Shape;113;p18"/>
          <p:cNvSpPr/>
          <p:nvPr/>
        </p:nvSpPr>
        <p:spPr>
          <a:xfrm>
            <a:off x="5012453" y="3634042"/>
            <a:ext cx="1385100" cy="646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algn="ctr"/>
            <a:r>
              <a:rPr lang="en" sz="1200">
                <a:solidFill>
                  <a:schemeClr val="accent2"/>
                </a:solidFill>
                <a:latin typeface="Oswald"/>
                <a:cs typeface="Calibri"/>
              </a:rPr>
              <a:t>CAMERON</a:t>
            </a:r>
            <a:r>
              <a:rPr lang="en" sz="1200" b="1">
                <a:latin typeface="Calibri"/>
                <a:ea typeface="Calibri"/>
                <a:cs typeface="Calibri"/>
              </a:rPr>
              <a:t> </a:t>
            </a:r>
            <a:r>
              <a:rPr lang="en" sz="1200">
                <a:solidFill>
                  <a:schemeClr val="accent2"/>
                </a:solidFill>
                <a:latin typeface="Oswald"/>
                <a:cs typeface="Calibri"/>
              </a:rPr>
              <a:t>HENDERSON</a:t>
            </a:r>
            <a:r>
              <a:rPr lang="en" sz="1200" b="1">
                <a:latin typeface="Calibri"/>
                <a:ea typeface="Calibri"/>
                <a:cs typeface="Calibri"/>
              </a:rPr>
              <a:t> </a:t>
            </a:r>
            <a:endParaRPr lang="en" sz="1200" b="1">
              <a:ea typeface="Calibri"/>
              <a:cs typeface="Calibri"/>
            </a:endParaRPr>
          </a:p>
          <a:p>
            <a:pPr algn="ctr"/>
            <a:r>
              <a:rPr lang="en" sz="1200" i="1">
                <a:solidFill>
                  <a:schemeClr val="bg1">
                    <a:lumMod val="50000"/>
                  </a:schemeClr>
                </a:solidFill>
                <a:latin typeface="Calibri"/>
              </a:rPr>
              <a:t>Cloud</a:t>
            </a:r>
            <a:r>
              <a:rPr lang="en" sz="1200" i="1">
                <a:latin typeface="Calibri"/>
                <a:ea typeface="Calibri"/>
                <a:cs typeface="Calibri"/>
              </a:rPr>
              <a:t> </a:t>
            </a:r>
            <a:r>
              <a:rPr lang="en" sz="1200" i="1">
                <a:solidFill>
                  <a:schemeClr val="bg1">
                    <a:lumMod val="50000"/>
                  </a:schemeClr>
                </a:solidFill>
                <a:latin typeface="Calibri"/>
              </a:rPr>
              <a:t>Engineer</a:t>
            </a:r>
            <a:br>
              <a:rPr lang="en" sz="1200" b="1" i="0" u="none" strike="noStrike" cap="none">
                <a:latin typeface="Calibri"/>
                <a:ea typeface="Calibri"/>
                <a:cs typeface="Calibri"/>
              </a:rPr>
            </a:br>
            <a:endParaRPr lang="en" sz="1200" b="1">
              <a:latin typeface="Calibri"/>
              <a:cs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1200" b="0" i="1" u="none" strike="noStrike" cap="none">
              <a:solidFill>
                <a:srgbClr val="7F7F7F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15" name="Google Shape;115;p18"/>
          <p:cNvSpPr/>
          <p:nvPr/>
        </p:nvSpPr>
        <p:spPr>
          <a:xfrm>
            <a:off x="6706282" y="3634042"/>
            <a:ext cx="2139701" cy="646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  <a:latin typeface="Oswald"/>
                <a:ea typeface="Calibri"/>
                <a:cs typeface="Calibri"/>
                <a:sym typeface="Oswald"/>
              </a:rPr>
              <a:t>ERIK LUCAS</a:t>
            </a:r>
          </a:p>
          <a:p>
            <a:pPr algn="ctr"/>
            <a:r>
              <a:rPr lang="en" sz="1200" i="1">
                <a:solidFill>
                  <a:schemeClr val="bg1">
                    <a:lumMod val="50000"/>
                  </a:schemeClr>
                </a:solidFill>
                <a:latin typeface="Calibri"/>
              </a:rPr>
              <a:t>Cloud</a:t>
            </a:r>
            <a:r>
              <a:rPr lang="en" sz="1200" b="1">
                <a:latin typeface="Calibri"/>
                <a:ea typeface="Calibri"/>
                <a:cs typeface="Calibri"/>
              </a:rPr>
              <a:t> </a:t>
            </a:r>
            <a:r>
              <a:rPr lang="en" sz="1200" i="1">
                <a:solidFill>
                  <a:schemeClr val="bg1">
                    <a:lumMod val="50000"/>
                  </a:schemeClr>
                </a:solidFill>
                <a:latin typeface="Calibri"/>
              </a:rPr>
              <a:t>Engineer</a:t>
            </a:r>
            <a:br>
              <a:rPr lang="en" sz="1200" b="1" i="0" u="none" strike="noStrike" cap="none">
                <a:latin typeface="Calibri"/>
                <a:ea typeface="Calibri"/>
                <a:cs typeface="Calibri"/>
              </a:rPr>
            </a:br>
            <a:endParaRPr sz="110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6" name="Google Shape;116;p18"/>
          <p:cNvCxnSpPr/>
          <p:nvPr/>
        </p:nvCxnSpPr>
        <p:spPr>
          <a:xfrm>
            <a:off x="6807543" y="1118917"/>
            <a:ext cx="0" cy="34290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7" name="Google Shape;117;p18"/>
          <p:cNvSpPr/>
          <p:nvPr/>
        </p:nvSpPr>
        <p:spPr>
          <a:xfrm>
            <a:off x="2785639" y="3634042"/>
            <a:ext cx="1448481" cy="646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algn="ctr"/>
            <a:r>
              <a:rPr lang="en" sz="1200">
                <a:solidFill>
                  <a:schemeClr val="accent2"/>
                </a:solidFill>
                <a:latin typeface="Oswald"/>
                <a:ea typeface="Calibri"/>
                <a:cs typeface="Calibri"/>
                <a:sym typeface="Oswald"/>
              </a:rPr>
              <a:t>JULIUS WALKER</a:t>
            </a:r>
            <a:br>
              <a:rPr lang="en" sz="1200" b="1" i="0" u="none" strike="noStrike" cap="none">
                <a:latin typeface="Calibri"/>
                <a:ea typeface="Calibri"/>
                <a:cs typeface="Calibri"/>
              </a:rPr>
            </a:br>
            <a:r>
              <a:rPr lang="en" sz="1200" i="1">
                <a:solidFill>
                  <a:schemeClr val="bg1">
                    <a:lumMod val="50000"/>
                  </a:schemeClr>
                </a:solidFill>
                <a:latin typeface="Calibri"/>
              </a:rPr>
              <a:t>Cloud Engineer </a:t>
            </a:r>
            <a:endParaRPr lang="en" sz="1200">
              <a:solidFill>
                <a:schemeClr val="bg1">
                  <a:lumMod val="50000"/>
                </a:schemeClr>
              </a:solidFill>
              <a:latin typeface="Calibri"/>
              <a:cs typeface="Calibri"/>
            </a:endParaRPr>
          </a:p>
        </p:txBody>
      </p:sp>
      <p:pic>
        <p:nvPicPr>
          <p:cNvPr id="118" name="Google Shape;118;p18"/>
          <p:cNvPicPr preferRelativeResize="0"/>
          <p:nvPr/>
        </p:nvPicPr>
        <p:blipFill rotWithShape="1">
          <a:blip r:embed="rId4"/>
          <a:srcRect/>
          <a:stretch/>
        </p:blipFill>
        <p:spPr>
          <a:xfrm>
            <a:off x="2858539" y="1759809"/>
            <a:ext cx="1370668" cy="1630780"/>
          </a:xfrm>
          <a:prstGeom prst="rect">
            <a:avLst/>
          </a:prstGeom>
          <a:noFill/>
          <a:ln>
            <a:noFill/>
          </a:ln>
          <a:effectLst>
            <a:outerShdw blurRad="190500" algn="tl" rotWithShape="0">
              <a:srgbClr val="000000">
                <a:alpha val="69803"/>
              </a:srgbClr>
            </a:outerShdw>
          </a:effectLst>
        </p:spPr>
      </p:pic>
      <p:cxnSp>
        <p:nvCxnSpPr>
          <p:cNvPr id="119" name="Google Shape;119;p18"/>
          <p:cNvCxnSpPr/>
          <p:nvPr/>
        </p:nvCxnSpPr>
        <p:spPr>
          <a:xfrm>
            <a:off x="2447760" y="1118917"/>
            <a:ext cx="0" cy="34290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0" name="Google Shape;120;p18"/>
          <p:cNvSpPr/>
          <p:nvPr/>
        </p:nvSpPr>
        <p:spPr>
          <a:xfrm>
            <a:off x="551756" y="3634042"/>
            <a:ext cx="1691009" cy="623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algn="ctr"/>
            <a:r>
              <a:rPr lang="en" sz="1200">
                <a:solidFill>
                  <a:schemeClr val="accent2"/>
                </a:solidFill>
                <a:latin typeface="Oswald"/>
                <a:cs typeface="Calibri"/>
              </a:rPr>
              <a:t>ROBERT</a:t>
            </a:r>
            <a:r>
              <a:rPr lang="en" sz="1200">
                <a:solidFill>
                  <a:schemeClr val="tx1">
                    <a:lumMod val="75000"/>
                  </a:schemeClr>
                </a:solidFill>
                <a:latin typeface="Oswald"/>
                <a:ea typeface="Oswald"/>
                <a:cs typeface="Calibri"/>
              </a:rPr>
              <a:t> </a:t>
            </a:r>
            <a:r>
              <a:rPr lang="en" sz="1200">
                <a:solidFill>
                  <a:schemeClr val="accent2"/>
                </a:solidFill>
                <a:latin typeface="Oswald"/>
                <a:cs typeface="Calibri"/>
              </a:rPr>
              <a:t>SIMMONS</a:t>
            </a:r>
            <a:br>
              <a:rPr lang="en" sz="1200" b="1">
                <a:latin typeface="Calibri"/>
                <a:ea typeface="Oswald"/>
                <a:cs typeface="Calibri"/>
                <a:sym typeface="Oswald"/>
              </a:rPr>
            </a:br>
            <a:r>
              <a:rPr lang="en" sz="1200" i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Cloud Engineer </a:t>
            </a:r>
            <a:endParaRPr sz="1100"/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0571" y="1889025"/>
            <a:ext cx="1187195" cy="13518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4914275"/>
            <a:ext cx="1300150" cy="18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414725" y="186050"/>
            <a:ext cx="1563800" cy="43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A picture containing linedrawing&#10;&#10;Description automatically generated">
            <a:extLst>
              <a:ext uri="{FF2B5EF4-FFF2-40B4-BE49-F238E27FC236}">
                <a16:creationId xmlns:a16="http://schemas.microsoft.com/office/drawing/2014/main" id="{903B8961-8DFD-4260-B06B-1802B71268F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4542" y="1758689"/>
            <a:ext cx="1199251" cy="1599001"/>
          </a:xfrm>
          <a:prstGeom prst="rect">
            <a:avLst/>
          </a:prstGeom>
        </p:spPr>
      </p:pic>
      <p:pic>
        <p:nvPicPr>
          <p:cNvPr id="2" name="Picture 3" descr="A picture containing text, person, person, wearing&#10;&#10;Description automatically generated">
            <a:extLst>
              <a:ext uri="{FF2B5EF4-FFF2-40B4-BE49-F238E27FC236}">
                <a16:creationId xmlns:a16="http://schemas.microsoft.com/office/drawing/2014/main" id="{575131A7-0843-4C7C-B8BD-FEB917629A8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90792" y="1833203"/>
            <a:ext cx="1507755" cy="1485505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EC5687F2-D1A9-44BB-94F6-B34267E4EECF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7428" t="20825" r="12571" b="14837"/>
          <a:stretch/>
        </p:blipFill>
        <p:spPr>
          <a:xfrm>
            <a:off x="4982136" y="1715021"/>
            <a:ext cx="1533974" cy="170029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>
            <a:spLocks noGrp="1"/>
          </p:cNvSpPr>
          <p:nvPr>
            <p:ph type="title"/>
          </p:nvPr>
        </p:nvSpPr>
        <p:spPr>
          <a:xfrm>
            <a:off x="77051" y="326087"/>
            <a:ext cx="4422098" cy="187650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b="1" i="0" err="1">
                <a:solidFill>
                  <a:srgbClr val="24292E"/>
                </a:solidFill>
                <a:effectLst/>
                <a:latin typeface="-apple-system"/>
              </a:rPr>
              <a:t>Cartoonize</a:t>
            </a:r>
            <a:r>
              <a:rPr lang="en-US" b="1" i="0">
                <a:solidFill>
                  <a:srgbClr val="24292E"/>
                </a:solidFill>
                <a:effectLst/>
                <a:latin typeface="-apple-system"/>
              </a:rPr>
              <a:t> Your Image!</a:t>
            </a:r>
            <a:br>
              <a:rPr lang="en-US" b="1" i="0">
                <a:solidFill>
                  <a:srgbClr val="24292E"/>
                </a:solidFill>
                <a:effectLst/>
                <a:latin typeface="-apple-system"/>
              </a:rPr>
            </a:br>
            <a:endParaRPr/>
          </a:p>
        </p:txBody>
      </p:sp>
      <p:sp>
        <p:nvSpPr>
          <p:cNvPr id="129" name="Google Shape;129;p19"/>
          <p:cNvSpPr txBox="1">
            <a:spLocks noGrp="1"/>
          </p:cNvSpPr>
          <p:nvPr>
            <p:ph type="subTitle" idx="1"/>
          </p:nvPr>
        </p:nvSpPr>
        <p:spPr>
          <a:xfrm>
            <a:off x="164290" y="1564634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24292E"/>
                </a:solidFill>
                <a:latin typeface="-apple-system"/>
              </a:rPr>
              <a:t>Description </a:t>
            </a:r>
            <a:endParaRPr lang="en-US">
              <a:solidFill>
                <a:srgbClr val="24292E"/>
              </a:solidFill>
              <a:latin typeface="-apple-system"/>
            </a:endParaRPr>
          </a:p>
          <a:p>
            <a:pPr marL="3429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2">
                    <a:lumMod val="75000"/>
                  </a:schemeClr>
                </a:solidFill>
              </a:rPr>
              <a:t>This is a serverless app to turn your photo into a cartoon-like image. There are three filters that you can choose from: Pencil Sketch, Animated Cartoon image, and Image Resize</a:t>
            </a:r>
            <a:endParaRPr lang="en-US">
              <a:solidFill>
                <a:schemeClr val="bg2">
                  <a:lumMod val="75000"/>
                </a:schemeClr>
              </a:solidFill>
              <a:latin typeface="-apple-system"/>
            </a:endParaRPr>
          </a:p>
          <a:p>
            <a:pPr marL="342900" lvl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>
              <a:solidFill>
                <a:srgbClr val="24292E"/>
              </a:solidFill>
              <a:latin typeface="-apple-system"/>
            </a:endParaRPr>
          </a:p>
          <a:p>
            <a:pPr marL="0" indent="0"/>
            <a:br>
              <a:rPr lang="en-US">
                <a:latin typeface="-apple-system"/>
              </a:rPr>
            </a:br>
            <a:r>
              <a:rPr lang="en-US">
                <a:solidFill>
                  <a:srgbClr val="24292E"/>
                </a:solidFill>
                <a:latin typeface="-apple-system"/>
              </a:rPr>
              <a:t> </a:t>
            </a:r>
            <a:endParaRPr/>
          </a:p>
        </p:txBody>
      </p:sp>
      <p:sp>
        <p:nvSpPr>
          <p:cNvPr id="130" name="Google Shape;130;p19"/>
          <p:cNvSpPr txBox="1">
            <a:spLocks noGrp="1"/>
          </p:cNvSpPr>
          <p:nvPr>
            <p:ph type="body" idx="2"/>
          </p:nvPr>
        </p:nvSpPr>
        <p:spPr>
          <a:xfrm>
            <a:off x="4976725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u="sng"/>
              <a:t>Introductions</a:t>
            </a:r>
            <a:endParaRPr sz="1400" u="sng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u="sng"/>
              <a:t>Project Overview</a:t>
            </a:r>
            <a:endParaRPr sz="1400" u="sng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u="sng"/>
              <a:t>Architecture/Design diagram</a:t>
            </a:r>
            <a:endParaRPr sz="1400" u="sng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u="sng"/>
              <a:t>Tools/Software Environment used</a:t>
            </a:r>
            <a:endParaRPr sz="1400" u="sng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u="sng"/>
              <a:t>Challenges/Issues/Problems/Your stories</a:t>
            </a:r>
            <a:endParaRPr sz="1400" u="sng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u="sng"/>
              <a:t>What have you learned/learned?</a:t>
            </a:r>
            <a:endParaRPr sz="1400" u="sng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u="sng"/>
              <a:t>What else can we do on the project? - future plan- any design and implementation ideas?</a:t>
            </a:r>
            <a:endParaRPr sz="1400" u="sng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u="sng"/>
              <a:t>Demo</a:t>
            </a:r>
            <a:endParaRPr sz="1400" u="sng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u="sng"/>
              <a:t>Questions and answers </a:t>
            </a:r>
            <a:endParaRPr sz="1400" u="sng"/>
          </a:p>
        </p:txBody>
      </p:sp>
      <p:sp>
        <p:nvSpPr>
          <p:cNvPr id="131" name="Google Shape;131;p19"/>
          <p:cNvSpPr txBox="1"/>
          <p:nvPr/>
        </p:nvSpPr>
        <p:spPr>
          <a:xfrm>
            <a:off x="5461200" y="4955088"/>
            <a:ext cx="3682800" cy="1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www.webagesolutions.com|1.877.517.6540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2" name="Google Shape;13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838075"/>
            <a:ext cx="1300150" cy="18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4725" y="109850"/>
            <a:ext cx="1563800" cy="43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/>
          <p:nvPr/>
        </p:nvSpPr>
        <p:spPr>
          <a:xfrm>
            <a:off x="216425" y="308300"/>
            <a:ext cx="8762100" cy="53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770D"/>
                </a:solidFill>
              </a:rPr>
              <a:t>Technologies and Environment used</a:t>
            </a:r>
            <a:endParaRPr sz="2800">
              <a:solidFill>
                <a:srgbClr val="FF770D"/>
              </a:solidFill>
            </a:endParaRPr>
          </a:p>
        </p:txBody>
      </p:sp>
      <p:sp>
        <p:nvSpPr>
          <p:cNvPr id="150" name="Google Shape;150;p21"/>
          <p:cNvSpPr txBox="1"/>
          <p:nvPr/>
        </p:nvSpPr>
        <p:spPr>
          <a:xfrm>
            <a:off x="142464" y="1120211"/>
            <a:ext cx="9159176" cy="3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</a:pPr>
            <a:r>
              <a:rPr lang="en">
                <a:solidFill>
                  <a:srgbClr val="FF770D"/>
                </a:solidFill>
              </a:rPr>
              <a:t>Environment </a:t>
            </a: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AWS S3</a:t>
            </a:r>
          </a:p>
          <a:p>
            <a:pPr marL="457200" indent="-298450">
              <a:lnSpc>
                <a:spcPct val="114999"/>
              </a:lnSpc>
              <a:buSzPts val="1100"/>
              <a:buFont typeface="Arial"/>
              <a:buChar char="●"/>
            </a:pPr>
            <a:r>
              <a:rPr lang="en-US"/>
              <a:t>Lambda</a:t>
            </a: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Git with Github.com</a:t>
            </a: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AWS Cloud Formation</a:t>
            </a: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Docker</a:t>
            </a:r>
          </a:p>
          <a:p>
            <a:pPr marL="158750">
              <a:lnSpc>
                <a:spcPct val="115000"/>
              </a:lnSpc>
              <a:buSzPts val="1100"/>
            </a:pPr>
            <a:endParaRPr lang="en-US" b="0" i="0">
              <a:solidFill>
                <a:srgbClr val="24292E"/>
              </a:solidFill>
              <a:effectLst/>
              <a:highlight>
                <a:srgbClr val="00FFFF"/>
              </a:highlight>
              <a:latin typeface="-apple-system"/>
            </a:endParaRPr>
          </a:p>
          <a:p>
            <a:pPr marL="158750">
              <a:lnSpc>
                <a:spcPct val="115000"/>
              </a:lnSpc>
              <a:buSzPts val="1100"/>
            </a:pPr>
            <a:r>
              <a:rPr lang="en" sz="1400">
                <a:solidFill>
                  <a:srgbClr val="FF770D"/>
                </a:solidFill>
              </a:rPr>
              <a:t>Technologies: </a:t>
            </a:r>
            <a:endParaRPr lang="en">
              <a:solidFill>
                <a:srgbClr val="FF770D"/>
              </a:solidFill>
            </a:endParaRPr>
          </a:p>
          <a:p>
            <a:pPr marL="457200" indent="-298450">
              <a:lnSpc>
                <a:spcPct val="115000"/>
              </a:lnSpc>
              <a:buSzPts val="1100"/>
              <a:buFont typeface="Arial"/>
              <a:buChar char="●"/>
            </a:pPr>
            <a:r>
              <a:rPr lang="en-US">
                <a:solidFill>
                  <a:srgbClr val="24292E"/>
                </a:solidFill>
                <a:latin typeface="-apple-system"/>
              </a:rPr>
              <a:t>AWS SAM- CLI: Serverless application model  </a:t>
            </a:r>
            <a:endParaRPr lang="en-US" b="0" i="0">
              <a:solidFill>
                <a:srgbClr val="24292E"/>
              </a:solidFill>
              <a:effectLst/>
              <a:latin typeface="-apple-system"/>
            </a:endParaRPr>
          </a:p>
          <a:p>
            <a:pPr marL="158750">
              <a:lnSpc>
                <a:spcPct val="115000"/>
              </a:lnSpc>
              <a:buSzPts val="1100"/>
            </a:pPr>
            <a:r>
              <a:rPr lang="en-US">
                <a:solidFill>
                  <a:srgbClr val="24292E"/>
                </a:solidFill>
                <a:latin typeface="-apple-system"/>
              </a:rPr>
              <a:t>  </a:t>
            </a:r>
            <a:endParaRPr lang="en-US" b="0" i="0">
              <a:solidFill>
                <a:srgbClr val="24292E"/>
              </a:solidFill>
              <a:effectLst/>
              <a:latin typeface="-apple-system"/>
            </a:endParaRPr>
          </a:p>
        </p:txBody>
      </p:sp>
      <p:sp>
        <p:nvSpPr>
          <p:cNvPr id="151" name="Google Shape;151;p21"/>
          <p:cNvSpPr txBox="1"/>
          <p:nvPr/>
        </p:nvSpPr>
        <p:spPr>
          <a:xfrm>
            <a:off x="5461200" y="4955088"/>
            <a:ext cx="3682800" cy="1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2" name="Google Shape;15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838075"/>
            <a:ext cx="1300150" cy="18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4725" y="109850"/>
            <a:ext cx="1563800" cy="43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48D3064F-65A7-4696-B33A-31E89BA416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0656" y="524402"/>
            <a:ext cx="1146990" cy="1301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E0F87E2E-E4E0-48D4-8205-E2240EA541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9348" y="1238067"/>
            <a:ext cx="343706" cy="490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46FF3BEC-421D-448F-9C00-FABC645328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9188" y="782977"/>
            <a:ext cx="1135742" cy="1367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F1D02E40-F75F-46C1-82FF-2D9E0987F7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2944" y="361966"/>
            <a:ext cx="1744252" cy="1514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222CBAAC-B24E-457F-ADAC-78D3612AB3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9209" y="1024343"/>
            <a:ext cx="1660016" cy="1200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>
            <a:extLst>
              <a:ext uri="{FF2B5EF4-FFF2-40B4-BE49-F238E27FC236}">
                <a16:creationId xmlns:a16="http://schemas.microsoft.com/office/drawing/2014/main" id="{D77D0FDD-A612-466B-B3A2-F4D735E47B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3283" y="2876883"/>
            <a:ext cx="1301664" cy="1624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>
            <a:extLst>
              <a:ext uri="{FF2B5EF4-FFF2-40B4-BE49-F238E27FC236}">
                <a16:creationId xmlns:a16="http://schemas.microsoft.com/office/drawing/2014/main" id="{E753005F-7FBC-4CBB-9FFD-80145C2CC7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5805" y="2780379"/>
            <a:ext cx="1400175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AB50E-C454-4154-93B5-CDA01966C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044" y="159722"/>
            <a:ext cx="7968006" cy="619767"/>
          </a:xfrm>
        </p:spPr>
        <p:txBody>
          <a:bodyPr/>
          <a:lstStyle/>
          <a:p>
            <a:r>
              <a:rPr lang="en-US" sz="3600" b="0" i="0" u="none" strike="noStrike">
                <a:solidFill>
                  <a:srgbClr val="FF770D"/>
                </a:solidFill>
                <a:effectLst/>
                <a:latin typeface="Arial" panose="020B0604020202020204" pitchFamily="34" charset="0"/>
              </a:rPr>
              <a:t>Architecture and Design</a:t>
            </a:r>
            <a:endParaRPr lang="en-US" sz="360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95E4A8-E559-48AE-BEE7-ED1725D764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2DFA338-735A-4DA0-B5C0-69DDBF8FA9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7311" y="1196645"/>
            <a:ext cx="5165270" cy="3416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134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/>
          <p:nvPr/>
        </p:nvSpPr>
        <p:spPr>
          <a:xfrm>
            <a:off x="60129" y="85780"/>
            <a:ext cx="82248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770D"/>
                </a:solidFill>
              </a:rPr>
              <a:t>Challenges and Issues</a:t>
            </a:r>
            <a:endParaRPr sz="2800">
              <a:solidFill>
                <a:srgbClr val="FF770D"/>
              </a:solidFill>
            </a:endParaRPr>
          </a:p>
        </p:txBody>
      </p:sp>
      <p:sp>
        <p:nvSpPr>
          <p:cNvPr id="161" name="Google Shape;161;p22"/>
          <p:cNvSpPr txBox="1"/>
          <p:nvPr/>
        </p:nvSpPr>
        <p:spPr>
          <a:xfrm>
            <a:off x="5461200" y="4955088"/>
            <a:ext cx="3682800" cy="1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2" name="Google Shape;16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838075"/>
            <a:ext cx="1300150" cy="18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4725" y="109850"/>
            <a:ext cx="1563800" cy="4324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8AC1AF8A-0F8F-4372-8D8F-ED237D4D52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46974661"/>
              </p:ext>
            </p:extLst>
          </p:nvPr>
        </p:nvGraphicFramePr>
        <p:xfrm>
          <a:off x="1419759" y="664005"/>
          <a:ext cx="6465757" cy="4373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163CCC9-9D7D-4B64-A90B-F058023A87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graphicEl>
                                              <a:dgm id="{4163CCC9-9D7D-4B64-A90B-F058023A87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graphicEl>
                                              <a:dgm id="{4163CCC9-9D7D-4B64-A90B-F058023A87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graphicEl>
                                              <a:dgm id="{4163CCC9-9D7D-4B64-A90B-F058023A873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13E32A9F-CE45-457B-AA6C-6CCD033E2B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>
                                            <p:graphicEl>
                                              <a:dgm id="{13E32A9F-CE45-457B-AA6C-6CCD033E2B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>
                                            <p:graphicEl>
                                              <a:dgm id="{13E32A9F-CE45-457B-AA6C-6CCD033E2B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graphicEl>
                                              <a:dgm id="{13E32A9F-CE45-457B-AA6C-6CCD033E2BE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5B8F864C-5459-488E-8385-E8C7C135C2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>
                                            <p:graphicEl>
                                              <a:dgm id="{5B8F864C-5459-488E-8385-E8C7C135C2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>
                                            <p:graphicEl>
                                              <a:dgm id="{5B8F864C-5459-488E-8385-E8C7C135C2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graphicEl>
                                              <a:dgm id="{5B8F864C-5459-488E-8385-E8C7C135C25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93347D46-C7C7-41EB-9682-B94E03DC46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>
                                            <p:graphicEl>
                                              <a:dgm id="{93347D46-C7C7-41EB-9682-B94E03DC46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>
                                            <p:graphicEl>
                                              <a:dgm id="{93347D46-C7C7-41EB-9682-B94E03DC46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graphicEl>
                                              <a:dgm id="{93347D46-C7C7-41EB-9682-B94E03DC46F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5F81253C-4B29-4EDA-AD36-37F1FB4AB9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">
                                            <p:graphicEl>
                                              <a:dgm id="{5F81253C-4B29-4EDA-AD36-37F1FB4AB9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">
                                            <p:graphicEl>
                                              <a:dgm id="{5F81253C-4B29-4EDA-AD36-37F1FB4AB9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graphicEl>
                                              <a:dgm id="{5F81253C-4B29-4EDA-AD36-37F1FB4AB97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6F2B8D16-4D98-4A19-A840-60C0D6B413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">
                                            <p:graphicEl>
                                              <a:dgm id="{6F2B8D16-4D98-4A19-A840-60C0D6B413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">
                                            <p:graphicEl>
                                              <a:dgm id="{6F2B8D16-4D98-4A19-A840-60C0D6B413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>
                                            <p:graphicEl>
                                              <a:dgm id="{6F2B8D16-4D98-4A19-A840-60C0D6B413F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F5ADD2B9-397E-404C-B3B8-AB9021649B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">
                                            <p:graphicEl>
                                              <a:dgm id="{F5ADD2B9-397E-404C-B3B8-AB9021649B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">
                                            <p:graphicEl>
                                              <a:dgm id="{F5ADD2B9-397E-404C-B3B8-AB9021649B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">
                                            <p:graphicEl>
                                              <a:dgm id="{F5ADD2B9-397E-404C-B3B8-AB9021649B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058118EC-0232-4CCE-A867-CBA9165298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">
                                            <p:graphicEl>
                                              <a:dgm id="{058118EC-0232-4CCE-A867-CBA9165298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">
                                            <p:graphicEl>
                                              <a:dgm id="{058118EC-0232-4CCE-A867-CBA9165298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">
                                            <p:graphicEl>
                                              <a:dgm id="{058118EC-0232-4CCE-A867-CBA91652986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 uiExpand="1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/>
          <p:nvPr/>
        </p:nvSpPr>
        <p:spPr>
          <a:xfrm>
            <a:off x="67624" y="46690"/>
            <a:ext cx="82248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770D"/>
                </a:solidFill>
              </a:rPr>
              <a:t>Demo</a:t>
            </a:r>
            <a:endParaRPr sz="2800">
              <a:solidFill>
                <a:srgbClr val="FF770D"/>
              </a:solidFill>
            </a:endParaRPr>
          </a:p>
        </p:txBody>
      </p:sp>
      <p:sp>
        <p:nvSpPr>
          <p:cNvPr id="170" name="Google Shape;170;p23"/>
          <p:cNvSpPr txBox="1"/>
          <p:nvPr/>
        </p:nvSpPr>
        <p:spPr>
          <a:xfrm>
            <a:off x="67625" y="500300"/>
            <a:ext cx="8889300" cy="3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457200" marR="101600" lvl="0" indent="0" algn="l" rtl="0">
              <a:lnSpc>
                <a:spcPct val="115000"/>
              </a:lnSpc>
              <a:spcBef>
                <a:spcPts val="3400"/>
              </a:spcBef>
              <a:spcAft>
                <a:spcPts val="3400"/>
              </a:spcAft>
              <a:buNone/>
            </a:pPr>
            <a:endParaRPr sz="1050">
              <a:solidFill>
                <a:srgbClr val="333333"/>
              </a:solidFill>
            </a:endParaRPr>
          </a:p>
        </p:txBody>
      </p:sp>
      <p:sp>
        <p:nvSpPr>
          <p:cNvPr id="171" name="Google Shape;171;p23"/>
          <p:cNvSpPr txBox="1"/>
          <p:nvPr/>
        </p:nvSpPr>
        <p:spPr>
          <a:xfrm>
            <a:off x="5461200" y="4955088"/>
            <a:ext cx="3682800" cy="1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2" name="Google Shape;17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838075"/>
            <a:ext cx="1300150" cy="18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4725" y="109850"/>
            <a:ext cx="1563800" cy="43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27A29-F274-4C9B-B5B0-4B01CA277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0">
                <a:solidFill>
                  <a:srgbClr val="FF770D"/>
                </a:solidFill>
                <a:latin typeface="Arial"/>
                <a:cs typeface="Arial"/>
                <a:sym typeface="Arial"/>
              </a:rPr>
              <a:t>Cartoon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854A5-9278-47AD-ABF4-319E6379C5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A picture containing person, military uniform, suit&#10;&#10;Description automatically generated">
            <a:extLst>
              <a:ext uri="{FF2B5EF4-FFF2-40B4-BE49-F238E27FC236}">
                <a16:creationId xmlns:a16="http://schemas.microsoft.com/office/drawing/2014/main" id="{C6F93FF0-2629-4FBC-BBB2-723CEEFC2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1921" y="1716298"/>
            <a:ext cx="3565316" cy="2376877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B94A6DFF-584B-4F70-ADE5-F332977F40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570" y="1731339"/>
            <a:ext cx="3478113" cy="2318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2328830"/>
      </p:ext>
    </p:extLst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13</Slides>
  <Notes>10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Tropic</vt:lpstr>
      <vt:lpstr>Cloud Excellence Presentation Team 6 Tech Excellence Cartoon App.   Cameron Henderson Robert Simmons Julius Walker  Erik Lucas</vt:lpstr>
      <vt:lpstr>   Team # 6: TOON SQUAD  This application will convert  regular photos into cartoon, resize and sketch photos </vt:lpstr>
      <vt:lpstr>INTRODUCTIONS</vt:lpstr>
      <vt:lpstr>Cartoonize Your Image! </vt:lpstr>
      <vt:lpstr>PowerPoint Presentation</vt:lpstr>
      <vt:lpstr>Architecture and Design</vt:lpstr>
      <vt:lpstr>PowerPoint Presentation</vt:lpstr>
      <vt:lpstr>PowerPoint Presentation</vt:lpstr>
      <vt:lpstr>Cartoon Example</vt:lpstr>
      <vt:lpstr>Resize example</vt:lpstr>
      <vt:lpstr>PowerPoint Presentation</vt:lpstr>
      <vt:lpstr>Thank you!!! From Team 6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Excellence Presentation Team 6 Tech Excellence Cartoon App.   Cameron Henderson Robert Simmons Julius Walker  Erik Lucas</dc:title>
  <dc:creator>Erik Lucas</dc:creator>
  <cp:revision>1</cp:revision>
  <dcterms:modified xsi:type="dcterms:W3CDTF">2021-08-12T14:58:08Z</dcterms:modified>
</cp:coreProperties>
</file>