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342" r:id="rId5"/>
    <p:sldId id="300" r:id="rId6"/>
    <p:sldId id="348" r:id="rId7"/>
    <p:sldId id="353" r:id="rId8"/>
    <p:sldId id="349" r:id="rId9"/>
    <p:sldId id="354" r:id="rId10"/>
    <p:sldId id="350" r:id="rId11"/>
    <p:sldId id="351" r:id="rId12"/>
    <p:sldId id="352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71" d="100"/>
          <a:sy n="71" d="100"/>
        </p:scale>
        <p:origin x="-702" y="-9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xmlns="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xmlns="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xmlns="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xmlns="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xmlns="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710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xmlns="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xmlns="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xmlns="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xmlns="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xmlns="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xmlns="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xmlns="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xmlns="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xmlns="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xmlns="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xmlns="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xmlns="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xmlns="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xmlns="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xmlns="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xmlns="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xmlns="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xmlns="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xmlns="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xmlns="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xmlns="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xmlns="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xmlns="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xmlns="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xmlns="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xmlns="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xmlns="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xmlns="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xmlns="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xmlns="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xmlns="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80A03F-50A4-41B8-8782-EB6B0EF85957}"/>
              </a:ext>
            </a:extLst>
          </p:cNvPr>
          <p:cNvSpPr txBox="1"/>
          <p:nvPr/>
        </p:nvSpPr>
        <p:spPr>
          <a:xfrm>
            <a:off x="-6081" y="47336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PREDMET: UVOD U BAZE PODATAKA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xmlns="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xmlns="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xmlns="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xmlns="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xmlns="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xmlns="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xmlns="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xmlns="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xmlns="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xmlns="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xmlns="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xmlns="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xmlns="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xmlns="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xmlns="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xmlns="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xmlns="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xmlns="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xmlns="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xmlns="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xmlns="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xmlns="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xmlns="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xmlns="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xmlns="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xmlns="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xmlns="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xmlns="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xmlns="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xmlns="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xmlns="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xmlns="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xmlns="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xmlns="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xmlns="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xmlns="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xmlns="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xmlns="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xmlns="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45438908-1AF8-49C3-89F9-D0CE0601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95990"/>
              </p:ext>
            </p:extLst>
          </p:nvPr>
        </p:nvGraphicFramePr>
        <p:xfrm>
          <a:off x="7151761" y="1764472"/>
          <a:ext cx="46423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961">
                  <a:extLst>
                    <a:ext uri="{9D8B030D-6E8A-4147-A177-3AD203B41FA5}">
                      <a16:colId xmlns:a16="http://schemas.microsoft.com/office/drawing/2014/main" xmlns="" val="1782998900"/>
                    </a:ext>
                  </a:extLst>
                </a:gridCol>
                <a:gridCol w="2304377">
                  <a:extLst>
                    <a:ext uri="{9D8B030D-6E8A-4147-A177-3AD203B41FA5}">
                      <a16:colId xmlns:a16="http://schemas.microsoft.com/office/drawing/2014/main" xmlns="" val="2926147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Rad</a:t>
                      </a:r>
                      <a:r>
                        <a:rPr lang="bs-Latn-BA"/>
                        <a:t>i</a:t>
                      </a:r>
                      <a:r>
                        <a:rPr lang="en-US"/>
                        <a:t>li:</a:t>
                      </a:r>
                      <a:endParaRPr lang="bs-Latn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/>
                        <a:t>Broj indeksa: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038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Hamo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Jazvin</a:t>
                      </a:r>
                      <a:endParaRPr lang="bs-Latn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/>
                        <a:t>44-ST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0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Sadik</a:t>
                      </a:r>
                      <a:r>
                        <a:rPr lang="en-US"/>
                        <a:t> Juki</a:t>
                      </a:r>
                      <a:r>
                        <a:rPr lang="bs-Latn-BA"/>
                        <a:t>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/>
                        <a:t>84-ST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28698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D43DA8E5-E866-4E89-85B8-830E7D8B6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27165"/>
              </p:ext>
            </p:extLst>
          </p:nvPr>
        </p:nvGraphicFramePr>
        <p:xfrm>
          <a:off x="685159" y="1872595"/>
          <a:ext cx="3749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822">
                  <a:extLst>
                    <a:ext uri="{9D8B030D-6E8A-4147-A177-3AD203B41FA5}">
                      <a16:colId xmlns:a16="http://schemas.microsoft.com/office/drawing/2014/main" xmlns="" val="407904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Mentor</a:t>
                      </a:r>
                      <a:r>
                        <a:rPr lang="bs-Latn-BA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97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bs-Latn-BA" sz="1800" b="0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oc. dr Damir Omerašević dipl.ing.el.</a:t>
                      </a:r>
                      <a:endParaRPr lang="bs-Latn-BA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789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033080-DBBA-4CD1-BEFE-5DA70EFBD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97306"/>
            <a:ext cx="11573197" cy="724247"/>
          </a:xfrm>
        </p:spPr>
        <p:txBody>
          <a:bodyPr/>
          <a:lstStyle/>
          <a:p>
            <a:r>
              <a:rPr lang="en-US"/>
              <a:t>KREIRANJE TABELE PACIJENT</a:t>
            </a:r>
            <a:endParaRPr lang="bs-Latn-BA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35F78F-270D-4BA3-88C3-B0DBBBA37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84" y="4753512"/>
            <a:ext cx="1657350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AF021AC-0430-4AF7-99FA-8F5E91242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58" y="3198569"/>
            <a:ext cx="2853770" cy="1933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D5F9EA29-73FF-418B-97FE-E6E00EC3A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54" y="1471724"/>
            <a:ext cx="5295849" cy="2333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8EE1A2A5-6010-46B8-B20C-3C0E11ADF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3" y="1465891"/>
            <a:ext cx="341986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033080-DBBA-4CD1-BEFE-5DA70EFBD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KREIRANJE TABELE </a:t>
            </a:r>
            <a:r>
              <a:rPr lang="bs-Latn-BA"/>
              <a:t>LIJEKOVI</a:t>
            </a:r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EFEC917-9096-4C7C-A958-40D010B92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9" y="1480565"/>
            <a:ext cx="4105275" cy="3333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4B2A182-659E-45D4-986B-EA47F5EF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46" y="4854249"/>
            <a:ext cx="1676400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A1B2CEC-F236-4E93-AA1C-69DE45B8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16" y="1566531"/>
            <a:ext cx="4105275" cy="1228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0547452-692E-40FD-832C-D6A5944D6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24" y="2826759"/>
            <a:ext cx="41052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F44A302-B4EC-4ABC-AB19-2FABF9106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66876"/>
            <a:ext cx="11573197" cy="724247"/>
          </a:xfrm>
        </p:spPr>
        <p:txBody>
          <a:bodyPr/>
          <a:lstStyle/>
          <a:p>
            <a:r>
              <a:rPr lang="bs-Latn-BA" dirty="0"/>
              <a:t>UPITI, </a:t>
            </a:r>
            <a:r>
              <a:rPr lang="bs-Latn-BA" dirty="0" smtClean="0"/>
              <a:t>P</a:t>
            </a:r>
            <a:r>
              <a:rPr lang="en-US" dirty="0" smtClean="0"/>
              <a:t>OGLEDI</a:t>
            </a:r>
            <a:r>
              <a:rPr lang="bs-Latn-BA" dirty="0" smtClean="0"/>
              <a:t> </a:t>
            </a:r>
            <a:r>
              <a:rPr lang="bs-Latn-BA" dirty="0"/>
              <a:t>I TRIGERI</a:t>
            </a:r>
          </a:p>
        </p:txBody>
      </p:sp>
    </p:spTree>
    <p:extLst>
      <p:ext uri="{BB962C8B-B14F-4D97-AF65-F5344CB8AC3E}">
        <p14:creationId xmlns:p14="http://schemas.microsoft.com/office/powerpoint/2010/main" val="24981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err="1" smtClean="0"/>
              <a:t>podaci</a:t>
            </a:r>
            <a:r>
              <a:rPr lang="en-US" sz="2000" smtClean="0"/>
              <a:t> o </a:t>
            </a:r>
            <a:r>
              <a:rPr lang="en-US" sz="2000" err="1" smtClean="0"/>
              <a:t>pacijentima</a:t>
            </a:r>
            <a:r>
              <a:rPr lang="en-US" sz="2000" smtClean="0"/>
              <a:t> </a:t>
            </a:r>
            <a:r>
              <a:rPr lang="en-US" sz="2000" err="1" smtClean="0"/>
              <a:t>koji</a:t>
            </a:r>
            <a:r>
              <a:rPr lang="en-US" sz="2000" smtClean="0"/>
              <a:t> </a:t>
            </a:r>
            <a:r>
              <a:rPr lang="en-US" sz="2000" err="1" smtClean="0"/>
              <a:t>su</a:t>
            </a:r>
            <a:r>
              <a:rPr lang="en-US" sz="2000" smtClean="0"/>
              <a:t> </a:t>
            </a:r>
            <a:r>
              <a:rPr lang="en-US" sz="2000" err="1" smtClean="0"/>
              <a:t>primljeni</a:t>
            </a:r>
            <a:r>
              <a:rPr lang="en-US" sz="2000" smtClean="0"/>
              <a:t> u </a:t>
            </a:r>
            <a:r>
              <a:rPr lang="en-US" sz="2000" err="1" smtClean="0"/>
              <a:t>bolnicu</a:t>
            </a:r>
            <a:r>
              <a:rPr lang="en-US" sz="2000" smtClean="0"/>
              <a:t> </a:t>
            </a:r>
            <a:r>
              <a:rPr lang="en-US" sz="2000" err="1" smtClean="0"/>
              <a:t>nakon</a:t>
            </a:r>
            <a:r>
              <a:rPr lang="en-US" sz="2000" smtClean="0"/>
              <a:t> 01.01.2020. </a:t>
            </a:r>
            <a:r>
              <a:rPr lang="en-US" sz="2000" err="1" smtClean="0"/>
              <a:t>godine</a:t>
            </a:r>
            <a:endParaRPr lang="en-US" sz="20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76" y="2252075"/>
            <a:ext cx="5601482" cy="3905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52" y="3359279"/>
            <a:ext cx="8540329" cy="9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err="1" smtClean="0"/>
              <a:t>podaci</a:t>
            </a:r>
            <a:r>
              <a:rPr lang="en-US" sz="2000" smtClean="0"/>
              <a:t> o </a:t>
            </a:r>
            <a:r>
              <a:rPr lang="en-US" sz="2000" err="1" smtClean="0"/>
              <a:t>radnicima</a:t>
            </a:r>
            <a:r>
              <a:rPr lang="en-US" sz="2000" smtClean="0"/>
              <a:t> </a:t>
            </a:r>
            <a:r>
              <a:rPr lang="en-US" sz="2000" err="1" smtClean="0"/>
              <a:t>koji</a:t>
            </a:r>
            <a:r>
              <a:rPr lang="en-US" sz="2000" smtClean="0"/>
              <a:t> </a:t>
            </a:r>
            <a:r>
              <a:rPr lang="en-US" sz="2000" err="1" smtClean="0"/>
              <a:t>rade</a:t>
            </a:r>
            <a:r>
              <a:rPr lang="en-US" sz="2000" smtClean="0"/>
              <a:t> </a:t>
            </a:r>
            <a:r>
              <a:rPr lang="en-US" sz="2000" err="1" smtClean="0"/>
              <a:t>na</a:t>
            </a:r>
            <a:r>
              <a:rPr lang="en-US" sz="2000" smtClean="0"/>
              <a:t> </a:t>
            </a:r>
            <a:r>
              <a:rPr lang="en-US" sz="2000" err="1" smtClean="0"/>
              <a:t>odjelima</a:t>
            </a:r>
            <a:r>
              <a:rPr lang="en-US" sz="2000" smtClean="0"/>
              <a:t> </a:t>
            </a:r>
            <a:r>
              <a:rPr lang="en-US" sz="2000" err="1" smtClean="0"/>
              <a:t>čiji</a:t>
            </a:r>
            <a:r>
              <a:rPr lang="en-US" sz="2000" smtClean="0"/>
              <a:t> je ID </a:t>
            </a:r>
            <a:r>
              <a:rPr lang="en-US" sz="2000" err="1" smtClean="0"/>
              <a:t>veći</a:t>
            </a:r>
            <a:r>
              <a:rPr lang="en-US" sz="2000" smtClean="0"/>
              <a:t> od 3</a:t>
            </a:r>
            <a:endParaRPr lang="en-US" sz="20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75" y="3017652"/>
            <a:ext cx="3391373" cy="5620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77" y="1532301"/>
            <a:ext cx="2751456" cy="2316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76" y="3826745"/>
            <a:ext cx="2751457" cy="13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/>
              <a:t>p</a:t>
            </a:r>
            <a:r>
              <a:rPr lang="en-US" sz="2000" dirty="0" err="1" smtClean="0"/>
              <a:t>acijenti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liječe</a:t>
            </a:r>
            <a:r>
              <a:rPr lang="en-US" sz="2000" dirty="0" smtClean="0"/>
              <a:t> </a:t>
            </a:r>
            <a:r>
              <a:rPr lang="en-US" sz="2000" dirty="0" err="1" smtClean="0"/>
              <a:t>lijekovima</a:t>
            </a:r>
            <a:r>
              <a:rPr lang="en-US" sz="2000" dirty="0" smtClean="0"/>
              <a:t> </a:t>
            </a:r>
            <a:r>
              <a:rPr lang="en-US" sz="2000" dirty="0" err="1" smtClean="0"/>
              <a:t>kompanija</a:t>
            </a:r>
            <a:r>
              <a:rPr lang="en-US" sz="2000" dirty="0" smtClean="0"/>
              <a:t> </a:t>
            </a:r>
            <a:r>
              <a:rPr lang="en-US" sz="2000" dirty="0" err="1" smtClean="0"/>
              <a:t>čiji</a:t>
            </a:r>
            <a:r>
              <a:rPr lang="en-US" sz="2000" dirty="0" smtClean="0"/>
              <a:t> </a:t>
            </a:r>
            <a:r>
              <a:rPr lang="en-US" sz="2000" dirty="0" err="1" smtClean="0"/>
              <a:t>naziv</a:t>
            </a:r>
            <a:r>
              <a:rPr lang="en-US" sz="2000" dirty="0" smtClean="0"/>
              <a:t> </a:t>
            </a:r>
            <a:r>
              <a:rPr lang="en-US" sz="2000" dirty="0" err="1" smtClean="0"/>
              <a:t>počinje</a:t>
            </a:r>
            <a:r>
              <a:rPr lang="en-US" sz="2000" dirty="0" smtClean="0"/>
              <a:t> </a:t>
            </a:r>
            <a:r>
              <a:rPr lang="en-US" sz="2000" dirty="0" err="1" smtClean="0"/>
              <a:t>slovom</a:t>
            </a:r>
            <a:r>
              <a:rPr lang="en-US" sz="2000" dirty="0" smtClean="0"/>
              <a:t> ‘B’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49" y="2102179"/>
            <a:ext cx="6344535" cy="609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40" y="3567697"/>
            <a:ext cx="396295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podaci</a:t>
            </a:r>
            <a:r>
              <a:rPr lang="en-US" sz="2000" dirty="0" smtClean="0"/>
              <a:t> </a:t>
            </a:r>
            <a:r>
              <a:rPr lang="en-US" sz="2000" dirty="0" err="1" smtClean="0"/>
              <a:t>doktora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idu</a:t>
            </a:r>
            <a:r>
              <a:rPr lang="en-US" sz="2000" dirty="0" smtClean="0"/>
              <a:t> u </a:t>
            </a:r>
            <a:r>
              <a:rPr lang="en-US" sz="2000" dirty="0" err="1" smtClean="0"/>
              <a:t>intervenciju</a:t>
            </a:r>
            <a:r>
              <a:rPr lang="en-US" sz="2000" dirty="0" smtClean="0"/>
              <a:t> u </a:t>
            </a:r>
            <a:r>
              <a:rPr lang="en-US" sz="2000" dirty="0" err="1" smtClean="0"/>
              <a:t>vozilima</a:t>
            </a:r>
            <a:r>
              <a:rPr lang="en-US" sz="2000" dirty="0" smtClean="0"/>
              <a:t> </a:t>
            </a:r>
            <a:r>
              <a:rPr lang="en-US" sz="2000" dirty="0" err="1" smtClean="0"/>
              <a:t>hitne</a:t>
            </a:r>
            <a:r>
              <a:rPr lang="en-US" sz="2000" dirty="0" smtClean="0"/>
              <a:t> </a:t>
            </a:r>
            <a:r>
              <a:rPr lang="en-US" sz="2000" dirty="0" err="1" smtClean="0"/>
              <a:t>pomoći</a:t>
            </a:r>
            <a:r>
              <a:rPr lang="en-US" sz="2000" dirty="0" smtClean="0"/>
              <a:t>, </a:t>
            </a:r>
            <a:r>
              <a:rPr lang="en-US" sz="2000" dirty="0" err="1" smtClean="0"/>
              <a:t>uz</a:t>
            </a:r>
            <a:r>
              <a:rPr lang="en-US" sz="2000" dirty="0" smtClean="0"/>
              <a:t> </a:t>
            </a:r>
            <a:r>
              <a:rPr lang="en-US" sz="2000" dirty="0" err="1" smtClean="0"/>
              <a:t>podatke</a:t>
            </a:r>
            <a:r>
              <a:rPr lang="en-US" sz="2000" dirty="0" smtClean="0"/>
              <a:t> o </a:t>
            </a:r>
            <a:r>
              <a:rPr lang="en-US" sz="2000" dirty="0" err="1" smtClean="0"/>
              <a:t>vozilu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71" y="2287361"/>
            <a:ext cx="5315692" cy="562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04" y="3554250"/>
            <a:ext cx="377242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ista</a:t>
            </a:r>
            <a:r>
              <a:rPr lang="en-US" sz="2000" dirty="0" smtClean="0"/>
              <a:t> </a:t>
            </a:r>
            <a:r>
              <a:rPr lang="en-US" sz="2000" dirty="0" err="1" smtClean="0"/>
              <a:t>svih</a:t>
            </a:r>
            <a:r>
              <a:rPr lang="en-US" sz="2000" dirty="0" smtClean="0"/>
              <a:t> </a:t>
            </a:r>
            <a:r>
              <a:rPr lang="en-US" sz="2000" dirty="0" err="1" smtClean="0"/>
              <a:t>pacijenata</a:t>
            </a:r>
            <a:r>
              <a:rPr lang="en-US" sz="2000" dirty="0" smtClean="0"/>
              <a:t> i </a:t>
            </a:r>
            <a:r>
              <a:rPr lang="en-US" sz="2000" dirty="0" err="1" smtClean="0"/>
              <a:t>doktora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ih</a:t>
            </a:r>
            <a:r>
              <a:rPr lang="en-US" sz="2000" dirty="0" smtClean="0"/>
              <a:t> </a:t>
            </a:r>
            <a:r>
              <a:rPr lang="en-US" sz="2000" dirty="0" err="1" smtClean="0"/>
              <a:t>liječe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25" y="2098880"/>
            <a:ext cx="8565183" cy="522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50" y="2931331"/>
            <a:ext cx="543953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spisak</a:t>
            </a:r>
            <a:r>
              <a:rPr lang="en-US" sz="2000" dirty="0" smtClean="0"/>
              <a:t> </a:t>
            </a:r>
            <a:r>
              <a:rPr lang="en-US" sz="2000" dirty="0" err="1" smtClean="0"/>
              <a:t>svih</a:t>
            </a:r>
            <a:r>
              <a:rPr lang="en-US" sz="2000" dirty="0" smtClean="0"/>
              <a:t> </a:t>
            </a:r>
            <a:r>
              <a:rPr lang="en-US" sz="2000" dirty="0" err="1" smtClean="0"/>
              <a:t>čistačica</a:t>
            </a:r>
            <a:r>
              <a:rPr lang="en-US" sz="2000" dirty="0" smtClean="0"/>
              <a:t> </a:t>
            </a:r>
            <a:r>
              <a:rPr lang="en-US" sz="2000" dirty="0" err="1" smtClean="0"/>
              <a:t>koje</a:t>
            </a:r>
            <a:r>
              <a:rPr lang="en-US" sz="2000" dirty="0" smtClean="0"/>
              <a:t> </a:t>
            </a:r>
            <a:r>
              <a:rPr lang="en-US" sz="2000" dirty="0" err="1" smtClean="0"/>
              <a:t>rade</a:t>
            </a:r>
            <a:r>
              <a:rPr lang="en-US" sz="2000" dirty="0" smtClean="0"/>
              <a:t> u </a:t>
            </a:r>
            <a:r>
              <a:rPr lang="en-US" sz="2000" dirty="0" err="1" smtClean="0"/>
              <a:t>bolnici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50" y="2175022"/>
            <a:ext cx="4353533" cy="5715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05" y="3147359"/>
            <a:ext cx="196242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/>
              <a:t>podaci</a:t>
            </a:r>
            <a:r>
              <a:rPr lang="en-US" sz="2000" dirty="0"/>
              <a:t> </a:t>
            </a:r>
            <a:r>
              <a:rPr lang="en-US" sz="2000" dirty="0" err="1" smtClean="0"/>
              <a:t>medicinskih</a:t>
            </a:r>
            <a:r>
              <a:rPr lang="en-US" sz="2000" dirty="0" smtClean="0"/>
              <a:t> </a:t>
            </a:r>
            <a:r>
              <a:rPr lang="en-US" sz="2000" dirty="0" err="1" smtClean="0"/>
              <a:t>tehničara</a:t>
            </a:r>
            <a:r>
              <a:rPr lang="en-US" sz="2000" dirty="0" smtClean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idu</a:t>
            </a:r>
            <a:r>
              <a:rPr lang="en-US" sz="2000" dirty="0"/>
              <a:t> u </a:t>
            </a:r>
            <a:r>
              <a:rPr lang="en-US" sz="2000" dirty="0" err="1"/>
              <a:t>intervenciju</a:t>
            </a:r>
            <a:r>
              <a:rPr lang="en-US" sz="2000" dirty="0"/>
              <a:t> u </a:t>
            </a:r>
            <a:r>
              <a:rPr lang="en-US" sz="2000" dirty="0" err="1"/>
              <a:t>vozilima</a:t>
            </a:r>
            <a:r>
              <a:rPr lang="en-US" sz="2000" dirty="0"/>
              <a:t> </a:t>
            </a:r>
            <a:r>
              <a:rPr lang="en-US" sz="2000" dirty="0" err="1"/>
              <a:t>hitne</a:t>
            </a:r>
            <a:r>
              <a:rPr lang="en-US" sz="2000" dirty="0"/>
              <a:t> </a:t>
            </a:r>
            <a:r>
              <a:rPr lang="en-US" sz="2000" dirty="0" err="1"/>
              <a:t>pomoći</a:t>
            </a:r>
            <a:r>
              <a:rPr lang="en-US" sz="2000" dirty="0"/>
              <a:t>, </a:t>
            </a:r>
            <a:r>
              <a:rPr lang="en-US" sz="2000" dirty="0" err="1"/>
              <a:t>uz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r>
              <a:rPr lang="en-US" sz="2000" dirty="0"/>
              <a:t> o </a:t>
            </a:r>
            <a:r>
              <a:rPr lang="en-US" sz="2000" dirty="0" err="1" smtClean="0"/>
              <a:t>vozilu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86" y="2049235"/>
            <a:ext cx="6716062" cy="581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56" y="3356694"/>
            <a:ext cx="373432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57ADB5D-22FA-410F-B49B-A5E54B92D59B}"/>
              </a:ext>
            </a:extLst>
          </p:cNvPr>
          <p:cNvSpPr txBox="1"/>
          <p:nvPr/>
        </p:nvSpPr>
        <p:spPr>
          <a:xfrm>
            <a:off x="7373616" y="475061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altLang="ko-KR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Tema: Bolnica</a:t>
            </a:r>
            <a:endParaRPr lang="ko-KR" altLang="en-US" sz="48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46A0955-C453-45E2-9909-2BC74B156A75}"/>
              </a:ext>
            </a:extLst>
          </p:cNvPr>
          <p:cNvGrpSpPr/>
          <p:nvPr/>
        </p:nvGrpSpPr>
        <p:grpSpPr>
          <a:xfrm>
            <a:off x="753139" y="-50052"/>
            <a:ext cx="6894847" cy="6532333"/>
            <a:chOff x="753139" y="-50052"/>
            <a:chExt cx="6894847" cy="6532333"/>
          </a:xfrm>
        </p:grpSpPr>
        <p:sp>
          <p:nvSpPr>
            <p:cNvPr id="115" name="Isosceles Triangle 67">
              <a:extLst>
                <a:ext uri="{FF2B5EF4-FFF2-40B4-BE49-F238E27FC236}">
                  <a16:creationId xmlns:a16="http://schemas.microsoft.com/office/drawing/2014/main" xmlns="" id="{FF900CB1-41F8-44E5-A37B-C3C8C4B321B7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1C8714B8-27DB-49E0-9AA2-80DAB18C26DF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xmlns="" id="{84FDFBE3-38D6-480A-84A5-AE610C81C3F5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xmlns="" id="{3BFBA259-8372-4050-B850-DDF0A5EB53E1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xmlns="" id="{60AD03B3-175C-4FC1-821B-6A6A3E344948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AE1543E9-63F3-4EA4-8208-64209AC602F1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8AF97509-2D1A-4D1C-B661-4553AC1BD25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31C3DC25-50C6-4235-92F0-B889597B18AD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46204879-FED2-4A40-9FE3-06FC2B5DA360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18625E46-736A-416B-8E86-15F5428CA157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72D99AC6-2B67-46D9-9AF4-E384F0FD3C61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92CF519B-F6F6-4305-95C5-4D1D50922726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xmlns="" id="{A9EF1A7C-1142-403F-8322-6FE83C6267B3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5" name="Rectangle 8">
                  <a:extLst>
                    <a:ext uri="{FF2B5EF4-FFF2-40B4-BE49-F238E27FC236}">
                      <a16:creationId xmlns:a16="http://schemas.microsoft.com/office/drawing/2014/main" xmlns="" id="{7D39375B-2B62-4DE1-B346-31A190C79307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6">
                  <a:extLst>
                    <a:ext uri="{FF2B5EF4-FFF2-40B4-BE49-F238E27FC236}">
                      <a16:creationId xmlns:a16="http://schemas.microsoft.com/office/drawing/2014/main" xmlns="" id="{D73B280D-6AC1-4D44-B325-CC40B083DC88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xmlns="" id="{9FBB470A-DAAE-4CED-9FB0-A05250A2170B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3" name="Rectangle 8">
                  <a:extLst>
                    <a:ext uri="{FF2B5EF4-FFF2-40B4-BE49-F238E27FC236}">
                      <a16:creationId xmlns:a16="http://schemas.microsoft.com/office/drawing/2014/main" xmlns="" id="{D5836B69-B984-4B80-B719-3D261F2E8C4F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6">
                  <a:extLst>
                    <a:ext uri="{FF2B5EF4-FFF2-40B4-BE49-F238E27FC236}">
                      <a16:creationId xmlns:a16="http://schemas.microsoft.com/office/drawing/2014/main" xmlns="" id="{6DC883E0-07CB-41C3-922E-894B4754CC09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DD3B9376-1528-4123-A614-A15118352CCE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xmlns="" id="{376C61D1-775A-41DB-84D3-09C24156F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27358683-7192-4186-B383-EB28E2B761A9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xmlns="" id="{FD1B5B64-9251-472F-B3F0-B43C9F743801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xmlns="" id="{D51FBB94-1B7E-408A-B3FC-326AF513D448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xmlns="" id="{9207B422-B706-4A32-8256-DEAB11514EFB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xmlns="" id="{731A7488-AB70-4563-9598-99B060789856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xmlns="" id="{62B9DD17-F0C9-4D6B-99DB-D5F9C22E5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xmlns="" id="{435DFCB8-9C43-48BC-9BDA-6B4C56371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xmlns="" id="{6436AA8E-DFDF-4802-A60A-9AC6B92BA0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143" name="Chord 142">
                    <a:extLst>
                      <a:ext uri="{FF2B5EF4-FFF2-40B4-BE49-F238E27FC236}">
                        <a16:creationId xmlns:a16="http://schemas.microsoft.com/office/drawing/2014/main" xmlns="" id="{5418E43C-1057-4103-96B4-C4E8267AD738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44" name="Chord 143">
                    <a:extLst>
                      <a:ext uri="{FF2B5EF4-FFF2-40B4-BE49-F238E27FC236}">
                        <a16:creationId xmlns:a16="http://schemas.microsoft.com/office/drawing/2014/main" xmlns="" id="{433D0561-382F-4A04-BAAB-C7D0409CA79B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71DA735F-1F72-4DAE-A71B-50C9C0D09B56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4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svih</a:t>
            </a:r>
            <a:r>
              <a:rPr lang="en-US" sz="2000" dirty="0"/>
              <a:t> </a:t>
            </a:r>
            <a:r>
              <a:rPr lang="en-US" sz="2000" dirty="0" err="1"/>
              <a:t>pacijenata</a:t>
            </a:r>
            <a:r>
              <a:rPr lang="en-US" sz="2000" dirty="0"/>
              <a:t> i </a:t>
            </a:r>
            <a:r>
              <a:rPr lang="en-US" sz="2000" dirty="0" err="1" smtClean="0"/>
              <a:t>medicinskih</a:t>
            </a:r>
            <a:r>
              <a:rPr lang="en-US" sz="2000" dirty="0" smtClean="0"/>
              <a:t> </a:t>
            </a:r>
            <a:r>
              <a:rPr lang="en-US" sz="2000" dirty="0" err="1" smtClean="0"/>
              <a:t>tehničara</a:t>
            </a:r>
            <a:r>
              <a:rPr lang="en-US" sz="2000" dirty="0" smtClean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ih</a:t>
            </a:r>
            <a:r>
              <a:rPr lang="en-US" sz="2000" dirty="0"/>
              <a:t> </a:t>
            </a:r>
            <a:r>
              <a:rPr lang="en-US" sz="2000" dirty="0" err="1" smtClean="0"/>
              <a:t>liječe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95" y="2107786"/>
            <a:ext cx="8373644" cy="571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61" y="2985119"/>
            <a:ext cx="383911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podaci</a:t>
            </a:r>
            <a:r>
              <a:rPr lang="en-US" sz="2000" dirty="0" smtClean="0"/>
              <a:t> o </a:t>
            </a:r>
            <a:r>
              <a:rPr lang="en-US" sz="2000" dirty="0" err="1" smtClean="0"/>
              <a:t>vozačima</a:t>
            </a:r>
            <a:r>
              <a:rPr lang="en-US" sz="2000" dirty="0" smtClean="0"/>
              <a:t> i </a:t>
            </a:r>
            <a:r>
              <a:rPr lang="en-US" sz="2000" dirty="0" err="1" smtClean="0"/>
              <a:t>vozilima</a:t>
            </a:r>
            <a:r>
              <a:rPr lang="en-US" sz="2000" dirty="0" smtClean="0"/>
              <a:t> </a:t>
            </a:r>
            <a:r>
              <a:rPr lang="en-US" sz="2000" dirty="0" err="1" smtClean="0"/>
              <a:t>koje</a:t>
            </a:r>
            <a:r>
              <a:rPr lang="en-US" sz="2000" dirty="0" smtClean="0"/>
              <a:t> </a:t>
            </a:r>
            <a:r>
              <a:rPr lang="en-US" sz="2000" dirty="0" err="1" smtClean="0"/>
              <a:t>voze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28" y="2143365"/>
            <a:ext cx="6468378" cy="5811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09" y="3341098"/>
            <a:ext cx="351521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spisak</a:t>
            </a:r>
            <a:r>
              <a:rPr lang="en-US" sz="2000" dirty="0" smtClean="0"/>
              <a:t> </a:t>
            </a:r>
            <a:r>
              <a:rPr lang="en-US" sz="2000" dirty="0" err="1" smtClean="0"/>
              <a:t>svih</a:t>
            </a:r>
            <a:r>
              <a:rPr lang="en-US" sz="2000" dirty="0" smtClean="0"/>
              <a:t> </a:t>
            </a:r>
            <a:r>
              <a:rPr lang="en-US" sz="2000" dirty="0" err="1" smtClean="0"/>
              <a:t>uposlenika</a:t>
            </a:r>
            <a:r>
              <a:rPr lang="en-US" sz="2000" dirty="0" smtClean="0"/>
              <a:t> </a:t>
            </a:r>
            <a:r>
              <a:rPr lang="en-US" sz="2000" dirty="0" err="1" smtClean="0"/>
              <a:t>bolnice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zaposleni</a:t>
            </a:r>
            <a:r>
              <a:rPr lang="en-US" sz="2000" dirty="0" smtClean="0"/>
              <a:t> </a:t>
            </a:r>
            <a:r>
              <a:rPr lang="en-US" sz="2000" dirty="0" err="1" smtClean="0"/>
              <a:t>nakon</a:t>
            </a:r>
            <a:r>
              <a:rPr lang="en-US" sz="2000" dirty="0" smtClean="0"/>
              <a:t> 01.01.2001. i </a:t>
            </a:r>
            <a:r>
              <a:rPr lang="en-US" sz="2000" dirty="0" err="1" smtClean="0"/>
              <a:t>čija</a:t>
            </a:r>
            <a:r>
              <a:rPr lang="en-US" sz="2000" dirty="0" smtClean="0"/>
              <a:t> je </a:t>
            </a:r>
            <a:r>
              <a:rPr lang="en-US" sz="2000" dirty="0" err="1" smtClean="0"/>
              <a:t>plata</a:t>
            </a:r>
            <a:r>
              <a:rPr lang="en-US" sz="2000" dirty="0" smtClean="0"/>
              <a:t> </a:t>
            </a:r>
            <a:r>
              <a:rPr lang="en-US" sz="2000" dirty="0" err="1" smtClean="0"/>
              <a:t>veća</a:t>
            </a:r>
            <a:r>
              <a:rPr lang="en-US" sz="2000" dirty="0" smtClean="0"/>
              <a:t> od 2500KM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91" y="2061839"/>
            <a:ext cx="6096851" cy="609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04" y="3160806"/>
            <a:ext cx="286742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posjeta</a:t>
            </a:r>
            <a:r>
              <a:rPr lang="en-US" sz="2000" dirty="0" smtClean="0"/>
              <a:t> </a:t>
            </a:r>
            <a:r>
              <a:rPr lang="en-US" sz="2000" dirty="0" err="1" smtClean="0"/>
              <a:t>nakon</a:t>
            </a:r>
            <a:r>
              <a:rPr lang="en-US" sz="2000" dirty="0" smtClean="0"/>
              <a:t> 01.11.2020. </a:t>
            </a:r>
            <a:r>
              <a:rPr lang="en-US" sz="2000" dirty="0" err="1" smtClean="0"/>
              <a:t>godine</a:t>
            </a:r>
            <a:r>
              <a:rPr lang="en-US" sz="2000" dirty="0" smtClean="0"/>
              <a:t>, </a:t>
            </a:r>
            <a:r>
              <a:rPr lang="en-US" sz="2000" dirty="0" err="1" smtClean="0"/>
              <a:t>uz</a:t>
            </a:r>
            <a:r>
              <a:rPr lang="en-US" sz="2000" dirty="0" smtClean="0"/>
              <a:t> </a:t>
            </a:r>
            <a:r>
              <a:rPr lang="en-US" sz="2000" dirty="0" err="1" smtClean="0"/>
              <a:t>podatke</a:t>
            </a:r>
            <a:r>
              <a:rPr lang="en-US" sz="2000" dirty="0" smtClean="0"/>
              <a:t> o </a:t>
            </a:r>
            <a:r>
              <a:rPr lang="en-US" sz="2000" dirty="0" err="1" smtClean="0"/>
              <a:t>pacijentima</a:t>
            </a:r>
            <a:r>
              <a:rPr lang="en-US" sz="2000" dirty="0" smtClean="0"/>
              <a:t> i </a:t>
            </a:r>
            <a:r>
              <a:rPr lang="en-US" sz="2000" dirty="0" err="1" smtClean="0"/>
              <a:t>posjetiocima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15" y="1903715"/>
            <a:ext cx="8559803" cy="5040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13" y="2729043"/>
            <a:ext cx="476316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pogled</a:t>
            </a:r>
            <a:r>
              <a:rPr lang="en-US" sz="2000" dirty="0" smtClean="0"/>
              <a:t> u </a:t>
            </a:r>
            <a:r>
              <a:rPr lang="en-US" sz="2000" dirty="0" err="1" smtClean="0"/>
              <a:t>kojem</a:t>
            </a:r>
            <a:r>
              <a:rPr lang="en-US" sz="2000" dirty="0" smtClean="0"/>
              <a:t> se </a:t>
            </a:r>
            <a:r>
              <a:rPr lang="en-US" sz="2000" dirty="0" err="1" smtClean="0"/>
              <a:t>nalazi</a:t>
            </a:r>
            <a:r>
              <a:rPr lang="en-US" sz="2000" dirty="0" smtClean="0"/>
              <a:t>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svih</a:t>
            </a:r>
            <a:r>
              <a:rPr lang="en-US" sz="2000" dirty="0"/>
              <a:t> </a:t>
            </a:r>
            <a:r>
              <a:rPr lang="en-US" sz="2000" dirty="0" err="1"/>
              <a:t>pacijenata</a:t>
            </a:r>
            <a:r>
              <a:rPr lang="en-US" sz="2000" dirty="0"/>
              <a:t> i </a:t>
            </a:r>
            <a:r>
              <a:rPr lang="en-US" sz="2000" dirty="0" err="1"/>
              <a:t>doktora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ih</a:t>
            </a:r>
            <a:r>
              <a:rPr lang="en-US" sz="2000" dirty="0"/>
              <a:t> </a:t>
            </a:r>
            <a:r>
              <a:rPr lang="en-US" sz="2000" dirty="0" err="1" smtClean="0"/>
              <a:t>liječe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80" y="1801014"/>
            <a:ext cx="8579473" cy="9040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87" y="3087933"/>
            <a:ext cx="544906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pogled</a:t>
            </a:r>
            <a:r>
              <a:rPr lang="en-US" sz="2000" dirty="0" smtClean="0"/>
              <a:t> u </a:t>
            </a:r>
            <a:r>
              <a:rPr lang="en-US" sz="2000" dirty="0" err="1" smtClean="0"/>
              <a:t>kojem</a:t>
            </a:r>
            <a:r>
              <a:rPr lang="en-US" sz="2000" dirty="0" smtClean="0"/>
              <a:t> se </a:t>
            </a:r>
            <a:r>
              <a:rPr lang="en-US" sz="2000" dirty="0" err="1" smtClean="0"/>
              <a:t>nalazi</a:t>
            </a:r>
            <a:r>
              <a:rPr lang="en-US" sz="2000" dirty="0" smtClean="0"/>
              <a:t>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svih</a:t>
            </a:r>
            <a:r>
              <a:rPr lang="en-US" sz="2000" dirty="0"/>
              <a:t> </a:t>
            </a:r>
            <a:r>
              <a:rPr lang="en-US" sz="2000" dirty="0" err="1"/>
              <a:t>pacijenata</a:t>
            </a:r>
            <a:r>
              <a:rPr lang="en-US" sz="2000" dirty="0"/>
              <a:t> i </a:t>
            </a:r>
            <a:r>
              <a:rPr lang="en-US" sz="2000" dirty="0" err="1"/>
              <a:t>medicinskih</a:t>
            </a:r>
            <a:r>
              <a:rPr lang="en-US" sz="2000" dirty="0"/>
              <a:t> </a:t>
            </a:r>
            <a:r>
              <a:rPr lang="en-US" sz="2000" dirty="0" err="1"/>
              <a:t>tehničara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ih</a:t>
            </a:r>
            <a:r>
              <a:rPr lang="en-US" sz="2000" dirty="0"/>
              <a:t> </a:t>
            </a:r>
            <a:r>
              <a:rPr lang="en-US" sz="2000" dirty="0" err="1" smtClean="0"/>
              <a:t>liječe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32" y="1839655"/>
            <a:ext cx="8383170" cy="1000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77" y="3077561"/>
            <a:ext cx="384863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047" y="339509"/>
            <a:ext cx="11725835" cy="724247"/>
          </a:xfrm>
        </p:spPr>
        <p:txBody>
          <a:bodyPr/>
          <a:lstStyle/>
          <a:p>
            <a:r>
              <a:rPr lang="en-US" sz="2000" dirty="0" err="1" smtClean="0"/>
              <a:t>pogled</a:t>
            </a:r>
            <a:r>
              <a:rPr lang="en-US" sz="2000" dirty="0" smtClean="0"/>
              <a:t> u </a:t>
            </a:r>
            <a:r>
              <a:rPr lang="en-US" sz="2000" dirty="0" err="1" smtClean="0"/>
              <a:t>kojem</a:t>
            </a:r>
            <a:r>
              <a:rPr lang="en-US" sz="2000" dirty="0" smtClean="0"/>
              <a:t> se </a:t>
            </a:r>
            <a:r>
              <a:rPr lang="en-US" sz="2000" dirty="0" err="1" smtClean="0"/>
              <a:t>nalazi</a:t>
            </a:r>
            <a:r>
              <a:rPr lang="en-US" sz="2000" dirty="0" smtClean="0"/>
              <a:t> </a:t>
            </a:r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pacijenata</a:t>
            </a:r>
            <a:r>
              <a:rPr lang="en-US" sz="2000" dirty="0" smtClean="0"/>
              <a:t> </a:t>
            </a:r>
            <a:r>
              <a:rPr lang="en-US" sz="2000" dirty="0" err="1"/>
              <a:t>koji</a:t>
            </a:r>
            <a:r>
              <a:rPr lang="en-US" sz="2000" dirty="0"/>
              <a:t> se </a:t>
            </a:r>
            <a:r>
              <a:rPr lang="en-US" sz="2000" dirty="0" err="1"/>
              <a:t>liječe</a:t>
            </a:r>
            <a:r>
              <a:rPr lang="en-US" sz="2000" dirty="0"/>
              <a:t> </a:t>
            </a:r>
            <a:r>
              <a:rPr lang="en-US" sz="2000" dirty="0" err="1"/>
              <a:t>lijekovima</a:t>
            </a:r>
            <a:r>
              <a:rPr lang="en-US" sz="2000" dirty="0"/>
              <a:t> </a:t>
            </a:r>
            <a:r>
              <a:rPr lang="en-US" sz="2000" dirty="0" err="1"/>
              <a:t>kompanija</a:t>
            </a:r>
            <a:r>
              <a:rPr lang="en-US" sz="2000" dirty="0"/>
              <a:t> </a:t>
            </a:r>
            <a:r>
              <a:rPr lang="en-US" sz="2000" dirty="0" err="1"/>
              <a:t>čiji</a:t>
            </a:r>
            <a:r>
              <a:rPr lang="en-US" sz="2000" dirty="0"/>
              <a:t> </a:t>
            </a:r>
            <a:r>
              <a:rPr lang="en-US" sz="2000" dirty="0" err="1"/>
              <a:t>naziv</a:t>
            </a:r>
            <a:r>
              <a:rPr lang="en-US" sz="2000" dirty="0"/>
              <a:t> </a:t>
            </a:r>
            <a:r>
              <a:rPr lang="en-US" sz="2000" dirty="0" err="1"/>
              <a:t>počinje</a:t>
            </a:r>
            <a:r>
              <a:rPr lang="en-US" sz="2000" dirty="0"/>
              <a:t> </a:t>
            </a:r>
            <a:r>
              <a:rPr lang="en-US" sz="2000" dirty="0" err="1" smtClean="0"/>
              <a:t>slovom</a:t>
            </a:r>
            <a:r>
              <a:rPr lang="en-US" sz="2000" dirty="0" smtClean="0"/>
              <a:t> ‘B’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5" y="2086466"/>
            <a:ext cx="6325483" cy="990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7" y="3567697"/>
            <a:ext cx="319132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pogled</a:t>
            </a:r>
            <a:r>
              <a:rPr lang="en-US" sz="2000" dirty="0" smtClean="0"/>
              <a:t> u </a:t>
            </a:r>
            <a:r>
              <a:rPr lang="en-US" sz="2000" dirty="0" err="1" smtClean="0"/>
              <a:t>kojem</a:t>
            </a:r>
            <a:r>
              <a:rPr lang="en-US" sz="2000" dirty="0" smtClean="0"/>
              <a:t> se </a:t>
            </a:r>
            <a:r>
              <a:rPr lang="en-US" sz="2000" dirty="0" err="1" smtClean="0"/>
              <a:t>nalazi</a:t>
            </a:r>
            <a:r>
              <a:rPr lang="en-US" sz="2000" dirty="0" smtClean="0"/>
              <a:t> </a:t>
            </a:r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podacima</a:t>
            </a:r>
            <a:r>
              <a:rPr lang="en-US" sz="2000" dirty="0" smtClean="0"/>
              <a:t> </a:t>
            </a:r>
            <a:r>
              <a:rPr lang="en-US" sz="2000" dirty="0" err="1"/>
              <a:t>medicinskih</a:t>
            </a:r>
            <a:r>
              <a:rPr lang="en-US" sz="2000" dirty="0"/>
              <a:t> </a:t>
            </a:r>
            <a:r>
              <a:rPr lang="en-US" sz="2000" dirty="0" err="1"/>
              <a:t>tehničara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idu</a:t>
            </a:r>
            <a:r>
              <a:rPr lang="en-US" sz="2000" dirty="0"/>
              <a:t> u </a:t>
            </a:r>
            <a:r>
              <a:rPr lang="en-US" sz="2000" dirty="0" err="1"/>
              <a:t>intervenciju</a:t>
            </a:r>
            <a:r>
              <a:rPr lang="en-US" sz="2000" dirty="0"/>
              <a:t> u </a:t>
            </a:r>
            <a:r>
              <a:rPr lang="en-US" sz="2000" dirty="0" err="1"/>
              <a:t>vozilima</a:t>
            </a:r>
            <a:r>
              <a:rPr lang="en-US" sz="2000" dirty="0"/>
              <a:t> </a:t>
            </a:r>
            <a:r>
              <a:rPr lang="en-US" sz="2000" dirty="0" err="1"/>
              <a:t>hitne</a:t>
            </a:r>
            <a:r>
              <a:rPr lang="en-US" sz="2000" dirty="0"/>
              <a:t> </a:t>
            </a:r>
            <a:r>
              <a:rPr lang="en-US" sz="2000" dirty="0" err="1"/>
              <a:t>pomoći</a:t>
            </a:r>
            <a:r>
              <a:rPr lang="en-US" sz="2000" dirty="0"/>
              <a:t>, </a:t>
            </a:r>
            <a:r>
              <a:rPr lang="en-US" sz="2000" dirty="0" err="1"/>
              <a:t>uz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r>
              <a:rPr lang="en-US" sz="2000" dirty="0"/>
              <a:t> o </a:t>
            </a:r>
            <a:r>
              <a:rPr lang="en-US" sz="2000" dirty="0" err="1"/>
              <a:t>vozilu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01" y="2126807"/>
            <a:ext cx="6725589" cy="990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56" y="3700500"/>
            <a:ext cx="373432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trigger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ispisuje</a:t>
            </a:r>
            <a:r>
              <a:rPr lang="en-US" sz="2000" dirty="0" smtClean="0"/>
              <a:t> </a:t>
            </a:r>
            <a:r>
              <a:rPr lang="en-US" sz="2000" dirty="0" err="1" smtClean="0"/>
              <a:t>grešku</a:t>
            </a:r>
            <a:r>
              <a:rPr lang="en-US" sz="2000" dirty="0" smtClean="0"/>
              <a:t> u </a:t>
            </a:r>
            <a:r>
              <a:rPr lang="en-US" sz="2000" dirty="0" err="1" smtClean="0"/>
              <a:t>slučaju</a:t>
            </a:r>
            <a:r>
              <a:rPr lang="en-US" sz="2000" dirty="0" smtClean="0"/>
              <a:t> da je </a:t>
            </a:r>
            <a:r>
              <a:rPr lang="en-US" sz="2000" dirty="0" err="1" smtClean="0"/>
              <a:t>plata</a:t>
            </a:r>
            <a:r>
              <a:rPr lang="en-US" sz="2000" dirty="0" smtClean="0"/>
              <a:t> </a:t>
            </a:r>
            <a:r>
              <a:rPr lang="en-US" sz="2000" dirty="0" err="1" smtClean="0"/>
              <a:t>veća</a:t>
            </a:r>
            <a:r>
              <a:rPr lang="en-US" sz="2000" dirty="0" smtClean="0"/>
              <a:t> </a:t>
            </a:r>
            <a:r>
              <a:rPr lang="en-US" sz="2000" smtClean="0"/>
              <a:t>od 10000 </a:t>
            </a:r>
            <a:r>
              <a:rPr lang="en-US" sz="2000" dirty="0" smtClean="0"/>
              <a:t>(</a:t>
            </a:r>
            <a:r>
              <a:rPr lang="en-US" sz="2000" dirty="0" err="1" smtClean="0"/>
              <a:t>ako</a:t>
            </a:r>
            <a:r>
              <a:rPr lang="en-US" sz="2000" dirty="0" smtClean="0"/>
              <a:t> je </a:t>
            </a:r>
            <a:r>
              <a:rPr lang="en-US" sz="2000" dirty="0" err="1" smtClean="0"/>
              <a:t>veća</a:t>
            </a:r>
            <a:r>
              <a:rPr lang="en-US" sz="2000" dirty="0" smtClean="0"/>
              <a:t> od 10000, ne </a:t>
            </a:r>
            <a:r>
              <a:rPr lang="en-US" sz="2000" dirty="0" err="1" smtClean="0"/>
              <a:t>mijenja</a:t>
            </a:r>
            <a:r>
              <a:rPr lang="en-US" sz="2000" dirty="0" smtClean="0"/>
              <a:t> se </a:t>
            </a:r>
            <a:r>
              <a:rPr lang="en-US" sz="2000" dirty="0" err="1" smtClean="0"/>
              <a:t>vrijednost</a:t>
            </a:r>
            <a:r>
              <a:rPr lang="en-US" sz="2000" dirty="0" smtClean="0"/>
              <a:t> plate)</a:t>
            </a:r>
            <a:endParaRPr lang="en-US" sz="20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45" y="2012624"/>
            <a:ext cx="4324954" cy="2572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30" y="2927545"/>
            <a:ext cx="199100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57ADB5D-22FA-410F-B49B-A5E54B92D59B}"/>
              </a:ext>
            </a:extLst>
          </p:cNvPr>
          <p:cNvSpPr txBox="1"/>
          <p:nvPr/>
        </p:nvSpPr>
        <p:spPr>
          <a:xfrm>
            <a:off x="7373616" y="4873721"/>
            <a:ext cx="47771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HVALA NA PAŽNJI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46A0955-C453-45E2-9909-2BC74B156A75}"/>
              </a:ext>
            </a:extLst>
          </p:cNvPr>
          <p:cNvGrpSpPr/>
          <p:nvPr/>
        </p:nvGrpSpPr>
        <p:grpSpPr>
          <a:xfrm>
            <a:off x="753139" y="-50052"/>
            <a:ext cx="6894847" cy="6532333"/>
            <a:chOff x="753139" y="-50052"/>
            <a:chExt cx="6894847" cy="6532333"/>
          </a:xfrm>
        </p:grpSpPr>
        <p:sp>
          <p:nvSpPr>
            <p:cNvPr id="115" name="Isosceles Triangle 67">
              <a:extLst>
                <a:ext uri="{FF2B5EF4-FFF2-40B4-BE49-F238E27FC236}">
                  <a16:creationId xmlns:a16="http://schemas.microsoft.com/office/drawing/2014/main" xmlns="" id="{FF900CB1-41F8-44E5-A37B-C3C8C4B321B7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1C8714B8-27DB-49E0-9AA2-80DAB18C26DF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xmlns="" id="{84FDFBE3-38D6-480A-84A5-AE610C81C3F5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xmlns="" id="{3BFBA259-8372-4050-B850-DDF0A5EB53E1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xmlns="" id="{60AD03B3-175C-4FC1-821B-6A6A3E344948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AE1543E9-63F3-4EA4-8208-64209AC602F1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8AF97509-2D1A-4D1C-B661-4553AC1BD25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31C3DC25-50C6-4235-92F0-B889597B18AD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46204879-FED2-4A40-9FE3-06FC2B5DA360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18625E46-736A-416B-8E86-15F5428CA157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72D99AC6-2B67-46D9-9AF4-E384F0FD3C61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92CF519B-F6F6-4305-95C5-4D1D50922726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xmlns="" id="{A9EF1A7C-1142-403F-8322-6FE83C6267B3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5" name="Rectangle 8">
                  <a:extLst>
                    <a:ext uri="{FF2B5EF4-FFF2-40B4-BE49-F238E27FC236}">
                      <a16:creationId xmlns:a16="http://schemas.microsoft.com/office/drawing/2014/main" xmlns="" id="{7D39375B-2B62-4DE1-B346-31A190C79307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6">
                  <a:extLst>
                    <a:ext uri="{FF2B5EF4-FFF2-40B4-BE49-F238E27FC236}">
                      <a16:creationId xmlns:a16="http://schemas.microsoft.com/office/drawing/2014/main" xmlns="" id="{D73B280D-6AC1-4D44-B325-CC40B083DC88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xmlns="" id="{9FBB470A-DAAE-4CED-9FB0-A05250A2170B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3" name="Rectangle 8">
                  <a:extLst>
                    <a:ext uri="{FF2B5EF4-FFF2-40B4-BE49-F238E27FC236}">
                      <a16:creationId xmlns:a16="http://schemas.microsoft.com/office/drawing/2014/main" xmlns="" id="{D5836B69-B984-4B80-B719-3D261F2E8C4F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6">
                  <a:extLst>
                    <a:ext uri="{FF2B5EF4-FFF2-40B4-BE49-F238E27FC236}">
                      <a16:creationId xmlns:a16="http://schemas.microsoft.com/office/drawing/2014/main" xmlns="" id="{6DC883E0-07CB-41C3-922E-894B4754CC09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DD3B9376-1528-4123-A614-A15118352CCE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xmlns="" id="{376C61D1-775A-41DB-84D3-09C24156F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27358683-7192-4186-B383-EB28E2B761A9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xmlns="" id="{FD1B5B64-9251-472F-B3F0-B43C9F743801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xmlns="" id="{D51FBB94-1B7E-408A-B3FC-326AF513D448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xmlns="" id="{9207B422-B706-4A32-8256-DEAB11514EFB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xmlns="" id="{731A7488-AB70-4563-9598-99B060789856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xmlns="" id="{62B9DD17-F0C9-4D6B-99DB-D5F9C22E5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xmlns="" id="{435DFCB8-9C43-48BC-9BDA-6B4C56371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xmlns="" id="{6436AA8E-DFDF-4802-A60A-9AC6B92BA0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143" name="Chord 142">
                    <a:extLst>
                      <a:ext uri="{FF2B5EF4-FFF2-40B4-BE49-F238E27FC236}">
                        <a16:creationId xmlns:a16="http://schemas.microsoft.com/office/drawing/2014/main" xmlns="" id="{5418E43C-1057-4103-96B4-C4E8267AD738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44" name="Chord 143">
                    <a:extLst>
                      <a:ext uri="{FF2B5EF4-FFF2-40B4-BE49-F238E27FC236}">
                        <a16:creationId xmlns:a16="http://schemas.microsoft.com/office/drawing/2014/main" xmlns="" id="{433D0561-382F-4A04-BAAB-C7D0409CA79B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71DA735F-1F72-4DAE-A71B-50C9C0D09B56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8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2E90005-6116-4A4B-A716-3DB67BA8EC95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B4169C8-DFE8-4D16-822B-75E81E8B6AAA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41E5547-8D86-4AB5-A31A-C52408852093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18993685-DB4A-4E84-BC27-4427F394854B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C148DE10-FA2A-4BCC-ABDA-D63F44A07217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76A1B36D-0C5A-44E4-AED7-1396BF2AF4FE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D0CDAC85-A143-4742-8CDA-F09752D7E7C5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xmlns="" id="{AB2813C3-E412-4CBB-8E31-7E9B1D8091BE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xmlns="" id="{963F37D8-9D0E-44D7-B537-ECBF67BD0AAF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58ECB3D-5C62-4D91-8732-8A152357DA3B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D25954A7-3822-42E8-B1CA-E226CFA66C9B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8E72F5E-36AB-4156-957B-288B1F90C66D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6">
                <a:extLst>
                  <a:ext uri="{FF2B5EF4-FFF2-40B4-BE49-F238E27FC236}">
                    <a16:creationId xmlns:a16="http://schemas.microsoft.com/office/drawing/2014/main" xmlns="" id="{B530CF8B-6CB5-44F9-8ADC-A9A2D2E6E93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9AE73B0D-D5F9-43F1-983B-098F70663104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id="{D4238EDF-E5FC-4BCD-9E84-774B0E6F27AC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xmlns="" id="{63AD0F63-3C4D-4C12-97B1-89005DBB8D5E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54DC109E-9708-4036-8C55-12B4768C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49EC24B6-7972-4FDA-A9B1-3D03BEB4CC4A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0EE082B0-D1D5-4E3C-936C-65CAF378AC5A}"/>
              </a:ext>
            </a:extLst>
          </p:cNvPr>
          <p:cNvSpPr txBox="1">
            <a:spLocks/>
          </p:cNvSpPr>
          <p:nvPr/>
        </p:nvSpPr>
        <p:spPr>
          <a:xfrm>
            <a:off x="469572" y="776008"/>
            <a:ext cx="3553788" cy="18668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s-Latn-BA" altLang="ko-KR" sz="5400">
                <a:solidFill>
                  <a:schemeClr val="tx1">
                    <a:lumMod val="85000"/>
                    <a:lumOff val="15000"/>
                  </a:schemeClr>
                </a:solidFill>
              </a:rPr>
              <a:t>Baza podataka...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430BDB0-D987-4E70-95BF-BD13B551E6C4}"/>
              </a:ext>
            </a:extLst>
          </p:cNvPr>
          <p:cNvSpPr/>
          <p:nvPr/>
        </p:nvSpPr>
        <p:spPr>
          <a:xfrm>
            <a:off x="3905729" y="1361102"/>
            <a:ext cx="6752746" cy="594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F5F3667-3BC1-4A25-A903-C22BE5BF7FF9}"/>
              </a:ext>
            </a:extLst>
          </p:cNvPr>
          <p:cNvSpPr txBox="1"/>
          <p:nvPr/>
        </p:nvSpPr>
        <p:spPr>
          <a:xfrm>
            <a:off x="3905729" y="13351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4870410" y="14274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Uvod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FF3FCCD-42E5-41F3-82DF-E6598AC229DB}"/>
              </a:ext>
            </a:extLst>
          </p:cNvPr>
          <p:cNvSpPr txBox="1"/>
          <p:nvPr/>
        </p:nvSpPr>
        <p:spPr>
          <a:xfrm>
            <a:off x="2243479" y="2642892"/>
            <a:ext cx="9286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cs typeface="Arial" pitchFamily="34" charset="0"/>
              </a:rPr>
              <a:t>U </a:t>
            </a:r>
            <a:r>
              <a:rPr lang="en-US" altLang="ko-KR" sz="1600" err="1">
                <a:cs typeface="Arial" pitchFamily="34" charset="0"/>
              </a:rPr>
              <a:t>ovom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seminarskom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radu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ćemo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opisati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postupak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bs-Latn-BA" altLang="ko-KR" sz="1600">
                <a:cs typeface="Arial" pitchFamily="34" charset="0"/>
              </a:rPr>
              <a:t>kreiranja baze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podataka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na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primjeru</a:t>
            </a:r>
            <a:r>
              <a:rPr lang="bs-Latn-BA" altLang="ko-KR" sz="1600">
                <a:cs typeface="Arial" pitchFamily="34" charset="0"/>
              </a:rPr>
              <a:t> bolnice</a:t>
            </a:r>
            <a:r>
              <a:rPr lang="en-US" altLang="ko-KR" sz="1600">
                <a:cs typeface="Arial" pitchFamily="34" charset="0"/>
              </a:rPr>
              <a:t>. U</a:t>
            </a:r>
            <a:r>
              <a:rPr lang="bs-Latn-BA" altLang="ko-KR" sz="1600">
                <a:cs typeface="Arial" pitchFamily="34" charset="0"/>
              </a:rPr>
              <a:t> </a:t>
            </a:r>
            <a:r>
              <a:rPr lang="en-US" altLang="ko-KR" sz="1600">
                <a:cs typeface="Arial" pitchFamily="34" charset="0"/>
              </a:rPr>
              <a:t>post-</a:t>
            </a:r>
            <a:r>
              <a:rPr lang="en-US" altLang="ko-KR" sz="1600" err="1">
                <a:cs typeface="Arial" pitchFamily="34" charset="0"/>
              </a:rPr>
              <a:t>industrijskom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društvu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podaci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predstavljaju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jedan</a:t>
            </a:r>
            <a:r>
              <a:rPr lang="en-US" altLang="ko-KR" sz="1600">
                <a:cs typeface="Arial" pitchFamily="34" charset="0"/>
              </a:rPr>
              <a:t> od </a:t>
            </a:r>
            <a:r>
              <a:rPr lang="en-US" altLang="ko-KR" sz="1600" err="1">
                <a:cs typeface="Arial" pitchFamily="34" charset="0"/>
              </a:rPr>
              <a:t>najvažnijih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resursa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zbog</a:t>
            </a:r>
            <a:r>
              <a:rPr lang="en-US" altLang="ko-KR" sz="1600">
                <a:cs typeface="Arial" pitchFamily="34" charset="0"/>
              </a:rPr>
              <a:t> toga je </a:t>
            </a:r>
            <a:r>
              <a:rPr lang="en-US" altLang="ko-KR" sz="1600" err="1">
                <a:cs typeface="Arial" pitchFamily="34" charset="0"/>
              </a:rPr>
              <a:t>potrebno</a:t>
            </a:r>
            <a:r>
              <a:rPr lang="bs-Latn-BA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adekvatno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obezbjedititi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skladištenje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istih</a:t>
            </a:r>
            <a:r>
              <a:rPr lang="en-US" altLang="ko-KR" sz="1600">
                <a:cs typeface="Arial" pitchFamily="34" charset="0"/>
              </a:rPr>
              <a:t>.</a:t>
            </a:r>
            <a:r>
              <a:rPr lang="bs-Latn-BA" altLang="ko-KR" sz="1600">
                <a:cs typeface="Arial" pitchFamily="34" charset="0"/>
              </a:rPr>
              <a:t> </a:t>
            </a:r>
            <a:r>
              <a:rPr lang="en-US" altLang="ko-KR" sz="1600">
                <a:cs typeface="Arial" pitchFamily="34" charset="0"/>
              </a:rPr>
              <a:t>Sam</a:t>
            </a:r>
            <a:r>
              <a:rPr lang="bs-Latn-BA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podatak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nije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toliko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koristan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ukoliko</a:t>
            </a:r>
            <a:r>
              <a:rPr lang="en-US" altLang="ko-KR" sz="1600">
                <a:cs typeface="Arial" pitchFamily="34" charset="0"/>
              </a:rPr>
              <a:t> od </a:t>
            </a:r>
            <a:r>
              <a:rPr lang="en-US" altLang="ko-KR" sz="1600" err="1">
                <a:cs typeface="Arial" pitchFamily="34" charset="0"/>
              </a:rPr>
              <a:t>njega</a:t>
            </a:r>
            <a:r>
              <a:rPr lang="en-US" altLang="ko-KR" sz="1600">
                <a:cs typeface="Arial" pitchFamily="34" charset="0"/>
              </a:rPr>
              <a:t> ne </a:t>
            </a:r>
            <a:r>
              <a:rPr lang="en-US" altLang="ko-KR" sz="1600" err="1">
                <a:cs typeface="Arial" pitchFamily="34" charset="0"/>
              </a:rPr>
              <a:t>možemo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dobiti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neku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informaciju</a:t>
            </a:r>
            <a:r>
              <a:rPr lang="en-US" altLang="ko-KR" sz="1600">
                <a:cs typeface="Arial" pitchFamily="34" charset="0"/>
              </a:rPr>
              <a:t>. </a:t>
            </a:r>
            <a:r>
              <a:rPr lang="en-US" altLang="ko-KR" sz="1600" err="1">
                <a:cs typeface="Arial" pitchFamily="34" charset="0"/>
              </a:rPr>
              <a:t>Što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više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prikupimo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podataka</a:t>
            </a:r>
            <a:r>
              <a:rPr lang="en-US" altLang="ko-KR" sz="1600">
                <a:cs typeface="Arial" pitchFamily="34" charset="0"/>
              </a:rPr>
              <a:t>, </a:t>
            </a:r>
            <a:r>
              <a:rPr lang="en-US" altLang="ko-KR" sz="1600" err="1">
                <a:cs typeface="Arial" pitchFamily="34" charset="0"/>
              </a:rPr>
              <a:t>informacija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postaje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efikasnija</a:t>
            </a:r>
            <a:r>
              <a:rPr lang="en-US" altLang="ko-KR" sz="1600">
                <a:cs typeface="Arial" pitchFamily="34" charset="0"/>
              </a:rPr>
              <a:t>.                      </a:t>
            </a:r>
          </a:p>
          <a:p>
            <a:r>
              <a:rPr lang="en-US" altLang="ko-KR" sz="1600" err="1">
                <a:cs typeface="Arial" pitchFamily="34" charset="0"/>
              </a:rPr>
              <a:t>Ukoliko</a:t>
            </a:r>
            <a:r>
              <a:rPr lang="en-US" altLang="ko-KR" sz="1600">
                <a:cs typeface="Arial" pitchFamily="34" charset="0"/>
              </a:rPr>
              <a:t> se </a:t>
            </a:r>
            <a:r>
              <a:rPr lang="en-US" altLang="ko-KR" sz="1600" err="1">
                <a:cs typeface="Arial" pitchFamily="34" charset="0"/>
              </a:rPr>
              <a:t>podaci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nalaze</a:t>
            </a:r>
            <a:r>
              <a:rPr lang="en-US" altLang="ko-KR" sz="1600">
                <a:cs typeface="Arial" pitchFamily="34" charset="0"/>
              </a:rPr>
              <a:t> u </a:t>
            </a:r>
            <a:r>
              <a:rPr lang="en-US" altLang="ko-KR" sz="1600" err="1">
                <a:cs typeface="Arial" pitchFamily="34" charset="0"/>
              </a:rPr>
              <a:t>različitim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formama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formatima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oni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su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neupotrebljivi</a:t>
            </a:r>
            <a:r>
              <a:rPr lang="en-US" altLang="ko-KR" sz="1600">
                <a:cs typeface="Arial" pitchFamily="34" charset="0"/>
              </a:rPr>
              <a:t>. </a:t>
            </a:r>
            <a:r>
              <a:rPr lang="en-US" altLang="ko-KR" sz="1600" err="1">
                <a:cs typeface="Arial" pitchFamily="34" charset="0"/>
              </a:rPr>
              <a:t>Javlja</a:t>
            </a:r>
            <a:r>
              <a:rPr lang="en-US" altLang="ko-KR" sz="1600">
                <a:cs typeface="Arial" pitchFamily="34" charset="0"/>
              </a:rPr>
              <a:t> se </a:t>
            </a:r>
            <a:r>
              <a:rPr lang="en-US" altLang="ko-KR" sz="1600" err="1">
                <a:cs typeface="Arial" pitchFamily="34" charset="0"/>
              </a:rPr>
              <a:t>potreba</a:t>
            </a:r>
            <a:r>
              <a:rPr lang="en-US" altLang="ko-KR" sz="1600">
                <a:cs typeface="Arial" pitchFamily="34" charset="0"/>
              </a:rPr>
              <a:t> za</a:t>
            </a:r>
            <a:r>
              <a:rPr lang="bs-Latn-BA" altLang="ko-KR" sz="1600">
                <a:cs typeface="Arial" pitchFamily="34" charset="0"/>
              </a:rPr>
              <a:t> čuvanjem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podataka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što</a:t>
            </a:r>
            <a:r>
              <a:rPr lang="en-US" altLang="ko-KR" sz="1600">
                <a:cs typeface="Arial" pitchFamily="34" charset="0"/>
              </a:rPr>
              <a:t> bi </a:t>
            </a:r>
            <a:r>
              <a:rPr lang="en-US" altLang="ko-KR" sz="1600" err="1">
                <a:cs typeface="Arial" pitchFamily="34" charset="0"/>
              </a:rPr>
              <a:t>nam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omogućilo</a:t>
            </a:r>
            <a:r>
              <a:rPr lang="en-US" altLang="ko-KR" sz="1600">
                <a:cs typeface="Arial" pitchFamily="34" charset="0"/>
              </a:rPr>
              <a:t> da od </a:t>
            </a:r>
            <a:r>
              <a:rPr lang="en-US" altLang="ko-KR" sz="1600" err="1">
                <a:cs typeface="Arial" pitchFamily="34" charset="0"/>
              </a:rPr>
              <a:t>podataka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dobijemo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informacije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koje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možemo</a:t>
            </a:r>
            <a:r>
              <a:rPr lang="bs-Latn-BA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analizirati</a:t>
            </a:r>
            <a:r>
              <a:rPr lang="en-US" altLang="ko-KR" sz="1600">
                <a:cs typeface="Arial" pitchFamily="34" charset="0"/>
              </a:rPr>
              <a:t>, </a:t>
            </a:r>
            <a:r>
              <a:rPr lang="en-US" altLang="ko-KR" sz="1600" err="1">
                <a:cs typeface="Arial" pitchFamily="34" charset="0"/>
              </a:rPr>
              <a:t>istraživati</a:t>
            </a:r>
            <a:r>
              <a:rPr lang="bs-Latn-BA" altLang="ko-KR" sz="1600">
                <a:cs typeface="Arial" pitchFamily="34" charset="0"/>
              </a:rPr>
              <a:t> i iskoristiti.</a:t>
            </a:r>
            <a:endParaRPr lang="en-US" altLang="ko-KR" sz="1600">
              <a:cs typeface="Arial" pitchFamily="34" charset="0"/>
            </a:endParaRPr>
          </a:p>
          <a:p>
            <a:r>
              <a:rPr lang="en-US" altLang="ko-KR" sz="1600">
                <a:cs typeface="Arial" pitchFamily="34" charset="0"/>
              </a:rPr>
              <a:t>Na </a:t>
            </a:r>
            <a:r>
              <a:rPr lang="en-US" altLang="ko-KR" sz="1600" err="1">
                <a:cs typeface="Arial" pitchFamily="34" charset="0"/>
              </a:rPr>
              <a:t>narednim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en-US" altLang="ko-KR" sz="1600" err="1">
                <a:cs typeface="Arial" pitchFamily="34" charset="0"/>
              </a:rPr>
              <a:t>slajdovima</a:t>
            </a:r>
            <a:r>
              <a:rPr lang="en-US" altLang="ko-KR" sz="1600">
                <a:cs typeface="Arial" pitchFamily="34" charset="0"/>
              </a:rPr>
              <a:t> </a:t>
            </a:r>
            <a:r>
              <a:rPr lang="bs-Latn-BA" altLang="ko-KR" sz="1600">
                <a:cs typeface="Arial" pitchFamily="34" charset="0"/>
              </a:rPr>
              <a:t>ćemo pokazati način na koji smo kreirali našu bazu podataka (er dijagram, kreiranje tabela, insert podataka, upite, poglede i trigere).</a:t>
            </a:r>
            <a:endParaRPr lang="en-US" altLang="ko-KR" sz="16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6035"/>
            <a:ext cx="11573197" cy="724247"/>
          </a:xfrm>
        </p:spPr>
        <p:txBody>
          <a:bodyPr/>
          <a:lstStyle/>
          <a:p>
            <a:r>
              <a:rPr lang="bs-Latn-BA"/>
              <a:t>ZADACI BOLNICE</a:t>
            </a:r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5030F3C-3F14-4280-AA6C-19204206B3E0}"/>
              </a:ext>
            </a:extLst>
          </p:cNvPr>
          <p:cNvGrpSpPr/>
          <p:nvPr/>
        </p:nvGrpSpPr>
        <p:grpSpPr>
          <a:xfrm rot="16200000">
            <a:off x="8019960" y="2640234"/>
            <a:ext cx="6404152" cy="1704274"/>
            <a:chOff x="3960971" y="2767117"/>
            <a:chExt cx="4267200" cy="132148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00CC3D4-3213-44FE-AEA1-D00F01745FC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F3D9FB98-AB9C-4644-A8E5-20D1B778615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6388DEA-7EFF-4878-98F7-417A594FE6F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BDB4C64B-2027-487F-AE96-A7A3A8516637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83" name="Graphic 3">
            <a:extLst>
              <a:ext uri="{FF2B5EF4-FFF2-40B4-BE49-F238E27FC236}">
                <a16:creationId xmlns:a16="http://schemas.microsoft.com/office/drawing/2014/main" xmlns="" id="{19C4EF18-7F43-4D6E-ACAF-E47946F46669}"/>
              </a:ext>
            </a:extLst>
          </p:cNvPr>
          <p:cNvGrpSpPr/>
          <p:nvPr/>
        </p:nvGrpSpPr>
        <p:grpSpPr>
          <a:xfrm rot="21305829" flipH="1">
            <a:off x="388050" y="3006314"/>
            <a:ext cx="1389702" cy="1123553"/>
            <a:chOff x="8338752" y="1211990"/>
            <a:chExt cx="3851961" cy="311425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7597336B-849F-41FC-8FBF-F6FB448FBA73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5FCBCE89-77CA-4B4E-BDA6-1A6C8C0F5D90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B3E290C5-17C5-4E8C-84C3-8D553BE9FF39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2F9C513-FADF-4D04-84EE-961B06D79CF7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E75D5EF7-4D68-451A-B3EF-253EC99AC782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E7E294D0-AABC-44BF-B931-92E93C29B2EC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B34A1B24-026B-4C86-A1A6-DAF05C52EA44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B2BFA7B-2E28-4C79-B559-1D0B0309EE9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DC938BF-274F-4644-8F23-CD7AE6676BA0}"/>
              </a:ext>
            </a:extLst>
          </p:cNvPr>
          <p:cNvGrpSpPr/>
          <p:nvPr/>
        </p:nvGrpSpPr>
        <p:grpSpPr>
          <a:xfrm>
            <a:off x="1446763" y="2639278"/>
            <a:ext cx="10061655" cy="2617601"/>
            <a:chOff x="1427713" y="2852132"/>
            <a:chExt cx="10061655" cy="26176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ADB454B5-5F77-4C49-9103-B7C97A7995BA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109" name="Block Arc 108">
                <a:extLst>
                  <a:ext uri="{FF2B5EF4-FFF2-40B4-BE49-F238E27FC236}">
                    <a16:creationId xmlns:a16="http://schemas.microsoft.com/office/drawing/2014/main" xmlns="" id="{FE8A1025-CBFC-402B-BE6B-AFFE5D4E969B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0" name="Block Arc 109">
                <a:extLst>
                  <a:ext uri="{FF2B5EF4-FFF2-40B4-BE49-F238E27FC236}">
                    <a16:creationId xmlns:a16="http://schemas.microsoft.com/office/drawing/2014/main" xmlns="" id="{5B9948DF-5A0A-4747-B694-A56DACB3FF4D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1" name="Block Arc 110">
                <a:extLst>
                  <a:ext uri="{FF2B5EF4-FFF2-40B4-BE49-F238E27FC236}">
                    <a16:creationId xmlns:a16="http://schemas.microsoft.com/office/drawing/2014/main" xmlns="" id="{E67BDBDC-F19E-406B-B8E2-0E2179EB9E4D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2" name="Block Arc 111">
                <a:extLst>
                  <a:ext uri="{FF2B5EF4-FFF2-40B4-BE49-F238E27FC236}">
                    <a16:creationId xmlns:a16="http://schemas.microsoft.com/office/drawing/2014/main" xmlns="" id="{330036F1-9DAC-4969-B3EF-83EF2CF63EB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xmlns="" id="{E40E8946-5E4B-4C26-84C5-466244B4392C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4" name="Block Arc 160">
                <a:extLst>
                  <a:ext uri="{FF2B5EF4-FFF2-40B4-BE49-F238E27FC236}">
                    <a16:creationId xmlns:a16="http://schemas.microsoft.com/office/drawing/2014/main" xmlns="" id="{66238CEF-C54D-4BBA-BA3E-140CFFCE07D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BD60E6-79DF-41AA-859E-722ADC1D512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7054A256-8CF5-4768-B0E4-8D3ABDC99DD0}"/>
              </a:ext>
            </a:extLst>
          </p:cNvPr>
          <p:cNvSpPr/>
          <p:nvPr/>
        </p:nvSpPr>
        <p:spPr>
          <a:xfrm>
            <a:off x="5072493" y="33848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A478EFDC-91F9-4AB0-86AA-EF757AA65B89}"/>
              </a:ext>
            </a:extLst>
          </p:cNvPr>
          <p:cNvSpPr/>
          <p:nvPr/>
        </p:nvSpPr>
        <p:spPr>
          <a:xfrm>
            <a:off x="3543531" y="386927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F58C1468-307F-4474-A7C3-796841EE438D}"/>
              </a:ext>
            </a:extLst>
          </p:cNvPr>
          <p:cNvSpPr/>
          <p:nvPr/>
        </p:nvSpPr>
        <p:spPr>
          <a:xfrm>
            <a:off x="2014569" y="3384889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2E9AEEA8-BE6A-406B-BB73-D62F6237E8FD}"/>
              </a:ext>
            </a:extLst>
          </p:cNvPr>
          <p:cNvSpPr/>
          <p:nvPr/>
        </p:nvSpPr>
        <p:spPr>
          <a:xfrm>
            <a:off x="6601454" y="386927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1" name="Oval 100">
            <a:extLst>
              <a:ext uri="{FF2B5EF4-FFF2-40B4-BE49-F238E27FC236}">
                <a16:creationId xmlns:a16="http://schemas.microsoft.com/office/drawing/2014/main" xmlns="" id="{102A3DBB-340A-440D-BDBC-B66D4D01EFDC}"/>
              </a:ext>
            </a:extLst>
          </p:cNvPr>
          <p:cNvSpPr/>
          <p:nvPr/>
        </p:nvSpPr>
        <p:spPr>
          <a:xfrm>
            <a:off x="8130415" y="338488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E3CC16F6-2648-4181-8CAB-1BB1F3649E3F}"/>
              </a:ext>
            </a:extLst>
          </p:cNvPr>
          <p:cNvGrpSpPr/>
          <p:nvPr/>
        </p:nvGrpSpPr>
        <p:grpSpPr>
          <a:xfrm>
            <a:off x="2975032" y="4726530"/>
            <a:ext cx="1819678" cy="899495"/>
            <a:chOff x="1985513" y="4307149"/>
            <a:chExt cx="2380861" cy="89949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EEB58CBD-4473-4574-81DE-4FD1A4834E64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Unos radnika jedne bolnice i dodjeljivanje nekog sektora radniku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4DA463E9-971E-4FD9-8048-9902F6E5202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Zadatak 2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20E6A521-D88B-4C25-99C7-9DB91CCE7A6F}"/>
              </a:ext>
            </a:extLst>
          </p:cNvPr>
          <p:cNvGrpSpPr/>
          <p:nvPr/>
        </p:nvGrpSpPr>
        <p:grpSpPr>
          <a:xfrm>
            <a:off x="1451982" y="2171965"/>
            <a:ext cx="1819678" cy="700141"/>
            <a:chOff x="1986226" y="4321837"/>
            <a:chExt cx="2380861" cy="70014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CF4618F2-4883-423B-AE84-8CF62C57CB54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Unos novih bolnica i njihovih sektora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A03AA2BC-49B1-466E-A167-64AEAF6946A3}"/>
                </a:ext>
              </a:extLst>
            </p:cNvPr>
            <p:cNvSpPr txBox="1"/>
            <p:nvPr/>
          </p:nvSpPr>
          <p:spPr>
            <a:xfrm>
              <a:off x="1986226" y="4321837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Zadatak 1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3AA6359F-5131-4A8A-9CA6-6147DD6F9540}"/>
              </a:ext>
            </a:extLst>
          </p:cNvPr>
          <p:cNvGrpSpPr/>
          <p:nvPr/>
        </p:nvGrpSpPr>
        <p:grpSpPr>
          <a:xfrm>
            <a:off x="6055212" y="4726530"/>
            <a:ext cx="1819678" cy="899495"/>
            <a:chOff x="1985513" y="4307149"/>
            <a:chExt cx="2380861" cy="89949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A84529F9-1047-4826-8B79-9416E4A16560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sz="1200"/>
                <a:t>Unos dijagnoze bolesti za određenog pacijenta i njegove terapije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FD5A2D58-DFEA-4468-8AB6-33217CB1C08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Zadatak 4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DE1F40F6-6F58-4137-BC2B-7B0D3EC72CCA}"/>
              </a:ext>
            </a:extLst>
          </p:cNvPr>
          <p:cNvGrpSpPr/>
          <p:nvPr/>
        </p:nvGrpSpPr>
        <p:grpSpPr>
          <a:xfrm>
            <a:off x="4518592" y="2172797"/>
            <a:ext cx="1819678" cy="714829"/>
            <a:chOff x="1985513" y="4307149"/>
            <a:chExt cx="2380861" cy="71482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D5C191C3-10BB-43C7-BB71-6081C453520A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Unos pacijenata u bolnicu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B7D88F9D-CB73-474B-89D7-AD94E11DE3D0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Zadatak 3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49979540-F977-4FFD-BB36-D7DCF76C6D3D}"/>
              </a:ext>
            </a:extLst>
          </p:cNvPr>
          <p:cNvGrpSpPr/>
          <p:nvPr/>
        </p:nvGrpSpPr>
        <p:grpSpPr>
          <a:xfrm>
            <a:off x="9078647" y="4092117"/>
            <a:ext cx="1819678" cy="714829"/>
            <a:chOff x="1985513" y="4307149"/>
            <a:chExt cx="2380861" cy="71482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5467797D-35B8-429F-AEBB-297597EAFB8A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Kreiranje upita, </a:t>
              </a:r>
              <a:r>
                <a:rPr lang="bs-Latn-BA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ogleda</a:t>
              </a:r>
              <a:r>
                <a:rPr lang="bs-Latn-BA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bs-Latn-B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trigera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99D64E58-BB63-4D88-88D0-E95109F22BD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Zadatak 6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D369F3C3-68B7-4075-BE2E-8B0358C66755}"/>
              </a:ext>
            </a:extLst>
          </p:cNvPr>
          <p:cNvGrpSpPr/>
          <p:nvPr/>
        </p:nvGrpSpPr>
        <p:grpSpPr>
          <a:xfrm>
            <a:off x="7581132" y="2171965"/>
            <a:ext cx="1819678" cy="714829"/>
            <a:chOff x="1985513" y="4307149"/>
            <a:chExt cx="2380861" cy="71482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A13B9285-80FB-4AF7-AADC-36E601DD3EDE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Unos podataka o posjeti pacijentu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31571EF2-6CC4-4A91-AB06-18ED808363D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s-Latn-BA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Zadatak 5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DD580A9-7425-4562-9AEC-14BD3AAC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21" y="3461662"/>
            <a:ext cx="476653" cy="476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25A96C2-95CC-4113-B720-B5CDBA1FE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43" y="3895743"/>
            <a:ext cx="581623" cy="5816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E17FFC7-1E5E-445D-8030-1DBE25AEF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005" y="3448647"/>
            <a:ext cx="601520" cy="557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8193288-AF9B-4803-9598-6710A18C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6" y="3834443"/>
            <a:ext cx="733908" cy="7339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996A88C-133E-4F8D-9FD8-5EAE12F51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042" y="3422176"/>
            <a:ext cx="501216" cy="5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5FB5C12-DBB8-441B-A361-8FD4DD267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66876"/>
            <a:ext cx="11573197" cy="724247"/>
          </a:xfrm>
        </p:spPr>
        <p:txBody>
          <a:bodyPr/>
          <a:lstStyle/>
          <a:p>
            <a:r>
              <a:rPr lang="en-US"/>
              <a:t>ER DIJAGRAM</a:t>
            </a:r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21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820622-9074-405B-8122-07F2296A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" y="4284"/>
            <a:ext cx="10986868" cy="68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1F9B16-88B0-48BA-89B2-43F255C13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66876"/>
            <a:ext cx="11573197" cy="724247"/>
          </a:xfrm>
        </p:spPr>
        <p:txBody>
          <a:bodyPr/>
          <a:lstStyle/>
          <a:p>
            <a:r>
              <a:rPr lang="en-US" dirty="0" smtClean="0"/>
              <a:t>CREATE, INSERT, </a:t>
            </a:r>
            <a:r>
              <a:rPr lang="en-US" dirty="0"/>
              <a:t>SELECT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98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033080-DBBA-4CD1-BEFE-5DA70EFBD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KREIRANJE TABELE BOLNICA</a:t>
            </a:r>
            <a:endParaRPr lang="bs-Latn-BA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E94B8A5-CAEC-4FBF-B06F-EA1B424932A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42773D4-8188-4FA6-B90E-46EDB7C2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78" y="1504865"/>
            <a:ext cx="4261411" cy="2115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4AD9940-6B48-4617-9B21-E6277975A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2" y="1616296"/>
            <a:ext cx="4261411" cy="9850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B7CF7D8-7D90-459F-86DC-E49E8CAB1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15" y="4138151"/>
            <a:ext cx="5607536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89A43D8-E6EE-4389-BB12-C20918753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62" y="2752721"/>
            <a:ext cx="1657350" cy="247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48C78FA-293F-4600-AAD2-76B9D9671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62" y="3244024"/>
            <a:ext cx="3181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033080-DBBA-4CD1-BEFE-5DA70EFBD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KREIRANJE TABELE RADNIK</a:t>
            </a:r>
            <a:endParaRPr lang="bs-Latn-BA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D01769A9-CC9F-49E3-8AA3-459D827D6E92}"/>
              </a:ext>
            </a:extLst>
          </p:cNvPr>
          <p:cNvGrpSpPr/>
          <p:nvPr/>
        </p:nvGrpSpPr>
        <p:grpSpPr>
          <a:xfrm>
            <a:off x="1350498" y="1063756"/>
            <a:ext cx="9650437" cy="5794244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1060216-2612-47B2-970A-C0BB8C25D6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5F8C9AA-0E3D-48EA-B050-10A03B022C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148FDD75-9428-4979-A5F8-EBBB5F54D72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BC67CB4-ECBC-47AA-992B-548291F470D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8E1395-0E01-404B-A04E-266507A07FE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57FA9B0-A030-4CBE-BE94-A039801D32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6037E48-D976-4A83-A537-66D4568B68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E94B8A5-CAEC-4FBF-B06F-EA1B424932A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C972515-6002-4B6A-8E40-008A30BD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67" y="2857852"/>
            <a:ext cx="1600200" cy="238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8A65779-DF05-421C-9ED8-0AE0A8316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4" y="3095977"/>
            <a:ext cx="4114803" cy="21121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E2372CC-E595-4ED5-895A-C32E1EF84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4" y="1498199"/>
            <a:ext cx="4267200" cy="13141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9E48E1B-264B-4D19-BB80-27DE48EB7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97" y="1452712"/>
            <a:ext cx="3971925" cy="37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465</Words>
  <Application>Microsoft Office PowerPoint</Application>
  <PresentationFormat>Custom</PresentationFormat>
  <Paragraphs>53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hjazv</cp:lastModifiedBy>
  <cp:revision>93</cp:revision>
  <dcterms:created xsi:type="dcterms:W3CDTF">2020-01-20T05:08:25Z</dcterms:created>
  <dcterms:modified xsi:type="dcterms:W3CDTF">2020-12-29T23:06:11Z</dcterms:modified>
</cp:coreProperties>
</file>