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D903D-6FA0-497A-A5A8-5896AB8B5AF8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D017DE-C01C-4AA5-846D-DAC5F8E458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442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D017DE-C01C-4AA5-846D-DAC5F8E4587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671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ED0C7-EA10-8B36-EDF2-8BFE71422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2169D7-02BA-245B-0374-9F6351B6E7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303C-1E02-88C0-BF9E-BEC595435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4F98-B745-4588-9511-9925529E9503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0D093-DA7B-A2D8-5338-EC4841269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507BA-5E88-808B-4079-CCA0D4EC7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A996-1AC8-404B-946B-23D276A6F5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768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F6DDA-1FC1-9057-2ECD-2D8087CF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1A1333-E99B-7FEB-7797-DBE43B945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CDACC-0F63-A590-160C-433ED2A15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4F98-B745-4588-9511-9925529E9503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20EAA-3342-FB34-D41A-7725612C5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0DBE1-EF9B-D8CD-F47D-68BE5BCAE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A996-1AC8-404B-946B-23D276A6F5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818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97CF95-B07B-09EA-C315-FC93317691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4F3C9C-7237-90CA-3424-0E9E4903B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A3EAD-05B8-AF67-F7E7-37E56AE59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4F98-B745-4588-9511-9925529E9503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ADED5-126A-301F-FBB8-4134C0F60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2547D-B8CF-5473-B2C8-1B8902A7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A996-1AC8-404B-946B-23D276A6F5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430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09DF9-7842-51C4-68CE-21C4D5FCD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8EB72-834B-443F-63C2-A42436A32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33DBE-31CA-1572-2DA8-9B20219A6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4F98-B745-4588-9511-9925529E9503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29251-408C-5386-6E73-EE7424E09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21397-B5A8-5704-2062-53568E235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A996-1AC8-404B-946B-23D276A6F5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5282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03578-285F-6777-BFBF-C7644886D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2FCE4-3382-674E-A8F2-9922220BA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6EF47-9840-95E2-C0C8-92AD465F5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4F98-B745-4588-9511-9925529E9503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C1623-D968-4785-9246-86A96657F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C983B-9C61-A0CD-1A44-645DF0BAD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A996-1AC8-404B-946B-23D276A6F5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696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376A6-57C0-1128-4AEB-6A5880BE1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40A11-9F04-297D-2165-8E7DD18C3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8B4EE9-265E-54CE-1281-A108DA914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000A4-F656-8237-EEEF-A2FA4AAFE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4F98-B745-4588-9511-9925529E9503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C654AE-B703-BB00-E957-48C841BCC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0E6D6-B0BB-6014-F6E8-FADD79C91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A996-1AC8-404B-946B-23D276A6F5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9336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33984-18E1-CDA9-C118-D74998B8C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3635D-3318-701E-52BC-968B8B5D5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2AC81-10E9-3DAE-31E8-7C93C4C19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8A37F6-2237-BE53-F6F1-783AEE9385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228D62-2ADD-6395-D0F6-76DD5DF60E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5B5C1D-502A-275D-CAC2-9F77D018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4F98-B745-4588-9511-9925529E9503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4B7A6-1D36-84CE-4423-C5C5DEACD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711AB8-55C9-2419-BC5D-D64715C7D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A996-1AC8-404B-946B-23D276A6F5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64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53860-5624-3A33-51B6-75EEE7625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98B8AB-9F6B-D0F1-9C6B-1A2BC7DF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4F98-B745-4588-9511-9925529E9503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39D538-BB33-7838-81D3-23442B444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B73DE-D31B-1C0E-0319-3CCB8A3E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A996-1AC8-404B-946B-23D276A6F5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534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B5F5D3-7D2E-953D-14EE-1B1C709E6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4F98-B745-4588-9511-9925529E9503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469C0E-A20C-A9A1-D612-84CBFA9A5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38AEF2-A256-8BB3-9DD3-99553447F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A996-1AC8-404B-946B-23D276A6F5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06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242F4-BFFB-1FCB-B2FA-9ECE03A09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9EEE5-8652-F159-43C3-DAE9055DB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59898E-4F3C-A378-BCBF-DD89A5C3F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A8AD91-3AB0-279F-3D72-9CF433F5B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4F98-B745-4588-9511-9925529E9503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6825F7-1FE0-1F61-A2FD-3E7975915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99677-C7F7-538A-7C4D-B49CFF65F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A996-1AC8-404B-946B-23D276A6F5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0916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304AF-54E8-901D-D887-4DFB0947E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C29C4F-EFF9-8D5A-60A8-CF7E6BF1B4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1EF9A7-9B66-26C5-BBE8-864BB7BA6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EA5FF-1D01-3749-244B-799E12BCA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4F98-B745-4588-9511-9925529E9503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45DC9B-88BF-F78C-A70B-F208922E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1BEDE-9291-9EE1-43C3-35AB2160A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A996-1AC8-404B-946B-23D276A6F5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373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C858A6-77BE-9EE0-0F02-A1409AB1C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5BF26-6C2E-2ACA-C1EF-3F81179FA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51C6C-CD04-437E-30BD-C0C7DE3D11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24F98-B745-4588-9511-9925529E9503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90DE1-C24D-77E0-8A68-EA1982AF4F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E70BD-19AB-4079-E8F0-FC6855EFF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3A996-1AC8-404B-946B-23D276A6F5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301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F7C071-CF8D-45BE-D328-6A43E774F0A6}"/>
              </a:ext>
            </a:extLst>
          </p:cNvPr>
          <p:cNvSpPr txBox="1"/>
          <p:nvPr/>
        </p:nvSpPr>
        <p:spPr>
          <a:xfrm>
            <a:off x="1592825" y="481780"/>
            <a:ext cx="850490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Lead Scoring Case Study</a:t>
            </a:r>
            <a:endParaRPr lang="en-IN" sz="6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6356D6-88C8-ECC5-7730-5BC854C6396D}"/>
              </a:ext>
            </a:extLst>
          </p:cNvPr>
          <p:cNvSpPr txBox="1"/>
          <p:nvPr/>
        </p:nvSpPr>
        <p:spPr>
          <a:xfrm>
            <a:off x="373625" y="1799303"/>
            <a:ext cx="903584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4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651D9F-DEF7-1A9C-4807-03FCEC9BAA43}"/>
              </a:ext>
            </a:extLst>
          </p:cNvPr>
          <p:cNvSpPr txBox="1"/>
          <p:nvPr/>
        </p:nvSpPr>
        <p:spPr>
          <a:xfrm>
            <a:off x="540775" y="2979174"/>
            <a:ext cx="970443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Company Background: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X Education sells online courses to industry professionals.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2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Marketing Channels: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Google, websites, referrals.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2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Lead Acquisition: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Forms, videos, referrals.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2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Conversion Rate: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30%</a:t>
            </a:r>
          </a:p>
        </p:txBody>
      </p:sp>
    </p:spTree>
    <p:extLst>
      <p:ext uri="{BB962C8B-B14F-4D97-AF65-F5344CB8AC3E}">
        <p14:creationId xmlns:p14="http://schemas.microsoft.com/office/powerpoint/2010/main" val="3184661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0B9F76-4C78-F839-2870-669D0B03392F}"/>
              </a:ext>
            </a:extLst>
          </p:cNvPr>
          <p:cNvSpPr txBox="1"/>
          <p:nvPr/>
        </p:nvSpPr>
        <p:spPr>
          <a:xfrm>
            <a:off x="973394" y="609600"/>
            <a:ext cx="81706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4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Model Evaluation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58FD3A-0D8B-4E65-E68C-386E065772D0}"/>
              </a:ext>
            </a:extLst>
          </p:cNvPr>
          <p:cNvSpPr txBox="1"/>
          <p:nvPr/>
        </p:nvSpPr>
        <p:spPr>
          <a:xfrm>
            <a:off x="1091381" y="1484671"/>
            <a:ext cx="825909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Metrics:</a:t>
            </a:r>
            <a:endParaRPr lang="en-US" sz="2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914400" lvl="1" indent="-457200" algn="l"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Accuracy, Sensitivity, Specificity for various cutoffs (0.1 to 0.9).</a:t>
            </a:r>
          </a:p>
          <a:p>
            <a:pPr marL="914400" lvl="1" indent="-457200" algn="l"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Optimal cutoff: 0.27.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Train Data Confusion Matrix:</a:t>
            </a:r>
            <a:endParaRPr lang="en-US" sz="2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914400" lvl="1" indent="-457200" algn="l"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Accuracy: 83.59%</a:t>
            </a:r>
          </a:p>
          <a:p>
            <a:pPr marL="914400" lvl="1" indent="-457200" algn="l"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Precision: 71.6%</a:t>
            </a:r>
          </a:p>
          <a:p>
            <a:pPr marL="914400" lvl="1" indent="-457200" algn="l"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Sensitivity: 94.9%</a:t>
            </a:r>
          </a:p>
          <a:p>
            <a:pPr marL="914400" lvl="1" indent="-457200" algn="l"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Specificity: 76.5%</a:t>
            </a:r>
          </a:p>
        </p:txBody>
      </p:sp>
    </p:spTree>
    <p:extLst>
      <p:ext uri="{BB962C8B-B14F-4D97-AF65-F5344CB8AC3E}">
        <p14:creationId xmlns:p14="http://schemas.microsoft.com/office/powerpoint/2010/main" val="238822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58ACB6-AF93-34E9-515D-A5B5375F44A2}"/>
              </a:ext>
            </a:extLst>
          </p:cNvPr>
          <p:cNvSpPr txBox="1"/>
          <p:nvPr/>
        </p:nvSpPr>
        <p:spPr>
          <a:xfrm>
            <a:off x="786581" y="501445"/>
            <a:ext cx="83574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4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AF93DB-D30B-10FA-8CC0-7401C81AF5F3}"/>
              </a:ext>
            </a:extLst>
          </p:cNvPr>
          <p:cNvSpPr txBox="1"/>
          <p:nvPr/>
        </p:nvSpPr>
        <p:spPr>
          <a:xfrm>
            <a:off x="904567" y="1602657"/>
            <a:ext cx="856389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Summary:</a:t>
            </a:r>
            <a:endParaRPr lang="en-US" sz="2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914400" lvl="1" indent="-457200" algn="l"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Logistic regression model predicts conversion probability.</a:t>
            </a:r>
          </a:p>
          <a:p>
            <a:pPr marL="914400" lvl="1" indent="-457200" algn="l"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Model performance: 92% conversion rate on test data, 95% on train data.</a:t>
            </a:r>
          </a:p>
          <a:p>
            <a:pPr marL="914400" lvl="1" indent="-457200" algn="l"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Key contributing variables: Tags and Lead Quality.</a:t>
            </a:r>
          </a:p>
          <a:p>
            <a:pPr marL="914400" lvl="1" indent="-457200" algn="l"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Model aligns with business requirements and is adaptable for future needs.</a:t>
            </a:r>
          </a:p>
        </p:txBody>
      </p:sp>
    </p:spTree>
    <p:extLst>
      <p:ext uri="{BB962C8B-B14F-4D97-AF65-F5344CB8AC3E}">
        <p14:creationId xmlns:p14="http://schemas.microsoft.com/office/powerpoint/2010/main" val="2165163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E2C974-E475-AEE1-A4D4-F8348B1D2EF6}"/>
              </a:ext>
            </a:extLst>
          </p:cNvPr>
          <p:cNvSpPr txBox="1"/>
          <p:nvPr/>
        </p:nvSpPr>
        <p:spPr>
          <a:xfrm>
            <a:off x="639097" y="442452"/>
            <a:ext cx="85049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4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Business Goals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A7D844-3EC4-6269-220F-E86D04ED2DE4}"/>
              </a:ext>
            </a:extLst>
          </p:cNvPr>
          <p:cNvSpPr txBox="1"/>
          <p:nvPr/>
        </p:nvSpPr>
        <p:spPr>
          <a:xfrm>
            <a:off x="639097" y="1750142"/>
            <a:ext cx="8504903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Objective:</a:t>
            </a:r>
            <a:r>
              <a:rPr lang="en-US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Identify "Hot Leads</a:t>
            </a:r>
            <a:r>
              <a:rPr lang="en-US" sz="32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.</a:t>
            </a:r>
            <a:endParaRPr lang="en-US" sz="32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2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Model Requirement:</a:t>
            </a:r>
            <a:r>
              <a:rPr lang="en-US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Assign lead scores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2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indicating conversion probability.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2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CEO's Target:</a:t>
            </a:r>
            <a:r>
              <a:rPr lang="en-US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80% conversion rate.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2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438810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96C2FA-A671-F9AE-588D-E6F7C6E21073}"/>
              </a:ext>
            </a:extLst>
          </p:cNvPr>
          <p:cNvSpPr txBox="1"/>
          <p:nvPr/>
        </p:nvSpPr>
        <p:spPr>
          <a:xfrm>
            <a:off x="570271" y="1425677"/>
            <a:ext cx="8573729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 Cleaning and Imputing Missing Values</a:t>
            </a:r>
          </a:p>
          <a:p>
            <a:pPr algn="l">
              <a:buFont typeface="+mj-lt"/>
              <a:buAutoNum type="arabicPeriod"/>
            </a:pPr>
            <a:endParaRPr lang="en-US" sz="2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Exploratory Data Analysis</a:t>
            </a:r>
          </a:p>
          <a:p>
            <a:pPr algn="l">
              <a:buFont typeface="+mj-lt"/>
              <a:buAutoNum type="arabicPeriod"/>
            </a:pPr>
            <a:endParaRPr lang="en-US" sz="2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Feature Scaling and Dummy Variable Creation</a:t>
            </a:r>
          </a:p>
          <a:p>
            <a:pPr algn="l">
              <a:buFont typeface="+mj-lt"/>
              <a:buAutoNum type="arabicPeriod"/>
            </a:pPr>
            <a:endParaRPr lang="en-US" sz="2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Logistic Regression Model Building</a:t>
            </a:r>
          </a:p>
          <a:p>
            <a:pPr algn="l">
              <a:buFont typeface="+mj-lt"/>
              <a:buAutoNum type="arabicPeriod"/>
            </a:pPr>
            <a:endParaRPr lang="en-US" sz="2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Model Evaluation</a:t>
            </a:r>
          </a:p>
          <a:p>
            <a:pPr algn="l">
              <a:buFont typeface="+mj-lt"/>
              <a:buAutoNum type="arabicPeriod"/>
            </a:pPr>
            <a:endParaRPr lang="en-US" sz="2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Conclusion and Recommendation</a:t>
            </a: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F97CC9-7788-CBDB-FB64-5AF6BAEB7246}"/>
              </a:ext>
            </a:extLst>
          </p:cNvPr>
          <p:cNvSpPr txBox="1"/>
          <p:nvPr/>
        </p:nvSpPr>
        <p:spPr>
          <a:xfrm>
            <a:off x="658761" y="383458"/>
            <a:ext cx="848523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4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Overall Approach</a:t>
            </a:r>
          </a:p>
        </p:txBody>
      </p:sp>
    </p:spTree>
    <p:extLst>
      <p:ext uri="{BB962C8B-B14F-4D97-AF65-F5344CB8AC3E}">
        <p14:creationId xmlns:p14="http://schemas.microsoft.com/office/powerpoint/2010/main" val="32925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92DE2D-2E48-52D1-12C4-B91CE0116C95}"/>
              </a:ext>
            </a:extLst>
          </p:cNvPr>
          <p:cNvSpPr txBox="1"/>
          <p:nvPr/>
        </p:nvSpPr>
        <p:spPr>
          <a:xfrm>
            <a:off x="698090" y="570271"/>
            <a:ext cx="84459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4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 Cleaning and Preparation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465355-A396-ABF4-742C-654E92062E26}"/>
              </a:ext>
            </a:extLst>
          </p:cNvPr>
          <p:cNvSpPr txBox="1"/>
          <p:nvPr/>
        </p:nvSpPr>
        <p:spPr>
          <a:xfrm>
            <a:off x="875071" y="1946787"/>
            <a:ext cx="826892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Read data from source.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2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Clean and format data.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2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Remove duplicates.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2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Outlier treatment.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2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Perform EDA.</a:t>
            </a:r>
          </a:p>
        </p:txBody>
      </p:sp>
    </p:spTree>
    <p:extLst>
      <p:ext uri="{BB962C8B-B14F-4D97-AF65-F5344CB8AC3E}">
        <p14:creationId xmlns:p14="http://schemas.microsoft.com/office/powerpoint/2010/main" val="1144131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C123BF-673C-6869-1195-2F5C007D8EED}"/>
              </a:ext>
            </a:extLst>
          </p:cNvPr>
          <p:cNvSpPr txBox="1"/>
          <p:nvPr/>
        </p:nvSpPr>
        <p:spPr>
          <a:xfrm>
            <a:off x="658761" y="511277"/>
            <a:ext cx="848523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4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 Conversion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BF377E-6654-CF24-5850-9BEF1936A43F}"/>
              </a:ext>
            </a:extLst>
          </p:cNvPr>
          <p:cNvSpPr txBox="1"/>
          <p:nvPr/>
        </p:nvSpPr>
        <p:spPr>
          <a:xfrm>
            <a:off x="737419" y="1720645"/>
            <a:ext cx="840658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Convert Yes/No values to 1/0.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2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Handle 'Select' values with </a:t>
            </a:r>
            <a:r>
              <a:rPr lang="en-US" sz="2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NaNs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2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Drop columns with &gt;70% null values.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2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Remove unnecessary columns.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2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Drop rows with &lt;2% null values.</a:t>
            </a:r>
          </a:p>
        </p:txBody>
      </p:sp>
    </p:spTree>
    <p:extLst>
      <p:ext uri="{BB962C8B-B14F-4D97-AF65-F5344CB8AC3E}">
        <p14:creationId xmlns:p14="http://schemas.microsoft.com/office/powerpoint/2010/main" val="1943435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A87734-731E-C347-5E31-40C1F884AA61}"/>
              </a:ext>
            </a:extLst>
          </p:cNvPr>
          <p:cNvSpPr txBox="1"/>
          <p:nvPr/>
        </p:nvSpPr>
        <p:spPr>
          <a:xfrm>
            <a:off x="796413" y="403123"/>
            <a:ext cx="834758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4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Exploratory Data Analysis (EDA)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FFB22F-6174-8B3A-9BBD-50F8175F9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13" y="1377710"/>
            <a:ext cx="6129337" cy="39335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499EFA-BB40-5008-84D5-2F6535CE15F7}"/>
              </a:ext>
            </a:extLst>
          </p:cNvPr>
          <p:cNvSpPr txBox="1"/>
          <p:nvPr/>
        </p:nvSpPr>
        <p:spPr>
          <a:xfrm rot="10800000" flipV="1">
            <a:off x="688257" y="5506480"/>
            <a:ext cx="90751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3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Conversion rate: 30%.</a:t>
            </a:r>
          </a:p>
        </p:txBody>
      </p:sp>
    </p:spTree>
    <p:extLst>
      <p:ext uri="{BB962C8B-B14F-4D97-AF65-F5344CB8AC3E}">
        <p14:creationId xmlns:p14="http://schemas.microsoft.com/office/powerpoint/2010/main" val="1533150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94DB95-22D3-804A-FAA2-6DB14A9EE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87" y="855406"/>
            <a:ext cx="8701863" cy="39213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D98E06-C328-5DBB-C852-7DCBC7BE3372}"/>
              </a:ext>
            </a:extLst>
          </p:cNvPr>
          <p:cNvSpPr txBox="1"/>
          <p:nvPr/>
        </p:nvSpPr>
        <p:spPr>
          <a:xfrm rot="10800000" flipV="1">
            <a:off x="442136" y="5094296"/>
            <a:ext cx="88395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Maximum leads from Google and Direct Traffic.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Highest conversion rate from References and </a:t>
            </a:r>
            <a:r>
              <a:rPr lang="en-US" sz="2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Welingak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Website.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Low count but high conversion rate from Lead Add Form.</a:t>
            </a:r>
          </a:p>
        </p:txBody>
      </p:sp>
    </p:spTree>
    <p:extLst>
      <p:ext uri="{BB962C8B-B14F-4D97-AF65-F5344CB8AC3E}">
        <p14:creationId xmlns:p14="http://schemas.microsoft.com/office/powerpoint/2010/main" val="742826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8000B7-A42C-70F3-AF15-B511441EE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589" y="617588"/>
            <a:ext cx="5601609" cy="31186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3AC28A-DDED-4809-6135-D953537AD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8238" y="617589"/>
            <a:ext cx="3944730" cy="36306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7F2012-9795-C89B-E462-570FE6EE3D01}"/>
              </a:ext>
            </a:extLst>
          </p:cNvPr>
          <p:cNvSpPr txBox="1"/>
          <p:nvPr/>
        </p:nvSpPr>
        <p:spPr>
          <a:xfrm>
            <a:off x="491614" y="4434347"/>
            <a:ext cx="903584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Users spending more time are likely to convert.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'Email Opened' has maximum lead activity.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Highest conversion rate for SMS sent as last activity.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No conclusive inference for Specialization.</a:t>
            </a:r>
          </a:p>
        </p:txBody>
      </p:sp>
    </p:spTree>
    <p:extLst>
      <p:ext uri="{BB962C8B-B14F-4D97-AF65-F5344CB8AC3E}">
        <p14:creationId xmlns:p14="http://schemas.microsoft.com/office/powerpoint/2010/main" val="2742135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EEF9E24-ACBD-A02A-3030-B99CF2B94224}"/>
              </a:ext>
            </a:extLst>
          </p:cNvPr>
          <p:cNvSpPr txBox="1"/>
          <p:nvPr/>
        </p:nvSpPr>
        <p:spPr>
          <a:xfrm>
            <a:off x="550606" y="589934"/>
            <a:ext cx="88293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4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Model Building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51ADE2-5FCB-8F3A-488C-5FDF71658D1E}"/>
              </a:ext>
            </a:extLst>
          </p:cNvPr>
          <p:cNvSpPr txBox="1"/>
          <p:nvPr/>
        </p:nvSpPr>
        <p:spPr>
          <a:xfrm>
            <a:off x="747252" y="1691148"/>
            <a:ext cx="839674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Split data into train (70%) and test (30%) sets.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sz="2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Feature selection using RFE, VIF, and p-value.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sz="2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Logistic Regression model building.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sz="2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Test dataset predictions.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sz="2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Achieved 92% accuracy.</a:t>
            </a:r>
          </a:p>
        </p:txBody>
      </p:sp>
    </p:spTree>
    <p:extLst>
      <p:ext uri="{BB962C8B-B14F-4D97-AF65-F5344CB8AC3E}">
        <p14:creationId xmlns:p14="http://schemas.microsoft.com/office/powerpoint/2010/main" val="2687656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360</Words>
  <Application>Microsoft Office PowerPoint</Application>
  <PresentationFormat>Widescreen</PresentationFormat>
  <Paragraphs>84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Söhne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julekha shaikh</dc:creator>
  <cp:lastModifiedBy>julekha shaikh</cp:lastModifiedBy>
  <cp:revision>1</cp:revision>
  <dcterms:created xsi:type="dcterms:W3CDTF">2024-05-21T10:32:25Z</dcterms:created>
  <dcterms:modified xsi:type="dcterms:W3CDTF">2024-05-21T11:28:24Z</dcterms:modified>
</cp:coreProperties>
</file>