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58" r:id="rId4"/>
    <p:sldId id="259" r:id="rId5"/>
    <p:sldId id="307" r:id="rId6"/>
    <p:sldId id="308" r:id="rId7"/>
    <p:sldId id="300" r:id="rId8"/>
    <p:sldId id="260" r:id="rId9"/>
    <p:sldId id="301" r:id="rId10"/>
    <p:sldId id="269" r:id="rId11"/>
    <p:sldId id="282" r:id="rId12"/>
    <p:sldId id="283" r:id="rId13"/>
    <p:sldId id="284" r:id="rId14"/>
    <p:sldId id="285" r:id="rId15"/>
    <p:sldId id="271" r:id="rId16"/>
    <p:sldId id="315" r:id="rId17"/>
    <p:sldId id="338" r:id="rId18"/>
    <p:sldId id="339" r:id="rId19"/>
    <p:sldId id="340" r:id="rId20"/>
    <p:sldId id="335" r:id="rId21"/>
    <p:sldId id="336" r:id="rId22"/>
    <p:sldId id="337" r:id="rId23"/>
    <p:sldId id="299" r:id="rId24"/>
    <p:sldId id="314" r:id="rId25"/>
    <p:sldId id="313" r:id="rId26"/>
    <p:sldId id="316" r:id="rId27"/>
    <p:sldId id="348" r:id="rId28"/>
    <p:sldId id="347" r:id="rId29"/>
    <p:sldId id="333" r:id="rId30"/>
    <p:sldId id="312" r:id="rId31"/>
    <p:sldId id="320" r:id="rId32"/>
    <p:sldId id="346" r:id="rId33"/>
    <p:sldId id="358" r:id="rId34"/>
    <p:sldId id="332" r:id="rId35"/>
    <p:sldId id="311" r:id="rId36"/>
    <p:sldId id="334" r:id="rId37"/>
    <p:sldId id="309" r:id="rId38"/>
    <p:sldId id="310" r:id="rId39"/>
    <p:sldId id="317" r:id="rId40"/>
    <p:sldId id="257" r:id="rId41"/>
    <p:sldId id="304" r:id="rId42"/>
    <p:sldId id="343" r:id="rId43"/>
    <p:sldId id="318" r:id="rId44"/>
    <p:sldId id="341" r:id="rId45"/>
    <p:sldId id="345" r:id="rId46"/>
    <p:sldId id="326" r:id="rId47"/>
    <p:sldId id="359" r:id="rId48"/>
    <p:sldId id="327" r:id="rId49"/>
    <p:sldId id="319" r:id="rId50"/>
    <p:sldId id="323" r:id="rId51"/>
    <p:sldId id="324" r:id="rId52"/>
    <p:sldId id="342" r:id="rId53"/>
    <p:sldId id="322" r:id="rId54"/>
    <p:sldId id="321" r:id="rId55"/>
    <p:sldId id="360" r:id="rId56"/>
    <p:sldId id="325" r:id="rId57"/>
    <p:sldId id="331" r:id="rId58"/>
    <p:sldId id="286" r:id="rId59"/>
    <p:sldId id="288" r:id="rId60"/>
    <p:sldId id="291" r:id="rId61"/>
    <p:sldId id="292" r:id="rId62"/>
    <p:sldId id="293" r:id="rId63"/>
    <p:sldId id="294" r:id="rId64"/>
    <p:sldId id="295" r:id="rId65"/>
    <p:sldId id="296" r:id="rId66"/>
    <p:sldId id="289" r:id="rId67"/>
    <p:sldId id="297" r:id="rId68"/>
    <p:sldId id="287" r:id="rId69"/>
    <p:sldId id="329" r:id="rId70"/>
    <p:sldId id="353" r:id="rId71"/>
    <p:sldId id="354" r:id="rId72"/>
    <p:sldId id="352" r:id="rId73"/>
    <p:sldId id="351" r:id="rId74"/>
    <p:sldId id="350" r:id="rId75"/>
    <p:sldId id="349" r:id="rId76"/>
    <p:sldId id="355" r:id="rId77"/>
    <p:sldId id="290" r:id="rId78"/>
    <p:sldId id="356" r:id="rId79"/>
    <p:sldId id="357" r:id="rId80"/>
    <p:sldId id="330" r:id="rId81"/>
    <p:sldId id="302" r:id="rId82"/>
    <p:sldId id="303" r:id="rId83"/>
    <p:sldId id="274" r:id="rId84"/>
    <p:sldId id="264" r:id="rId85"/>
    <p:sldId id="275" r:id="rId86"/>
    <p:sldId id="305" r:id="rId87"/>
    <p:sldId id="263" r:id="rId88"/>
    <p:sldId id="277" r:id="rId89"/>
    <p:sldId id="266" r:id="rId90"/>
    <p:sldId id="276" r:id="rId91"/>
    <p:sldId id="265" r:id="rId92"/>
    <p:sldId id="261" r:id="rId93"/>
    <p:sldId id="262" r:id="rId94"/>
    <p:sldId id="270" r:id="rId95"/>
    <p:sldId id="306" r:id="rId96"/>
    <p:sldId id="273" r:id="rId97"/>
    <p:sldId id="278" r:id="rId98"/>
    <p:sldId id="268" r:id="rId99"/>
    <p:sldId id="344" r:id="rId100"/>
    <p:sldId id="272" r:id="rId101"/>
    <p:sldId id="267" r:id="rId102"/>
    <p:sldId id="279" r:id="rId103"/>
    <p:sldId id="280" r:id="rId104"/>
    <p:sldId id="281" r:id="rId10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3D5A695-0777-7184-C2D5-27F95FDC0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710671D-0D2A-F809-FC16-535976F5C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74ADE7B-F960-2378-06C3-581E5082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1754-27EB-4310-8A33-D1F66AEDE562}" type="datetimeFigureOut">
              <a:rPr lang="nb-NO" smtClean="0"/>
              <a:t>26.06.2024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9F2A3FA-337C-435F-C50E-76A76E12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ADD26EA-14E8-F0E1-AB3E-2BC2F8CA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93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65A758-A018-6799-1636-A6C0C372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D4CA6C2-6B1F-02C4-717F-124EE4D04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BCC7048-7B54-724E-A961-C649B487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1754-27EB-4310-8A33-D1F66AEDE562}" type="datetimeFigureOut">
              <a:rPr lang="nb-NO" smtClean="0"/>
              <a:t>26.06.2024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BAC20D1-E653-D96D-68C9-32E5F4A7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9D0E90B-8A6E-68AE-8736-8A84AEC5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687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D72947C-BF55-ABF0-F46E-453446C37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30D1FC1-6A17-10DF-1CE1-25BAC2670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2F3A71C-A1C6-C1A6-5A7E-549B6CD8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1754-27EB-4310-8A33-D1F66AEDE562}" type="datetimeFigureOut">
              <a:rPr lang="nb-NO" smtClean="0"/>
              <a:t>26.06.2024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EF70F53-6D7B-E52E-ED4B-88F0DEAD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B259E8B-106A-0DB9-ABD4-B1F50BEA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271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901893A-4AED-1592-8AE6-D75D339E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C650266-02E9-3178-18CC-3ACF07FB0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7E3397C-8D99-5F25-C791-13D58105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1754-27EB-4310-8A33-D1F66AEDE562}" type="datetimeFigureOut">
              <a:rPr lang="nb-NO" smtClean="0"/>
              <a:t>26.06.2024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219CECC-605F-24AE-6D59-17C9EB71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D0399F8-CB90-9123-893D-90E7FCAF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232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6EF98E5-64A9-557F-63B5-604D3F7B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4AECD1B-91C3-431F-A6D0-DCC7C28B8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AB9DFAA-E71A-B85B-3C2C-0A074936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1754-27EB-4310-8A33-D1F66AEDE562}" type="datetimeFigureOut">
              <a:rPr lang="nb-NO" smtClean="0"/>
              <a:t>26.06.2024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E467101-A87B-4F92-EF56-FCE53A1E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E0E146C-9FC5-B859-6EC5-F600AB2D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47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85AB87-A279-BD5F-7046-C8A4E1F5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7EE8EB-1F66-568F-BA15-C0EA1519E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1699CE2-D7B6-259B-4F8F-FBB5F0DF0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F187BCF-8D23-85EC-AAC4-860C01B0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1754-27EB-4310-8A33-D1F66AEDE562}" type="datetimeFigureOut">
              <a:rPr lang="nb-NO" smtClean="0"/>
              <a:t>26.06.2024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3CAF16B-30CA-0B0C-82FB-8C62444E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BF3C2CC-02C5-B169-1DD1-4BC3EB4A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54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04C729-61EF-EDD0-452A-26E63F766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362097D-66D3-72C8-1BCC-60DD18CD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42DDF2B-D8E8-D0AC-4BCF-E0C918AE2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E903E81-7E9D-55C8-8E80-521716494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E41BEBE-AE37-8ADA-F569-743F9EFF6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D075867-B02B-E5C3-9F03-7203082C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1754-27EB-4310-8A33-D1F66AEDE562}" type="datetimeFigureOut">
              <a:rPr lang="nb-NO" smtClean="0"/>
              <a:t>26.06.2024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08276F06-691A-78FA-6E77-ABF4DD35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2CD3E0D-AE37-98C2-00DB-64A8C464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8101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604F30-8B2A-840F-D126-0DEB793F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AF1CFCF-AE43-157B-AF4B-497AFE53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1754-27EB-4310-8A33-D1F66AEDE562}" type="datetimeFigureOut">
              <a:rPr lang="nb-NO" smtClean="0"/>
              <a:t>26.06.2024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32720BD-1E0B-2D01-04C2-119D9E11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F11BED2-F7ED-BF2C-B5DA-1CF68EFB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377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2AFFFD7-FBB0-F187-FE6E-FFF81E07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1754-27EB-4310-8A33-D1F66AEDE562}" type="datetimeFigureOut">
              <a:rPr lang="nb-NO" smtClean="0"/>
              <a:t>26.06.2024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4920AB7-7FBE-37DA-BDFC-17FA266D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7BC2030F-158C-AC78-3479-5DC3554C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697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16F22D5-383F-260A-5816-91A240FA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1457A25-5117-EE2B-B5F9-F3CDE845B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3E10DCDD-8099-3481-F0AB-5944776DA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35C272B-B183-9B94-8667-1F32B94F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1754-27EB-4310-8A33-D1F66AEDE562}" type="datetimeFigureOut">
              <a:rPr lang="nb-NO" smtClean="0"/>
              <a:t>26.06.2024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951D5C8-B3CD-EE70-5EA5-7DA0D7CA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DB05613-4B4A-FC58-9C37-D1D95AA1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699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0C16E6-36B2-426F-8632-D40AB89B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A49EEF0-05D4-B706-2489-5E221E9FE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D9D3438B-8243-20CF-E65F-E6D94B583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F48E158-1258-F71C-869F-EFAC1F04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1754-27EB-4310-8A33-D1F66AEDE562}" type="datetimeFigureOut">
              <a:rPr lang="nb-NO" smtClean="0"/>
              <a:t>26.06.2024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E29B813-AD9A-7E16-C3E6-73DDA531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45BB11D-1207-D5DD-AA18-C452E225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463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A16B001-43DC-E779-F008-2E054C2C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8D01DBF-DD1D-B72C-812B-75AC71E03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4128802-F935-A4E9-5A9B-8616595EA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31754-27EB-4310-8A33-D1F66AEDE562}" type="datetimeFigureOut">
              <a:rPr lang="nb-NO" smtClean="0"/>
              <a:t>26.06.2024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34C807C-F1F4-5765-8D73-C64439094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38FD336-3952-648D-DF1E-F7A9CC3C1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E7BBC6-70E9-4D41-B3AA-755E79338A5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843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92AF7151-64AE-E5E5-9538-E9C86DB77C0A}"/>
              </a:ext>
            </a:extLst>
          </p:cNvPr>
          <p:cNvCxnSpPr>
            <a:cxnSpLocks/>
          </p:cNvCxnSpPr>
          <p:nvPr/>
        </p:nvCxnSpPr>
        <p:spPr>
          <a:xfrm>
            <a:off x="2562997" y="342900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62439DCC-31EA-FBB2-242A-728BBEE09A1A}"/>
              </a:ext>
            </a:extLst>
          </p:cNvPr>
          <p:cNvCxnSpPr>
            <a:cxnSpLocks/>
          </p:cNvCxnSpPr>
          <p:nvPr/>
        </p:nvCxnSpPr>
        <p:spPr>
          <a:xfrm flipV="1">
            <a:off x="2562997" y="234031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AB1B0648-2CA4-4D52-A470-F56216B4AEE4}"/>
              </a:ext>
            </a:extLst>
          </p:cNvPr>
          <p:cNvCxnSpPr>
            <a:cxnSpLocks/>
          </p:cNvCxnSpPr>
          <p:nvPr/>
        </p:nvCxnSpPr>
        <p:spPr>
          <a:xfrm>
            <a:off x="6315847" y="234031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1D65DE83-7715-859F-83F2-06B137D7E43A}"/>
              </a:ext>
            </a:extLst>
          </p:cNvPr>
          <p:cNvSpPr txBox="1"/>
          <p:nvPr/>
        </p:nvSpPr>
        <p:spPr>
          <a:xfrm>
            <a:off x="9320340" y="5423856"/>
            <a:ext cx="23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Degrees</a:t>
            </a:r>
            <a:r>
              <a:rPr lang="nb-NO" sz="1400" dirty="0"/>
              <a:t> </a:t>
            </a:r>
            <a:r>
              <a:rPr lang="nb-NO" sz="1400" dirty="0" err="1"/>
              <a:t>of</a:t>
            </a:r>
            <a:r>
              <a:rPr lang="nb-NO" sz="1400" dirty="0"/>
              <a:t> stress /</a:t>
            </a:r>
            <a:r>
              <a:rPr lang="nb-NO" sz="1400" dirty="0" err="1"/>
              <a:t>complexity</a:t>
            </a:r>
            <a:endParaRPr lang="nb-NO" sz="1400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2B9E0623-130A-CEDD-5C48-23487B9F6C51}"/>
              </a:ext>
            </a:extLst>
          </p:cNvPr>
          <p:cNvCxnSpPr>
            <a:cxnSpLocks/>
          </p:cNvCxnSpPr>
          <p:nvPr/>
        </p:nvCxnSpPr>
        <p:spPr>
          <a:xfrm>
            <a:off x="6315847" y="1788384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A83F9C3F-2A26-3684-D9C9-E787434E42FC}"/>
              </a:ext>
            </a:extLst>
          </p:cNvPr>
          <p:cNvCxnSpPr>
            <a:cxnSpLocks/>
          </p:cNvCxnSpPr>
          <p:nvPr/>
        </p:nvCxnSpPr>
        <p:spPr>
          <a:xfrm>
            <a:off x="2562997" y="2884659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30DA2FA-0D2D-CE1A-7D14-3E27A6711B95}"/>
              </a:ext>
            </a:extLst>
          </p:cNvPr>
          <p:cNvSpPr txBox="1"/>
          <p:nvPr/>
        </p:nvSpPr>
        <p:spPr>
          <a:xfrm>
            <a:off x="5828786" y="1841673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80AC2590-BF68-A891-4501-6448D87A2927}"/>
              </a:ext>
            </a:extLst>
          </p:cNvPr>
          <p:cNvSpPr txBox="1"/>
          <p:nvPr/>
        </p:nvSpPr>
        <p:spPr>
          <a:xfrm>
            <a:off x="1947989" y="2486334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7EE93B3C-E1F9-42E0-B93B-782E7D317992}"/>
              </a:ext>
            </a:extLst>
          </p:cNvPr>
          <p:cNvSpPr txBox="1"/>
          <p:nvPr/>
        </p:nvSpPr>
        <p:spPr>
          <a:xfrm>
            <a:off x="3459119" y="3547914"/>
            <a:ext cx="197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Military</a:t>
            </a:r>
            <a:r>
              <a:rPr lang="nb-NO" dirty="0"/>
              <a:t> </a:t>
            </a:r>
            <a:r>
              <a:rPr lang="nb-NO" dirty="0" err="1"/>
              <a:t>readiness</a:t>
            </a:r>
            <a:endParaRPr lang="nb-NO" dirty="0"/>
          </a:p>
        </p:txBody>
      </p: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D34771B6-2728-64EF-9547-8919134AA161}"/>
              </a:ext>
            </a:extLst>
          </p:cNvPr>
          <p:cNvCxnSpPr/>
          <p:nvPr/>
        </p:nvCxnSpPr>
        <p:spPr>
          <a:xfrm>
            <a:off x="2562997" y="3600432"/>
            <a:ext cx="3752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62C42BBF-8A18-3A20-2A33-295714882FBA}"/>
              </a:ext>
            </a:extLst>
          </p:cNvPr>
          <p:cNvSpPr txBox="1"/>
          <p:nvPr/>
        </p:nvSpPr>
        <p:spPr>
          <a:xfrm rot="20620622">
            <a:off x="3587899" y="2514640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B682ACD1-789E-A823-E040-A62D2B197426}"/>
              </a:ext>
            </a:extLst>
          </p:cNvPr>
          <p:cNvSpPr txBox="1"/>
          <p:nvPr/>
        </p:nvSpPr>
        <p:spPr>
          <a:xfrm>
            <a:off x="6364244" y="2527615"/>
            <a:ext cx="23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Degrees</a:t>
            </a:r>
            <a:r>
              <a:rPr lang="nb-NO" sz="1400" dirty="0"/>
              <a:t>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intensity</a:t>
            </a:r>
            <a:r>
              <a:rPr lang="nb-NO" sz="1400" dirty="0"/>
              <a:t>/</a:t>
            </a:r>
            <a:r>
              <a:rPr lang="nb-NO" sz="1400" dirty="0" err="1"/>
              <a:t>complexity</a:t>
            </a:r>
            <a:endParaRPr lang="nb-NO" sz="1400" dirty="0"/>
          </a:p>
        </p:txBody>
      </p:sp>
    </p:spTree>
    <p:extLst>
      <p:ext uri="{BB962C8B-B14F-4D97-AF65-F5344CB8AC3E}">
        <p14:creationId xmlns:p14="http://schemas.microsoft.com/office/powerpoint/2010/main" val="3016294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32" y="1812801"/>
            <a:ext cx="11142390" cy="3664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E7256107-81D9-7D69-25D2-BAAF63426DAE}"/>
              </a:ext>
            </a:extLst>
          </p:cNvPr>
          <p:cNvCxnSpPr>
            <a:cxnSpLocks/>
          </p:cNvCxnSpPr>
          <p:nvPr/>
        </p:nvCxnSpPr>
        <p:spPr>
          <a:xfrm>
            <a:off x="2996665" y="2707643"/>
            <a:ext cx="6198669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4E9ABE99-0093-47AD-F6D7-156C4C261652}"/>
              </a:ext>
            </a:extLst>
          </p:cNvPr>
          <p:cNvSpPr txBox="1"/>
          <p:nvPr/>
        </p:nvSpPr>
        <p:spPr>
          <a:xfrm>
            <a:off x="4577700" y="2338311"/>
            <a:ext cx="32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Demand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fitness</a:t>
            </a:r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F93D69D-3023-351B-0F44-F434C252CE33}"/>
              </a:ext>
            </a:extLst>
          </p:cNvPr>
          <p:cNvSpPr txBox="1"/>
          <p:nvPr/>
        </p:nvSpPr>
        <p:spPr>
          <a:xfrm>
            <a:off x="2296799" y="2357361"/>
            <a:ext cx="19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Heavy </a:t>
            </a:r>
            <a:r>
              <a:rPr lang="nb-NO" dirty="0" err="1">
                <a:solidFill>
                  <a:srgbClr val="FF0000"/>
                </a:solidFill>
              </a:rPr>
              <a:t>tasks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3636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1FB9818D-5E39-D350-761A-FABC55D4AE0A}"/>
              </a:ext>
            </a:extLst>
          </p:cNvPr>
          <p:cNvSpPr/>
          <p:nvPr/>
        </p:nvSpPr>
        <p:spPr>
          <a:xfrm>
            <a:off x="2281237" y="3185895"/>
            <a:ext cx="5629275" cy="1901000"/>
          </a:xfrm>
          <a:custGeom>
            <a:avLst/>
            <a:gdLst>
              <a:gd name="connsiteX0" fmla="*/ 0 w 5629275"/>
              <a:gd name="connsiteY0" fmla="*/ 2038581 h 2038581"/>
              <a:gd name="connsiteX1" fmla="*/ 752475 w 5629275"/>
              <a:gd name="connsiteY1" fmla="*/ 231 h 2038581"/>
              <a:gd name="connsiteX2" fmla="*/ 1438275 w 5629275"/>
              <a:gd name="connsiteY2" fmla="*/ 1933806 h 2038581"/>
              <a:gd name="connsiteX3" fmla="*/ 2228850 w 5629275"/>
              <a:gd name="connsiteY3" fmla="*/ 1943331 h 2038581"/>
              <a:gd name="connsiteX4" fmla="*/ 2295525 w 5629275"/>
              <a:gd name="connsiteY4" fmla="*/ 1933806 h 2038581"/>
              <a:gd name="connsiteX5" fmla="*/ 3171825 w 5629275"/>
              <a:gd name="connsiteY5" fmla="*/ 76431 h 2038581"/>
              <a:gd name="connsiteX6" fmla="*/ 3895725 w 5629275"/>
              <a:gd name="connsiteY6" fmla="*/ 1876656 h 2038581"/>
              <a:gd name="connsiteX7" fmla="*/ 4524375 w 5629275"/>
              <a:gd name="connsiteY7" fmla="*/ 1876656 h 2038581"/>
              <a:gd name="connsiteX8" fmla="*/ 5181600 w 5629275"/>
              <a:gd name="connsiteY8" fmla="*/ 114531 h 2038581"/>
              <a:gd name="connsiteX9" fmla="*/ 5629275 w 5629275"/>
              <a:gd name="connsiteY9" fmla="*/ 1886181 h 203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9275" h="2038581">
                <a:moveTo>
                  <a:pt x="0" y="2038581"/>
                </a:moveTo>
                <a:cubicBezTo>
                  <a:pt x="256381" y="1028137"/>
                  <a:pt x="512763" y="17693"/>
                  <a:pt x="752475" y="231"/>
                </a:cubicBezTo>
                <a:cubicBezTo>
                  <a:pt x="992188" y="-17232"/>
                  <a:pt x="1215231" y="958287"/>
                  <a:pt x="1438275" y="1933806"/>
                </a:cubicBezTo>
                <a:lnTo>
                  <a:pt x="2228850" y="1943331"/>
                </a:lnTo>
                <a:cubicBezTo>
                  <a:pt x="2228850" y="1943331"/>
                  <a:pt x="2428875" y="1938568"/>
                  <a:pt x="2295525" y="1933806"/>
                </a:cubicBezTo>
                <a:cubicBezTo>
                  <a:pt x="2587625" y="1314681"/>
                  <a:pt x="2905125" y="85956"/>
                  <a:pt x="3171825" y="76431"/>
                </a:cubicBezTo>
                <a:cubicBezTo>
                  <a:pt x="3438525" y="66906"/>
                  <a:pt x="3667125" y="971781"/>
                  <a:pt x="3895725" y="1876656"/>
                </a:cubicBezTo>
                <a:lnTo>
                  <a:pt x="4524375" y="1876656"/>
                </a:lnTo>
                <a:cubicBezTo>
                  <a:pt x="4743450" y="1289281"/>
                  <a:pt x="4997450" y="112944"/>
                  <a:pt x="5181600" y="114531"/>
                </a:cubicBezTo>
                <a:cubicBezTo>
                  <a:pt x="5365750" y="116118"/>
                  <a:pt x="5497512" y="1001149"/>
                  <a:pt x="5629275" y="18861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143125" y="4819203"/>
            <a:ext cx="5457825" cy="182022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7351277" y="562129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700131" y="3571995"/>
            <a:ext cx="221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Stress </a:t>
            </a:r>
            <a:r>
              <a:rPr lang="nb-NO" sz="2400" dirty="0" err="1"/>
              <a:t>intensity</a:t>
            </a:r>
            <a:endParaRPr lang="nb-NO" sz="2400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2D50FBEE-9819-42A9-0166-D357375AE08B}"/>
              </a:ext>
            </a:extLst>
          </p:cNvPr>
          <p:cNvSpPr/>
          <p:nvPr/>
        </p:nvSpPr>
        <p:spPr>
          <a:xfrm rot="16200000">
            <a:off x="3073509" y="4484575"/>
            <a:ext cx="1533525" cy="432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Recovery</a:t>
            </a:r>
            <a:endParaRPr lang="nb-NO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0BC23068-99FE-E20F-4DF7-F734ACE1C64E}"/>
              </a:ext>
            </a:extLst>
          </p:cNvPr>
          <p:cNvSpPr/>
          <p:nvPr/>
        </p:nvSpPr>
        <p:spPr>
          <a:xfrm rot="16200000">
            <a:off x="3556904" y="4433202"/>
            <a:ext cx="1533525" cy="5347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Training</a:t>
            </a:r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C23EF8D4-D881-B339-01D2-E00DE0033B43}"/>
              </a:ext>
            </a:extLst>
          </p:cNvPr>
          <p:cNvSpPr/>
          <p:nvPr/>
        </p:nvSpPr>
        <p:spPr>
          <a:xfrm rot="16200000">
            <a:off x="5545931" y="4537320"/>
            <a:ext cx="1533525" cy="290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Recovery</a:t>
            </a:r>
            <a:endParaRPr lang="nb-NO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3721AF61-9E9D-F334-703C-7A0254497900}"/>
              </a:ext>
            </a:extLst>
          </p:cNvPr>
          <p:cNvSpPr/>
          <p:nvPr/>
        </p:nvSpPr>
        <p:spPr>
          <a:xfrm rot="16200000">
            <a:off x="5867401" y="4506365"/>
            <a:ext cx="1533525" cy="352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8572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ihåndsform: figur 20">
            <a:extLst>
              <a:ext uri="{FF2B5EF4-FFF2-40B4-BE49-F238E27FC236}">
                <a16:creationId xmlns:a16="http://schemas.microsoft.com/office/drawing/2014/main" id="{144B4A69-37FE-AE92-C838-2E770821AC8E}"/>
              </a:ext>
            </a:extLst>
          </p:cNvPr>
          <p:cNvSpPr/>
          <p:nvPr/>
        </p:nvSpPr>
        <p:spPr>
          <a:xfrm>
            <a:off x="3028950" y="3027102"/>
            <a:ext cx="4905375" cy="1983048"/>
          </a:xfrm>
          <a:custGeom>
            <a:avLst/>
            <a:gdLst>
              <a:gd name="connsiteX0" fmla="*/ 0 w 4905375"/>
              <a:gd name="connsiteY0" fmla="*/ 154248 h 1983048"/>
              <a:gd name="connsiteX1" fmla="*/ 219075 w 4905375"/>
              <a:gd name="connsiteY1" fmla="*/ 182823 h 1983048"/>
              <a:gd name="connsiteX2" fmla="*/ 885825 w 4905375"/>
              <a:gd name="connsiteY2" fmla="*/ 1983048 h 1983048"/>
              <a:gd name="connsiteX3" fmla="*/ 1495425 w 4905375"/>
              <a:gd name="connsiteY3" fmla="*/ 1973523 h 1983048"/>
              <a:gd name="connsiteX4" fmla="*/ 2085975 w 4905375"/>
              <a:gd name="connsiteY4" fmla="*/ 506673 h 1983048"/>
              <a:gd name="connsiteX5" fmla="*/ 2809875 w 4905375"/>
              <a:gd name="connsiteY5" fmla="*/ 535248 h 1983048"/>
              <a:gd name="connsiteX6" fmla="*/ 3276600 w 4905375"/>
              <a:gd name="connsiteY6" fmla="*/ 1859223 h 1983048"/>
              <a:gd name="connsiteX7" fmla="*/ 3790950 w 4905375"/>
              <a:gd name="connsiteY7" fmla="*/ 1887798 h 1983048"/>
              <a:gd name="connsiteX8" fmla="*/ 4171950 w 4905375"/>
              <a:gd name="connsiteY8" fmla="*/ 478098 h 1983048"/>
              <a:gd name="connsiteX9" fmla="*/ 4676775 w 4905375"/>
              <a:gd name="connsiteY9" fmla="*/ 468573 h 1983048"/>
              <a:gd name="connsiteX10" fmla="*/ 4905375 w 4905375"/>
              <a:gd name="connsiteY10" fmla="*/ 1849698 h 198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05375" h="1983048">
                <a:moveTo>
                  <a:pt x="0" y="154248"/>
                </a:moveTo>
                <a:cubicBezTo>
                  <a:pt x="35719" y="16135"/>
                  <a:pt x="71438" y="-121977"/>
                  <a:pt x="219075" y="182823"/>
                </a:cubicBezTo>
                <a:cubicBezTo>
                  <a:pt x="366713" y="487623"/>
                  <a:pt x="626269" y="1235335"/>
                  <a:pt x="885825" y="1983048"/>
                </a:cubicBezTo>
                <a:lnTo>
                  <a:pt x="1495425" y="1973523"/>
                </a:lnTo>
                <a:cubicBezTo>
                  <a:pt x="1692275" y="1484573"/>
                  <a:pt x="1866900" y="746386"/>
                  <a:pt x="2085975" y="506673"/>
                </a:cubicBezTo>
                <a:cubicBezTo>
                  <a:pt x="2305050" y="266961"/>
                  <a:pt x="2557462" y="401104"/>
                  <a:pt x="2809875" y="535248"/>
                </a:cubicBezTo>
                <a:lnTo>
                  <a:pt x="3276600" y="1859223"/>
                </a:lnTo>
                <a:lnTo>
                  <a:pt x="3790950" y="1887798"/>
                </a:lnTo>
                <a:cubicBezTo>
                  <a:pt x="3917950" y="1417898"/>
                  <a:pt x="4024313" y="714636"/>
                  <a:pt x="4171950" y="478098"/>
                </a:cubicBezTo>
                <a:cubicBezTo>
                  <a:pt x="4319588" y="241561"/>
                  <a:pt x="4498181" y="355067"/>
                  <a:pt x="4676775" y="468573"/>
                </a:cubicBezTo>
                <a:lnTo>
                  <a:pt x="4905375" y="1849698"/>
                </a:lnTo>
              </a:path>
            </a:pathLst>
          </a:cu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1FB9818D-5E39-D350-761A-FABC55D4AE0A}"/>
              </a:ext>
            </a:extLst>
          </p:cNvPr>
          <p:cNvSpPr/>
          <p:nvPr/>
        </p:nvSpPr>
        <p:spPr>
          <a:xfrm>
            <a:off x="2281237" y="3185895"/>
            <a:ext cx="5629275" cy="1901000"/>
          </a:xfrm>
          <a:custGeom>
            <a:avLst/>
            <a:gdLst>
              <a:gd name="connsiteX0" fmla="*/ 0 w 5629275"/>
              <a:gd name="connsiteY0" fmla="*/ 2038581 h 2038581"/>
              <a:gd name="connsiteX1" fmla="*/ 752475 w 5629275"/>
              <a:gd name="connsiteY1" fmla="*/ 231 h 2038581"/>
              <a:gd name="connsiteX2" fmla="*/ 1438275 w 5629275"/>
              <a:gd name="connsiteY2" fmla="*/ 1933806 h 2038581"/>
              <a:gd name="connsiteX3" fmla="*/ 2228850 w 5629275"/>
              <a:gd name="connsiteY3" fmla="*/ 1943331 h 2038581"/>
              <a:gd name="connsiteX4" fmla="*/ 2295525 w 5629275"/>
              <a:gd name="connsiteY4" fmla="*/ 1933806 h 2038581"/>
              <a:gd name="connsiteX5" fmla="*/ 3171825 w 5629275"/>
              <a:gd name="connsiteY5" fmla="*/ 76431 h 2038581"/>
              <a:gd name="connsiteX6" fmla="*/ 3895725 w 5629275"/>
              <a:gd name="connsiteY6" fmla="*/ 1876656 h 2038581"/>
              <a:gd name="connsiteX7" fmla="*/ 4524375 w 5629275"/>
              <a:gd name="connsiteY7" fmla="*/ 1876656 h 2038581"/>
              <a:gd name="connsiteX8" fmla="*/ 5181600 w 5629275"/>
              <a:gd name="connsiteY8" fmla="*/ 114531 h 2038581"/>
              <a:gd name="connsiteX9" fmla="*/ 5629275 w 5629275"/>
              <a:gd name="connsiteY9" fmla="*/ 1886181 h 203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9275" h="2038581">
                <a:moveTo>
                  <a:pt x="0" y="2038581"/>
                </a:moveTo>
                <a:cubicBezTo>
                  <a:pt x="256381" y="1028137"/>
                  <a:pt x="512763" y="17693"/>
                  <a:pt x="752475" y="231"/>
                </a:cubicBezTo>
                <a:cubicBezTo>
                  <a:pt x="992188" y="-17232"/>
                  <a:pt x="1215231" y="958287"/>
                  <a:pt x="1438275" y="1933806"/>
                </a:cubicBezTo>
                <a:lnTo>
                  <a:pt x="2228850" y="1943331"/>
                </a:lnTo>
                <a:cubicBezTo>
                  <a:pt x="2228850" y="1943331"/>
                  <a:pt x="2428875" y="1938568"/>
                  <a:pt x="2295525" y="1933806"/>
                </a:cubicBezTo>
                <a:cubicBezTo>
                  <a:pt x="2587625" y="1314681"/>
                  <a:pt x="2905125" y="85956"/>
                  <a:pt x="3171825" y="76431"/>
                </a:cubicBezTo>
                <a:cubicBezTo>
                  <a:pt x="3438525" y="66906"/>
                  <a:pt x="3667125" y="971781"/>
                  <a:pt x="3895725" y="1876656"/>
                </a:cubicBezTo>
                <a:lnTo>
                  <a:pt x="4524375" y="1876656"/>
                </a:lnTo>
                <a:cubicBezTo>
                  <a:pt x="4743450" y="1289281"/>
                  <a:pt x="4997450" y="112944"/>
                  <a:pt x="5181600" y="114531"/>
                </a:cubicBezTo>
                <a:cubicBezTo>
                  <a:pt x="5365750" y="116118"/>
                  <a:pt x="5497512" y="1001149"/>
                  <a:pt x="5629275" y="18861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143125" y="4819203"/>
            <a:ext cx="5457825" cy="182022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671951" y="5629275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 30 </a:t>
            </a:r>
            <a:r>
              <a:rPr lang="nb-NO" dirty="0" err="1"/>
              <a:t>days</a:t>
            </a:r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700131" y="3571995"/>
            <a:ext cx="221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Stress </a:t>
            </a:r>
            <a:r>
              <a:rPr lang="nb-NO" sz="2400" dirty="0" err="1"/>
              <a:t>intensity</a:t>
            </a:r>
            <a:endParaRPr lang="nb-NO" sz="2400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2D50FBEE-9819-42A9-0166-D357375AE08B}"/>
              </a:ext>
            </a:extLst>
          </p:cNvPr>
          <p:cNvSpPr/>
          <p:nvPr/>
        </p:nvSpPr>
        <p:spPr>
          <a:xfrm rot="16200000">
            <a:off x="3036094" y="4521992"/>
            <a:ext cx="1533525" cy="357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Recovery</a:t>
            </a:r>
            <a:endParaRPr lang="nb-NO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0BC23068-99FE-E20F-4DF7-F734ACE1C64E}"/>
              </a:ext>
            </a:extLst>
          </p:cNvPr>
          <p:cNvSpPr/>
          <p:nvPr/>
        </p:nvSpPr>
        <p:spPr>
          <a:xfrm rot="16200000">
            <a:off x="3412330" y="4521992"/>
            <a:ext cx="1533525" cy="357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Training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5F930B5A-2C4D-79E0-C542-887303A18267}"/>
              </a:ext>
            </a:extLst>
          </p:cNvPr>
          <p:cNvSpPr/>
          <p:nvPr/>
        </p:nvSpPr>
        <p:spPr>
          <a:xfrm rot="16200000">
            <a:off x="5383695" y="4521992"/>
            <a:ext cx="1533525" cy="357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Recovery</a:t>
            </a:r>
            <a:endParaRPr lang="nb-NO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9F114324-03D7-9B41-B7B8-F0ECCCC718F4}"/>
              </a:ext>
            </a:extLst>
          </p:cNvPr>
          <p:cNvSpPr/>
          <p:nvPr/>
        </p:nvSpPr>
        <p:spPr>
          <a:xfrm rot="16200000">
            <a:off x="5759931" y="4521992"/>
            <a:ext cx="1533525" cy="357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Training</a:t>
            </a:r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BEA74DB5-FC30-398D-B91A-AD76BD5970D5}"/>
              </a:ext>
            </a:extLst>
          </p:cNvPr>
          <p:cNvCxnSpPr>
            <a:cxnSpLocks/>
          </p:cNvCxnSpPr>
          <p:nvPr/>
        </p:nvCxnSpPr>
        <p:spPr>
          <a:xfrm flipH="1">
            <a:off x="3343285" y="2730894"/>
            <a:ext cx="1462374" cy="455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8B464715-40A8-2517-A453-AFFFFFA82243}"/>
              </a:ext>
            </a:extLst>
          </p:cNvPr>
          <p:cNvSpPr txBox="1"/>
          <p:nvPr/>
        </p:nvSpPr>
        <p:spPr>
          <a:xfrm>
            <a:off x="2452707" y="2426149"/>
            <a:ext cx="2352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performance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0292285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diagram, skjermbilde, Rektangel&#10;&#10;Automatisk generert beskrivelse">
            <a:extLst>
              <a:ext uri="{FF2B5EF4-FFF2-40B4-BE49-F238E27FC236}">
                <a16:creationId xmlns:a16="http://schemas.microsoft.com/office/drawing/2014/main" id="{6A216BCE-13FB-7FA4-CAD6-F1E90DA00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99" y="380574"/>
            <a:ext cx="8430802" cy="6096851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C2E89303-44D0-C97D-BF70-802276AFBB22}"/>
              </a:ext>
            </a:extLst>
          </p:cNvPr>
          <p:cNvSpPr txBox="1"/>
          <p:nvPr/>
        </p:nvSpPr>
        <p:spPr>
          <a:xfrm>
            <a:off x="2266950" y="6241656"/>
            <a:ext cx="224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Task</a:t>
            </a:r>
            <a:r>
              <a:rPr lang="nb-NO" dirty="0"/>
              <a:t> </a:t>
            </a:r>
            <a:r>
              <a:rPr lang="nb-NO" dirty="0" err="1"/>
              <a:t>specific</a:t>
            </a:r>
            <a:r>
              <a:rPr lang="nb-NO" dirty="0"/>
              <a:t> training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FD9F2CC-4F3A-E189-479A-A463B7DB534B}"/>
              </a:ext>
            </a:extLst>
          </p:cNvPr>
          <p:cNvSpPr txBox="1"/>
          <p:nvPr/>
        </p:nvSpPr>
        <p:spPr>
          <a:xfrm>
            <a:off x="5274236" y="6359541"/>
            <a:ext cx="164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Strength</a:t>
            </a:r>
            <a:r>
              <a:rPr lang="nb-NO" dirty="0"/>
              <a:t> </a:t>
            </a:r>
            <a:r>
              <a:rPr lang="nb-NO" dirty="0" err="1"/>
              <a:t>group</a:t>
            </a:r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DECB317-0686-DE13-2C0F-3BBF03603D9B}"/>
              </a:ext>
            </a:extLst>
          </p:cNvPr>
          <p:cNvSpPr txBox="1"/>
          <p:nvPr/>
        </p:nvSpPr>
        <p:spPr>
          <a:xfrm>
            <a:off x="7841931" y="6162191"/>
            <a:ext cx="155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Control </a:t>
            </a:r>
            <a:r>
              <a:rPr lang="nb-NO" dirty="0" err="1"/>
              <a:t>group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555883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diagram, skjermbilde, Rektangel&#10;&#10;Automatisk generert beskrivelse">
            <a:extLst>
              <a:ext uri="{FF2B5EF4-FFF2-40B4-BE49-F238E27FC236}">
                <a16:creationId xmlns:a16="http://schemas.microsoft.com/office/drawing/2014/main" id="{6A216BCE-13FB-7FA4-CAD6-F1E90DA00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99" y="380574"/>
            <a:ext cx="8430802" cy="609685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36CFC7D-10DD-774A-74AD-34BCE112BDAE}"/>
              </a:ext>
            </a:extLst>
          </p:cNvPr>
          <p:cNvSpPr/>
          <p:nvPr/>
        </p:nvSpPr>
        <p:spPr>
          <a:xfrm>
            <a:off x="1762125" y="380574"/>
            <a:ext cx="3019425" cy="58297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2E89303-44D0-C97D-BF70-802276AFBB22}"/>
              </a:ext>
            </a:extLst>
          </p:cNvPr>
          <p:cNvSpPr txBox="1"/>
          <p:nvPr/>
        </p:nvSpPr>
        <p:spPr>
          <a:xfrm>
            <a:off x="2266950" y="6241656"/>
            <a:ext cx="224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Task</a:t>
            </a:r>
            <a:r>
              <a:rPr lang="nb-NO" dirty="0"/>
              <a:t> </a:t>
            </a:r>
            <a:r>
              <a:rPr lang="nb-NO" dirty="0" err="1"/>
              <a:t>specific</a:t>
            </a:r>
            <a:r>
              <a:rPr lang="nb-NO" dirty="0"/>
              <a:t> training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FD9F2CC-4F3A-E189-479A-A463B7DB534B}"/>
              </a:ext>
            </a:extLst>
          </p:cNvPr>
          <p:cNvSpPr txBox="1"/>
          <p:nvPr/>
        </p:nvSpPr>
        <p:spPr>
          <a:xfrm>
            <a:off x="5274236" y="6359541"/>
            <a:ext cx="164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Strength</a:t>
            </a:r>
            <a:r>
              <a:rPr lang="nb-NO" dirty="0"/>
              <a:t> </a:t>
            </a:r>
            <a:r>
              <a:rPr lang="nb-NO" dirty="0" err="1"/>
              <a:t>group</a:t>
            </a:r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DECB317-0686-DE13-2C0F-3BBF03603D9B}"/>
              </a:ext>
            </a:extLst>
          </p:cNvPr>
          <p:cNvSpPr txBox="1"/>
          <p:nvPr/>
        </p:nvSpPr>
        <p:spPr>
          <a:xfrm>
            <a:off x="7841931" y="6162191"/>
            <a:ext cx="155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Control </a:t>
            </a:r>
            <a:r>
              <a:rPr lang="nb-NO" dirty="0" err="1"/>
              <a:t>group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2434183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diagram, skjermbilde, Rektangel&#10;&#10;Automatisk generert beskrivelse">
            <a:extLst>
              <a:ext uri="{FF2B5EF4-FFF2-40B4-BE49-F238E27FC236}">
                <a16:creationId xmlns:a16="http://schemas.microsoft.com/office/drawing/2014/main" id="{6A216BCE-13FB-7FA4-CAD6-F1E90DA00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99" y="380574"/>
            <a:ext cx="8430802" cy="6096851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936CFC7D-10DD-774A-74AD-34BCE112BDAE}"/>
              </a:ext>
            </a:extLst>
          </p:cNvPr>
          <p:cNvSpPr/>
          <p:nvPr/>
        </p:nvSpPr>
        <p:spPr>
          <a:xfrm>
            <a:off x="1762125" y="380574"/>
            <a:ext cx="5610225" cy="58297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C2E89303-44D0-C97D-BF70-802276AFBB22}"/>
              </a:ext>
            </a:extLst>
          </p:cNvPr>
          <p:cNvSpPr txBox="1"/>
          <p:nvPr/>
        </p:nvSpPr>
        <p:spPr>
          <a:xfrm>
            <a:off x="2266950" y="6241656"/>
            <a:ext cx="224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Task</a:t>
            </a:r>
            <a:r>
              <a:rPr lang="nb-NO" dirty="0"/>
              <a:t> </a:t>
            </a:r>
            <a:r>
              <a:rPr lang="nb-NO" dirty="0" err="1"/>
              <a:t>specific</a:t>
            </a:r>
            <a:r>
              <a:rPr lang="nb-NO" dirty="0"/>
              <a:t> training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0FD9F2CC-4F3A-E189-479A-A463B7DB534B}"/>
              </a:ext>
            </a:extLst>
          </p:cNvPr>
          <p:cNvSpPr txBox="1"/>
          <p:nvPr/>
        </p:nvSpPr>
        <p:spPr>
          <a:xfrm>
            <a:off x="5274236" y="6359541"/>
            <a:ext cx="164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Strength</a:t>
            </a:r>
            <a:r>
              <a:rPr lang="nb-NO" dirty="0"/>
              <a:t> </a:t>
            </a:r>
            <a:r>
              <a:rPr lang="nb-NO" dirty="0" err="1"/>
              <a:t>group</a:t>
            </a:r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EDECB317-0686-DE13-2C0F-3BBF03603D9B}"/>
              </a:ext>
            </a:extLst>
          </p:cNvPr>
          <p:cNvSpPr txBox="1"/>
          <p:nvPr/>
        </p:nvSpPr>
        <p:spPr>
          <a:xfrm>
            <a:off x="7841931" y="6162191"/>
            <a:ext cx="1550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Control </a:t>
            </a:r>
            <a:r>
              <a:rPr lang="nb-NO" dirty="0" err="1"/>
              <a:t>group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0607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32" y="1812801"/>
            <a:ext cx="11142390" cy="3664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E7256107-81D9-7D69-25D2-BAAF63426DAE}"/>
              </a:ext>
            </a:extLst>
          </p:cNvPr>
          <p:cNvCxnSpPr>
            <a:cxnSpLocks/>
          </p:cNvCxnSpPr>
          <p:nvPr/>
        </p:nvCxnSpPr>
        <p:spPr>
          <a:xfrm>
            <a:off x="2996665" y="2707643"/>
            <a:ext cx="6198669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4E9ABE99-0093-47AD-F6D7-156C4C261652}"/>
              </a:ext>
            </a:extLst>
          </p:cNvPr>
          <p:cNvSpPr txBox="1"/>
          <p:nvPr/>
        </p:nvSpPr>
        <p:spPr>
          <a:xfrm>
            <a:off x="4577700" y="2338311"/>
            <a:ext cx="32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Demand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fitness</a:t>
            </a:r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F93D69D-3023-351B-0F44-F434C252CE33}"/>
              </a:ext>
            </a:extLst>
          </p:cNvPr>
          <p:cNvSpPr txBox="1"/>
          <p:nvPr/>
        </p:nvSpPr>
        <p:spPr>
          <a:xfrm>
            <a:off x="2296799" y="2366886"/>
            <a:ext cx="19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Heavy </a:t>
            </a:r>
            <a:r>
              <a:rPr lang="nb-NO" dirty="0" err="1">
                <a:solidFill>
                  <a:srgbClr val="FF0000"/>
                </a:solidFill>
              </a:rPr>
              <a:t>tasks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DBC5179F-42F0-72A1-CBFF-510733C10B2E}"/>
              </a:ext>
            </a:extLst>
          </p:cNvPr>
          <p:cNvSpPr txBox="1"/>
          <p:nvPr/>
        </p:nvSpPr>
        <p:spPr>
          <a:xfrm>
            <a:off x="2296799" y="2016604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Load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carried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39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32" y="1812801"/>
            <a:ext cx="11142390" cy="3664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E7256107-81D9-7D69-25D2-BAAF63426DAE}"/>
              </a:ext>
            </a:extLst>
          </p:cNvPr>
          <p:cNvCxnSpPr>
            <a:cxnSpLocks/>
          </p:cNvCxnSpPr>
          <p:nvPr/>
        </p:nvCxnSpPr>
        <p:spPr>
          <a:xfrm>
            <a:off x="2996665" y="2707643"/>
            <a:ext cx="6198669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4E9ABE99-0093-47AD-F6D7-156C4C261652}"/>
              </a:ext>
            </a:extLst>
          </p:cNvPr>
          <p:cNvSpPr txBox="1"/>
          <p:nvPr/>
        </p:nvSpPr>
        <p:spPr>
          <a:xfrm>
            <a:off x="4577700" y="2338311"/>
            <a:ext cx="32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Demand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fitness</a:t>
            </a:r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F93D69D-3023-351B-0F44-F434C252CE33}"/>
              </a:ext>
            </a:extLst>
          </p:cNvPr>
          <p:cNvSpPr txBox="1"/>
          <p:nvPr/>
        </p:nvSpPr>
        <p:spPr>
          <a:xfrm>
            <a:off x="2296799" y="2366886"/>
            <a:ext cx="19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Heavy </a:t>
            </a:r>
            <a:r>
              <a:rPr lang="nb-NO" dirty="0" err="1">
                <a:solidFill>
                  <a:srgbClr val="FF0000"/>
                </a:solidFill>
              </a:rPr>
              <a:t>tasks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DBC5179F-42F0-72A1-CBFF-510733C10B2E}"/>
              </a:ext>
            </a:extLst>
          </p:cNvPr>
          <p:cNvSpPr txBox="1"/>
          <p:nvPr/>
        </p:nvSpPr>
        <p:spPr>
          <a:xfrm>
            <a:off x="2296799" y="2016604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Load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carried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336A350D-9E05-33E9-AAFE-E50415A4089B}"/>
              </a:ext>
            </a:extLst>
          </p:cNvPr>
          <p:cNvSpPr txBox="1"/>
          <p:nvPr/>
        </p:nvSpPr>
        <p:spPr>
          <a:xfrm>
            <a:off x="2296798" y="1734799"/>
            <a:ext cx="22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Anaerobic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capacity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34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57" y="1776938"/>
            <a:ext cx="11142390" cy="3664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E7256107-81D9-7D69-25D2-BAAF63426DAE}"/>
              </a:ext>
            </a:extLst>
          </p:cNvPr>
          <p:cNvCxnSpPr>
            <a:cxnSpLocks/>
          </p:cNvCxnSpPr>
          <p:nvPr/>
        </p:nvCxnSpPr>
        <p:spPr>
          <a:xfrm>
            <a:off x="2996665" y="2707643"/>
            <a:ext cx="6198669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4E9ABE99-0093-47AD-F6D7-156C4C261652}"/>
              </a:ext>
            </a:extLst>
          </p:cNvPr>
          <p:cNvSpPr txBox="1"/>
          <p:nvPr/>
        </p:nvSpPr>
        <p:spPr>
          <a:xfrm>
            <a:off x="4577700" y="2338311"/>
            <a:ext cx="32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Demand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fitness</a:t>
            </a:r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F93D69D-3023-351B-0F44-F434C252CE33}"/>
              </a:ext>
            </a:extLst>
          </p:cNvPr>
          <p:cNvSpPr txBox="1"/>
          <p:nvPr/>
        </p:nvSpPr>
        <p:spPr>
          <a:xfrm>
            <a:off x="2296799" y="2366886"/>
            <a:ext cx="19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Heavy </a:t>
            </a:r>
            <a:r>
              <a:rPr lang="nb-NO" dirty="0" err="1">
                <a:solidFill>
                  <a:srgbClr val="FF0000"/>
                </a:solidFill>
              </a:rPr>
              <a:t>tasks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DBC5179F-42F0-72A1-CBFF-510733C10B2E}"/>
              </a:ext>
            </a:extLst>
          </p:cNvPr>
          <p:cNvSpPr txBox="1"/>
          <p:nvPr/>
        </p:nvSpPr>
        <p:spPr>
          <a:xfrm>
            <a:off x="2296799" y="2016604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Load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carried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336A350D-9E05-33E9-AAFE-E50415A4089B}"/>
              </a:ext>
            </a:extLst>
          </p:cNvPr>
          <p:cNvSpPr txBox="1"/>
          <p:nvPr/>
        </p:nvSpPr>
        <p:spPr>
          <a:xfrm>
            <a:off x="2296798" y="1734799"/>
            <a:ext cx="22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Anaerobic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capacity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0E452D3B-B790-3DF5-84FE-7AD21FF88179}"/>
              </a:ext>
            </a:extLst>
          </p:cNvPr>
          <p:cNvSpPr txBox="1"/>
          <p:nvPr/>
        </p:nvSpPr>
        <p:spPr>
          <a:xfrm>
            <a:off x="5305425" y="1776938"/>
            <a:ext cx="201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solidFill>
                  <a:srgbClr val="FF0000"/>
                </a:solidFill>
              </a:rPr>
              <a:t>++ </a:t>
            </a:r>
            <a:r>
              <a:rPr lang="nb-NO" sz="2000" dirty="0" err="1">
                <a:solidFill>
                  <a:srgbClr val="FF0000"/>
                </a:solidFill>
              </a:rPr>
              <a:t>Stressors</a:t>
            </a:r>
            <a:endParaRPr lang="nb-NO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03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32" y="1812801"/>
            <a:ext cx="11142390" cy="3664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E7256107-81D9-7D69-25D2-BAAF63426DAE}"/>
              </a:ext>
            </a:extLst>
          </p:cNvPr>
          <p:cNvCxnSpPr>
            <a:cxnSpLocks/>
          </p:cNvCxnSpPr>
          <p:nvPr/>
        </p:nvCxnSpPr>
        <p:spPr>
          <a:xfrm>
            <a:off x="2996665" y="2707643"/>
            <a:ext cx="6198669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Rett linje 1">
            <a:extLst>
              <a:ext uri="{FF2B5EF4-FFF2-40B4-BE49-F238E27FC236}">
                <a16:creationId xmlns:a16="http://schemas.microsoft.com/office/drawing/2014/main" id="{F0E4A3C0-6C1C-4FA1-3978-2DDCFEDC793B}"/>
              </a:ext>
            </a:extLst>
          </p:cNvPr>
          <p:cNvCxnSpPr>
            <a:cxnSpLocks/>
          </p:cNvCxnSpPr>
          <p:nvPr/>
        </p:nvCxnSpPr>
        <p:spPr>
          <a:xfrm>
            <a:off x="2996665" y="2781701"/>
            <a:ext cx="6198669" cy="336884"/>
          </a:xfrm>
          <a:prstGeom prst="line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kstSylinder 4">
            <a:extLst>
              <a:ext uri="{FF2B5EF4-FFF2-40B4-BE49-F238E27FC236}">
                <a16:creationId xmlns:a16="http://schemas.microsoft.com/office/drawing/2014/main" id="{448B5409-2BA6-EA88-2D35-A94B59406261}"/>
              </a:ext>
            </a:extLst>
          </p:cNvPr>
          <p:cNvSpPr txBox="1"/>
          <p:nvPr/>
        </p:nvSpPr>
        <p:spPr>
          <a:xfrm rot="182352">
            <a:off x="3474450" y="2820283"/>
            <a:ext cx="293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/>
              <a:t>Decline</a:t>
            </a:r>
            <a:r>
              <a:rPr lang="nb-NO" b="1" dirty="0"/>
              <a:t> in </a:t>
            </a:r>
            <a:r>
              <a:rPr lang="nb-NO" b="1" dirty="0" err="1"/>
              <a:t>physical</a:t>
            </a:r>
            <a:r>
              <a:rPr lang="nb-NO" b="1" dirty="0"/>
              <a:t> </a:t>
            </a:r>
            <a:r>
              <a:rPr lang="nb-NO" b="1" dirty="0" err="1"/>
              <a:t>fitness</a:t>
            </a:r>
            <a:endParaRPr lang="nb-NO" b="1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47710D27-25E7-5D48-740D-D57CA0BFC954}"/>
              </a:ext>
            </a:extLst>
          </p:cNvPr>
          <p:cNvSpPr txBox="1"/>
          <p:nvPr/>
        </p:nvSpPr>
        <p:spPr>
          <a:xfrm>
            <a:off x="4577700" y="2338311"/>
            <a:ext cx="3223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Demand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fitness</a:t>
            </a:r>
            <a:endParaRPr lang="nb-NO" dirty="0"/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1571C2D2-B5D4-DF5F-4ADA-3C67CB65B8A0}"/>
              </a:ext>
            </a:extLst>
          </p:cNvPr>
          <p:cNvSpPr txBox="1"/>
          <p:nvPr/>
        </p:nvSpPr>
        <p:spPr>
          <a:xfrm>
            <a:off x="2296799" y="2366886"/>
            <a:ext cx="19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Heavy </a:t>
            </a:r>
            <a:r>
              <a:rPr lang="nb-NO" dirty="0" err="1">
                <a:solidFill>
                  <a:srgbClr val="FF0000"/>
                </a:solidFill>
              </a:rPr>
              <a:t>tasks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2979EAD2-5E6C-F596-3509-B7C8D3E56A4E}"/>
              </a:ext>
            </a:extLst>
          </p:cNvPr>
          <p:cNvSpPr txBox="1"/>
          <p:nvPr/>
        </p:nvSpPr>
        <p:spPr>
          <a:xfrm>
            <a:off x="2296799" y="2016604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Load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carried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7EC8B861-4BEB-7A7D-852E-B30C7C205B71}"/>
              </a:ext>
            </a:extLst>
          </p:cNvPr>
          <p:cNvSpPr txBox="1"/>
          <p:nvPr/>
        </p:nvSpPr>
        <p:spPr>
          <a:xfrm>
            <a:off x="2296798" y="1734799"/>
            <a:ext cx="22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Anaerobic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capacity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5B7AF04B-FEB5-F205-A0EC-427A4E3A6381}"/>
              </a:ext>
            </a:extLst>
          </p:cNvPr>
          <p:cNvSpPr txBox="1"/>
          <p:nvPr/>
        </p:nvSpPr>
        <p:spPr>
          <a:xfrm>
            <a:off x="5305425" y="1776938"/>
            <a:ext cx="201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solidFill>
                  <a:srgbClr val="FF0000"/>
                </a:solidFill>
              </a:rPr>
              <a:t>++ </a:t>
            </a:r>
            <a:r>
              <a:rPr lang="nb-NO" sz="2000" dirty="0" err="1">
                <a:solidFill>
                  <a:srgbClr val="FF0000"/>
                </a:solidFill>
              </a:rPr>
              <a:t>Stressors</a:t>
            </a:r>
            <a:endParaRPr lang="nb-NO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7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32" y="1812801"/>
            <a:ext cx="11142390" cy="3664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E7256107-81D9-7D69-25D2-BAAF63426DAE}"/>
              </a:ext>
            </a:extLst>
          </p:cNvPr>
          <p:cNvCxnSpPr>
            <a:cxnSpLocks/>
          </p:cNvCxnSpPr>
          <p:nvPr/>
        </p:nvCxnSpPr>
        <p:spPr>
          <a:xfrm>
            <a:off x="2996665" y="2707643"/>
            <a:ext cx="6198669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4E9ABE99-0093-47AD-F6D7-156C4C261652}"/>
              </a:ext>
            </a:extLst>
          </p:cNvPr>
          <p:cNvSpPr txBox="1"/>
          <p:nvPr/>
        </p:nvSpPr>
        <p:spPr>
          <a:xfrm>
            <a:off x="5041316" y="2359904"/>
            <a:ext cx="123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Demand</a:t>
            </a:r>
            <a:endParaRPr lang="nb-NO" dirty="0"/>
          </a:p>
        </p:txBody>
      </p:sp>
      <p:cxnSp>
        <p:nvCxnSpPr>
          <p:cNvPr id="2" name="Rett linje 1">
            <a:extLst>
              <a:ext uri="{FF2B5EF4-FFF2-40B4-BE49-F238E27FC236}">
                <a16:creationId xmlns:a16="http://schemas.microsoft.com/office/drawing/2014/main" id="{F0E4A3C0-6C1C-4FA1-3978-2DDCFEDC793B}"/>
              </a:ext>
            </a:extLst>
          </p:cNvPr>
          <p:cNvCxnSpPr>
            <a:cxnSpLocks/>
          </p:cNvCxnSpPr>
          <p:nvPr/>
        </p:nvCxnSpPr>
        <p:spPr>
          <a:xfrm>
            <a:off x="2996665" y="2781701"/>
            <a:ext cx="6198669" cy="336884"/>
          </a:xfrm>
          <a:prstGeom prst="line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kstSylinder 2">
            <a:extLst>
              <a:ext uri="{FF2B5EF4-FFF2-40B4-BE49-F238E27FC236}">
                <a16:creationId xmlns:a16="http://schemas.microsoft.com/office/drawing/2014/main" id="{7E7CF32C-812F-ED4E-45FB-85B84B319902}"/>
              </a:ext>
            </a:extLst>
          </p:cNvPr>
          <p:cNvSpPr txBox="1"/>
          <p:nvPr/>
        </p:nvSpPr>
        <p:spPr>
          <a:xfrm rot="182352">
            <a:off x="3569700" y="2820283"/>
            <a:ext cx="293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/>
              <a:t>Decline</a:t>
            </a:r>
            <a:r>
              <a:rPr lang="nb-NO" b="1" dirty="0"/>
              <a:t> in </a:t>
            </a:r>
            <a:r>
              <a:rPr lang="nb-NO" b="1" dirty="0" err="1"/>
              <a:t>physical</a:t>
            </a:r>
            <a:r>
              <a:rPr lang="nb-NO" b="1" dirty="0"/>
              <a:t> </a:t>
            </a:r>
            <a:r>
              <a:rPr lang="nb-NO" b="1" dirty="0" err="1"/>
              <a:t>fitness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195083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82" y="1795076"/>
            <a:ext cx="8736440" cy="312685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ABDEF285-F6EF-710C-8D27-59F343905D1A}"/>
              </a:ext>
            </a:extLst>
          </p:cNvPr>
          <p:cNvSpPr txBox="1"/>
          <p:nvPr/>
        </p:nvSpPr>
        <p:spPr>
          <a:xfrm>
            <a:off x="1544382" y="2280214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Load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carried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36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82" y="1795076"/>
            <a:ext cx="8736440" cy="312685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ABDEF285-F6EF-710C-8D27-59F343905D1A}"/>
              </a:ext>
            </a:extLst>
          </p:cNvPr>
          <p:cNvSpPr txBox="1"/>
          <p:nvPr/>
        </p:nvSpPr>
        <p:spPr>
          <a:xfrm>
            <a:off x="1544382" y="2280214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Load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carried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7BB181EA-5D6E-291C-F9E5-950E3F7639E5}"/>
              </a:ext>
            </a:extLst>
          </p:cNvPr>
          <p:cNvSpPr txBox="1"/>
          <p:nvPr/>
        </p:nvSpPr>
        <p:spPr>
          <a:xfrm>
            <a:off x="1544382" y="1973696"/>
            <a:ext cx="22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Anaerobic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capacity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03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82" y="1795076"/>
            <a:ext cx="8736440" cy="312685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ABDEF285-F6EF-710C-8D27-59F343905D1A}"/>
              </a:ext>
            </a:extLst>
          </p:cNvPr>
          <p:cNvSpPr txBox="1"/>
          <p:nvPr/>
        </p:nvSpPr>
        <p:spPr>
          <a:xfrm>
            <a:off x="1544382" y="2280214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Load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carried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7BB181EA-5D6E-291C-F9E5-950E3F7639E5}"/>
              </a:ext>
            </a:extLst>
          </p:cNvPr>
          <p:cNvSpPr txBox="1"/>
          <p:nvPr/>
        </p:nvSpPr>
        <p:spPr>
          <a:xfrm>
            <a:off x="1544382" y="1973696"/>
            <a:ext cx="22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Anaerobic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capacity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37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82" y="1795076"/>
            <a:ext cx="8736440" cy="312685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ABDEF285-F6EF-710C-8D27-59F343905D1A}"/>
              </a:ext>
            </a:extLst>
          </p:cNvPr>
          <p:cNvSpPr txBox="1"/>
          <p:nvPr/>
        </p:nvSpPr>
        <p:spPr>
          <a:xfrm>
            <a:off x="1544382" y="2280214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Load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carried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7BB181EA-5D6E-291C-F9E5-950E3F7639E5}"/>
              </a:ext>
            </a:extLst>
          </p:cNvPr>
          <p:cNvSpPr txBox="1"/>
          <p:nvPr/>
        </p:nvSpPr>
        <p:spPr>
          <a:xfrm>
            <a:off x="1544382" y="1973696"/>
            <a:ext cx="22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Anaerobic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capacity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27144EFE-ECA5-D0CE-1C55-7A8C36C71686}"/>
              </a:ext>
            </a:extLst>
          </p:cNvPr>
          <p:cNvSpPr txBox="1"/>
          <p:nvPr/>
        </p:nvSpPr>
        <p:spPr>
          <a:xfrm>
            <a:off x="1544382" y="2541258"/>
            <a:ext cx="19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Heavy </a:t>
            </a:r>
            <a:r>
              <a:rPr lang="nb-NO" dirty="0" err="1">
                <a:solidFill>
                  <a:srgbClr val="FF0000"/>
                </a:solidFill>
              </a:rPr>
              <a:t>tasks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31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92AF7151-64AE-E5E5-9538-E9C86DB77C0A}"/>
              </a:ext>
            </a:extLst>
          </p:cNvPr>
          <p:cNvCxnSpPr>
            <a:cxnSpLocks/>
          </p:cNvCxnSpPr>
          <p:nvPr/>
        </p:nvCxnSpPr>
        <p:spPr>
          <a:xfrm>
            <a:off x="2562997" y="342900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62439DCC-31EA-FBB2-242A-728BBEE09A1A}"/>
              </a:ext>
            </a:extLst>
          </p:cNvPr>
          <p:cNvCxnSpPr>
            <a:cxnSpLocks/>
          </p:cNvCxnSpPr>
          <p:nvPr/>
        </p:nvCxnSpPr>
        <p:spPr>
          <a:xfrm flipV="1">
            <a:off x="2562997" y="234031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AB1B0648-2CA4-4D52-A470-F56216B4AEE4}"/>
              </a:ext>
            </a:extLst>
          </p:cNvPr>
          <p:cNvCxnSpPr>
            <a:cxnSpLocks/>
          </p:cNvCxnSpPr>
          <p:nvPr/>
        </p:nvCxnSpPr>
        <p:spPr>
          <a:xfrm>
            <a:off x="6315847" y="234031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1D65DE83-7715-859F-83F2-06B137D7E43A}"/>
              </a:ext>
            </a:extLst>
          </p:cNvPr>
          <p:cNvSpPr txBox="1"/>
          <p:nvPr/>
        </p:nvSpPr>
        <p:spPr>
          <a:xfrm>
            <a:off x="9320340" y="5423856"/>
            <a:ext cx="23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Degrees</a:t>
            </a:r>
            <a:r>
              <a:rPr lang="nb-NO" sz="1400" dirty="0"/>
              <a:t> </a:t>
            </a:r>
            <a:r>
              <a:rPr lang="nb-NO" sz="1400" dirty="0" err="1"/>
              <a:t>of</a:t>
            </a:r>
            <a:r>
              <a:rPr lang="nb-NO" sz="1400" dirty="0"/>
              <a:t> stress /</a:t>
            </a:r>
            <a:r>
              <a:rPr lang="nb-NO" sz="1400" dirty="0" err="1"/>
              <a:t>complexity</a:t>
            </a:r>
            <a:endParaRPr lang="nb-NO" sz="1400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2B9E0623-130A-CEDD-5C48-23487B9F6C51}"/>
              </a:ext>
            </a:extLst>
          </p:cNvPr>
          <p:cNvCxnSpPr>
            <a:cxnSpLocks/>
          </p:cNvCxnSpPr>
          <p:nvPr/>
        </p:nvCxnSpPr>
        <p:spPr>
          <a:xfrm>
            <a:off x="6315847" y="1788384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A83F9C3F-2A26-3684-D9C9-E787434E42FC}"/>
              </a:ext>
            </a:extLst>
          </p:cNvPr>
          <p:cNvCxnSpPr>
            <a:cxnSpLocks/>
          </p:cNvCxnSpPr>
          <p:nvPr/>
        </p:nvCxnSpPr>
        <p:spPr>
          <a:xfrm>
            <a:off x="2562997" y="2884659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30DA2FA-0D2D-CE1A-7D14-3E27A6711B95}"/>
              </a:ext>
            </a:extLst>
          </p:cNvPr>
          <p:cNvSpPr txBox="1"/>
          <p:nvPr/>
        </p:nvSpPr>
        <p:spPr>
          <a:xfrm>
            <a:off x="5828786" y="1841673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80AC2590-BF68-A891-4501-6448D87A2927}"/>
              </a:ext>
            </a:extLst>
          </p:cNvPr>
          <p:cNvSpPr txBox="1"/>
          <p:nvPr/>
        </p:nvSpPr>
        <p:spPr>
          <a:xfrm>
            <a:off x="1947989" y="2486334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62C42BBF-8A18-3A20-2A33-295714882FBA}"/>
              </a:ext>
            </a:extLst>
          </p:cNvPr>
          <p:cNvSpPr txBox="1"/>
          <p:nvPr/>
        </p:nvSpPr>
        <p:spPr>
          <a:xfrm rot="20620622">
            <a:off x="3587899" y="2514640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B682ACD1-789E-A823-E040-A62D2B197426}"/>
              </a:ext>
            </a:extLst>
          </p:cNvPr>
          <p:cNvSpPr txBox="1"/>
          <p:nvPr/>
        </p:nvSpPr>
        <p:spPr>
          <a:xfrm>
            <a:off x="6364244" y="2527615"/>
            <a:ext cx="23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Degrees</a:t>
            </a:r>
            <a:r>
              <a:rPr lang="nb-NO" sz="1400" dirty="0"/>
              <a:t>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intensity</a:t>
            </a:r>
            <a:r>
              <a:rPr lang="nb-NO" sz="1400" dirty="0"/>
              <a:t>/</a:t>
            </a:r>
            <a:r>
              <a:rPr lang="nb-NO" sz="1400" dirty="0" err="1"/>
              <a:t>complexity</a:t>
            </a:r>
            <a:endParaRPr lang="nb-NO" sz="1400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09843AE5-8172-8D6C-5326-6A4145B336D9}"/>
              </a:ext>
            </a:extLst>
          </p:cNvPr>
          <p:cNvSpPr txBox="1"/>
          <p:nvPr/>
        </p:nvSpPr>
        <p:spPr>
          <a:xfrm>
            <a:off x="3151021" y="31276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1.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6CEF5BC8-333E-094B-FB0F-091C515BEA3B}"/>
              </a:ext>
            </a:extLst>
          </p:cNvPr>
          <p:cNvSpPr txBox="1"/>
          <p:nvPr/>
        </p:nvSpPr>
        <p:spPr>
          <a:xfrm>
            <a:off x="4439340" y="28046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2.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F98B1465-4B2F-B6FF-435C-8E6225FE36EF}"/>
              </a:ext>
            </a:extLst>
          </p:cNvPr>
          <p:cNvSpPr txBox="1"/>
          <p:nvPr/>
        </p:nvSpPr>
        <p:spPr>
          <a:xfrm>
            <a:off x="5782098" y="24213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3.</a:t>
            </a:r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B12AEE3D-A86D-8CE3-F8B2-BE8FE41B2648}"/>
              </a:ext>
            </a:extLst>
          </p:cNvPr>
          <p:cNvCxnSpPr>
            <a:cxnSpLocks/>
          </p:cNvCxnSpPr>
          <p:nvPr/>
        </p:nvCxnSpPr>
        <p:spPr>
          <a:xfrm flipH="1">
            <a:off x="4908638" y="2636815"/>
            <a:ext cx="937911" cy="257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2DAD8831-C0BA-6551-5887-C9BE79B919AF}"/>
              </a:ext>
            </a:extLst>
          </p:cNvPr>
          <p:cNvCxnSpPr>
            <a:cxnSpLocks/>
          </p:cNvCxnSpPr>
          <p:nvPr/>
        </p:nvCxnSpPr>
        <p:spPr>
          <a:xfrm flipH="1">
            <a:off x="3501428" y="3037937"/>
            <a:ext cx="937911" cy="257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8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82" y="1795076"/>
            <a:ext cx="8736440" cy="312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75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82" y="1795076"/>
            <a:ext cx="8736440" cy="312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86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82" y="1795076"/>
            <a:ext cx="8736440" cy="312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47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3" y="1816267"/>
            <a:ext cx="11017751" cy="3943351"/>
          </a:xfrm>
          <a:prstGeom prst="rect">
            <a:avLst/>
          </a:prstGeom>
        </p:spPr>
      </p:pic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5F5604D7-6CA0-5BE9-70BE-F9AE7CEFA6FD}"/>
              </a:ext>
            </a:extLst>
          </p:cNvPr>
          <p:cNvCxnSpPr>
            <a:cxnSpLocks/>
          </p:cNvCxnSpPr>
          <p:nvPr/>
        </p:nvCxnSpPr>
        <p:spPr>
          <a:xfrm>
            <a:off x="1646191" y="2904757"/>
            <a:ext cx="6002384" cy="352793"/>
          </a:xfrm>
          <a:prstGeom prst="line">
            <a:avLst/>
          </a:prstGeom>
          <a:ln w="254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FF507634-D3AC-E912-D6F4-E63D568099D6}"/>
              </a:ext>
            </a:extLst>
          </p:cNvPr>
          <p:cNvSpPr txBox="1"/>
          <p:nvPr/>
        </p:nvSpPr>
        <p:spPr>
          <a:xfrm rot="182352">
            <a:off x="2334689" y="2982213"/>
            <a:ext cx="293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/>
              <a:t>Decline</a:t>
            </a:r>
            <a:r>
              <a:rPr lang="nb-NO" b="1" dirty="0"/>
              <a:t> in </a:t>
            </a:r>
            <a:r>
              <a:rPr lang="nb-NO" b="1" dirty="0" err="1"/>
              <a:t>physical</a:t>
            </a:r>
            <a:r>
              <a:rPr lang="nb-NO" b="1" dirty="0"/>
              <a:t> </a:t>
            </a:r>
            <a:r>
              <a:rPr lang="nb-NO" b="1" dirty="0" err="1"/>
              <a:t>fitness</a:t>
            </a:r>
            <a:endParaRPr lang="nb-NO" b="1" dirty="0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DB017BF0-2C4B-04A1-4624-B0E88F92F17B}"/>
              </a:ext>
            </a:extLst>
          </p:cNvPr>
          <p:cNvSpPr txBox="1"/>
          <p:nvPr/>
        </p:nvSpPr>
        <p:spPr>
          <a:xfrm>
            <a:off x="648974" y="683567"/>
            <a:ext cx="19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Heavy </a:t>
            </a:r>
            <a:r>
              <a:rPr lang="nb-NO" dirty="0" err="1">
                <a:solidFill>
                  <a:srgbClr val="FF0000"/>
                </a:solidFill>
              </a:rPr>
              <a:t>tasks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100FD70F-A5A8-112E-81FB-95B047DC9252}"/>
              </a:ext>
            </a:extLst>
          </p:cNvPr>
          <p:cNvSpPr txBox="1"/>
          <p:nvPr/>
        </p:nvSpPr>
        <p:spPr>
          <a:xfrm>
            <a:off x="648974" y="333285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Load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carried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12C01AF9-A6C7-4823-C371-F631E9D2B6EE}"/>
              </a:ext>
            </a:extLst>
          </p:cNvPr>
          <p:cNvSpPr txBox="1"/>
          <p:nvPr/>
        </p:nvSpPr>
        <p:spPr>
          <a:xfrm>
            <a:off x="648973" y="51480"/>
            <a:ext cx="22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Anaerobic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capacity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B7187FCE-7AA2-14B0-3666-4EAF166E0094}"/>
              </a:ext>
            </a:extLst>
          </p:cNvPr>
          <p:cNvSpPr txBox="1"/>
          <p:nvPr/>
        </p:nvSpPr>
        <p:spPr>
          <a:xfrm>
            <a:off x="3657600" y="93619"/>
            <a:ext cx="201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>
                <a:solidFill>
                  <a:srgbClr val="FF0000"/>
                </a:solidFill>
              </a:rPr>
              <a:t>++ </a:t>
            </a:r>
            <a:r>
              <a:rPr lang="nb-NO" sz="2000" dirty="0" err="1">
                <a:solidFill>
                  <a:srgbClr val="FF0000"/>
                </a:solidFill>
              </a:rPr>
              <a:t>Stressors</a:t>
            </a:r>
            <a:endParaRPr lang="nb-NO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79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30C0AD24-07C0-E58B-4CFF-D5EEFE6F5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38" y="723348"/>
            <a:ext cx="11022523" cy="3944454"/>
          </a:xfrm>
          <a:prstGeom prst="rect">
            <a:avLst/>
          </a:prstGeom>
        </p:spPr>
      </p:pic>
      <p:sp>
        <p:nvSpPr>
          <p:cNvPr id="30" name="TekstSylinder 29">
            <a:extLst>
              <a:ext uri="{FF2B5EF4-FFF2-40B4-BE49-F238E27FC236}">
                <a16:creationId xmlns:a16="http://schemas.microsoft.com/office/drawing/2014/main" id="{DB017BF0-2C4B-04A1-4624-B0E88F92F17B}"/>
              </a:ext>
            </a:extLst>
          </p:cNvPr>
          <p:cNvSpPr txBox="1"/>
          <p:nvPr/>
        </p:nvSpPr>
        <p:spPr>
          <a:xfrm>
            <a:off x="820424" y="1517360"/>
            <a:ext cx="19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Heavy </a:t>
            </a:r>
            <a:r>
              <a:rPr lang="nb-NO" dirty="0" err="1">
                <a:solidFill>
                  <a:srgbClr val="FF0000"/>
                </a:solidFill>
              </a:rPr>
              <a:t>tasks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100FD70F-A5A8-112E-81FB-95B047DC9252}"/>
              </a:ext>
            </a:extLst>
          </p:cNvPr>
          <p:cNvSpPr txBox="1"/>
          <p:nvPr/>
        </p:nvSpPr>
        <p:spPr>
          <a:xfrm>
            <a:off x="820424" y="1167078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Load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carried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12C01AF9-A6C7-4823-C371-F631E9D2B6EE}"/>
              </a:ext>
            </a:extLst>
          </p:cNvPr>
          <p:cNvSpPr txBox="1"/>
          <p:nvPr/>
        </p:nvSpPr>
        <p:spPr>
          <a:xfrm>
            <a:off x="820423" y="885273"/>
            <a:ext cx="226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+ </a:t>
            </a:r>
            <a:r>
              <a:rPr lang="nb-NO" dirty="0" err="1">
                <a:solidFill>
                  <a:srgbClr val="FF0000"/>
                </a:solidFill>
              </a:rPr>
              <a:t>Anaerobic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capacity</a:t>
            </a:r>
            <a:endParaRPr lang="nb-NO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44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887" y="2466976"/>
            <a:ext cx="7504843" cy="268605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01DB29F1-D7DF-9A1E-AB6E-3D4C2AA64A2E}"/>
              </a:ext>
            </a:extLst>
          </p:cNvPr>
          <p:cNvSpPr txBox="1"/>
          <p:nvPr/>
        </p:nvSpPr>
        <p:spPr>
          <a:xfrm>
            <a:off x="3665371" y="40420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1.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36348BE0-DE68-018A-F6BA-F5098D974C59}"/>
              </a:ext>
            </a:extLst>
          </p:cNvPr>
          <p:cNvSpPr txBox="1"/>
          <p:nvPr/>
        </p:nvSpPr>
        <p:spPr>
          <a:xfrm>
            <a:off x="4953690" y="37190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2.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46667B9D-45CD-8086-D7E7-023087B3D115}"/>
              </a:ext>
            </a:extLst>
          </p:cNvPr>
          <p:cNvSpPr txBox="1"/>
          <p:nvPr/>
        </p:nvSpPr>
        <p:spPr>
          <a:xfrm>
            <a:off x="6296448" y="33357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3.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A67C858F-232B-2EFD-F855-EF14544C9799}"/>
              </a:ext>
            </a:extLst>
          </p:cNvPr>
          <p:cNvCxnSpPr>
            <a:cxnSpLocks/>
          </p:cNvCxnSpPr>
          <p:nvPr/>
        </p:nvCxnSpPr>
        <p:spPr>
          <a:xfrm flipH="1">
            <a:off x="5422988" y="3551215"/>
            <a:ext cx="937911" cy="257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C5F91B09-AFE6-2703-13A0-E54BA4745C11}"/>
              </a:ext>
            </a:extLst>
          </p:cNvPr>
          <p:cNvCxnSpPr>
            <a:cxnSpLocks/>
          </p:cNvCxnSpPr>
          <p:nvPr/>
        </p:nvCxnSpPr>
        <p:spPr>
          <a:xfrm flipH="1">
            <a:off x="4015778" y="3952337"/>
            <a:ext cx="937911" cy="257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ktangel 6">
            <a:extLst>
              <a:ext uri="{FF2B5EF4-FFF2-40B4-BE49-F238E27FC236}">
                <a16:creationId xmlns:a16="http://schemas.microsoft.com/office/drawing/2014/main" id="{B6FBE2ED-47D7-E70C-73F7-9DB963561304}"/>
              </a:ext>
            </a:extLst>
          </p:cNvPr>
          <p:cNvSpPr/>
          <p:nvPr/>
        </p:nvSpPr>
        <p:spPr>
          <a:xfrm>
            <a:off x="2600325" y="2781300"/>
            <a:ext cx="3760574" cy="429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2618D1D-14F1-7332-9687-415A7CFF8E68}"/>
              </a:ext>
            </a:extLst>
          </p:cNvPr>
          <p:cNvSpPr/>
          <p:nvPr/>
        </p:nvSpPr>
        <p:spPr>
          <a:xfrm>
            <a:off x="6405490" y="3058058"/>
            <a:ext cx="509659" cy="152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5458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60" y="2059460"/>
            <a:ext cx="8965678" cy="3208896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B6FBE2ED-47D7-E70C-73F7-9DB963561304}"/>
              </a:ext>
            </a:extLst>
          </p:cNvPr>
          <p:cNvSpPr/>
          <p:nvPr/>
        </p:nvSpPr>
        <p:spPr>
          <a:xfrm>
            <a:off x="2644916" y="2542402"/>
            <a:ext cx="4330266" cy="429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2618D1D-14F1-7332-9687-415A7CFF8E68}"/>
              </a:ext>
            </a:extLst>
          </p:cNvPr>
          <p:cNvSpPr/>
          <p:nvPr/>
        </p:nvSpPr>
        <p:spPr>
          <a:xfrm>
            <a:off x="6950468" y="2773742"/>
            <a:ext cx="587153" cy="1816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6552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060" y="2059460"/>
            <a:ext cx="8965678" cy="320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79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541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887" y="2466976"/>
            <a:ext cx="7504843" cy="268605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01DB29F1-D7DF-9A1E-AB6E-3D4C2AA64A2E}"/>
              </a:ext>
            </a:extLst>
          </p:cNvPr>
          <p:cNvSpPr txBox="1"/>
          <p:nvPr/>
        </p:nvSpPr>
        <p:spPr>
          <a:xfrm>
            <a:off x="3665371" y="40420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1.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36348BE0-DE68-018A-F6BA-F5098D974C59}"/>
              </a:ext>
            </a:extLst>
          </p:cNvPr>
          <p:cNvSpPr txBox="1"/>
          <p:nvPr/>
        </p:nvSpPr>
        <p:spPr>
          <a:xfrm>
            <a:off x="4953690" y="371903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2.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46667B9D-45CD-8086-D7E7-023087B3D115}"/>
              </a:ext>
            </a:extLst>
          </p:cNvPr>
          <p:cNvSpPr txBox="1"/>
          <p:nvPr/>
        </p:nvSpPr>
        <p:spPr>
          <a:xfrm>
            <a:off x="6296448" y="333570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3.</a:t>
            </a:r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A67C858F-232B-2EFD-F855-EF14544C9799}"/>
              </a:ext>
            </a:extLst>
          </p:cNvPr>
          <p:cNvCxnSpPr>
            <a:cxnSpLocks/>
          </p:cNvCxnSpPr>
          <p:nvPr/>
        </p:nvCxnSpPr>
        <p:spPr>
          <a:xfrm flipH="1">
            <a:off x="5422988" y="3551215"/>
            <a:ext cx="937911" cy="257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C5F91B09-AFE6-2703-13A0-E54BA4745C11}"/>
              </a:ext>
            </a:extLst>
          </p:cNvPr>
          <p:cNvCxnSpPr>
            <a:cxnSpLocks/>
          </p:cNvCxnSpPr>
          <p:nvPr/>
        </p:nvCxnSpPr>
        <p:spPr>
          <a:xfrm flipH="1">
            <a:off x="4015778" y="3952337"/>
            <a:ext cx="937911" cy="257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ktangel 6">
            <a:extLst>
              <a:ext uri="{FF2B5EF4-FFF2-40B4-BE49-F238E27FC236}">
                <a16:creationId xmlns:a16="http://schemas.microsoft.com/office/drawing/2014/main" id="{B6FBE2ED-47D7-E70C-73F7-9DB963561304}"/>
              </a:ext>
            </a:extLst>
          </p:cNvPr>
          <p:cNvSpPr/>
          <p:nvPr/>
        </p:nvSpPr>
        <p:spPr>
          <a:xfrm>
            <a:off x="2600325" y="2781300"/>
            <a:ext cx="3760574" cy="429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2618D1D-14F1-7332-9687-415A7CFF8E68}"/>
              </a:ext>
            </a:extLst>
          </p:cNvPr>
          <p:cNvSpPr/>
          <p:nvPr/>
        </p:nvSpPr>
        <p:spPr>
          <a:xfrm>
            <a:off x="6405490" y="3058058"/>
            <a:ext cx="509659" cy="152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EC34A9D8-90D4-8DBE-3718-2DEF6EFD21A1}"/>
              </a:ext>
            </a:extLst>
          </p:cNvPr>
          <p:cNvSpPr/>
          <p:nvPr/>
        </p:nvSpPr>
        <p:spPr>
          <a:xfrm>
            <a:off x="2600324" y="4447088"/>
            <a:ext cx="6019801" cy="429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0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92AF7151-64AE-E5E5-9538-E9C86DB77C0A}"/>
              </a:ext>
            </a:extLst>
          </p:cNvPr>
          <p:cNvCxnSpPr>
            <a:cxnSpLocks/>
          </p:cNvCxnSpPr>
          <p:nvPr/>
        </p:nvCxnSpPr>
        <p:spPr>
          <a:xfrm>
            <a:off x="727775" y="206744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62439DCC-31EA-FBB2-242A-728BBEE09A1A}"/>
              </a:ext>
            </a:extLst>
          </p:cNvPr>
          <p:cNvCxnSpPr>
            <a:cxnSpLocks/>
          </p:cNvCxnSpPr>
          <p:nvPr/>
        </p:nvCxnSpPr>
        <p:spPr>
          <a:xfrm flipV="1">
            <a:off x="727775" y="97875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AB1B0648-2CA4-4D52-A470-F56216B4AEE4}"/>
              </a:ext>
            </a:extLst>
          </p:cNvPr>
          <p:cNvCxnSpPr>
            <a:cxnSpLocks/>
          </p:cNvCxnSpPr>
          <p:nvPr/>
        </p:nvCxnSpPr>
        <p:spPr>
          <a:xfrm>
            <a:off x="4480625" y="97875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2B9E0623-130A-CEDD-5C48-23487B9F6C51}"/>
              </a:ext>
            </a:extLst>
          </p:cNvPr>
          <p:cNvCxnSpPr>
            <a:cxnSpLocks/>
          </p:cNvCxnSpPr>
          <p:nvPr/>
        </p:nvCxnSpPr>
        <p:spPr>
          <a:xfrm>
            <a:off x="4480625" y="426824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A83F9C3F-2A26-3684-D9C9-E787434E42FC}"/>
              </a:ext>
            </a:extLst>
          </p:cNvPr>
          <p:cNvCxnSpPr>
            <a:cxnSpLocks/>
          </p:cNvCxnSpPr>
          <p:nvPr/>
        </p:nvCxnSpPr>
        <p:spPr>
          <a:xfrm>
            <a:off x="727775" y="1523099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430DA2FA-0D2D-CE1A-7D14-3E27A6711B95}"/>
              </a:ext>
            </a:extLst>
          </p:cNvPr>
          <p:cNvSpPr txBox="1"/>
          <p:nvPr/>
        </p:nvSpPr>
        <p:spPr>
          <a:xfrm>
            <a:off x="3993564" y="480113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80AC2590-BF68-A891-4501-6448D87A2927}"/>
              </a:ext>
            </a:extLst>
          </p:cNvPr>
          <p:cNvSpPr txBox="1"/>
          <p:nvPr/>
        </p:nvSpPr>
        <p:spPr>
          <a:xfrm>
            <a:off x="112767" y="1124774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62C42BBF-8A18-3A20-2A33-295714882FBA}"/>
              </a:ext>
            </a:extLst>
          </p:cNvPr>
          <p:cNvSpPr txBox="1"/>
          <p:nvPr/>
        </p:nvSpPr>
        <p:spPr>
          <a:xfrm rot="20620622">
            <a:off x="1647902" y="1200705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346F8D70-A37A-5AF3-E51E-9F62D2C3782B}"/>
              </a:ext>
            </a:extLst>
          </p:cNvPr>
          <p:cNvSpPr txBox="1"/>
          <p:nvPr/>
        </p:nvSpPr>
        <p:spPr>
          <a:xfrm>
            <a:off x="2497971" y="1639798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19986B97-142D-9123-5A08-BAB037B71AE2}"/>
              </a:ext>
            </a:extLst>
          </p:cNvPr>
          <p:cNvCxnSpPr/>
          <p:nvPr/>
        </p:nvCxnSpPr>
        <p:spPr>
          <a:xfrm>
            <a:off x="1342780" y="2009131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E5D00971-61BB-811F-3DC6-A706F5CA3E19}"/>
              </a:ext>
            </a:extLst>
          </p:cNvPr>
          <p:cNvCxnSpPr>
            <a:cxnSpLocks/>
          </p:cNvCxnSpPr>
          <p:nvPr/>
        </p:nvCxnSpPr>
        <p:spPr>
          <a:xfrm>
            <a:off x="621546" y="425749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F7AD0EDF-2625-1FB3-E7D1-76DBFBB0F0E8}"/>
              </a:ext>
            </a:extLst>
          </p:cNvPr>
          <p:cNvCxnSpPr>
            <a:cxnSpLocks/>
          </p:cNvCxnSpPr>
          <p:nvPr/>
        </p:nvCxnSpPr>
        <p:spPr>
          <a:xfrm flipV="1">
            <a:off x="621546" y="316881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8BF6A1D4-7FB0-1A17-6646-AE924E9D630F}"/>
              </a:ext>
            </a:extLst>
          </p:cNvPr>
          <p:cNvCxnSpPr>
            <a:cxnSpLocks/>
          </p:cNvCxnSpPr>
          <p:nvPr/>
        </p:nvCxnSpPr>
        <p:spPr>
          <a:xfrm>
            <a:off x="4374396" y="316881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510542F1-BBAE-E97E-0C1F-EE6BE8BD74A7}"/>
              </a:ext>
            </a:extLst>
          </p:cNvPr>
          <p:cNvCxnSpPr>
            <a:cxnSpLocks/>
          </p:cNvCxnSpPr>
          <p:nvPr/>
        </p:nvCxnSpPr>
        <p:spPr>
          <a:xfrm>
            <a:off x="4374396" y="2616881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F81E02DA-75B3-97FD-71AA-FB5F72C493EC}"/>
              </a:ext>
            </a:extLst>
          </p:cNvPr>
          <p:cNvCxnSpPr>
            <a:cxnSpLocks/>
          </p:cNvCxnSpPr>
          <p:nvPr/>
        </p:nvCxnSpPr>
        <p:spPr>
          <a:xfrm>
            <a:off x="621546" y="3713156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47FA7349-7C98-BD05-12B5-C8D716A3B731}"/>
              </a:ext>
            </a:extLst>
          </p:cNvPr>
          <p:cNvSpPr txBox="1"/>
          <p:nvPr/>
        </p:nvSpPr>
        <p:spPr>
          <a:xfrm>
            <a:off x="3887335" y="2670170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AB107F2C-E01B-49AE-1656-35C9E199036A}"/>
              </a:ext>
            </a:extLst>
          </p:cNvPr>
          <p:cNvSpPr txBox="1"/>
          <p:nvPr/>
        </p:nvSpPr>
        <p:spPr>
          <a:xfrm>
            <a:off x="6538" y="3314831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8EF246E6-E896-2683-0087-E439CDED6583}"/>
              </a:ext>
            </a:extLst>
          </p:cNvPr>
          <p:cNvSpPr txBox="1"/>
          <p:nvPr/>
        </p:nvSpPr>
        <p:spPr>
          <a:xfrm rot="20620622">
            <a:off x="1541673" y="3390762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6341266-39D8-66FE-43CC-3BBF27C73D7A}"/>
              </a:ext>
            </a:extLst>
          </p:cNvPr>
          <p:cNvSpPr txBox="1"/>
          <p:nvPr/>
        </p:nvSpPr>
        <p:spPr>
          <a:xfrm>
            <a:off x="2391742" y="3829855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78D52E84-6A0B-CAFC-EE18-3795A9BE0D9F}"/>
              </a:ext>
            </a:extLst>
          </p:cNvPr>
          <p:cNvCxnSpPr/>
          <p:nvPr/>
        </p:nvCxnSpPr>
        <p:spPr>
          <a:xfrm>
            <a:off x="1236551" y="419918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D3BA885D-6553-3FBB-9A98-A4AECD9FF973}"/>
              </a:ext>
            </a:extLst>
          </p:cNvPr>
          <p:cNvCxnSpPr>
            <a:cxnSpLocks/>
          </p:cNvCxnSpPr>
          <p:nvPr/>
        </p:nvCxnSpPr>
        <p:spPr>
          <a:xfrm>
            <a:off x="587498" y="6117031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>
            <a:extLst>
              <a:ext uri="{FF2B5EF4-FFF2-40B4-BE49-F238E27FC236}">
                <a16:creationId xmlns:a16="http://schemas.microsoft.com/office/drawing/2014/main" id="{6ADB3C05-A33E-A75A-8E2A-5E6C7CD2CB2A}"/>
              </a:ext>
            </a:extLst>
          </p:cNvPr>
          <p:cNvCxnSpPr>
            <a:cxnSpLocks/>
          </p:cNvCxnSpPr>
          <p:nvPr/>
        </p:nvCxnSpPr>
        <p:spPr>
          <a:xfrm flipV="1">
            <a:off x="587498" y="5028349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>
            <a:extLst>
              <a:ext uri="{FF2B5EF4-FFF2-40B4-BE49-F238E27FC236}">
                <a16:creationId xmlns:a16="http://schemas.microsoft.com/office/drawing/2014/main" id="{A6F3BDC1-0F98-A201-EF6A-D238ABA69FD0}"/>
              </a:ext>
            </a:extLst>
          </p:cNvPr>
          <p:cNvCxnSpPr>
            <a:cxnSpLocks/>
          </p:cNvCxnSpPr>
          <p:nvPr/>
        </p:nvCxnSpPr>
        <p:spPr>
          <a:xfrm>
            <a:off x="4340348" y="5028349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tt pilkobling 30">
            <a:extLst>
              <a:ext uri="{FF2B5EF4-FFF2-40B4-BE49-F238E27FC236}">
                <a16:creationId xmlns:a16="http://schemas.microsoft.com/office/drawing/2014/main" id="{33077604-D697-3AC0-D14C-4CE5CA92B61D}"/>
              </a:ext>
            </a:extLst>
          </p:cNvPr>
          <p:cNvCxnSpPr>
            <a:cxnSpLocks/>
          </p:cNvCxnSpPr>
          <p:nvPr/>
        </p:nvCxnSpPr>
        <p:spPr>
          <a:xfrm>
            <a:off x="4340348" y="4476415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0C94963C-24A2-FC1B-C39D-17F79E6F3062}"/>
              </a:ext>
            </a:extLst>
          </p:cNvPr>
          <p:cNvCxnSpPr>
            <a:cxnSpLocks/>
          </p:cNvCxnSpPr>
          <p:nvPr/>
        </p:nvCxnSpPr>
        <p:spPr>
          <a:xfrm>
            <a:off x="587498" y="5572690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6A0381AD-9889-D6DA-1DAC-74C508CBA65F}"/>
              </a:ext>
            </a:extLst>
          </p:cNvPr>
          <p:cNvSpPr txBox="1"/>
          <p:nvPr/>
        </p:nvSpPr>
        <p:spPr>
          <a:xfrm>
            <a:off x="3853287" y="4529704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CDFF1F76-21E1-990A-D1E9-4F26DE221813}"/>
              </a:ext>
            </a:extLst>
          </p:cNvPr>
          <p:cNvSpPr txBox="1"/>
          <p:nvPr/>
        </p:nvSpPr>
        <p:spPr>
          <a:xfrm>
            <a:off x="-27510" y="5174365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sp>
        <p:nvSpPr>
          <p:cNvPr id="35" name="TekstSylinder 34">
            <a:extLst>
              <a:ext uri="{FF2B5EF4-FFF2-40B4-BE49-F238E27FC236}">
                <a16:creationId xmlns:a16="http://schemas.microsoft.com/office/drawing/2014/main" id="{02D69B81-8777-622B-9571-40501E744251}"/>
              </a:ext>
            </a:extLst>
          </p:cNvPr>
          <p:cNvSpPr txBox="1"/>
          <p:nvPr/>
        </p:nvSpPr>
        <p:spPr>
          <a:xfrm rot="20620622">
            <a:off x="1507625" y="5250296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72FF3A65-56BC-D08A-9224-F6F61A7D25CD}"/>
              </a:ext>
            </a:extLst>
          </p:cNvPr>
          <p:cNvSpPr txBox="1"/>
          <p:nvPr/>
        </p:nvSpPr>
        <p:spPr>
          <a:xfrm>
            <a:off x="2357694" y="5689389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8" name="Rett pilkobling 37">
            <a:extLst>
              <a:ext uri="{FF2B5EF4-FFF2-40B4-BE49-F238E27FC236}">
                <a16:creationId xmlns:a16="http://schemas.microsoft.com/office/drawing/2014/main" id="{D8ED2DAC-71D5-381A-FD88-50DE3169B4B5}"/>
              </a:ext>
            </a:extLst>
          </p:cNvPr>
          <p:cNvCxnSpPr/>
          <p:nvPr/>
        </p:nvCxnSpPr>
        <p:spPr>
          <a:xfrm>
            <a:off x="1202503" y="6058722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Rett linje 75">
            <a:extLst>
              <a:ext uri="{FF2B5EF4-FFF2-40B4-BE49-F238E27FC236}">
                <a16:creationId xmlns:a16="http://schemas.microsoft.com/office/drawing/2014/main" id="{8360561C-C224-62EA-5AAA-999E4BB1C40D}"/>
              </a:ext>
            </a:extLst>
          </p:cNvPr>
          <p:cNvCxnSpPr>
            <a:cxnSpLocks/>
          </p:cNvCxnSpPr>
          <p:nvPr/>
        </p:nvCxnSpPr>
        <p:spPr>
          <a:xfrm>
            <a:off x="6013446" y="2258745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ett linje 76">
            <a:extLst>
              <a:ext uri="{FF2B5EF4-FFF2-40B4-BE49-F238E27FC236}">
                <a16:creationId xmlns:a16="http://schemas.microsoft.com/office/drawing/2014/main" id="{4C32B8E0-7AFA-AB6B-8ABA-8750C85FDF86}"/>
              </a:ext>
            </a:extLst>
          </p:cNvPr>
          <p:cNvCxnSpPr>
            <a:cxnSpLocks/>
          </p:cNvCxnSpPr>
          <p:nvPr/>
        </p:nvCxnSpPr>
        <p:spPr>
          <a:xfrm flipV="1">
            <a:off x="6013446" y="1170063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Rett linje 77">
            <a:extLst>
              <a:ext uri="{FF2B5EF4-FFF2-40B4-BE49-F238E27FC236}">
                <a16:creationId xmlns:a16="http://schemas.microsoft.com/office/drawing/2014/main" id="{0A359057-E9C6-1973-E5DE-7274C9FD7042}"/>
              </a:ext>
            </a:extLst>
          </p:cNvPr>
          <p:cNvCxnSpPr>
            <a:cxnSpLocks/>
          </p:cNvCxnSpPr>
          <p:nvPr/>
        </p:nvCxnSpPr>
        <p:spPr>
          <a:xfrm>
            <a:off x="9766296" y="1170063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Rett pilkobling 78">
            <a:extLst>
              <a:ext uri="{FF2B5EF4-FFF2-40B4-BE49-F238E27FC236}">
                <a16:creationId xmlns:a16="http://schemas.microsoft.com/office/drawing/2014/main" id="{D0AEE0BE-E329-1DE5-5966-A8F4B5DF213D}"/>
              </a:ext>
            </a:extLst>
          </p:cNvPr>
          <p:cNvCxnSpPr>
            <a:cxnSpLocks/>
          </p:cNvCxnSpPr>
          <p:nvPr/>
        </p:nvCxnSpPr>
        <p:spPr>
          <a:xfrm>
            <a:off x="9766296" y="618129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Rett pilkobling 79">
            <a:extLst>
              <a:ext uri="{FF2B5EF4-FFF2-40B4-BE49-F238E27FC236}">
                <a16:creationId xmlns:a16="http://schemas.microsoft.com/office/drawing/2014/main" id="{D145B220-C264-8613-60DE-FA80FDD4042C}"/>
              </a:ext>
            </a:extLst>
          </p:cNvPr>
          <p:cNvCxnSpPr>
            <a:cxnSpLocks/>
          </p:cNvCxnSpPr>
          <p:nvPr/>
        </p:nvCxnSpPr>
        <p:spPr>
          <a:xfrm>
            <a:off x="6013446" y="1714403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kstSylinder 80">
            <a:extLst>
              <a:ext uri="{FF2B5EF4-FFF2-40B4-BE49-F238E27FC236}">
                <a16:creationId xmlns:a16="http://schemas.microsoft.com/office/drawing/2014/main" id="{AF68288C-4292-42B3-6ADA-1B656B53648E}"/>
              </a:ext>
            </a:extLst>
          </p:cNvPr>
          <p:cNvSpPr txBox="1"/>
          <p:nvPr/>
        </p:nvSpPr>
        <p:spPr>
          <a:xfrm>
            <a:off x="9279235" y="671418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sp>
        <p:nvSpPr>
          <p:cNvPr id="82" name="TekstSylinder 81">
            <a:extLst>
              <a:ext uri="{FF2B5EF4-FFF2-40B4-BE49-F238E27FC236}">
                <a16:creationId xmlns:a16="http://schemas.microsoft.com/office/drawing/2014/main" id="{2B746776-9E07-AFB8-2EBD-8E1B93D0A6A3}"/>
              </a:ext>
            </a:extLst>
          </p:cNvPr>
          <p:cNvSpPr txBox="1"/>
          <p:nvPr/>
        </p:nvSpPr>
        <p:spPr>
          <a:xfrm>
            <a:off x="5436538" y="1316079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sp>
        <p:nvSpPr>
          <p:cNvPr id="83" name="TekstSylinder 82">
            <a:extLst>
              <a:ext uri="{FF2B5EF4-FFF2-40B4-BE49-F238E27FC236}">
                <a16:creationId xmlns:a16="http://schemas.microsoft.com/office/drawing/2014/main" id="{1F5C4FDF-7564-C85F-1112-32B9C8F43186}"/>
              </a:ext>
            </a:extLst>
          </p:cNvPr>
          <p:cNvSpPr txBox="1"/>
          <p:nvPr/>
        </p:nvSpPr>
        <p:spPr>
          <a:xfrm rot="20620622">
            <a:off x="6933573" y="1392010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84" name="TekstSylinder 83">
            <a:extLst>
              <a:ext uri="{FF2B5EF4-FFF2-40B4-BE49-F238E27FC236}">
                <a16:creationId xmlns:a16="http://schemas.microsoft.com/office/drawing/2014/main" id="{EB389A26-E882-64B2-7EAC-E70729EE321B}"/>
              </a:ext>
            </a:extLst>
          </p:cNvPr>
          <p:cNvSpPr txBox="1"/>
          <p:nvPr/>
        </p:nvSpPr>
        <p:spPr>
          <a:xfrm>
            <a:off x="9949461" y="2900410"/>
            <a:ext cx="2356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Degrees</a:t>
            </a:r>
            <a:r>
              <a:rPr lang="nb-NO" sz="1400" dirty="0"/>
              <a:t>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intensity</a:t>
            </a:r>
            <a:r>
              <a:rPr lang="nb-NO" sz="1400" dirty="0"/>
              <a:t>/</a:t>
            </a:r>
            <a:r>
              <a:rPr lang="nb-NO" sz="1400" dirty="0" err="1"/>
              <a:t>complexity</a:t>
            </a:r>
            <a:endParaRPr lang="nb-NO" sz="1400" dirty="0"/>
          </a:p>
        </p:txBody>
      </p:sp>
      <p:sp>
        <p:nvSpPr>
          <p:cNvPr id="85" name="TekstSylinder 84">
            <a:extLst>
              <a:ext uri="{FF2B5EF4-FFF2-40B4-BE49-F238E27FC236}">
                <a16:creationId xmlns:a16="http://schemas.microsoft.com/office/drawing/2014/main" id="{E75DBE9A-655C-1DDA-E12C-09C4E9394E28}"/>
              </a:ext>
            </a:extLst>
          </p:cNvPr>
          <p:cNvSpPr txBox="1"/>
          <p:nvPr/>
        </p:nvSpPr>
        <p:spPr>
          <a:xfrm>
            <a:off x="7846235" y="1831103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86" name="Rett pilkobling 85">
            <a:extLst>
              <a:ext uri="{FF2B5EF4-FFF2-40B4-BE49-F238E27FC236}">
                <a16:creationId xmlns:a16="http://schemas.microsoft.com/office/drawing/2014/main" id="{35E45813-E451-F68A-9D44-0EF36A9CF8AF}"/>
              </a:ext>
            </a:extLst>
          </p:cNvPr>
          <p:cNvCxnSpPr/>
          <p:nvPr/>
        </p:nvCxnSpPr>
        <p:spPr>
          <a:xfrm>
            <a:off x="6628451" y="2200436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CB1B4B09-6FE1-E3FE-C4CC-15E1D0865087}"/>
              </a:ext>
            </a:extLst>
          </p:cNvPr>
          <p:cNvCxnSpPr>
            <a:cxnSpLocks/>
          </p:cNvCxnSpPr>
          <p:nvPr/>
        </p:nvCxnSpPr>
        <p:spPr>
          <a:xfrm>
            <a:off x="5536515" y="5003635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669EBBCE-B000-F2D8-57E6-1C3046A3A9ED}"/>
              </a:ext>
            </a:extLst>
          </p:cNvPr>
          <p:cNvCxnSpPr>
            <a:cxnSpLocks/>
          </p:cNvCxnSpPr>
          <p:nvPr/>
        </p:nvCxnSpPr>
        <p:spPr>
          <a:xfrm flipV="1">
            <a:off x="5536515" y="3914953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44B7FB2C-A2E5-BA23-683F-0E586499D74E}"/>
              </a:ext>
            </a:extLst>
          </p:cNvPr>
          <p:cNvCxnSpPr>
            <a:cxnSpLocks/>
          </p:cNvCxnSpPr>
          <p:nvPr/>
        </p:nvCxnSpPr>
        <p:spPr>
          <a:xfrm>
            <a:off x="9289365" y="3914953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Rett pilkobling 44">
            <a:extLst>
              <a:ext uri="{FF2B5EF4-FFF2-40B4-BE49-F238E27FC236}">
                <a16:creationId xmlns:a16="http://schemas.microsoft.com/office/drawing/2014/main" id="{3F68951F-7F7D-232C-949A-19DCCC4D395D}"/>
              </a:ext>
            </a:extLst>
          </p:cNvPr>
          <p:cNvCxnSpPr>
            <a:cxnSpLocks/>
          </p:cNvCxnSpPr>
          <p:nvPr/>
        </p:nvCxnSpPr>
        <p:spPr>
          <a:xfrm>
            <a:off x="9289365" y="3363019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Rett pilkobling 45">
            <a:extLst>
              <a:ext uri="{FF2B5EF4-FFF2-40B4-BE49-F238E27FC236}">
                <a16:creationId xmlns:a16="http://schemas.microsoft.com/office/drawing/2014/main" id="{E833CB17-1A42-74B8-9519-E1A40139C101}"/>
              </a:ext>
            </a:extLst>
          </p:cNvPr>
          <p:cNvCxnSpPr>
            <a:cxnSpLocks/>
          </p:cNvCxnSpPr>
          <p:nvPr/>
        </p:nvCxnSpPr>
        <p:spPr>
          <a:xfrm>
            <a:off x="5536515" y="4459293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6BAF4228-1A62-6E2D-EC0E-72DCF7027865}"/>
              </a:ext>
            </a:extLst>
          </p:cNvPr>
          <p:cNvSpPr txBox="1"/>
          <p:nvPr/>
        </p:nvSpPr>
        <p:spPr>
          <a:xfrm>
            <a:off x="8802304" y="3416308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B5D5C6E1-1D7E-296A-072C-16DA245A7F3E}"/>
              </a:ext>
            </a:extLst>
          </p:cNvPr>
          <p:cNvSpPr txBox="1"/>
          <p:nvPr/>
        </p:nvSpPr>
        <p:spPr>
          <a:xfrm>
            <a:off x="4959607" y="4060969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sp>
        <p:nvSpPr>
          <p:cNvPr id="49" name="TekstSylinder 48">
            <a:extLst>
              <a:ext uri="{FF2B5EF4-FFF2-40B4-BE49-F238E27FC236}">
                <a16:creationId xmlns:a16="http://schemas.microsoft.com/office/drawing/2014/main" id="{410CFCDB-82A7-859D-8E09-31685F78CCDD}"/>
              </a:ext>
            </a:extLst>
          </p:cNvPr>
          <p:cNvSpPr txBox="1"/>
          <p:nvPr/>
        </p:nvSpPr>
        <p:spPr>
          <a:xfrm rot="20620622">
            <a:off x="6456642" y="4136900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2FDBAFD0-7BC8-18A2-9642-E59FD2A7DBC1}"/>
              </a:ext>
            </a:extLst>
          </p:cNvPr>
          <p:cNvSpPr txBox="1"/>
          <p:nvPr/>
        </p:nvSpPr>
        <p:spPr>
          <a:xfrm>
            <a:off x="7369304" y="4575993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51" name="Rett pilkobling 50">
            <a:extLst>
              <a:ext uri="{FF2B5EF4-FFF2-40B4-BE49-F238E27FC236}">
                <a16:creationId xmlns:a16="http://schemas.microsoft.com/office/drawing/2014/main" id="{28C7205D-2AF3-BFAB-F128-8DFDEE659739}"/>
              </a:ext>
            </a:extLst>
          </p:cNvPr>
          <p:cNvCxnSpPr/>
          <p:nvPr/>
        </p:nvCxnSpPr>
        <p:spPr>
          <a:xfrm>
            <a:off x="6151520" y="4945326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719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62" y="2390680"/>
            <a:ext cx="7504843" cy="268605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DD102AE5-DB9E-5E5F-F316-4A34E7CC0C22}"/>
              </a:ext>
            </a:extLst>
          </p:cNvPr>
          <p:cNvSpPr txBox="1"/>
          <p:nvPr/>
        </p:nvSpPr>
        <p:spPr>
          <a:xfrm>
            <a:off x="2169362" y="1373611"/>
            <a:ext cx="22234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Endurance</a:t>
            </a:r>
            <a:endParaRPr lang="nb-NO" dirty="0"/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43C3EAC4-3CB1-ED06-E172-37ABEF5FD15F}"/>
              </a:ext>
            </a:extLst>
          </p:cNvPr>
          <p:cNvCxnSpPr>
            <a:cxnSpLocks/>
          </p:cNvCxnSpPr>
          <p:nvPr/>
        </p:nvCxnSpPr>
        <p:spPr>
          <a:xfrm>
            <a:off x="4256407" y="1835102"/>
            <a:ext cx="0" cy="489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52C51356-720A-6E66-9274-CAEFED72588C}"/>
              </a:ext>
            </a:extLst>
          </p:cNvPr>
          <p:cNvCxnSpPr>
            <a:cxnSpLocks/>
          </p:cNvCxnSpPr>
          <p:nvPr/>
        </p:nvCxnSpPr>
        <p:spPr>
          <a:xfrm>
            <a:off x="5230475" y="1844627"/>
            <a:ext cx="0" cy="489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9E2F1B48-E787-8B3E-8DE9-A309813ACD8B}"/>
              </a:ext>
            </a:extLst>
          </p:cNvPr>
          <p:cNvSpPr txBox="1"/>
          <p:nvPr/>
        </p:nvSpPr>
        <p:spPr>
          <a:xfrm>
            <a:off x="7301811" y="1373611"/>
            <a:ext cx="19832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Body </a:t>
            </a:r>
            <a:r>
              <a:rPr lang="nb-NO" dirty="0" err="1"/>
              <a:t>composition</a:t>
            </a:r>
            <a:endParaRPr lang="nb-NO" dirty="0"/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EC609C7E-682F-94A7-19EB-56872D72A0B7}"/>
              </a:ext>
            </a:extLst>
          </p:cNvPr>
          <p:cNvCxnSpPr>
            <a:cxnSpLocks/>
          </p:cNvCxnSpPr>
          <p:nvPr/>
        </p:nvCxnSpPr>
        <p:spPr>
          <a:xfrm flipH="1">
            <a:off x="5921783" y="1797569"/>
            <a:ext cx="1877675" cy="554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84F5066-BED0-2C8D-86AA-A344379F9827}"/>
              </a:ext>
            </a:extLst>
          </p:cNvPr>
          <p:cNvSpPr txBox="1"/>
          <p:nvPr/>
        </p:nvSpPr>
        <p:spPr>
          <a:xfrm>
            <a:off x="4810065" y="1373611"/>
            <a:ext cx="22234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Strength-power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1863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62" y="2390680"/>
            <a:ext cx="7504843" cy="268605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DD102AE5-DB9E-5E5F-F316-4A34E7CC0C22}"/>
              </a:ext>
            </a:extLst>
          </p:cNvPr>
          <p:cNvSpPr txBox="1"/>
          <p:nvPr/>
        </p:nvSpPr>
        <p:spPr>
          <a:xfrm>
            <a:off x="2169362" y="1373611"/>
            <a:ext cx="22234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Endurance</a:t>
            </a:r>
            <a:endParaRPr lang="nb-NO" dirty="0"/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43C3EAC4-3CB1-ED06-E172-37ABEF5FD15F}"/>
              </a:ext>
            </a:extLst>
          </p:cNvPr>
          <p:cNvCxnSpPr>
            <a:cxnSpLocks/>
          </p:cNvCxnSpPr>
          <p:nvPr/>
        </p:nvCxnSpPr>
        <p:spPr>
          <a:xfrm>
            <a:off x="4256407" y="1835102"/>
            <a:ext cx="0" cy="489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52C51356-720A-6E66-9274-CAEFED72588C}"/>
              </a:ext>
            </a:extLst>
          </p:cNvPr>
          <p:cNvCxnSpPr>
            <a:cxnSpLocks/>
          </p:cNvCxnSpPr>
          <p:nvPr/>
        </p:nvCxnSpPr>
        <p:spPr>
          <a:xfrm>
            <a:off x="5230475" y="1844627"/>
            <a:ext cx="0" cy="489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84F5066-BED0-2C8D-86AA-A344379F9827}"/>
              </a:ext>
            </a:extLst>
          </p:cNvPr>
          <p:cNvSpPr txBox="1"/>
          <p:nvPr/>
        </p:nvSpPr>
        <p:spPr>
          <a:xfrm>
            <a:off x="4810065" y="1373611"/>
            <a:ext cx="22234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Strength-power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095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87" y="2404395"/>
            <a:ext cx="7504843" cy="268605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DD102AE5-DB9E-5E5F-F316-4A34E7CC0C22}"/>
              </a:ext>
            </a:extLst>
          </p:cNvPr>
          <p:cNvSpPr txBox="1"/>
          <p:nvPr/>
        </p:nvSpPr>
        <p:spPr>
          <a:xfrm>
            <a:off x="2899958" y="2047303"/>
            <a:ext cx="18049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Endurance</a:t>
            </a:r>
            <a:endParaRPr lang="nb-NO" dirty="0"/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43C3EAC4-3CB1-ED06-E172-37ABEF5FD15F}"/>
              </a:ext>
            </a:extLst>
          </p:cNvPr>
          <p:cNvCxnSpPr>
            <a:cxnSpLocks/>
          </p:cNvCxnSpPr>
          <p:nvPr/>
        </p:nvCxnSpPr>
        <p:spPr>
          <a:xfrm>
            <a:off x="4342131" y="2447877"/>
            <a:ext cx="498226" cy="374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52C51356-720A-6E66-9274-CAEFED72588C}"/>
              </a:ext>
            </a:extLst>
          </p:cNvPr>
          <p:cNvCxnSpPr>
            <a:cxnSpLocks/>
          </p:cNvCxnSpPr>
          <p:nvPr/>
        </p:nvCxnSpPr>
        <p:spPr>
          <a:xfrm flipH="1">
            <a:off x="5201900" y="2457450"/>
            <a:ext cx="339902" cy="365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84F5066-BED0-2C8D-86AA-A344379F9827}"/>
              </a:ext>
            </a:extLst>
          </p:cNvPr>
          <p:cNvSpPr txBox="1"/>
          <p:nvPr/>
        </p:nvSpPr>
        <p:spPr>
          <a:xfrm>
            <a:off x="4701219" y="2047303"/>
            <a:ext cx="19050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Strength-power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7C0325E-44B5-0E47-B13A-A6FF9408D82B}"/>
              </a:ext>
            </a:extLst>
          </p:cNvPr>
          <p:cNvSpPr txBox="1"/>
          <p:nvPr/>
        </p:nvSpPr>
        <p:spPr>
          <a:xfrm>
            <a:off x="2547261" y="1281720"/>
            <a:ext cx="10929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Overload</a:t>
            </a:r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0DBE7A00-20A7-FC9D-8C17-FE516E4181A8}"/>
              </a:ext>
            </a:extLst>
          </p:cNvPr>
          <p:cNvSpPr txBox="1"/>
          <p:nvPr/>
        </p:nvSpPr>
        <p:spPr>
          <a:xfrm>
            <a:off x="3980091" y="1280999"/>
            <a:ext cx="12218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Specificity</a:t>
            </a:r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3ED2B7D6-5652-89CF-F971-7CD59CBE2129}"/>
              </a:ext>
            </a:extLst>
          </p:cNvPr>
          <p:cNvSpPr txBox="1"/>
          <p:nvPr/>
        </p:nvSpPr>
        <p:spPr>
          <a:xfrm>
            <a:off x="5541802" y="1297151"/>
            <a:ext cx="14776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Periodization</a:t>
            </a:r>
            <a:endParaRPr lang="nb-NO" dirty="0"/>
          </a:p>
        </p:txBody>
      </p:sp>
      <p:sp>
        <p:nvSpPr>
          <p:cNvPr id="3" name="Høyre klammeparentes 2">
            <a:extLst>
              <a:ext uri="{FF2B5EF4-FFF2-40B4-BE49-F238E27FC236}">
                <a16:creationId xmlns:a16="http://schemas.microsoft.com/office/drawing/2014/main" id="{C455E0AE-5586-AA95-97E8-B96F5969CE31}"/>
              </a:ext>
            </a:extLst>
          </p:cNvPr>
          <p:cNvSpPr/>
          <p:nvPr/>
        </p:nvSpPr>
        <p:spPr>
          <a:xfrm rot="5400000">
            <a:off x="4502077" y="-611975"/>
            <a:ext cx="406479" cy="489826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9747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787" y="2404395"/>
            <a:ext cx="7504843" cy="268605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DD102AE5-DB9E-5E5F-F316-4A34E7CC0C22}"/>
              </a:ext>
            </a:extLst>
          </p:cNvPr>
          <p:cNvSpPr txBox="1"/>
          <p:nvPr/>
        </p:nvSpPr>
        <p:spPr>
          <a:xfrm>
            <a:off x="2899958" y="2047303"/>
            <a:ext cx="18049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Endurance</a:t>
            </a:r>
            <a:endParaRPr lang="nb-NO" dirty="0"/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43C3EAC4-3CB1-ED06-E172-37ABEF5FD15F}"/>
              </a:ext>
            </a:extLst>
          </p:cNvPr>
          <p:cNvCxnSpPr>
            <a:cxnSpLocks/>
          </p:cNvCxnSpPr>
          <p:nvPr/>
        </p:nvCxnSpPr>
        <p:spPr>
          <a:xfrm>
            <a:off x="4342131" y="2447877"/>
            <a:ext cx="498226" cy="374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52C51356-720A-6E66-9274-CAEFED72588C}"/>
              </a:ext>
            </a:extLst>
          </p:cNvPr>
          <p:cNvCxnSpPr>
            <a:cxnSpLocks/>
          </p:cNvCxnSpPr>
          <p:nvPr/>
        </p:nvCxnSpPr>
        <p:spPr>
          <a:xfrm flipH="1">
            <a:off x="5201900" y="2457450"/>
            <a:ext cx="339902" cy="365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84F5066-BED0-2C8D-86AA-A344379F9827}"/>
              </a:ext>
            </a:extLst>
          </p:cNvPr>
          <p:cNvSpPr txBox="1"/>
          <p:nvPr/>
        </p:nvSpPr>
        <p:spPr>
          <a:xfrm>
            <a:off x="4701219" y="2047303"/>
            <a:ext cx="19050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Strength-power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87C0325E-44B5-0E47-B13A-A6FF9408D82B}"/>
              </a:ext>
            </a:extLst>
          </p:cNvPr>
          <p:cNvSpPr txBox="1"/>
          <p:nvPr/>
        </p:nvSpPr>
        <p:spPr>
          <a:xfrm>
            <a:off x="2547261" y="1281720"/>
            <a:ext cx="10929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Overload</a:t>
            </a:r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0DBE7A00-20A7-FC9D-8C17-FE516E4181A8}"/>
              </a:ext>
            </a:extLst>
          </p:cNvPr>
          <p:cNvSpPr txBox="1"/>
          <p:nvPr/>
        </p:nvSpPr>
        <p:spPr>
          <a:xfrm>
            <a:off x="3980091" y="1280999"/>
            <a:ext cx="12218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Specificity</a:t>
            </a:r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3ED2B7D6-5652-89CF-F971-7CD59CBE2129}"/>
              </a:ext>
            </a:extLst>
          </p:cNvPr>
          <p:cNvSpPr txBox="1"/>
          <p:nvPr/>
        </p:nvSpPr>
        <p:spPr>
          <a:xfrm>
            <a:off x="5541802" y="1297151"/>
            <a:ext cx="14776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Periodization</a:t>
            </a:r>
            <a:endParaRPr lang="nb-NO" dirty="0"/>
          </a:p>
        </p:txBody>
      </p:sp>
      <p:sp>
        <p:nvSpPr>
          <p:cNvPr id="3" name="Høyre klammeparentes 2">
            <a:extLst>
              <a:ext uri="{FF2B5EF4-FFF2-40B4-BE49-F238E27FC236}">
                <a16:creationId xmlns:a16="http://schemas.microsoft.com/office/drawing/2014/main" id="{C455E0AE-5586-AA95-97E8-B96F5969CE31}"/>
              </a:ext>
            </a:extLst>
          </p:cNvPr>
          <p:cNvSpPr/>
          <p:nvPr/>
        </p:nvSpPr>
        <p:spPr>
          <a:xfrm rot="5400000">
            <a:off x="4502077" y="-611975"/>
            <a:ext cx="406479" cy="489826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8899C88-4D72-989E-7D66-72A163AE4A6A}"/>
              </a:ext>
            </a:extLst>
          </p:cNvPr>
          <p:cNvSpPr/>
          <p:nvPr/>
        </p:nvSpPr>
        <p:spPr>
          <a:xfrm>
            <a:off x="5430377" y="915816"/>
            <a:ext cx="1783253" cy="10722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60518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62" y="2390680"/>
            <a:ext cx="7504843" cy="2686050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DD102AE5-DB9E-5E5F-F316-4A34E7CC0C22}"/>
              </a:ext>
            </a:extLst>
          </p:cNvPr>
          <p:cNvSpPr txBox="1"/>
          <p:nvPr/>
        </p:nvSpPr>
        <p:spPr>
          <a:xfrm>
            <a:off x="2445587" y="1681284"/>
            <a:ext cx="22234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Endurance</a:t>
            </a:r>
            <a:endParaRPr lang="nb-NO" dirty="0"/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43C3EAC4-3CB1-ED06-E172-37ABEF5FD15F}"/>
              </a:ext>
            </a:extLst>
          </p:cNvPr>
          <p:cNvCxnSpPr>
            <a:cxnSpLocks/>
          </p:cNvCxnSpPr>
          <p:nvPr/>
        </p:nvCxnSpPr>
        <p:spPr>
          <a:xfrm>
            <a:off x="4669023" y="2080450"/>
            <a:ext cx="0" cy="489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52C51356-720A-6E66-9274-CAEFED72588C}"/>
              </a:ext>
            </a:extLst>
          </p:cNvPr>
          <p:cNvCxnSpPr>
            <a:cxnSpLocks/>
          </p:cNvCxnSpPr>
          <p:nvPr/>
        </p:nvCxnSpPr>
        <p:spPr>
          <a:xfrm>
            <a:off x="5144750" y="2080449"/>
            <a:ext cx="0" cy="489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Sylinder 7">
            <a:extLst>
              <a:ext uri="{FF2B5EF4-FFF2-40B4-BE49-F238E27FC236}">
                <a16:creationId xmlns:a16="http://schemas.microsoft.com/office/drawing/2014/main" id="{384F5066-BED0-2C8D-86AA-A344379F9827}"/>
              </a:ext>
            </a:extLst>
          </p:cNvPr>
          <p:cNvSpPr txBox="1"/>
          <p:nvPr/>
        </p:nvSpPr>
        <p:spPr>
          <a:xfrm>
            <a:off x="5144750" y="1687426"/>
            <a:ext cx="22234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Strength-power</a:t>
            </a:r>
            <a:endParaRPr lang="nb-NO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2EC43881-F9E4-BF40-2132-8FF6E100D493}"/>
              </a:ext>
            </a:extLst>
          </p:cNvPr>
          <p:cNvSpPr txBox="1"/>
          <p:nvPr/>
        </p:nvSpPr>
        <p:spPr>
          <a:xfrm>
            <a:off x="4163712" y="107409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Minimal dose</a:t>
            </a:r>
          </a:p>
        </p:txBody>
      </p:sp>
      <p:sp>
        <p:nvSpPr>
          <p:cNvPr id="6" name="Venstre klammeparentes 5">
            <a:extLst>
              <a:ext uri="{FF2B5EF4-FFF2-40B4-BE49-F238E27FC236}">
                <a16:creationId xmlns:a16="http://schemas.microsoft.com/office/drawing/2014/main" id="{CF21D653-888E-9D91-437F-5769EBC4FE4A}"/>
              </a:ext>
            </a:extLst>
          </p:cNvPr>
          <p:cNvSpPr/>
          <p:nvPr/>
        </p:nvSpPr>
        <p:spPr>
          <a:xfrm rot="5400000">
            <a:off x="4847705" y="-993990"/>
            <a:ext cx="208025" cy="51425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304BF6B-77AA-18EC-F68B-B2D910FE4015}"/>
              </a:ext>
            </a:extLst>
          </p:cNvPr>
          <p:cNvSpPr/>
          <p:nvPr/>
        </p:nvSpPr>
        <p:spPr>
          <a:xfrm>
            <a:off x="2004429" y="2390680"/>
            <a:ext cx="3234836" cy="35720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636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8260512" y="157831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8260512" y="48963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12013362" y="48963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9180639" y="711584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10030708" y="1150677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8875517" y="152001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8260512" y="422540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8260512" y="313672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12013362" y="313672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10030708" y="3797767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8875517" y="416710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8260512" y="2828644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8260512" y="1739962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12013362" y="1739962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10030708" y="2401002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8875517" y="2770335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8260512" y="548901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8260512" y="440033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12013362" y="440033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10093301" y="5061375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8875517" y="543070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 flipH="1">
            <a:off x="7613181" y="581025"/>
            <a:ext cx="574041" cy="614533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11994970" y="3605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11450596" y="78153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8306736" y="1066217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7828708" y="654733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DE01D7CD-8247-D846-6A1F-B5E741641F50}"/>
              </a:ext>
            </a:extLst>
          </p:cNvPr>
          <p:cNvCxnSpPr>
            <a:cxnSpLocks/>
          </p:cNvCxnSpPr>
          <p:nvPr/>
        </p:nvCxnSpPr>
        <p:spPr>
          <a:xfrm>
            <a:off x="8260512" y="663600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2714A2E7-38E0-81A3-C64B-B912D09207D8}"/>
              </a:ext>
            </a:extLst>
          </p:cNvPr>
          <p:cNvCxnSpPr>
            <a:cxnSpLocks/>
          </p:cNvCxnSpPr>
          <p:nvPr/>
        </p:nvCxnSpPr>
        <p:spPr>
          <a:xfrm flipV="1">
            <a:off x="8260512" y="554732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EAAF856-823A-414F-3FCE-74462375250F}"/>
              </a:ext>
            </a:extLst>
          </p:cNvPr>
          <p:cNvCxnSpPr>
            <a:cxnSpLocks/>
          </p:cNvCxnSpPr>
          <p:nvPr/>
        </p:nvCxnSpPr>
        <p:spPr>
          <a:xfrm>
            <a:off x="12013362" y="554732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D0AB0B0-C03F-4058-5F11-097B2861874A}"/>
              </a:ext>
            </a:extLst>
          </p:cNvPr>
          <p:cNvSpPr txBox="1"/>
          <p:nvPr/>
        </p:nvSpPr>
        <p:spPr>
          <a:xfrm>
            <a:off x="9344372" y="6209990"/>
            <a:ext cx="26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strenous</a:t>
            </a:r>
            <a:r>
              <a:rPr lang="nb-NO" sz="1600" dirty="0"/>
              <a:t> </a:t>
            </a:r>
            <a:r>
              <a:rPr lang="nb-NO" sz="1600" dirty="0" err="1"/>
              <a:t>activitites</a:t>
            </a:r>
            <a:endParaRPr lang="nb-NO" sz="1600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DF90EF45-BBFE-2BDF-F7BB-4733B384AC4C}"/>
              </a:ext>
            </a:extLst>
          </p:cNvPr>
          <p:cNvCxnSpPr/>
          <p:nvPr/>
        </p:nvCxnSpPr>
        <p:spPr>
          <a:xfrm>
            <a:off x="8875517" y="657769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AB8BAED3-62F5-D0B5-D842-BAFE5DE1F1B2}"/>
              </a:ext>
            </a:extLst>
          </p:cNvPr>
          <p:cNvSpPr txBox="1"/>
          <p:nvPr/>
        </p:nvSpPr>
        <p:spPr>
          <a:xfrm>
            <a:off x="9263158" y="13372"/>
            <a:ext cx="15538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factors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82246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7" y="2152651"/>
            <a:ext cx="7504843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92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8260512" y="157831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8260512" y="48963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12013362" y="48963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9180639" y="711584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10030708" y="1150677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8875517" y="152001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8260512" y="422540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8260512" y="313672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12013362" y="313672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10030708" y="3797767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8875517" y="416710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8260512" y="2828644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8260512" y="1739962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12013362" y="1739962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10030708" y="2401002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8875517" y="2770335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8260512" y="548901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8260512" y="440033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12013362" y="440033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10093301" y="5061375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8875517" y="543070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 flipH="1">
            <a:off x="7613181" y="581025"/>
            <a:ext cx="574041" cy="614533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11994970" y="3605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11450596" y="78153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8306736" y="1066217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7828708" y="654733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DE01D7CD-8247-D846-6A1F-B5E741641F50}"/>
              </a:ext>
            </a:extLst>
          </p:cNvPr>
          <p:cNvCxnSpPr>
            <a:cxnSpLocks/>
          </p:cNvCxnSpPr>
          <p:nvPr/>
        </p:nvCxnSpPr>
        <p:spPr>
          <a:xfrm>
            <a:off x="8260512" y="663600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2714A2E7-38E0-81A3-C64B-B912D09207D8}"/>
              </a:ext>
            </a:extLst>
          </p:cNvPr>
          <p:cNvCxnSpPr>
            <a:cxnSpLocks/>
          </p:cNvCxnSpPr>
          <p:nvPr/>
        </p:nvCxnSpPr>
        <p:spPr>
          <a:xfrm flipV="1">
            <a:off x="8260512" y="554732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EAAF856-823A-414F-3FCE-74462375250F}"/>
              </a:ext>
            </a:extLst>
          </p:cNvPr>
          <p:cNvCxnSpPr>
            <a:cxnSpLocks/>
          </p:cNvCxnSpPr>
          <p:nvPr/>
        </p:nvCxnSpPr>
        <p:spPr>
          <a:xfrm>
            <a:off x="12013362" y="554732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D0AB0B0-C03F-4058-5F11-097B2861874A}"/>
              </a:ext>
            </a:extLst>
          </p:cNvPr>
          <p:cNvSpPr txBox="1"/>
          <p:nvPr/>
        </p:nvSpPr>
        <p:spPr>
          <a:xfrm>
            <a:off x="9344372" y="6209990"/>
            <a:ext cx="26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strenous</a:t>
            </a:r>
            <a:r>
              <a:rPr lang="nb-NO" sz="1600" dirty="0"/>
              <a:t> </a:t>
            </a:r>
            <a:r>
              <a:rPr lang="nb-NO" sz="1600" dirty="0" err="1"/>
              <a:t>activitites</a:t>
            </a:r>
            <a:endParaRPr lang="nb-NO" sz="1600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DF90EF45-BBFE-2BDF-F7BB-4733B384AC4C}"/>
              </a:ext>
            </a:extLst>
          </p:cNvPr>
          <p:cNvCxnSpPr/>
          <p:nvPr/>
        </p:nvCxnSpPr>
        <p:spPr>
          <a:xfrm>
            <a:off x="8875517" y="657769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AB8BAED3-62F5-D0B5-D842-BAFE5DE1F1B2}"/>
              </a:ext>
            </a:extLst>
          </p:cNvPr>
          <p:cNvSpPr txBox="1"/>
          <p:nvPr/>
        </p:nvSpPr>
        <p:spPr>
          <a:xfrm>
            <a:off x="9263158" y="13372"/>
            <a:ext cx="15538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factors</a:t>
            </a:r>
            <a:endParaRPr lang="nb-NO" dirty="0"/>
          </a:p>
        </p:txBody>
      </p:sp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7" y="2152651"/>
            <a:ext cx="7504843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25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8260512" y="157831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8260512" y="48963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12013362" y="48963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9180639" y="711584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10030708" y="1150677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8875517" y="152001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8260512" y="422540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8260512" y="313672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12013362" y="313672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10030708" y="3797767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8875517" y="416710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8260512" y="2828644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8260512" y="1739962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12013362" y="1739962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10030708" y="2401002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8875517" y="2770335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8260512" y="548901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8260512" y="440033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12013362" y="440033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10093301" y="5061375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8875517" y="543070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 flipH="1">
            <a:off x="7613181" y="581025"/>
            <a:ext cx="574041" cy="614533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11994970" y="3605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11450596" y="78153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8306736" y="1066217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7828708" y="654733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DE01D7CD-8247-D846-6A1F-B5E741641F50}"/>
              </a:ext>
            </a:extLst>
          </p:cNvPr>
          <p:cNvCxnSpPr>
            <a:cxnSpLocks/>
          </p:cNvCxnSpPr>
          <p:nvPr/>
        </p:nvCxnSpPr>
        <p:spPr>
          <a:xfrm>
            <a:off x="8260512" y="663600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2714A2E7-38E0-81A3-C64B-B912D09207D8}"/>
              </a:ext>
            </a:extLst>
          </p:cNvPr>
          <p:cNvCxnSpPr>
            <a:cxnSpLocks/>
          </p:cNvCxnSpPr>
          <p:nvPr/>
        </p:nvCxnSpPr>
        <p:spPr>
          <a:xfrm flipV="1">
            <a:off x="8260512" y="554732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EAAF856-823A-414F-3FCE-74462375250F}"/>
              </a:ext>
            </a:extLst>
          </p:cNvPr>
          <p:cNvCxnSpPr>
            <a:cxnSpLocks/>
          </p:cNvCxnSpPr>
          <p:nvPr/>
        </p:nvCxnSpPr>
        <p:spPr>
          <a:xfrm>
            <a:off x="12013362" y="554732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D0AB0B0-C03F-4058-5F11-097B2861874A}"/>
              </a:ext>
            </a:extLst>
          </p:cNvPr>
          <p:cNvSpPr txBox="1"/>
          <p:nvPr/>
        </p:nvSpPr>
        <p:spPr>
          <a:xfrm>
            <a:off x="9344372" y="6209990"/>
            <a:ext cx="26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strenous</a:t>
            </a:r>
            <a:r>
              <a:rPr lang="nb-NO" sz="1600" dirty="0"/>
              <a:t> </a:t>
            </a:r>
            <a:r>
              <a:rPr lang="nb-NO" sz="1600" dirty="0" err="1"/>
              <a:t>activitites</a:t>
            </a:r>
            <a:endParaRPr lang="nb-NO" sz="1600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DF90EF45-BBFE-2BDF-F7BB-4733B384AC4C}"/>
              </a:ext>
            </a:extLst>
          </p:cNvPr>
          <p:cNvCxnSpPr/>
          <p:nvPr/>
        </p:nvCxnSpPr>
        <p:spPr>
          <a:xfrm>
            <a:off x="8875517" y="657769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AB8BAED3-62F5-D0B5-D842-BAFE5DE1F1B2}"/>
              </a:ext>
            </a:extLst>
          </p:cNvPr>
          <p:cNvSpPr txBox="1"/>
          <p:nvPr/>
        </p:nvSpPr>
        <p:spPr>
          <a:xfrm>
            <a:off x="9263158" y="13372"/>
            <a:ext cx="15538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factors</a:t>
            </a:r>
            <a:endParaRPr lang="nb-NO" dirty="0"/>
          </a:p>
        </p:txBody>
      </p:sp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37" y="2152651"/>
            <a:ext cx="7504843" cy="2686050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64283068-0E4C-8BE1-A2C0-0F51237B5317}"/>
              </a:ext>
            </a:extLst>
          </p:cNvPr>
          <p:cNvSpPr/>
          <p:nvPr/>
        </p:nvSpPr>
        <p:spPr>
          <a:xfrm>
            <a:off x="7613182" y="338032"/>
            <a:ext cx="4493094" cy="6519968"/>
          </a:xfrm>
          <a:prstGeom prst="ellipse">
            <a:avLst/>
          </a:prstGeom>
          <a:solidFill>
            <a:schemeClr val="accent1">
              <a:alpha val="8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dirty="0" err="1">
                <a:solidFill>
                  <a:srgbClr val="FF0000"/>
                </a:solidFill>
              </a:rPr>
              <a:t>Environmental</a:t>
            </a:r>
            <a:r>
              <a:rPr lang="nb-NO" sz="3200" dirty="0">
                <a:solidFill>
                  <a:srgbClr val="FF0000"/>
                </a:solidFill>
              </a:rPr>
              <a:t> </a:t>
            </a:r>
            <a:r>
              <a:rPr lang="nb-NO" sz="3200" dirty="0" err="1">
                <a:solidFill>
                  <a:srgbClr val="FF0000"/>
                </a:solidFill>
              </a:rPr>
              <a:t>factors</a:t>
            </a:r>
            <a:endParaRPr lang="nb-NO" sz="3200" dirty="0">
              <a:solidFill>
                <a:srgbClr val="FF0000"/>
              </a:solidFill>
            </a:endParaRPr>
          </a:p>
          <a:p>
            <a:pPr algn="ctr"/>
            <a:r>
              <a:rPr lang="nb-NO" sz="3200" dirty="0" err="1">
                <a:solidFill>
                  <a:srgbClr val="FF0000"/>
                </a:solidFill>
              </a:rPr>
              <a:t>Climate</a:t>
            </a:r>
            <a:r>
              <a:rPr lang="nb-NO" sz="3200" dirty="0">
                <a:solidFill>
                  <a:srgbClr val="FF0000"/>
                </a:solidFill>
              </a:rPr>
              <a:t>, </a:t>
            </a:r>
            <a:r>
              <a:rPr lang="nb-NO" sz="3200" dirty="0" err="1">
                <a:solidFill>
                  <a:srgbClr val="FF0000"/>
                </a:solidFill>
              </a:rPr>
              <a:t>terrain</a:t>
            </a:r>
            <a:endParaRPr lang="nb-N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74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12" y="1700212"/>
            <a:ext cx="9660489" cy="3457575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DD491A01-DE23-61CB-A642-7C7B3A5BF800}"/>
              </a:ext>
            </a:extLst>
          </p:cNvPr>
          <p:cNvSpPr/>
          <p:nvPr/>
        </p:nvSpPr>
        <p:spPr>
          <a:xfrm>
            <a:off x="4640537" y="983426"/>
            <a:ext cx="4817788" cy="52268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0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832" y="1955676"/>
            <a:ext cx="6858906" cy="22554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431804" y="167170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431804" y="58301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4184654" y="58301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1351931" y="804965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2202000" y="1244058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1046809" y="1613391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431804" y="431879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431804" y="323010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4184654" y="323010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2202000" y="3891148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1046809" y="4260481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431804" y="2922025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431804" y="1833343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4184654" y="1833343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2202000" y="2494383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1046809" y="2863716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431804" y="5582398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431804" y="4493716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4184654" y="4493716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1515664" y="5156381"/>
            <a:ext cx="26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strenous</a:t>
            </a:r>
            <a:r>
              <a:rPr lang="nb-NO" sz="1600" dirty="0"/>
              <a:t> </a:t>
            </a:r>
            <a:r>
              <a:rPr lang="nb-NO" sz="1600" dirty="0" err="1"/>
              <a:t>activitites</a:t>
            </a:r>
            <a:endParaRPr lang="nb-NO" sz="1600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1046809" y="5524089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>
            <a:off x="4166262" y="523896"/>
            <a:ext cx="342016" cy="53500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4166262" y="96986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3697593" y="72471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478028" y="1159598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0" y="748114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E7256107-81D9-7D69-25D2-BAAF63426DAE}"/>
              </a:ext>
            </a:extLst>
          </p:cNvPr>
          <p:cNvCxnSpPr>
            <a:cxnSpLocks/>
          </p:cNvCxnSpPr>
          <p:nvPr/>
        </p:nvCxnSpPr>
        <p:spPr>
          <a:xfrm flipH="1">
            <a:off x="5448300" y="2494383"/>
            <a:ext cx="381000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99FD938-461D-CE31-46E6-40DFA9CABF1D}"/>
              </a:ext>
            </a:extLst>
          </p:cNvPr>
          <p:cNvSpPr txBox="1"/>
          <p:nvPr/>
        </p:nvSpPr>
        <p:spPr>
          <a:xfrm>
            <a:off x="6035025" y="2125051"/>
            <a:ext cx="3223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err="1"/>
              <a:t>Demand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fitness</a:t>
            </a:r>
            <a:endParaRPr lang="nb-NO" sz="1600" dirty="0"/>
          </a:p>
        </p:txBody>
      </p:sp>
      <p:cxnSp>
        <p:nvCxnSpPr>
          <p:cNvPr id="29" name="Kobling: vinkel 28">
            <a:extLst>
              <a:ext uri="{FF2B5EF4-FFF2-40B4-BE49-F238E27FC236}">
                <a16:creationId xmlns:a16="http://schemas.microsoft.com/office/drawing/2014/main" id="{1A961271-5E92-1837-70D6-F6147E091EF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48956" y="3302594"/>
            <a:ext cx="456212" cy="20002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Kobling: vinkel 30">
            <a:extLst>
              <a:ext uri="{FF2B5EF4-FFF2-40B4-BE49-F238E27FC236}">
                <a16:creationId xmlns:a16="http://schemas.microsoft.com/office/drawing/2014/main" id="{571DE700-744A-841E-42CC-57CF04BCB9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70869" y="3021749"/>
            <a:ext cx="842186" cy="33426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879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0B2B1C5E-CB31-BC7E-6DB5-23FDBFFC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993" y="201561"/>
            <a:ext cx="3301805" cy="6656439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CEB16A3F-49F7-343E-3F74-67FB68B66CF0}"/>
              </a:ext>
            </a:extLst>
          </p:cNvPr>
          <p:cNvSpPr txBox="1"/>
          <p:nvPr/>
        </p:nvSpPr>
        <p:spPr>
          <a:xfrm>
            <a:off x="5690112" y="6471773"/>
            <a:ext cx="25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theconversation.com</a:t>
            </a:r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D2D2BD4-6B3A-9A01-9517-D457FCE24630}"/>
              </a:ext>
            </a:extLst>
          </p:cNvPr>
          <p:cNvSpPr txBox="1"/>
          <p:nvPr/>
        </p:nvSpPr>
        <p:spPr>
          <a:xfrm>
            <a:off x="4076700" y="52415"/>
            <a:ext cx="391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>
                <a:solidFill>
                  <a:srgbClr val="FF0000"/>
                </a:solidFill>
              </a:rPr>
              <a:t>Changes</a:t>
            </a:r>
            <a:r>
              <a:rPr lang="nb-NO" dirty="0">
                <a:solidFill>
                  <a:srgbClr val="FF0000"/>
                </a:solidFill>
              </a:rPr>
              <a:t> in </a:t>
            </a:r>
            <a:r>
              <a:rPr lang="nb-NO" dirty="0" err="1">
                <a:solidFill>
                  <a:srgbClr val="FF0000"/>
                </a:solidFill>
              </a:rPr>
              <a:t>Anabolic</a:t>
            </a:r>
            <a:r>
              <a:rPr lang="nb-NO" dirty="0">
                <a:solidFill>
                  <a:srgbClr val="FF0000"/>
                </a:solidFill>
              </a:rPr>
              <a:t> / </a:t>
            </a:r>
            <a:r>
              <a:rPr lang="nb-NO" dirty="0" err="1">
                <a:solidFill>
                  <a:srgbClr val="FF0000"/>
                </a:solidFill>
              </a:rPr>
              <a:t>Catabolic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state</a:t>
            </a:r>
            <a:endParaRPr lang="nb-NO" dirty="0">
              <a:solidFill>
                <a:srgbClr val="FF0000"/>
              </a:solidFill>
            </a:endParaRP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0D4318D-60CC-CA10-66F9-A6A59109CA57}"/>
              </a:ext>
            </a:extLst>
          </p:cNvPr>
          <p:cNvCxnSpPr>
            <a:cxnSpLocks/>
          </p:cNvCxnSpPr>
          <p:nvPr/>
        </p:nvCxnSpPr>
        <p:spPr>
          <a:xfrm>
            <a:off x="4987876" y="421747"/>
            <a:ext cx="2231897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622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0B2B1C5E-CB31-BC7E-6DB5-23FDBFFC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993" y="201561"/>
            <a:ext cx="3301805" cy="6656439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CEB16A3F-49F7-343E-3F74-67FB68B66CF0}"/>
              </a:ext>
            </a:extLst>
          </p:cNvPr>
          <p:cNvSpPr txBox="1"/>
          <p:nvPr/>
        </p:nvSpPr>
        <p:spPr>
          <a:xfrm>
            <a:off x="5690112" y="6471773"/>
            <a:ext cx="2539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theconversation.com</a:t>
            </a:r>
            <a:endParaRPr lang="nb-NO" dirty="0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D2D2BD4-6B3A-9A01-9517-D457FCE24630}"/>
              </a:ext>
            </a:extLst>
          </p:cNvPr>
          <p:cNvSpPr txBox="1"/>
          <p:nvPr/>
        </p:nvSpPr>
        <p:spPr>
          <a:xfrm>
            <a:off x="4076700" y="52415"/>
            <a:ext cx="391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>
                <a:solidFill>
                  <a:srgbClr val="FF0000"/>
                </a:solidFill>
              </a:rPr>
              <a:t>Changes</a:t>
            </a:r>
            <a:r>
              <a:rPr lang="nb-NO" dirty="0">
                <a:solidFill>
                  <a:srgbClr val="FF0000"/>
                </a:solidFill>
              </a:rPr>
              <a:t> in </a:t>
            </a:r>
            <a:r>
              <a:rPr lang="nb-NO" dirty="0" err="1">
                <a:solidFill>
                  <a:srgbClr val="FF0000"/>
                </a:solidFill>
              </a:rPr>
              <a:t>Anabolic</a:t>
            </a:r>
            <a:r>
              <a:rPr lang="nb-NO" dirty="0">
                <a:solidFill>
                  <a:srgbClr val="FF0000"/>
                </a:solidFill>
              </a:rPr>
              <a:t> / </a:t>
            </a:r>
            <a:r>
              <a:rPr lang="nb-NO" dirty="0" err="1">
                <a:solidFill>
                  <a:srgbClr val="FF0000"/>
                </a:solidFill>
              </a:rPr>
              <a:t>Catabolic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state</a:t>
            </a:r>
            <a:endParaRPr lang="nb-NO" dirty="0">
              <a:solidFill>
                <a:srgbClr val="FF0000"/>
              </a:solidFill>
            </a:endParaRPr>
          </a:p>
        </p:txBody>
      </p:sp>
      <p:cxnSp>
        <p:nvCxnSpPr>
          <p:cNvPr id="16" name="Rett pilkobling 15">
            <a:extLst>
              <a:ext uri="{FF2B5EF4-FFF2-40B4-BE49-F238E27FC236}">
                <a16:creationId xmlns:a16="http://schemas.microsoft.com/office/drawing/2014/main" id="{10D4318D-60CC-CA10-66F9-A6A59109CA57}"/>
              </a:ext>
            </a:extLst>
          </p:cNvPr>
          <p:cNvCxnSpPr>
            <a:cxnSpLocks/>
          </p:cNvCxnSpPr>
          <p:nvPr/>
        </p:nvCxnSpPr>
        <p:spPr>
          <a:xfrm>
            <a:off x="4987876" y="421747"/>
            <a:ext cx="2231897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4777D092-7F4D-86F6-13E9-A65A762F8FF5}"/>
              </a:ext>
            </a:extLst>
          </p:cNvPr>
          <p:cNvSpPr txBox="1"/>
          <p:nvPr/>
        </p:nvSpPr>
        <p:spPr>
          <a:xfrm>
            <a:off x="7892106" y="3713213"/>
            <a:ext cx="255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Loss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skeletal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muscle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D91F9DD6-4947-7512-0B4A-729CDD619D5C}"/>
              </a:ext>
            </a:extLst>
          </p:cNvPr>
          <p:cNvSpPr txBox="1"/>
          <p:nvPr/>
        </p:nvSpPr>
        <p:spPr>
          <a:xfrm>
            <a:off x="2497053" y="3039085"/>
            <a:ext cx="221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Loss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bone </a:t>
            </a:r>
            <a:r>
              <a:rPr lang="nb-NO" dirty="0" err="1">
                <a:solidFill>
                  <a:srgbClr val="FF0000"/>
                </a:solidFill>
              </a:rPr>
              <a:t>density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58C660C4-F71B-2870-03D5-E34D2DA351E4}"/>
              </a:ext>
            </a:extLst>
          </p:cNvPr>
          <p:cNvSpPr txBox="1"/>
          <p:nvPr/>
        </p:nvSpPr>
        <p:spPr>
          <a:xfrm>
            <a:off x="7892106" y="4907827"/>
            <a:ext cx="255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Loss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muscle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function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DFD5C69F-2002-5F52-4609-78AEEDF485C7}"/>
              </a:ext>
            </a:extLst>
          </p:cNvPr>
          <p:cNvSpPr txBox="1"/>
          <p:nvPr/>
        </p:nvSpPr>
        <p:spPr>
          <a:xfrm>
            <a:off x="7967798" y="2126923"/>
            <a:ext cx="144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Risk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injury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D2BD9F7C-4308-3B4D-D958-4B7E77838189}"/>
              </a:ext>
            </a:extLst>
          </p:cNvPr>
          <p:cNvSpPr txBox="1"/>
          <p:nvPr/>
        </p:nvSpPr>
        <p:spPr>
          <a:xfrm>
            <a:off x="2767110" y="748486"/>
            <a:ext cx="199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>
                <a:solidFill>
                  <a:srgbClr val="FF0000"/>
                </a:solidFill>
              </a:rPr>
              <a:t>Cognitive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 err="1">
                <a:solidFill>
                  <a:srgbClr val="FF0000"/>
                </a:solidFill>
              </a:rPr>
              <a:t>function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F0E79FC9-BC6C-3CC4-5EAC-F94AF83B8070}"/>
              </a:ext>
            </a:extLst>
          </p:cNvPr>
          <p:cNvSpPr txBox="1"/>
          <p:nvPr/>
        </p:nvSpPr>
        <p:spPr>
          <a:xfrm>
            <a:off x="2646096" y="4238766"/>
            <a:ext cx="314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Loss </a:t>
            </a:r>
            <a:r>
              <a:rPr lang="nb-NO" dirty="0" err="1">
                <a:solidFill>
                  <a:srgbClr val="FF0000"/>
                </a:solidFill>
              </a:rPr>
              <a:t>of</a:t>
            </a:r>
            <a:r>
              <a:rPr lang="nb-NO" dirty="0">
                <a:solidFill>
                  <a:srgbClr val="FF0000"/>
                </a:solidFill>
              </a:rPr>
              <a:t> body </a:t>
            </a:r>
            <a:r>
              <a:rPr lang="nb-NO" dirty="0" err="1">
                <a:solidFill>
                  <a:srgbClr val="FF0000"/>
                </a:solidFill>
              </a:rPr>
              <a:t>mass</a:t>
            </a:r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D5EB13E9-07C4-4BD3-0D1B-C60B62E17AA9}"/>
              </a:ext>
            </a:extLst>
          </p:cNvPr>
          <p:cNvSpPr txBox="1"/>
          <p:nvPr/>
        </p:nvSpPr>
        <p:spPr>
          <a:xfrm>
            <a:off x="2968576" y="5069115"/>
            <a:ext cx="2216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Loss </a:t>
            </a:r>
            <a:r>
              <a:rPr lang="nb-NO" dirty="0" err="1">
                <a:solidFill>
                  <a:srgbClr val="FF0000"/>
                </a:solidFill>
              </a:rPr>
              <a:t>if</a:t>
            </a:r>
            <a:r>
              <a:rPr lang="nb-NO" dirty="0">
                <a:solidFill>
                  <a:srgbClr val="FF0000"/>
                </a:solidFill>
              </a:rPr>
              <a:t> fat </a:t>
            </a:r>
            <a:r>
              <a:rPr lang="nb-NO" dirty="0" err="1">
                <a:solidFill>
                  <a:srgbClr val="FF0000"/>
                </a:solidFill>
              </a:rPr>
              <a:t>mass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4514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56" y="2020846"/>
            <a:ext cx="7504843" cy="2686050"/>
          </a:xfrm>
          <a:prstGeom prst="rect">
            <a:avLst/>
          </a:prstGeom>
        </p:spPr>
      </p:pic>
      <p:sp>
        <p:nvSpPr>
          <p:cNvPr id="2" name="Ellipse 1">
            <a:extLst>
              <a:ext uri="{FF2B5EF4-FFF2-40B4-BE49-F238E27FC236}">
                <a16:creationId xmlns:a16="http://schemas.microsoft.com/office/drawing/2014/main" id="{43ED0FFD-F325-B114-1D34-FE4A08AA8915}"/>
              </a:ext>
            </a:extLst>
          </p:cNvPr>
          <p:cNvSpPr/>
          <p:nvPr/>
        </p:nvSpPr>
        <p:spPr>
          <a:xfrm>
            <a:off x="2265406" y="893806"/>
            <a:ext cx="6664411" cy="443607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702246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3" y="1816267"/>
            <a:ext cx="11017751" cy="3943351"/>
          </a:xfrm>
          <a:prstGeom prst="rect">
            <a:avLst/>
          </a:prstGeom>
        </p:spPr>
      </p:pic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5F5604D7-6CA0-5BE9-70BE-F9AE7CEFA6FD}"/>
              </a:ext>
            </a:extLst>
          </p:cNvPr>
          <p:cNvCxnSpPr>
            <a:cxnSpLocks/>
          </p:cNvCxnSpPr>
          <p:nvPr/>
        </p:nvCxnSpPr>
        <p:spPr>
          <a:xfrm>
            <a:off x="1646191" y="2904757"/>
            <a:ext cx="6002384" cy="352793"/>
          </a:xfrm>
          <a:prstGeom prst="line">
            <a:avLst/>
          </a:prstGeom>
          <a:ln w="254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FF507634-D3AC-E912-D6F4-E63D568099D6}"/>
              </a:ext>
            </a:extLst>
          </p:cNvPr>
          <p:cNvSpPr txBox="1"/>
          <p:nvPr/>
        </p:nvSpPr>
        <p:spPr>
          <a:xfrm rot="182352">
            <a:off x="2334689" y="2982213"/>
            <a:ext cx="293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/>
              <a:t>Decline</a:t>
            </a:r>
            <a:r>
              <a:rPr lang="nb-NO" b="1" dirty="0"/>
              <a:t> in </a:t>
            </a:r>
            <a:r>
              <a:rPr lang="nb-NO" b="1" dirty="0" err="1"/>
              <a:t>physical</a:t>
            </a:r>
            <a:r>
              <a:rPr lang="nb-NO" b="1" dirty="0"/>
              <a:t> </a:t>
            </a:r>
            <a:r>
              <a:rPr lang="nb-NO" b="1" dirty="0" err="1"/>
              <a:t>fitness</a:t>
            </a:r>
            <a:endParaRPr lang="nb-NO" b="1" dirty="0"/>
          </a:p>
        </p:txBody>
      </p:sp>
      <p:cxnSp>
        <p:nvCxnSpPr>
          <p:cNvPr id="2" name="Rett pilkobling 1">
            <a:extLst>
              <a:ext uri="{FF2B5EF4-FFF2-40B4-BE49-F238E27FC236}">
                <a16:creationId xmlns:a16="http://schemas.microsoft.com/office/drawing/2014/main" id="{F675D4B8-CF52-7E13-80F6-FFCCA96C6EE9}"/>
              </a:ext>
            </a:extLst>
          </p:cNvPr>
          <p:cNvCxnSpPr>
            <a:cxnSpLocks/>
          </p:cNvCxnSpPr>
          <p:nvPr/>
        </p:nvCxnSpPr>
        <p:spPr>
          <a:xfrm>
            <a:off x="7266192" y="2904757"/>
            <a:ext cx="0" cy="35279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B5C4A8DF-99B7-3B73-094E-2417B140B9B3}"/>
              </a:ext>
            </a:extLst>
          </p:cNvPr>
          <p:cNvCxnSpPr>
            <a:cxnSpLocks/>
          </p:cNvCxnSpPr>
          <p:nvPr/>
        </p:nvCxnSpPr>
        <p:spPr>
          <a:xfrm>
            <a:off x="5598013" y="2904757"/>
            <a:ext cx="0" cy="20039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kstSylinder 3">
            <a:extLst>
              <a:ext uri="{FF2B5EF4-FFF2-40B4-BE49-F238E27FC236}">
                <a16:creationId xmlns:a16="http://schemas.microsoft.com/office/drawing/2014/main" id="{1918A078-F6D6-9320-8429-8E785C4B5562}"/>
              </a:ext>
            </a:extLst>
          </p:cNvPr>
          <p:cNvSpPr txBox="1"/>
          <p:nvPr/>
        </p:nvSpPr>
        <p:spPr>
          <a:xfrm>
            <a:off x="5197563" y="1446935"/>
            <a:ext cx="158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Minimize</a:t>
            </a:r>
            <a:r>
              <a:rPr lang="nb-NO" dirty="0"/>
              <a:t> </a:t>
            </a:r>
            <a:r>
              <a:rPr lang="nb-NO" dirty="0" err="1"/>
              <a:t>drop</a:t>
            </a:r>
            <a:endParaRPr lang="nb-NO" dirty="0"/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C79240A1-632C-E39D-1EB4-B618144835DA}"/>
              </a:ext>
            </a:extLst>
          </p:cNvPr>
          <p:cNvCxnSpPr>
            <a:cxnSpLocks/>
          </p:cNvCxnSpPr>
          <p:nvPr/>
        </p:nvCxnSpPr>
        <p:spPr>
          <a:xfrm flipH="1">
            <a:off x="5686425" y="1816267"/>
            <a:ext cx="473664" cy="93609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84418ACF-804B-01E3-DA0B-2AFCCB933181}"/>
              </a:ext>
            </a:extLst>
          </p:cNvPr>
          <p:cNvCxnSpPr>
            <a:cxnSpLocks/>
          </p:cNvCxnSpPr>
          <p:nvPr/>
        </p:nvCxnSpPr>
        <p:spPr>
          <a:xfrm>
            <a:off x="6258074" y="1839661"/>
            <a:ext cx="1008118" cy="10650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62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3" y="1816267"/>
            <a:ext cx="11017751" cy="3943351"/>
          </a:xfrm>
          <a:prstGeom prst="rect">
            <a:avLst/>
          </a:prstGeom>
        </p:spPr>
      </p:pic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5F5604D7-6CA0-5BE9-70BE-F9AE7CEFA6FD}"/>
              </a:ext>
            </a:extLst>
          </p:cNvPr>
          <p:cNvCxnSpPr>
            <a:cxnSpLocks/>
          </p:cNvCxnSpPr>
          <p:nvPr/>
        </p:nvCxnSpPr>
        <p:spPr>
          <a:xfrm>
            <a:off x="1646191" y="2904757"/>
            <a:ext cx="6002384" cy="352793"/>
          </a:xfrm>
          <a:prstGeom prst="line">
            <a:avLst/>
          </a:prstGeom>
          <a:ln w="254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FF507634-D3AC-E912-D6F4-E63D568099D6}"/>
              </a:ext>
            </a:extLst>
          </p:cNvPr>
          <p:cNvSpPr txBox="1"/>
          <p:nvPr/>
        </p:nvSpPr>
        <p:spPr>
          <a:xfrm rot="182352">
            <a:off x="2334689" y="2982213"/>
            <a:ext cx="293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/>
              <a:t>Decline</a:t>
            </a:r>
            <a:r>
              <a:rPr lang="nb-NO" b="1" dirty="0"/>
              <a:t> in </a:t>
            </a:r>
            <a:r>
              <a:rPr lang="nb-NO" b="1" dirty="0" err="1"/>
              <a:t>physical</a:t>
            </a:r>
            <a:r>
              <a:rPr lang="nb-NO" b="1" dirty="0"/>
              <a:t> </a:t>
            </a:r>
            <a:r>
              <a:rPr lang="nb-NO" b="1" dirty="0" err="1"/>
              <a:t>fitness</a:t>
            </a:r>
            <a:endParaRPr lang="nb-NO" b="1" dirty="0"/>
          </a:p>
        </p:txBody>
      </p:sp>
      <p:cxnSp>
        <p:nvCxnSpPr>
          <p:cNvPr id="2" name="Rett pilkobling 1">
            <a:extLst>
              <a:ext uri="{FF2B5EF4-FFF2-40B4-BE49-F238E27FC236}">
                <a16:creationId xmlns:a16="http://schemas.microsoft.com/office/drawing/2014/main" id="{F675D4B8-CF52-7E13-80F6-FFCCA96C6EE9}"/>
              </a:ext>
            </a:extLst>
          </p:cNvPr>
          <p:cNvCxnSpPr>
            <a:cxnSpLocks/>
          </p:cNvCxnSpPr>
          <p:nvPr/>
        </p:nvCxnSpPr>
        <p:spPr>
          <a:xfrm>
            <a:off x="6944917" y="2904242"/>
            <a:ext cx="0" cy="35279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B5C4A8DF-99B7-3B73-094E-2417B140B9B3}"/>
              </a:ext>
            </a:extLst>
          </p:cNvPr>
          <p:cNvCxnSpPr>
            <a:cxnSpLocks/>
          </p:cNvCxnSpPr>
          <p:nvPr/>
        </p:nvCxnSpPr>
        <p:spPr>
          <a:xfrm>
            <a:off x="5655678" y="2904242"/>
            <a:ext cx="0" cy="20039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162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24309A14-57F1-B75F-2C58-5B770D9B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0" y="2068850"/>
            <a:ext cx="8362823" cy="2992670"/>
          </a:xfrm>
          <a:prstGeom prst="rect">
            <a:avLst/>
          </a:prstGeom>
        </p:spPr>
      </p:pic>
      <p:cxnSp>
        <p:nvCxnSpPr>
          <p:cNvPr id="2" name="Rett linje 1">
            <a:extLst>
              <a:ext uri="{FF2B5EF4-FFF2-40B4-BE49-F238E27FC236}">
                <a16:creationId xmlns:a16="http://schemas.microsoft.com/office/drawing/2014/main" id="{32D65E0C-FC75-DDD7-7D2A-388275B82910}"/>
              </a:ext>
            </a:extLst>
          </p:cNvPr>
          <p:cNvCxnSpPr>
            <a:cxnSpLocks/>
          </p:cNvCxnSpPr>
          <p:nvPr/>
        </p:nvCxnSpPr>
        <p:spPr>
          <a:xfrm>
            <a:off x="8193837" y="1500166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BC602FB-AD27-F738-4BF7-8C143DD7D351}"/>
              </a:ext>
            </a:extLst>
          </p:cNvPr>
          <p:cNvCxnSpPr>
            <a:cxnSpLocks/>
          </p:cNvCxnSpPr>
          <p:nvPr/>
        </p:nvCxnSpPr>
        <p:spPr>
          <a:xfrm flipV="1">
            <a:off x="8193837" y="411484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9F2B89F5-3362-4DA7-0C7B-05A0B51BE94B}"/>
              </a:ext>
            </a:extLst>
          </p:cNvPr>
          <p:cNvCxnSpPr>
            <a:cxnSpLocks/>
          </p:cNvCxnSpPr>
          <p:nvPr/>
        </p:nvCxnSpPr>
        <p:spPr>
          <a:xfrm>
            <a:off x="11946687" y="411484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kstSylinder 5">
            <a:extLst>
              <a:ext uri="{FF2B5EF4-FFF2-40B4-BE49-F238E27FC236}">
                <a16:creationId xmlns:a16="http://schemas.microsoft.com/office/drawing/2014/main" id="{63ED21B7-F5A3-0BA3-93E6-CC1F0F28FDAD}"/>
              </a:ext>
            </a:extLst>
          </p:cNvPr>
          <p:cNvSpPr txBox="1"/>
          <p:nvPr/>
        </p:nvSpPr>
        <p:spPr>
          <a:xfrm rot="20620622">
            <a:off x="9113964" y="633431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E8FA6034-AA5A-4FC0-19BC-14612C096336}"/>
              </a:ext>
            </a:extLst>
          </p:cNvPr>
          <p:cNvSpPr txBox="1"/>
          <p:nvPr/>
        </p:nvSpPr>
        <p:spPr>
          <a:xfrm>
            <a:off x="9964033" y="1072524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F487B0FB-0046-84BF-D3DA-BB02FFA6B688}"/>
              </a:ext>
            </a:extLst>
          </p:cNvPr>
          <p:cNvCxnSpPr/>
          <p:nvPr/>
        </p:nvCxnSpPr>
        <p:spPr>
          <a:xfrm>
            <a:off x="8808842" y="1441857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64C95E6A-6769-DC2C-1638-6FD67B3304EA}"/>
              </a:ext>
            </a:extLst>
          </p:cNvPr>
          <p:cNvCxnSpPr>
            <a:cxnSpLocks/>
          </p:cNvCxnSpPr>
          <p:nvPr/>
        </p:nvCxnSpPr>
        <p:spPr>
          <a:xfrm>
            <a:off x="8193837" y="4147256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E955078D-277E-7DA0-0E0B-C62B3AA4EE01}"/>
              </a:ext>
            </a:extLst>
          </p:cNvPr>
          <p:cNvCxnSpPr>
            <a:cxnSpLocks/>
          </p:cNvCxnSpPr>
          <p:nvPr/>
        </p:nvCxnSpPr>
        <p:spPr>
          <a:xfrm flipV="1">
            <a:off x="8193837" y="3058574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78E22A9C-F89E-CDB2-D734-EC71F04F4740}"/>
              </a:ext>
            </a:extLst>
          </p:cNvPr>
          <p:cNvCxnSpPr>
            <a:cxnSpLocks/>
          </p:cNvCxnSpPr>
          <p:nvPr/>
        </p:nvCxnSpPr>
        <p:spPr>
          <a:xfrm>
            <a:off x="11946687" y="3058574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3F4B0E69-0F90-9D3E-EFB1-7C288E0895C5}"/>
              </a:ext>
            </a:extLst>
          </p:cNvPr>
          <p:cNvSpPr txBox="1"/>
          <p:nvPr/>
        </p:nvSpPr>
        <p:spPr>
          <a:xfrm>
            <a:off x="9964033" y="3719614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711E39F1-E9E0-F068-DFA0-7FE83F44AE0F}"/>
              </a:ext>
            </a:extLst>
          </p:cNvPr>
          <p:cNvCxnSpPr/>
          <p:nvPr/>
        </p:nvCxnSpPr>
        <p:spPr>
          <a:xfrm>
            <a:off x="8808842" y="4088947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B158F64D-5F48-58CC-DEB5-2A8A86BAB789}"/>
              </a:ext>
            </a:extLst>
          </p:cNvPr>
          <p:cNvCxnSpPr>
            <a:cxnSpLocks/>
          </p:cNvCxnSpPr>
          <p:nvPr/>
        </p:nvCxnSpPr>
        <p:spPr>
          <a:xfrm>
            <a:off x="8193837" y="2750491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2F0AF534-3F2C-FAFE-36A5-363D0D60B604}"/>
              </a:ext>
            </a:extLst>
          </p:cNvPr>
          <p:cNvCxnSpPr>
            <a:cxnSpLocks/>
          </p:cNvCxnSpPr>
          <p:nvPr/>
        </p:nvCxnSpPr>
        <p:spPr>
          <a:xfrm flipV="1">
            <a:off x="8193837" y="1661809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B78285DE-A8B7-3D98-AE60-902E563F84EB}"/>
              </a:ext>
            </a:extLst>
          </p:cNvPr>
          <p:cNvCxnSpPr>
            <a:cxnSpLocks/>
          </p:cNvCxnSpPr>
          <p:nvPr/>
        </p:nvCxnSpPr>
        <p:spPr>
          <a:xfrm>
            <a:off x="11946687" y="1661809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E6589259-F8BE-CAB7-027C-C3F33EFB0029}"/>
              </a:ext>
            </a:extLst>
          </p:cNvPr>
          <p:cNvSpPr txBox="1"/>
          <p:nvPr/>
        </p:nvSpPr>
        <p:spPr>
          <a:xfrm>
            <a:off x="9964033" y="2322849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0DFEC63D-452E-F775-155D-5D93792849FE}"/>
              </a:ext>
            </a:extLst>
          </p:cNvPr>
          <p:cNvCxnSpPr/>
          <p:nvPr/>
        </p:nvCxnSpPr>
        <p:spPr>
          <a:xfrm>
            <a:off x="8808842" y="2692182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283CC394-3D4B-6B24-EE88-9AB574401640}"/>
              </a:ext>
            </a:extLst>
          </p:cNvPr>
          <p:cNvCxnSpPr>
            <a:cxnSpLocks/>
          </p:cNvCxnSpPr>
          <p:nvPr/>
        </p:nvCxnSpPr>
        <p:spPr>
          <a:xfrm>
            <a:off x="8193837" y="5410864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tt linje 19">
            <a:extLst>
              <a:ext uri="{FF2B5EF4-FFF2-40B4-BE49-F238E27FC236}">
                <a16:creationId xmlns:a16="http://schemas.microsoft.com/office/drawing/2014/main" id="{A0D29C34-F342-7D32-FE78-31B08E1ED4B6}"/>
              </a:ext>
            </a:extLst>
          </p:cNvPr>
          <p:cNvCxnSpPr>
            <a:cxnSpLocks/>
          </p:cNvCxnSpPr>
          <p:nvPr/>
        </p:nvCxnSpPr>
        <p:spPr>
          <a:xfrm flipV="1">
            <a:off x="8193837" y="4322182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2866D113-3C5F-AA8F-EB14-ED69649C93AF}"/>
              </a:ext>
            </a:extLst>
          </p:cNvPr>
          <p:cNvCxnSpPr>
            <a:cxnSpLocks/>
          </p:cNvCxnSpPr>
          <p:nvPr/>
        </p:nvCxnSpPr>
        <p:spPr>
          <a:xfrm>
            <a:off x="11946687" y="4322182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935455A7-BF21-81AA-EC3A-1CB9FDEB1B38}"/>
              </a:ext>
            </a:extLst>
          </p:cNvPr>
          <p:cNvSpPr txBox="1"/>
          <p:nvPr/>
        </p:nvSpPr>
        <p:spPr>
          <a:xfrm>
            <a:off x="10026626" y="4983222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1C5EEFFC-EC92-ACF0-7749-2E76389BEC36}"/>
              </a:ext>
            </a:extLst>
          </p:cNvPr>
          <p:cNvCxnSpPr/>
          <p:nvPr/>
        </p:nvCxnSpPr>
        <p:spPr>
          <a:xfrm>
            <a:off x="8808842" y="5352555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Høyre klammeparentes 23">
            <a:extLst>
              <a:ext uri="{FF2B5EF4-FFF2-40B4-BE49-F238E27FC236}">
                <a16:creationId xmlns:a16="http://schemas.microsoft.com/office/drawing/2014/main" id="{DCA3E65E-8661-76D8-BAF3-23FFBDC88F48}"/>
              </a:ext>
            </a:extLst>
          </p:cNvPr>
          <p:cNvSpPr/>
          <p:nvPr/>
        </p:nvSpPr>
        <p:spPr>
          <a:xfrm flipH="1">
            <a:off x="7546506" y="502872"/>
            <a:ext cx="574041" cy="614533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D4B7AAA9-F8C4-F0D8-2066-E3FBBC2105BF}"/>
              </a:ext>
            </a:extLst>
          </p:cNvPr>
          <p:cNvSpPr txBox="1"/>
          <p:nvPr/>
        </p:nvSpPr>
        <p:spPr>
          <a:xfrm>
            <a:off x="11383921" y="0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26" name="Rett pilkobling 25">
            <a:extLst>
              <a:ext uri="{FF2B5EF4-FFF2-40B4-BE49-F238E27FC236}">
                <a16:creationId xmlns:a16="http://schemas.microsoft.com/office/drawing/2014/main" id="{F0037F14-F34A-4F7A-76AC-360B0C50ACB7}"/>
              </a:ext>
            </a:extLst>
          </p:cNvPr>
          <p:cNvCxnSpPr>
            <a:cxnSpLocks/>
          </p:cNvCxnSpPr>
          <p:nvPr/>
        </p:nvCxnSpPr>
        <p:spPr>
          <a:xfrm>
            <a:off x="8240061" y="988064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C4CD665D-EDC7-9BD4-A695-0F799CFCB922}"/>
              </a:ext>
            </a:extLst>
          </p:cNvPr>
          <p:cNvSpPr txBox="1"/>
          <p:nvPr/>
        </p:nvSpPr>
        <p:spPr>
          <a:xfrm>
            <a:off x="7762033" y="576580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cxnSp>
        <p:nvCxnSpPr>
          <p:cNvPr id="28" name="Rett linje 27">
            <a:extLst>
              <a:ext uri="{FF2B5EF4-FFF2-40B4-BE49-F238E27FC236}">
                <a16:creationId xmlns:a16="http://schemas.microsoft.com/office/drawing/2014/main" id="{9439987D-ECD5-8D77-4FB7-AF6C3996B395}"/>
              </a:ext>
            </a:extLst>
          </p:cNvPr>
          <p:cNvCxnSpPr>
            <a:cxnSpLocks/>
          </p:cNvCxnSpPr>
          <p:nvPr/>
        </p:nvCxnSpPr>
        <p:spPr>
          <a:xfrm>
            <a:off x="8193837" y="6557854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Rett linje 28">
            <a:extLst>
              <a:ext uri="{FF2B5EF4-FFF2-40B4-BE49-F238E27FC236}">
                <a16:creationId xmlns:a16="http://schemas.microsoft.com/office/drawing/2014/main" id="{00AF71A2-364D-ECC3-4EA7-C0CC70E0E443}"/>
              </a:ext>
            </a:extLst>
          </p:cNvPr>
          <p:cNvCxnSpPr>
            <a:cxnSpLocks/>
          </p:cNvCxnSpPr>
          <p:nvPr/>
        </p:nvCxnSpPr>
        <p:spPr>
          <a:xfrm flipV="1">
            <a:off x="8193837" y="5469172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tt linje 29">
            <a:extLst>
              <a:ext uri="{FF2B5EF4-FFF2-40B4-BE49-F238E27FC236}">
                <a16:creationId xmlns:a16="http://schemas.microsoft.com/office/drawing/2014/main" id="{58D0CFFB-B635-ECF5-BA0D-37D7A759D45F}"/>
              </a:ext>
            </a:extLst>
          </p:cNvPr>
          <p:cNvCxnSpPr>
            <a:cxnSpLocks/>
          </p:cNvCxnSpPr>
          <p:nvPr/>
        </p:nvCxnSpPr>
        <p:spPr>
          <a:xfrm>
            <a:off x="11946687" y="5469172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140C8FC2-DDBB-C220-3EFE-6751862F50E0}"/>
              </a:ext>
            </a:extLst>
          </p:cNvPr>
          <p:cNvSpPr txBox="1"/>
          <p:nvPr/>
        </p:nvSpPr>
        <p:spPr>
          <a:xfrm>
            <a:off x="9277697" y="6131837"/>
            <a:ext cx="26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strenous</a:t>
            </a:r>
            <a:r>
              <a:rPr lang="nb-NO" sz="1600" dirty="0"/>
              <a:t> </a:t>
            </a:r>
            <a:r>
              <a:rPr lang="nb-NO" sz="1600" dirty="0" err="1"/>
              <a:t>activitites</a:t>
            </a:r>
            <a:endParaRPr lang="nb-NO" sz="1600" dirty="0"/>
          </a:p>
        </p:txBody>
      </p: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C8C8A723-F05F-B391-7ECD-17492FEFB426}"/>
              </a:ext>
            </a:extLst>
          </p:cNvPr>
          <p:cNvCxnSpPr/>
          <p:nvPr/>
        </p:nvCxnSpPr>
        <p:spPr>
          <a:xfrm>
            <a:off x="8808842" y="6499545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489B3F72-4DDF-769F-380A-661C6511482E}"/>
              </a:ext>
            </a:extLst>
          </p:cNvPr>
          <p:cNvSpPr/>
          <p:nvPr/>
        </p:nvSpPr>
        <p:spPr>
          <a:xfrm>
            <a:off x="7546507" y="259879"/>
            <a:ext cx="4493094" cy="6519968"/>
          </a:xfrm>
          <a:prstGeom prst="ellipse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200" dirty="0" err="1">
                <a:solidFill>
                  <a:srgbClr val="FF0000"/>
                </a:solidFill>
              </a:rPr>
              <a:t>Environmental</a:t>
            </a:r>
            <a:r>
              <a:rPr lang="nb-NO" sz="3200" dirty="0">
                <a:solidFill>
                  <a:srgbClr val="FF0000"/>
                </a:solidFill>
              </a:rPr>
              <a:t> </a:t>
            </a:r>
            <a:r>
              <a:rPr lang="nb-NO" sz="3200" dirty="0" err="1">
                <a:solidFill>
                  <a:srgbClr val="FF0000"/>
                </a:solidFill>
              </a:rPr>
              <a:t>factors</a:t>
            </a:r>
            <a:endParaRPr lang="nb-NO" sz="3200" dirty="0">
              <a:solidFill>
                <a:srgbClr val="FF0000"/>
              </a:solidFill>
            </a:endParaRPr>
          </a:p>
          <a:p>
            <a:pPr algn="ctr"/>
            <a:r>
              <a:rPr lang="nb-NO" sz="3200" dirty="0" err="1">
                <a:solidFill>
                  <a:srgbClr val="FF0000"/>
                </a:solidFill>
              </a:rPr>
              <a:t>Climate</a:t>
            </a:r>
            <a:r>
              <a:rPr lang="nb-NO" sz="3200" dirty="0">
                <a:solidFill>
                  <a:srgbClr val="FF0000"/>
                </a:solidFill>
              </a:rPr>
              <a:t>, </a:t>
            </a:r>
            <a:r>
              <a:rPr lang="nb-NO" sz="3200" dirty="0" err="1">
                <a:solidFill>
                  <a:srgbClr val="FF0000"/>
                </a:solidFill>
              </a:rPr>
              <a:t>terrain</a:t>
            </a:r>
            <a:endParaRPr lang="nb-N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79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3" y="1816267"/>
            <a:ext cx="11017751" cy="3943351"/>
          </a:xfrm>
          <a:prstGeom prst="rect">
            <a:avLst/>
          </a:prstGeom>
        </p:spPr>
      </p:pic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5F5604D7-6CA0-5BE9-70BE-F9AE7CEFA6FD}"/>
              </a:ext>
            </a:extLst>
          </p:cNvPr>
          <p:cNvCxnSpPr>
            <a:cxnSpLocks/>
          </p:cNvCxnSpPr>
          <p:nvPr/>
        </p:nvCxnSpPr>
        <p:spPr>
          <a:xfrm>
            <a:off x="1646191" y="2904757"/>
            <a:ext cx="6002384" cy="352793"/>
          </a:xfrm>
          <a:prstGeom prst="line">
            <a:avLst/>
          </a:prstGeom>
          <a:ln w="254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FF507634-D3AC-E912-D6F4-E63D568099D6}"/>
              </a:ext>
            </a:extLst>
          </p:cNvPr>
          <p:cNvSpPr txBox="1"/>
          <p:nvPr/>
        </p:nvSpPr>
        <p:spPr>
          <a:xfrm rot="182352">
            <a:off x="2334689" y="2982213"/>
            <a:ext cx="293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/>
              <a:t>Decline</a:t>
            </a:r>
            <a:r>
              <a:rPr lang="nb-NO" b="1" dirty="0"/>
              <a:t> in </a:t>
            </a:r>
            <a:r>
              <a:rPr lang="nb-NO" b="1" dirty="0" err="1"/>
              <a:t>physical</a:t>
            </a:r>
            <a:r>
              <a:rPr lang="nb-NO" b="1" dirty="0"/>
              <a:t> </a:t>
            </a:r>
            <a:r>
              <a:rPr lang="nb-NO" b="1" dirty="0" err="1"/>
              <a:t>fitness</a:t>
            </a:r>
            <a:endParaRPr lang="nb-NO" b="1" dirty="0"/>
          </a:p>
        </p:txBody>
      </p:sp>
      <p:cxnSp>
        <p:nvCxnSpPr>
          <p:cNvPr id="2" name="Rett pilkobling 1">
            <a:extLst>
              <a:ext uri="{FF2B5EF4-FFF2-40B4-BE49-F238E27FC236}">
                <a16:creationId xmlns:a16="http://schemas.microsoft.com/office/drawing/2014/main" id="{F675D4B8-CF52-7E13-80F6-FFCCA96C6EE9}"/>
              </a:ext>
            </a:extLst>
          </p:cNvPr>
          <p:cNvCxnSpPr>
            <a:cxnSpLocks/>
          </p:cNvCxnSpPr>
          <p:nvPr/>
        </p:nvCxnSpPr>
        <p:spPr>
          <a:xfrm>
            <a:off x="7266192" y="2904757"/>
            <a:ext cx="0" cy="35279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B5C4A8DF-99B7-3B73-094E-2417B140B9B3}"/>
              </a:ext>
            </a:extLst>
          </p:cNvPr>
          <p:cNvCxnSpPr>
            <a:cxnSpLocks/>
          </p:cNvCxnSpPr>
          <p:nvPr/>
        </p:nvCxnSpPr>
        <p:spPr>
          <a:xfrm>
            <a:off x="5598013" y="2904757"/>
            <a:ext cx="0" cy="20039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kstSylinder 3">
            <a:extLst>
              <a:ext uri="{FF2B5EF4-FFF2-40B4-BE49-F238E27FC236}">
                <a16:creationId xmlns:a16="http://schemas.microsoft.com/office/drawing/2014/main" id="{1918A078-F6D6-9320-8429-8E785C4B5562}"/>
              </a:ext>
            </a:extLst>
          </p:cNvPr>
          <p:cNvSpPr txBox="1"/>
          <p:nvPr/>
        </p:nvSpPr>
        <p:spPr>
          <a:xfrm>
            <a:off x="5197563" y="1446935"/>
            <a:ext cx="158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Minimize</a:t>
            </a:r>
            <a:r>
              <a:rPr lang="nb-NO" dirty="0"/>
              <a:t> </a:t>
            </a:r>
            <a:r>
              <a:rPr lang="nb-NO" dirty="0" err="1"/>
              <a:t>drop</a:t>
            </a:r>
            <a:endParaRPr lang="nb-NO" dirty="0"/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C79240A1-632C-E39D-1EB4-B618144835DA}"/>
              </a:ext>
            </a:extLst>
          </p:cNvPr>
          <p:cNvCxnSpPr>
            <a:cxnSpLocks/>
          </p:cNvCxnSpPr>
          <p:nvPr/>
        </p:nvCxnSpPr>
        <p:spPr>
          <a:xfrm flipH="1">
            <a:off x="5686425" y="1816267"/>
            <a:ext cx="473664" cy="93609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84418ACF-804B-01E3-DA0B-2AFCCB933181}"/>
              </a:ext>
            </a:extLst>
          </p:cNvPr>
          <p:cNvCxnSpPr>
            <a:cxnSpLocks/>
          </p:cNvCxnSpPr>
          <p:nvPr/>
        </p:nvCxnSpPr>
        <p:spPr>
          <a:xfrm>
            <a:off x="6258074" y="1839661"/>
            <a:ext cx="1008118" cy="1065096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ihåndsform: figur 30">
            <a:extLst>
              <a:ext uri="{FF2B5EF4-FFF2-40B4-BE49-F238E27FC236}">
                <a16:creationId xmlns:a16="http://schemas.microsoft.com/office/drawing/2014/main" id="{74AF859E-188B-3F5A-43AE-1818E87862E0}"/>
              </a:ext>
            </a:extLst>
          </p:cNvPr>
          <p:cNvSpPr/>
          <p:nvPr/>
        </p:nvSpPr>
        <p:spPr>
          <a:xfrm rot="5866917">
            <a:off x="6542320" y="3262635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Frihåndsform: figur 31">
            <a:extLst>
              <a:ext uri="{FF2B5EF4-FFF2-40B4-BE49-F238E27FC236}">
                <a16:creationId xmlns:a16="http://schemas.microsoft.com/office/drawing/2014/main" id="{4C7A153B-BB5C-4DDE-DBA8-2192CE8B972E}"/>
              </a:ext>
            </a:extLst>
          </p:cNvPr>
          <p:cNvSpPr/>
          <p:nvPr/>
        </p:nvSpPr>
        <p:spPr>
          <a:xfrm rot="5866917">
            <a:off x="5211970" y="3675897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Frihåndsform: figur 32">
            <a:extLst>
              <a:ext uri="{FF2B5EF4-FFF2-40B4-BE49-F238E27FC236}">
                <a16:creationId xmlns:a16="http://schemas.microsoft.com/office/drawing/2014/main" id="{00A21A1D-E483-040A-AFB3-DD096931C726}"/>
              </a:ext>
            </a:extLst>
          </p:cNvPr>
          <p:cNvSpPr/>
          <p:nvPr/>
        </p:nvSpPr>
        <p:spPr>
          <a:xfrm rot="5866917">
            <a:off x="4766576" y="3782290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3376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3" y="1816267"/>
            <a:ext cx="11017751" cy="3943351"/>
          </a:xfrm>
          <a:prstGeom prst="rect">
            <a:avLst/>
          </a:prstGeom>
        </p:spPr>
      </p:pic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5F5604D7-6CA0-5BE9-70BE-F9AE7CEFA6FD}"/>
              </a:ext>
            </a:extLst>
          </p:cNvPr>
          <p:cNvCxnSpPr>
            <a:cxnSpLocks/>
          </p:cNvCxnSpPr>
          <p:nvPr/>
        </p:nvCxnSpPr>
        <p:spPr>
          <a:xfrm>
            <a:off x="1646191" y="2904757"/>
            <a:ext cx="6002384" cy="352793"/>
          </a:xfrm>
          <a:prstGeom prst="line">
            <a:avLst/>
          </a:prstGeom>
          <a:ln w="2540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FF507634-D3AC-E912-D6F4-E63D568099D6}"/>
              </a:ext>
            </a:extLst>
          </p:cNvPr>
          <p:cNvSpPr txBox="1"/>
          <p:nvPr/>
        </p:nvSpPr>
        <p:spPr>
          <a:xfrm rot="182352">
            <a:off x="2334689" y="2982213"/>
            <a:ext cx="293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 err="1"/>
              <a:t>Decline</a:t>
            </a:r>
            <a:r>
              <a:rPr lang="nb-NO" b="1" dirty="0"/>
              <a:t> in </a:t>
            </a:r>
            <a:r>
              <a:rPr lang="nb-NO" b="1" dirty="0" err="1"/>
              <a:t>physical</a:t>
            </a:r>
            <a:r>
              <a:rPr lang="nb-NO" b="1" dirty="0"/>
              <a:t> </a:t>
            </a:r>
            <a:r>
              <a:rPr lang="nb-NO" b="1" dirty="0" err="1"/>
              <a:t>fitness</a:t>
            </a:r>
            <a:endParaRPr lang="nb-NO" b="1" dirty="0"/>
          </a:p>
        </p:txBody>
      </p:sp>
      <p:cxnSp>
        <p:nvCxnSpPr>
          <p:cNvPr id="2" name="Rett pilkobling 1">
            <a:extLst>
              <a:ext uri="{FF2B5EF4-FFF2-40B4-BE49-F238E27FC236}">
                <a16:creationId xmlns:a16="http://schemas.microsoft.com/office/drawing/2014/main" id="{F675D4B8-CF52-7E13-80F6-FFCCA96C6EE9}"/>
              </a:ext>
            </a:extLst>
          </p:cNvPr>
          <p:cNvCxnSpPr>
            <a:cxnSpLocks/>
          </p:cNvCxnSpPr>
          <p:nvPr/>
        </p:nvCxnSpPr>
        <p:spPr>
          <a:xfrm>
            <a:off x="7266192" y="2904757"/>
            <a:ext cx="0" cy="35279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B5C4A8DF-99B7-3B73-094E-2417B140B9B3}"/>
              </a:ext>
            </a:extLst>
          </p:cNvPr>
          <p:cNvCxnSpPr>
            <a:cxnSpLocks/>
          </p:cNvCxnSpPr>
          <p:nvPr/>
        </p:nvCxnSpPr>
        <p:spPr>
          <a:xfrm>
            <a:off x="5598013" y="2904757"/>
            <a:ext cx="0" cy="20039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ihåndsform: figur 30">
            <a:extLst>
              <a:ext uri="{FF2B5EF4-FFF2-40B4-BE49-F238E27FC236}">
                <a16:creationId xmlns:a16="http://schemas.microsoft.com/office/drawing/2014/main" id="{74AF859E-188B-3F5A-43AE-1818E87862E0}"/>
              </a:ext>
            </a:extLst>
          </p:cNvPr>
          <p:cNvSpPr/>
          <p:nvPr/>
        </p:nvSpPr>
        <p:spPr>
          <a:xfrm rot="5866917">
            <a:off x="6542320" y="3262635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Frihåndsform: figur 31">
            <a:extLst>
              <a:ext uri="{FF2B5EF4-FFF2-40B4-BE49-F238E27FC236}">
                <a16:creationId xmlns:a16="http://schemas.microsoft.com/office/drawing/2014/main" id="{4C7A153B-BB5C-4DDE-DBA8-2192CE8B972E}"/>
              </a:ext>
            </a:extLst>
          </p:cNvPr>
          <p:cNvSpPr/>
          <p:nvPr/>
        </p:nvSpPr>
        <p:spPr>
          <a:xfrm rot="5866917">
            <a:off x="5211970" y="3675897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Frihåndsform: figur 32">
            <a:extLst>
              <a:ext uri="{FF2B5EF4-FFF2-40B4-BE49-F238E27FC236}">
                <a16:creationId xmlns:a16="http://schemas.microsoft.com/office/drawing/2014/main" id="{00A21A1D-E483-040A-AFB3-DD096931C726}"/>
              </a:ext>
            </a:extLst>
          </p:cNvPr>
          <p:cNvSpPr/>
          <p:nvPr/>
        </p:nvSpPr>
        <p:spPr>
          <a:xfrm rot="5866917">
            <a:off x="4766576" y="3782290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25EC365-488B-316C-90FC-899E867D9CB1}"/>
              </a:ext>
            </a:extLst>
          </p:cNvPr>
          <p:cNvSpPr/>
          <p:nvPr/>
        </p:nvSpPr>
        <p:spPr>
          <a:xfrm>
            <a:off x="4323447" y="1331667"/>
            <a:ext cx="4246288" cy="491254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60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8260512" y="157831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8260512" y="48963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12013362" y="48963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9180639" y="711584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10030708" y="1150677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8875517" y="152001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8260512" y="422540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8260512" y="313672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12013362" y="313672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10030708" y="3797767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8875517" y="416710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8260512" y="2828644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8260512" y="1739962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12013362" y="1739962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10030708" y="2401002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8875517" y="2770335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8260512" y="548901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8260512" y="440033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12013362" y="440033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10093301" y="5061375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8875517" y="543070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 flipH="1">
            <a:off x="7613181" y="581025"/>
            <a:ext cx="574041" cy="6145337"/>
          </a:xfrm>
          <a:prstGeom prst="rightBrace">
            <a:avLst/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11994970" y="3605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11450596" y="78153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8306736" y="1066217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7828708" y="654733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DE01D7CD-8247-D846-6A1F-B5E741641F50}"/>
              </a:ext>
            </a:extLst>
          </p:cNvPr>
          <p:cNvCxnSpPr>
            <a:cxnSpLocks/>
          </p:cNvCxnSpPr>
          <p:nvPr/>
        </p:nvCxnSpPr>
        <p:spPr>
          <a:xfrm>
            <a:off x="8260512" y="663600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2714A2E7-38E0-81A3-C64B-B912D09207D8}"/>
              </a:ext>
            </a:extLst>
          </p:cNvPr>
          <p:cNvCxnSpPr>
            <a:cxnSpLocks/>
          </p:cNvCxnSpPr>
          <p:nvPr/>
        </p:nvCxnSpPr>
        <p:spPr>
          <a:xfrm flipV="1">
            <a:off x="8260512" y="554732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EAAF856-823A-414F-3FCE-74462375250F}"/>
              </a:ext>
            </a:extLst>
          </p:cNvPr>
          <p:cNvCxnSpPr>
            <a:cxnSpLocks/>
          </p:cNvCxnSpPr>
          <p:nvPr/>
        </p:nvCxnSpPr>
        <p:spPr>
          <a:xfrm>
            <a:off x="12013362" y="554732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D0AB0B0-C03F-4058-5F11-097B2861874A}"/>
              </a:ext>
            </a:extLst>
          </p:cNvPr>
          <p:cNvSpPr txBox="1"/>
          <p:nvPr/>
        </p:nvSpPr>
        <p:spPr>
          <a:xfrm>
            <a:off x="9344372" y="6209990"/>
            <a:ext cx="26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strenous</a:t>
            </a:r>
            <a:r>
              <a:rPr lang="nb-NO" sz="1600" dirty="0"/>
              <a:t> </a:t>
            </a:r>
            <a:r>
              <a:rPr lang="nb-NO" sz="1600" dirty="0" err="1"/>
              <a:t>activitites</a:t>
            </a:r>
            <a:endParaRPr lang="nb-NO" sz="1600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DF90EF45-BBFE-2BDF-F7BB-4733B384AC4C}"/>
              </a:ext>
            </a:extLst>
          </p:cNvPr>
          <p:cNvCxnSpPr/>
          <p:nvPr/>
        </p:nvCxnSpPr>
        <p:spPr>
          <a:xfrm>
            <a:off x="8875517" y="657769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AB8BAED3-62F5-D0B5-D842-BAFE5DE1F1B2}"/>
              </a:ext>
            </a:extLst>
          </p:cNvPr>
          <p:cNvSpPr txBox="1"/>
          <p:nvPr/>
        </p:nvSpPr>
        <p:spPr>
          <a:xfrm>
            <a:off x="9263158" y="13372"/>
            <a:ext cx="15538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factors</a:t>
            </a:r>
            <a:endParaRPr lang="nb-NO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6D740EC1-FC50-64F8-7964-A8B94B7A8F77}"/>
              </a:ext>
            </a:extLst>
          </p:cNvPr>
          <p:cNvSpPr/>
          <p:nvPr/>
        </p:nvSpPr>
        <p:spPr>
          <a:xfrm>
            <a:off x="7613180" y="1"/>
            <a:ext cx="4578819" cy="685800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68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9" name="Bilde 18">
            <a:extLst>
              <a:ext uri="{FF2B5EF4-FFF2-40B4-BE49-F238E27FC236}">
                <a16:creationId xmlns:a16="http://schemas.microsoft.com/office/drawing/2014/main" id="{C2E26135-6115-4301-0ABB-C712DE9D1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11" y="1905001"/>
            <a:ext cx="7718728" cy="3039676"/>
          </a:xfrm>
          <a:prstGeom prst="rect">
            <a:avLst/>
          </a:prstGeom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B58219F8-A10D-C960-B86A-9A0368609931}"/>
              </a:ext>
            </a:extLst>
          </p:cNvPr>
          <p:cNvSpPr/>
          <p:nvPr/>
        </p:nvSpPr>
        <p:spPr>
          <a:xfrm>
            <a:off x="10249942" y="78153"/>
            <a:ext cx="1912225" cy="6543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6016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12" y="1700212"/>
            <a:ext cx="9660489" cy="3457575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DD491A01-DE23-61CB-A642-7C7B3A5BF800}"/>
              </a:ext>
            </a:extLst>
          </p:cNvPr>
          <p:cNvSpPr/>
          <p:nvPr/>
        </p:nvSpPr>
        <p:spPr>
          <a:xfrm>
            <a:off x="449537" y="1135826"/>
            <a:ext cx="4246288" cy="491254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00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657" y="1993776"/>
            <a:ext cx="6858906" cy="22554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E7256107-81D9-7D69-25D2-BAAF63426DAE}"/>
              </a:ext>
            </a:extLst>
          </p:cNvPr>
          <p:cNvCxnSpPr>
            <a:cxnSpLocks/>
          </p:cNvCxnSpPr>
          <p:nvPr/>
        </p:nvCxnSpPr>
        <p:spPr>
          <a:xfrm flipH="1">
            <a:off x="4048125" y="2532483"/>
            <a:ext cx="381000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99FD938-461D-CE31-46E6-40DFA9CABF1D}"/>
              </a:ext>
            </a:extLst>
          </p:cNvPr>
          <p:cNvSpPr txBox="1"/>
          <p:nvPr/>
        </p:nvSpPr>
        <p:spPr>
          <a:xfrm>
            <a:off x="4634850" y="2163151"/>
            <a:ext cx="3223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err="1"/>
              <a:t>Demand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fitness</a:t>
            </a:r>
            <a:endParaRPr lang="nb-NO" sz="1600" dirty="0"/>
          </a:p>
        </p:txBody>
      </p:sp>
      <p:cxnSp>
        <p:nvCxnSpPr>
          <p:cNvPr id="29" name="Kobling: vinkel 28">
            <a:extLst>
              <a:ext uri="{FF2B5EF4-FFF2-40B4-BE49-F238E27FC236}">
                <a16:creationId xmlns:a16="http://schemas.microsoft.com/office/drawing/2014/main" id="{1A961271-5E92-1837-70D6-F6147E091EF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48781" y="3340694"/>
            <a:ext cx="456212" cy="20002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Kobling: vinkel 30">
            <a:extLst>
              <a:ext uri="{FF2B5EF4-FFF2-40B4-BE49-F238E27FC236}">
                <a16:creationId xmlns:a16="http://schemas.microsoft.com/office/drawing/2014/main" id="{571DE700-744A-841E-42CC-57CF04BCB9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70694" y="3059849"/>
            <a:ext cx="842186" cy="33426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285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8260512" y="157831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8260512" y="48963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12013362" y="48963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9180639" y="711584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10030708" y="1150677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8875517" y="152001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8260512" y="422540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8260512" y="313672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12013362" y="313672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10030708" y="3797767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8875517" y="416710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8260512" y="2828644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8260512" y="1739962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12013362" y="1739962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10030708" y="2401002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8875517" y="2770335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8260512" y="548901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8260512" y="440033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12013362" y="440033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10093301" y="5061375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8875517" y="543070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 flipH="1">
            <a:off x="7613181" y="581025"/>
            <a:ext cx="574041" cy="6145337"/>
          </a:xfrm>
          <a:prstGeom prst="rightBrace">
            <a:avLst/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11994970" y="3605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11450596" y="78153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8306736" y="1066217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7828708" y="654733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DE01D7CD-8247-D846-6A1F-B5E741641F50}"/>
              </a:ext>
            </a:extLst>
          </p:cNvPr>
          <p:cNvCxnSpPr>
            <a:cxnSpLocks/>
          </p:cNvCxnSpPr>
          <p:nvPr/>
        </p:nvCxnSpPr>
        <p:spPr>
          <a:xfrm>
            <a:off x="8260512" y="663600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2714A2E7-38E0-81A3-C64B-B912D09207D8}"/>
              </a:ext>
            </a:extLst>
          </p:cNvPr>
          <p:cNvCxnSpPr>
            <a:cxnSpLocks/>
          </p:cNvCxnSpPr>
          <p:nvPr/>
        </p:nvCxnSpPr>
        <p:spPr>
          <a:xfrm flipV="1">
            <a:off x="8260512" y="554732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EAAF856-823A-414F-3FCE-74462375250F}"/>
              </a:ext>
            </a:extLst>
          </p:cNvPr>
          <p:cNvCxnSpPr>
            <a:cxnSpLocks/>
          </p:cNvCxnSpPr>
          <p:nvPr/>
        </p:nvCxnSpPr>
        <p:spPr>
          <a:xfrm>
            <a:off x="12013362" y="554732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D0AB0B0-C03F-4058-5F11-097B2861874A}"/>
              </a:ext>
            </a:extLst>
          </p:cNvPr>
          <p:cNvSpPr txBox="1"/>
          <p:nvPr/>
        </p:nvSpPr>
        <p:spPr>
          <a:xfrm>
            <a:off x="9344372" y="6209990"/>
            <a:ext cx="26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strenous</a:t>
            </a:r>
            <a:r>
              <a:rPr lang="nb-NO" sz="1600" dirty="0"/>
              <a:t> </a:t>
            </a:r>
            <a:r>
              <a:rPr lang="nb-NO" sz="1600" dirty="0" err="1"/>
              <a:t>activitites</a:t>
            </a:r>
            <a:endParaRPr lang="nb-NO" sz="1600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DF90EF45-BBFE-2BDF-F7BB-4733B384AC4C}"/>
              </a:ext>
            </a:extLst>
          </p:cNvPr>
          <p:cNvCxnSpPr/>
          <p:nvPr/>
        </p:nvCxnSpPr>
        <p:spPr>
          <a:xfrm>
            <a:off x="8875517" y="657769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AB8BAED3-62F5-D0B5-D842-BAFE5DE1F1B2}"/>
              </a:ext>
            </a:extLst>
          </p:cNvPr>
          <p:cNvSpPr txBox="1"/>
          <p:nvPr/>
        </p:nvSpPr>
        <p:spPr>
          <a:xfrm>
            <a:off x="9263158" y="13372"/>
            <a:ext cx="15538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factors</a:t>
            </a:r>
            <a:endParaRPr lang="nb-NO" dirty="0"/>
          </a:p>
        </p:txBody>
      </p:sp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" y="2163375"/>
            <a:ext cx="7770975" cy="2781301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6D740EC1-FC50-64F8-7964-A8B94B7A8F77}"/>
              </a:ext>
            </a:extLst>
          </p:cNvPr>
          <p:cNvSpPr/>
          <p:nvPr/>
        </p:nvSpPr>
        <p:spPr>
          <a:xfrm>
            <a:off x="7613180" y="1"/>
            <a:ext cx="4578819" cy="685800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68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84D0BAA-451C-91D5-AFBB-B5D8EC195740}"/>
              </a:ext>
            </a:extLst>
          </p:cNvPr>
          <p:cNvSpPr/>
          <p:nvPr/>
        </p:nvSpPr>
        <p:spPr>
          <a:xfrm>
            <a:off x="0" y="1627277"/>
            <a:ext cx="3113109" cy="385349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3200" dirty="0">
              <a:solidFill>
                <a:srgbClr val="FF000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9033E94-FC9B-F967-6672-9798F211A180}"/>
              </a:ext>
            </a:extLst>
          </p:cNvPr>
          <p:cNvSpPr/>
          <p:nvPr/>
        </p:nvSpPr>
        <p:spPr>
          <a:xfrm>
            <a:off x="7991552" y="396075"/>
            <a:ext cx="1720350" cy="6543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0404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8260512" y="157831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8260512" y="48963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12013362" y="48963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9180639" y="711584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10030708" y="1150677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8875517" y="152001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8260512" y="422540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8260512" y="313672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12013362" y="313672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10030708" y="3797767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8875517" y="416710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8260512" y="2828644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8260512" y="1739962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12013362" y="1739962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10030708" y="2401002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8875517" y="2770335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8260512" y="548901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8260512" y="440033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12013362" y="440033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10093301" y="5061375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8875517" y="543070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 flipH="1">
            <a:off x="7613181" y="581025"/>
            <a:ext cx="574041" cy="6145337"/>
          </a:xfrm>
          <a:prstGeom prst="rightBrace">
            <a:avLst/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11994970" y="3605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11450596" y="78153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8306736" y="1066217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7828708" y="654733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DE01D7CD-8247-D846-6A1F-B5E741641F50}"/>
              </a:ext>
            </a:extLst>
          </p:cNvPr>
          <p:cNvCxnSpPr>
            <a:cxnSpLocks/>
          </p:cNvCxnSpPr>
          <p:nvPr/>
        </p:nvCxnSpPr>
        <p:spPr>
          <a:xfrm>
            <a:off x="8260512" y="663600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2714A2E7-38E0-81A3-C64B-B912D09207D8}"/>
              </a:ext>
            </a:extLst>
          </p:cNvPr>
          <p:cNvCxnSpPr>
            <a:cxnSpLocks/>
          </p:cNvCxnSpPr>
          <p:nvPr/>
        </p:nvCxnSpPr>
        <p:spPr>
          <a:xfrm flipV="1">
            <a:off x="8260512" y="554732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EAAF856-823A-414F-3FCE-74462375250F}"/>
              </a:ext>
            </a:extLst>
          </p:cNvPr>
          <p:cNvCxnSpPr>
            <a:cxnSpLocks/>
          </p:cNvCxnSpPr>
          <p:nvPr/>
        </p:nvCxnSpPr>
        <p:spPr>
          <a:xfrm>
            <a:off x="12013362" y="554732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D0AB0B0-C03F-4058-5F11-097B2861874A}"/>
              </a:ext>
            </a:extLst>
          </p:cNvPr>
          <p:cNvSpPr txBox="1"/>
          <p:nvPr/>
        </p:nvSpPr>
        <p:spPr>
          <a:xfrm>
            <a:off x="9344372" y="6209990"/>
            <a:ext cx="26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strenous</a:t>
            </a:r>
            <a:r>
              <a:rPr lang="nb-NO" sz="1600" dirty="0"/>
              <a:t> </a:t>
            </a:r>
            <a:r>
              <a:rPr lang="nb-NO" sz="1600" dirty="0" err="1"/>
              <a:t>activitites</a:t>
            </a:r>
            <a:endParaRPr lang="nb-NO" sz="1600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DF90EF45-BBFE-2BDF-F7BB-4733B384AC4C}"/>
              </a:ext>
            </a:extLst>
          </p:cNvPr>
          <p:cNvCxnSpPr/>
          <p:nvPr/>
        </p:nvCxnSpPr>
        <p:spPr>
          <a:xfrm>
            <a:off x="8875517" y="657769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AB8BAED3-62F5-D0B5-D842-BAFE5DE1F1B2}"/>
              </a:ext>
            </a:extLst>
          </p:cNvPr>
          <p:cNvSpPr txBox="1"/>
          <p:nvPr/>
        </p:nvSpPr>
        <p:spPr>
          <a:xfrm>
            <a:off x="9263158" y="13372"/>
            <a:ext cx="15538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factors</a:t>
            </a:r>
            <a:endParaRPr lang="nb-NO" dirty="0"/>
          </a:p>
        </p:txBody>
      </p:sp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" y="2163375"/>
            <a:ext cx="7770975" cy="2781301"/>
          </a:xfrm>
          <a:prstGeom prst="rect">
            <a:avLst/>
          </a:prstGeom>
        </p:spPr>
      </p:pic>
      <p:sp>
        <p:nvSpPr>
          <p:cNvPr id="2" name="Rektangel 1">
            <a:extLst>
              <a:ext uri="{FF2B5EF4-FFF2-40B4-BE49-F238E27FC236}">
                <a16:creationId xmlns:a16="http://schemas.microsoft.com/office/drawing/2014/main" id="{6D740EC1-FC50-64F8-7964-A8B94B7A8F77}"/>
              </a:ext>
            </a:extLst>
          </p:cNvPr>
          <p:cNvSpPr/>
          <p:nvPr/>
        </p:nvSpPr>
        <p:spPr>
          <a:xfrm>
            <a:off x="7622842" y="-13372"/>
            <a:ext cx="4578819" cy="685800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68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84D0BAA-451C-91D5-AFBB-B5D8EC195740}"/>
              </a:ext>
            </a:extLst>
          </p:cNvPr>
          <p:cNvSpPr/>
          <p:nvPr/>
        </p:nvSpPr>
        <p:spPr>
          <a:xfrm>
            <a:off x="3022266" y="1754320"/>
            <a:ext cx="3113109" cy="385349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3200" dirty="0">
              <a:solidFill>
                <a:srgbClr val="FF0000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C2FE4A1-8252-4B83-9DA2-FA52F1D4C277}"/>
              </a:ext>
            </a:extLst>
          </p:cNvPr>
          <p:cNvSpPr/>
          <p:nvPr/>
        </p:nvSpPr>
        <p:spPr>
          <a:xfrm>
            <a:off x="10249942" y="78153"/>
            <a:ext cx="1912225" cy="65433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7044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8260512" y="157831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8260512" y="48963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12013362" y="48963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9180639" y="711584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10030708" y="1150677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8875517" y="152001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8260512" y="422540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8260512" y="313672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12013362" y="313672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10030708" y="3797767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8875517" y="416710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8260512" y="2828644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8260512" y="1739962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12013362" y="1739962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10030708" y="2401002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8875517" y="2770335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8260512" y="548901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8260512" y="440033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12013362" y="440033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10093301" y="5061375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8875517" y="543070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 flipH="1">
            <a:off x="7613181" y="581025"/>
            <a:ext cx="574041" cy="6145337"/>
          </a:xfrm>
          <a:prstGeom prst="rightBrace">
            <a:avLst/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11994970" y="3605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11450596" y="78153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8306736" y="1066217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7828708" y="654733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DE01D7CD-8247-D846-6A1F-B5E741641F50}"/>
              </a:ext>
            </a:extLst>
          </p:cNvPr>
          <p:cNvCxnSpPr>
            <a:cxnSpLocks/>
          </p:cNvCxnSpPr>
          <p:nvPr/>
        </p:nvCxnSpPr>
        <p:spPr>
          <a:xfrm>
            <a:off x="8260512" y="663600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2714A2E7-38E0-81A3-C64B-B912D09207D8}"/>
              </a:ext>
            </a:extLst>
          </p:cNvPr>
          <p:cNvCxnSpPr>
            <a:cxnSpLocks/>
          </p:cNvCxnSpPr>
          <p:nvPr/>
        </p:nvCxnSpPr>
        <p:spPr>
          <a:xfrm flipV="1">
            <a:off x="8260512" y="554732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7EAAF856-823A-414F-3FCE-74462375250F}"/>
              </a:ext>
            </a:extLst>
          </p:cNvPr>
          <p:cNvCxnSpPr>
            <a:cxnSpLocks/>
          </p:cNvCxnSpPr>
          <p:nvPr/>
        </p:nvCxnSpPr>
        <p:spPr>
          <a:xfrm>
            <a:off x="12013362" y="554732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8D0AB0B0-C03F-4058-5F11-097B2861874A}"/>
              </a:ext>
            </a:extLst>
          </p:cNvPr>
          <p:cNvSpPr txBox="1"/>
          <p:nvPr/>
        </p:nvSpPr>
        <p:spPr>
          <a:xfrm>
            <a:off x="9344372" y="6209990"/>
            <a:ext cx="26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strenous</a:t>
            </a:r>
            <a:r>
              <a:rPr lang="nb-NO" sz="1600" dirty="0"/>
              <a:t> </a:t>
            </a:r>
            <a:r>
              <a:rPr lang="nb-NO" sz="1600" dirty="0" err="1"/>
              <a:t>activitites</a:t>
            </a:r>
            <a:endParaRPr lang="nb-NO" sz="1600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DF90EF45-BBFE-2BDF-F7BB-4733B384AC4C}"/>
              </a:ext>
            </a:extLst>
          </p:cNvPr>
          <p:cNvCxnSpPr/>
          <p:nvPr/>
        </p:nvCxnSpPr>
        <p:spPr>
          <a:xfrm>
            <a:off x="8875517" y="657769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AB8BAED3-62F5-D0B5-D842-BAFE5DE1F1B2}"/>
              </a:ext>
            </a:extLst>
          </p:cNvPr>
          <p:cNvSpPr txBox="1"/>
          <p:nvPr/>
        </p:nvSpPr>
        <p:spPr>
          <a:xfrm>
            <a:off x="9263158" y="13372"/>
            <a:ext cx="15538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factors</a:t>
            </a:r>
            <a:endParaRPr lang="nb-NO" dirty="0"/>
          </a:p>
        </p:txBody>
      </p:sp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" y="2163375"/>
            <a:ext cx="7770975" cy="2781301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184D0BAA-451C-91D5-AFBB-B5D8EC195740}"/>
              </a:ext>
            </a:extLst>
          </p:cNvPr>
          <p:cNvSpPr/>
          <p:nvPr/>
        </p:nvSpPr>
        <p:spPr>
          <a:xfrm>
            <a:off x="3022266" y="1754320"/>
            <a:ext cx="3113109" cy="385349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458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12" y="1700212"/>
            <a:ext cx="9660489" cy="3457575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DD491A01-DE23-61CB-A642-7C7B3A5BF800}"/>
              </a:ext>
            </a:extLst>
          </p:cNvPr>
          <p:cNvSpPr/>
          <p:nvPr/>
        </p:nvSpPr>
        <p:spPr>
          <a:xfrm>
            <a:off x="382862" y="1209675"/>
            <a:ext cx="4246288" cy="491254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3200" dirty="0">
              <a:solidFill>
                <a:srgbClr val="FF0000"/>
              </a:solidFill>
            </a:endParaRPr>
          </a:p>
        </p:txBody>
      </p:sp>
      <p:sp>
        <p:nvSpPr>
          <p:cNvPr id="2" name="Høyre klammeparentes 1">
            <a:extLst>
              <a:ext uri="{FF2B5EF4-FFF2-40B4-BE49-F238E27FC236}">
                <a16:creationId xmlns:a16="http://schemas.microsoft.com/office/drawing/2014/main" id="{E043F234-5FAE-4659-489A-F11FE4891B02}"/>
              </a:ext>
            </a:extLst>
          </p:cNvPr>
          <p:cNvSpPr/>
          <p:nvPr/>
        </p:nvSpPr>
        <p:spPr>
          <a:xfrm rot="16200000">
            <a:off x="4093284" y="-1053967"/>
            <a:ext cx="700741" cy="5905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AEA515E9-CAB4-AF12-EF61-20E6C0B84A81}"/>
              </a:ext>
            </a:extLst>
          </p:cNvPr>
          <p:cNvSpPr txBox="1"/>
          <p:nvPr/>
        </p:nvSpPr>
        <p:spPr>
          <a:xfrm>
            <a:off x="3398656" y="1145351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061235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12" y="1700212"/>
            <a:ext cx="9660489" cy="3457575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DD491A01-DE23-61CB-A642-7C7B3A5BF800}"/>
              </a:ext>
            </a:extLst>
          </p:cNvPr>
          <p:cNvSpPr/>
          <p:nvPr/>
        </p:nvSpPr>
        <p:spPr>
          <a:xfrm>
            <a:off x="4307162" y="1181100"/>
            <a:ext cx="4246288" cy="491254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3200" dirty="0">
              <a:solidFill>
                <a:srgbClr val="FF0000"/>
              </a:solidFill>
            </a:endParaRPr>
          </a:p>
        </p:txBody>
      </p:sp>
      <p:sp>
        <p:nvSpPr>
          <p:cNvPr id="2" name="Høyre klammeparentes 1">
            <a:extLst>
              <a:ext uri="{FF2B5EF4-FFF2-40B4-BE49-F238E27FC236}">
                <a16:creationId xmlns:a16="http://schemas.microsoft.com/office/drawing/2014/main" id="{E043F234-5FAE-4659-489A-F11FE4891B02}"/>
              </a:ext>
            </a:extLst>
          </p:cNvPr>
          <p:cNvSpPr/>
          <p:nvPr/>
        </p:nvSpPr>
        <p:spPr>
          <a:xfrm rot="16200000">
            <a:off x="4093284" y="-1053967"/>
            <a:ext cx="700741" cy="5905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AEA515E9-CAB4-AF12-EF61-20E6C0B84A81}"/>
              </a:ext>
            </a:extLst>
          </p:cNvPr>
          <p:cNvSpPr txBox="1"/>
          <p:nvPr/>
        </p:nvSpPr>
        <p:spPr>
          <a:xfrm>
            <a:off x="3398656" y="1145351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  <p:sp>
        <p:nvSpPr>
          <p:cNvPr id="8" name="Frihåndsform: figur 7">
            <a:extLst>
              <a:ext uri="{FF2B5EF4-FFF2-40B4-BE49-F238E27FC236}">
                <a16:creationId xmlns:a16="http://schemas.microsoft.com/office/drawing/2014/main" id="{FC9A1CF5-3727-05B6-D5F7-3D5DAFF68C6B}"/>
              </a:ext>
            </a:extLst>
          </p:cNvPr>
          <p:cNvSpPr/>
          <p:nvPr/>
        </p:nvSpPr>
        <p:spPr>
          <a:xfrm rot="5866917">
            <a:off x="6360373" y="2872494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B37D8EA4-80BE-28FC-0650-047144A6951A}"/>
              </a:ext>
            </a:extLst>
          </p:cNvPr>
          <p:cNvSpPr/>
          <p:nvPr/>
        </p:nvSpPr>
        <p:spPr>
          <a:xfrm rot="5866917">
            <a:off x="5030023" y="3285756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Frihåndsform: figur 9">
            <a:extLst>
              <a:ext uri="{FF2B5EF4-FFF2-40B4-BE49-F238E27FC236}">
                <a16:creationId xmlns:a16="http://schemas.microsoft.com/office/drawing/2014/main" id="{04DF2D47-C455-15A5-29D3-22D495F20359}"/>
              </a:ext>
            </a:extLst>
          </p:cNvPr>
          <p:cNvSpPr/>
          <p:nvPr/>
        </p:nvSpPr>
        <p:spPr>
          <a:xfrm rot="5866917">
            <a:off x="4584629" y="3392149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552F4062-3DF7-5633-6211-053DA54F5D50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2884377" y="990370"/>
            <a:ext cx="2271981" cy="2584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A2CE5742-E9CA-C20E-C543-A72ABED104E7}"/>
              </a:ext>
            </a:extLst>
          </p:cNvPr>
          <p:cNvSpPr txBox="1"/>
          <p:nvPr/>
        </p:nvSpPr>
        <p:spPr>
          <a:xfrm>
            <a:off x="1358382" y="621038"/>
            <a:ext cx="30519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Operations – </a:t>
            </a:r>
            <a:r>
              <a:rPr lang="nb-NO" dirty="0" err="1"/>
              <a:t>higher</a:t>
            </a:r>
            <a:r>
              <a:rPr lang="nb-NO" dirty="0"/>
              <a:t> </a:t>
            </a:r>
            <a:r>
              <a:rPr lang="nb-NO" dirty="0" err="1"/>
              <a:t>intensity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799054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12" y="1700212"/>
            <a:ext cx="9660489" cy="3457575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DD491A01-DE23-61CB-A642-7C7B3A5BF800}"/>
              </a:ext>
            </a:extLst>
          </p:cNvPr>
          <p:cNvSpPr/>
          <p:nvPr/>
        </p:nvSpPr>
        <p:spPr>
          <a:xfrm>
            <a:off x="4307162" y="1181100"/>
            <a:ext cx="4246288" cy="491254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3200" dirty="0">
              <a:solidFill>
                <a:srgbClr val="FF0000"/>
              </a:solidFill>
            </a:endParaRPr>
          </a:p>
        </p:txBody>
      </p:sp>
      <p:sp>
        <p:nvSpPr>
          <p:cNvPr id="8" name="Frihåndsform: figur 7">
            <a:extLst>
              <a:ext uri="{FF2B5EF4-FFF2-40B4-BE49-F238E27FC236}">
                <a16:creationId xmlns:a16="http://schemas.microsoft.com/office/drawing/2014/main" id="{FC9A1CF5-3727-05B6-D5F7-3D5DAFF68C6B}"/>
              </a:ext>
            </a:extLst>
          </p:cNvPr>
          <p:cNvSpPr/>
          <p:nvPr/>
        </p:nvSpPr>
        <p:spPr>
          <a:xfrm rot="5866917">
            <a:off x="6360373" y="2872494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B37D8EA4-80BE-28FC-0650-047144A6951A}"/>
              </a:ext>
            </a:extLst>
          </p:cNvPr>
          <p:cNvSpPr/>
          <p:nvPr/>
        </p:nvSpPr>
        <p:spPr>
          <a:xfrm rot="5866917">
            <a:off x="5030023" y="3285756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Frihåndsform: figur 9">
            <a:extLst>
              <a:ext uri="{FF2B5EF4-FFF2-40B4-BE49-F238E27FC236}">
                <a16:creationId xmlns:a16="http://schemas.microsoft.com/office/drawing/2014/main" id="{04DF2D47-C455-15A5-29D3-22D495F20359}"/>
              </a:ext>
            </a:extLst>
          </p:cNvPr>
          <p:cNvSpPr/>
          <p:nvPr/>
        </p:nvSpPr>
        <p:spPr>
          <a:xfrm rot="5866917">
            <a:off x="4584629" y="3392149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552F4062-3DF7-5633-6211-053DA54F5D50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2884377" y="990370"/>
            <a:ext cx="2271981" cy="2584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A2CE5742-E9CA-C20E-C543-A72ABED104E7}"/>
              </a:ext>
            </a:extLst>
          </p:cNvPr>
          <p:cNvSpPr txBox="1"/>
          <p:nvPr/>
        </p:nvSpPr>
        <p:spPr>
          <a:xfrm>
            <a:off x="1358382" y="621038"/>
            <a:ext cx="30519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Operations – </a:t>
            </a:r>
            <a:r>
              <a:rPr lang="nb-NO" dirty="0" err="1"/>
              <a:t>higher</a:t>
            </a:r>
            <a:r>
              <a:rPr lang="nb-NO" dirty="0"/>
              <a:t> </a:t>
            </a:r>
            <a:r>
              <a:rPr lang="nb-NO" dirty="0" err="1"/>
              <a:t>intensity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084643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12" y="1700212"/>
            <a:ext cx="9660489" cy="3457575"/>
          </a:xfrm>
          <a:prstGeom prst="rect">
            <a:avLst/>
          </a:prstGeom>
        </p:spPr>
      </p:pic>
      <p:sp>
        <p:nvSpPr>
          <p:cNvPr id="2" name="Høyre klammeparentes 1">
            <a:extLst>
              <a:ext uri="{FF2B5EF4-FFF2-40B4-BE49-F238E27FC236}">
                <a16:creationId xmlns:a16="http://schemas.microsoft.com/office/drawing/2014/main" id="{E043F234-5FAE-4659-489A-F11FE4891B02}"/>
              </a:ext>
            </a:extLst>
          </p:cNvPr>
          <p:cNvSpPr/>
          <p:nvPr/>
        </p:nvSpPr>
        <p:spPr>
          <a:xfrm rot="16200000">
            <a:off x="4093284" y="-1053967"/>
            <a:ext cx="700741" cy="5905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AEA515E9-CAB4-AF12-EF61-20E6C0B84A81}"/>
              </a:ext>
            </a:extLst>
          </p:cNvPr>
          <p:cNvSpPr txBox="1"/>
          <p:nvPr/>
        </p:nvSpPr>
        <p:spPr>
          <a:xfrm>
            <a:off x="3398656" y="1145351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587C4F9-FD6F-A9EE-EF4D-B03F746824F3}"/>
              </a:ext>
            </a:extLst>
          </p:cNvPr>
          <p:cNvSpPr/>
          <p:nvPr/>
        </p:nvSpPr>
        <p:spPr>
          <a:xfrm>
            <a:off x="482377" y="775252"/>
            <a:ext cx="10071124" cy="500932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4556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Rett linje 6">
            <a:extLst>
              <a:ext uri="{FF2B5EF4-FFF2-40B4-BE49-F238E27FC236}">
                <a16:creationId xmlns:a16="http://schemas.microsoft.com/office/drawing/2014/main" id="{A9A1DAAD-4771-0CA2-A46D-AF49E639306F}"/>
              </a:ext>
            </a:extLst>
          </p:cNvPr>
          <p:cNvCxnSpPr>
            <a:cxnSpLocks/>
          </p:cNvCxnSpPr>
          <p:nvPr/>
        </p:nvCxnSpPr>
        <p:spPr>
          <a:xfrm>
            <a:off x="8260512" y="157831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6229EC30-94F7-1221-2DBD-5F5EAE5F5F1D}"/>
              </a:ext>
            </a:extLst>
          </p:cNvPr>
          <p:cNvCxnSpPr>
            <a:cxnSpLocks/>
          </p:cNvCxnSpPr>
          <p:nvPr/>
        </p:nvCxnSpPr>
        <p:spPr>
          <a:xfrm flipV="1">
            <a:off x="8260512" y="48963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87924F15-B913-7FD9-969A-D49C1C6DB69A}"/>
              </a:ext>
            </a:extLst>
          </p:cNvPr>
          <p:cNvCxnSpPr>
            <a:cxnSpLocks/>
          </p:cNvCxnSpPr>
          <p:nvPr/>
        </p:nvCxnSpPr>
        <p:spPr>
          <a:xfrm>
            <a:off x="12013362" y="48963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016ADC25-7891-E60F-2FD2-26C8AF93D301}"/>
              </a:ext>
            </a:extLst>
          </p:cNvPr>
          <p:cNvSpPr txBox="1"/>
          <p:nvPr/>
        </p:nvSpPr>
        <p:spPr>
          <a:xfrm rot="20620622">
            <a:off x="9180639" y="711584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F4498FA2-7DB2-AF14-6866-2EE01EB24AB9}"/>
              </a:ext>
            </a:extLst>
          </p:cNvPr>
          <p:cNvSpPr txBox="1"/>
          <p:nvPr/>
        </p:nvSpPr>
        <p:spPr>
          <a:xfrm>
            <a:off x="10030708" y="1150677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1CF8E598-EC3B-3BF1-60E4-BCB2CCE6BD74}"/>
              </a:ext>
            </a:extLst>
          </p:cNvPr>
          <p:cNvCxnSpPr/>
          <p:nvPr/>
        </p:nvCxnSpPr>
        <p:spPr>
          <a:xfrm>
            <a:off x="8875517" y="152001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450E43C1-E127-5B83-615F-5886FCDD817B}"/>
              </a:ext>
            </a:extLst>
          </p:cNvPr>
          <p:cNvCxnSpPr>
            <a:cxnSpLocks/>
          </p:cNvCxnSpPr>
          <p:nvPr/>
        </p:nvCxnSpPr>
        <p:spPr>
          <a:xfrm>
            <a:off x="8260512" y="4225409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D04EA078-BDBE-37AB-E4C5-E75DE2DD5F66}"/>
              </a:ext>
            </a:extLst>
          </p:cNvPr>
          <p:cNvCxnSpPr>
            <a:cxnSpLocks/>
          </p:cNvCxnSpPr>
          <p:nvPr/>
        </p:nvCxnSpPr>
        <p:spPr>
          <a:xfrm flipV="1">
            <a:off x="8260512" y="3136727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7FD5E032-77D4-16D4-757A-9DCB41DAF4C5}"/>
              </a:ext>
            </a:extLst>
          </p:cNvPr>
          <p:cNvCxnSpPr>
            <a:cxnSpLocks/>
          </p:cNvCxnSpPr>
          <p:nvPr/>
        </p:nvCxnSpPr>
        <p:spPr>
          <a:xfrm>
            <a:off x="12013362" y="3136727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D6CBBEFA-1BEF-5264-E409-9E2808DE0531}"/>
              </a:ext>
            </a:extLst>
          </p:cNvPr>
          <p:cNvSpPr txBox="1"/>
          <p:nvPr/>
        </p:nvSpPr>
        <p:spPr>
          <a:xfrm>
            <a:off x="10030708" y="3797767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E4233F9C-3305-459B-DA0B-3333EFD6DA2C}"/>
              </a:ext>
            </a:extLst>
          </p:cNvPr>
          <p:cNvCxnSpPr/>
          <p:nvPr/>
        </p:nvCxnSpPr>
        <p:spPr>
          <a:xfrm>
            <a:off x="8875517" y="4167100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Rett linje 17">
            <a:extLst>
              <a:ext uri="{FF2B5EF4-FFF2-40B4-BE49-F238E27FC236}">
                <a16:creationId xmlns:a16="http://schemas.microsoft.com/office/drawing/2014/main" id="{D1A781ED-97CD-28E7-DF85-53263CEE86EB}"/>
              </a:ext>
            </a:extLst>
          </p:cNvPr>
          <p:cNvCxnSpPr>
            <a:cxnSpLocks/>
          </p:cNvCxnSpPr>
          <p:nvPr/>
        </p:nvCxnSpPr>
        <p:spPr>
          <a:xfrm>
            <a:off x="8260512" y="2828644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2798CCB2-CA87-5232-1329-A9DFCFBAB746}"/>
              </a:ext>
            </a:extLst>
          </p:cNvPr>
          <p:cNvCxnSpPr>
            <a:cxnSpLocks/>
          </p:cNvCxnSpPr>
          <p:nvPr/>
        </p:nvCxnSpPr>
        <p:spPr>
          <a:xfrm flipV="1">
            <a:off x="8260512" y="1739962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linje 20">
            <a:extLst>
              <a:ext uri="{FF2B5EF4-FFF2-40B4-BE49-F238E27FC236}">
                <a16:creationId xmlns:a16="http://schemas.microsoft.com/office/drawing/2014/main" id="{0B8B003B-6DD8-3D59-4002-AAFC7503F309}"/>
              </a:ext>
            </a:extLst>
          </p:cNvPr>
          <p:cNvCxnSpPr>
            <a:cxnSpLocks/>
          </p:cNvCxnSpPr>
          <p:nvPr/>
        </p:nvCxnSpPr>
        <p:spPr>
          <a:xfrm>
            <a:off x="12013362" y="1739962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7A674965-BF8D-BD20-AD6E-685777F37EE8}"/>
              </a:ext>
            </a:extLst>
          </p:cNvPr>
          <p:cNvSpPr txBox="1"/>
          <p:nvPr/>
        </p:nvSpPr>
        <p:spPr>
          <a:xfrm>
            <a:off x="10030708" y="2401002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2D16D825-6C59-8FBA-FC91-1D622AC433DC}"/>
              </a:ext>
            </a:extLst>
          </p:cNvPr>
          <p:cNvCxnSpPr/>
          <p:nvPr/>
        </p:nvCxnSpPr>
        <p:spPr>
          <a:xfrm>
            <a:off x="8875517" y="2770335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116626B8-D12C-35B0-67E6-279310D23E52}"/>
              </a:ext>
            </a:extLst>
          </p:cNvPr>
          <p:cNvCxnSpPr>
            <a:cxnSpLocks/>
          </p:cNvCxnSpPr>
          <p:nvPr/>
        </p:nvCxnSpPr>
        <p:spPr>
          <a:xfrm>
            <a:off x="8260512" y="548901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535CFB8D-5854-0C25-B669-386221716FCA}"/>
              </a:ext>
            </a:extLst>
          </p:cNvPr>
          <p:cNvCxnSpPr>
            <a:cxnSpLocks/>
          </p:cNvCxnSpPr>
          <p:nvPr/>
        </p:nvCxnSpPr>
        <p:spPr>
          <a:xfrm flipV="1">
            <a:off x="8260512" y="440033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10064C6C-37EB-CB0C-5AC3-A5B293E5EEF1}"/>
              </a:ext>
            </a:extLst>
          </p:cNvPr>
          <p:cNvCxnSpPr>
            <a:cxnSpLocks/>
          </p:cNvCxnSpPr>
          <p:nvPr/>
        </p:nvCxnSpPr>
        <p:spPr>
          <a:xfrm>
            <a:off x="12013362" y="440033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8330657A-0771-0528-54F2-97A22B3EBEBD}"/>
              </a:ext>
            </a:extLst>
          </p:cNvPr>
          <p:cNvSpPr txBox="1"/>
          <p:nvPr/>
        </p:nvSpPr>
        <p:spPr>
          <a:xfrm>
            <a:off x="10093301" y="5061375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28" name="Rett pilkobling 27">
            <a:extLst>
              <a:ext uri="{FF2B5EF4-FFF2-40B4-BE49-F238E27FC236}">
                <a16:creationId xmlns:a16="http://schemas.microsoft.com/office/drawing/2014/main" id="{A4B82CCD-C37F-BCAF-8C48-617945264E5E}"/>
              </a:ext>
            </a:extLst>
          </p:cNvPr>
          <p:cNvCxnSpPr/>
          <p:nvPr/>
        </p:nvCxnSpPr>
        <p:spPr>
          <a:xfrm>
            <a:off x="8875517" y="543070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Høyre klammeparentes 28">
            <a:extLst>
              <a:ext uri="{FF2B5EF4-FFF2-40B4-BE49-F238E27FC236}">
                <a16:creationId xmlns:a16="http://schemas.microsoft.com/office/drawing/2014/main" id="{26C13B53-33CA-9910-4AF2-EF247F816796}"/>
              </a:ext>
            </a:extLst>
          </p:cNvPr>
          <p:cNvSpPr/>
          <p:nvPr/>
        </p:nvSpPr>
        <p:spPr>
          <a:xfrm flipH="1">
            <a:off x="7613181" y="581025"/>
            <a:ext cx="574041" cy="6145337"/>
          </a:xfrm>
          <a:prstGeom prst="rightBrace">
            <a:avLst/>
          </a:prstGeom>
          <a:noFill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0" name="Rett pilkobling 29">
            <a:extLst>
              <a:ext uri="{FF2B5EF4-FFF2-40B4-BE49-F238E27FC236}">
                <a16:creationId xmlns:a16="http://schemas.microsoft.com/office/drawing/2014/main" id="{3B5BC48D-6D1F-ED10-7691-86467538B0AD}"/>
              </a:ext>
            </a:extLst>
          </p:cNvPr>
          <p:cNvCxnSpPr>
            <a:cxnSpLocks/>
          </p:cNvCxnSpPr>
          <p:nvPr/>
        </p:nvCxnSpPr>
        <p:spPr>
          <a:xfrm>
            <a:off x="11994970" y="3605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8B2D2B98-AC1A-838D-9C2C-B5822BFAE71C}"/>
              </a:ext>
            </a:extLst>
          </p:cNvPr>
          <p:cNvSpPr txBox="1"/>
          <p:nvPr/>
        </p:nvSpPr>
        <p:spPr>
          <a:xfrm>
            <a:off x="11450596" y="78153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32" name="Rett pilkobling 31">
            <a:extLst>
              <a:ext uri="{FF2B5EF4-FFF2-40B4-BE49-F238E27FC236}">
                <a16:creationId xmlns:a16="http://schemas.microsoft.com/office/drawing/2014/main" id="{9ED3A3E6-3782-6029-6CAA-6D13AD81F569}"/>
              </a:ext>
            </a:extLst>
          </p:cNvPr>
          <p:cNvCxnSpPr>
            <a:cxnSpLocks/>
          </p:cNvCxnSpPr>
          <p:nvPr/>
        </p:nvCxnSpPr>
        <p:spPr>
          <a:xfrm>
            <a:off x="8306736" y="1066217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4DCD1E98-7390-6590-C372-543F8DC29B0B}"/>
              </a:ext>
            </a:extLst>
          </p:cNvPr>
          <p:cNvSpPr txBox="1"/>
          <p:nvPr/>
        </p:nvSpPr>
        <p:spPr>
          <a:xfrm>
            <a:off x="7828708" y="654733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cxnSp>
        <p:nvCxnSpPr>
          <p:cNvPr id="34" name="Rett linje 33">
            <a:extLst>
              <a:ext uri="{FF2B5EF4-FFF2-40B4-BE49-F238E27FC236}">
                <a16:creationId xmlns:a16="http://schemas.microsoft.com/office/drawing/2014/main" id="{E2F492B6-624B-B126-222C-08EE8922C97A}"/>
              </a:ext>
            </a:extLst>
          </p:cNvPr>
          <p:cNvCxnSpPr>
            <a:cxnSpLocks/>
          </p:cNvCxnSpPr>
          <p:nvPr/>
        </p:nvCxnSpPr>
        <p:spPr>
          <a:xfrm>
            <a:off x="8260512" y="6636007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Rett linje 34">
            <a:extLst>
              <a:ext uri="{FF2B5EF4-FFF2-40B4-BE49-F238E27FC236}">
                <a16:creationId xmlns:a16="http://schemas.microsoft.com/office/drawing/2014/main" id="{5883AD5A-8D74-2AF2-D076-B03DEBF60790}"/>
              </a:ext>
            </a:extLst>
          </p:cNvPr>
          <p:cNvCxnSpPr>
            <a:cxnSpLocks/>
          </p:cNvCxnSpPr>
          <p:nvPr/>
        </p:nvCxnSpPr>
        <p:spPr>
          <a:xfrm flipV="1">
            <a:off x="8260512" y="5547325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Rett linje 35">
            <a:extLst>
              <a:ext uri="{FF2B5EF4-FFF2-40B4-BE49-F238E27FC236}">
                <a16:creationId xmlns:a16="http://schemas.microsoft.com/office/drawing/2014/main" id="{E97224A1-2222-4AA7-8BCC-CEFA0457C3C6}"/>
              </a:ext>
            </a:extLst>
          </p:cNvPr>
          <p:cNvCxnSpPr>
            <a:cxnSpLocks/>
          </p:cNvCxnSpPr>
          <p:nvPr/>
        </p:nvCxnSpPr>
        <p:spPr>
          <a:xfrm>
            <a:off x="12013362" y="5547325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kstSylinder 36">
            <a:extLst>
              <a:ext uri="{FF2B5EF4-FFF2-40B4-BE49-F238E27FC236}">
                <a16:creationId xmlns:a16="http://schemas.microsoft.com/office/drawing/2014/main" id="{4D6567C8-D467-2671-9D38-8940FB8E1855}"/>
              </a:ext>
            </a:extLst>
          </p:cNvPr>
          <p:cNvSpPr txBox="1"/>
          <p:nvPr/>
        </p:nvSpPr>
        <p:spPr>
          <a:xfrm>
            <a:off x="9344372" y="6209990"/>
            <a:ext cx="2650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strenous</a:t>
            </a:r>
            <a:r>
              <a:rPr lang="nb-NO" sz="1600" dirty="0"/>
              <a:t> </a:t>
            </a:r>
            <a:r>
              <a:rPr lang="nb-NO" sz="1600" dirty="0" err="1"/>
              <a:t>activitites</a:t>
            </a:r>
            <a:endParaRPr lang="nb-NO" sz="1600" dirty="0"/>
          </a:p>
        </p:txBody>
      </p:sp>
      <p:cxnSp>
        <p:nvCxnSpPr>
          <p:cNvPr id="38" name="Rett pilkobling 37">
            <a:extLst>
              <a:ext uri="{FF2B5EF4-FFF2-40B4-BE49-F238E27FC236}">
                <a16:creationId xmlns:a16="http://schemas.microsoft.com/office/drawing/2014/main" id="{3DE2CD61-7B72-4AE9-FEBA-DA1A412D96D8}"/>
              </a:ext>
            </a:extLst>
          </p:cNvPr>
          <p:cNvCxnSpPr/>
          <p:nvPr/>
        </p:nvCxnSpPr>
        <p:spPr>
          <a:xfrm>
            <a:off x="8875517" y="6577698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kstSylinder 38">
            <a:extLst>
              <a:ext uri="{FF2B5EF4-FFF2-40B4-BE49-F238E27FC236}">
                <a16:creationId xmlns:a16="http://schemas.microsoft.com/office/drawing/2014/main" id="{F1F5A8C5-6BC1-4A3C-BA5E-7DBC925A6FFA}"/>
              </a:ext>
            </a:extLst>
          </p:cNvPr>
          <p:cNvSpPr txBox="1"/>
          <p:nvPr/>
        </p:nvSpPr>
        <p:spPr>
          <a:xfrm>
            <a:off x="9263158" y="13372"/>
            <a:ext cx="15538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factors</a:t>
            </a:r>
            <a:endParaRPr lang="nb-NO" dirty="0"/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1AF948BC-0417-F07A-87A7-D42860889D6C}"/>
              </a:ext>
            </a:extLst>
          </p:cNvPr>
          <p:cNvSpPr/>
          <p:nvPr/>
        </p:nvSpPr>
        <p:spPr>
          <a:xfrm>
            <a:off x="7613180" y="1"/>
            <a:ext cx="4578819" cy="685800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  <a:alpha val="68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E0728CFA-2703-2D4E-726E-51F36A294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7" y="1739962"/>
            <a:ext cx="7403858" cy="369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545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5100468"/>
            <a:ext cx="5457825" cy="159476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236FC6B8-B5D5-E6F9-9B0C-70D4CE9AA1C7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AAF34A02-BD3C-F3E3-0BF4-CA651A954706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46E5CEB-9CAB-4757-0D6D-D0FE1B9C850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75115F7-50D8-BE3B-4235-6B9BE656FD5D}"/>
              </a:ext>
            </a:extLst>
          </p:cNvPr>
          <p:cNvSpPr/>
          <p:nvPr/>
        </p:nvSpPr>
        <p:spPr>
          <a:xfrm>
            <a:off x="661561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CE6899BF-D581-3258-6890-DDA694E7D511}"/>
              </a:ext>
            </a:extLst>
          </p:cNvPr>
          <p:cNvCxnSpPr>
            <a:cxnSpLocks/>
          </p:cNvCxnSpPr>
          <p:nvPr/>
        </p:nvCxnSpPr>
        <p:spPr>
          <a:xfrm>
            <a:off x="7180838" y="3530085"/>
            <a:ext cx="1368275" cy="1380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DC46686E-A8DD-E3F0-69A6-36728563CD52}"/>
              </a:ext>
            </a:extLst>
          </p:cNvPr>
          <p:cNvCxnSpPr>
            <a:cxnSpLocks/>
          </p:cNvCxnSpPr>
          <p:nvPr/>
        </p:nvCxnSpPr>
        <p:spPr>
          <a:xfrm>
            <a:off x="6881055" y="3621644"/>
            <a:ext cx="0" cy="81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C5B099EB-FE1E-EA71-5033-8C3A347F0999}"/>
              </a:ext>
            </a:extLst>
          </p:cNvPr>
          <p:cNvSpPr txBox="1"/>
          <p:nvPr/>
        </p:nvSpPr>
        <p:spPr>
          <a:xfrm rot="16200000">
            <a:off x="1242299" y="3111717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476ACEF3-4E06-006C-C24B-AE6125ABDE10}"/>
              </a:ext>
            </a:extLst>
          </p:cNvPr>
          <p:cNvSpPr txBox="1"/>
          <p:nvPr/>
        </p:nvSpPr>
        <p:spPr>
          <a:xfrm>
            <a:off x="2379133" y="2111659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Short term</a:t>
            </a:r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D656582B-7EAA-EDE0-5A57-56FD4CDD9163}"/>
              </a:ext>
            </a:extLst>
          </p:cNvPr>
          <p:cNvSpPr txBox="1"/>
          <p:nvPr/>
        </p:nvSpPr>
        <p:spPr>
          <a:xfrm>
            <a:off x="6485905" y="2111659"/>
            <a:ext cx="118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Long term</a:t>
            </a:r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FA90D0E1-41EA-77AA-D5F5-E6C3457F7E2B}"/>
              </a:ext>
            </a:extLst>
          </p:cNvPr>
          <p:cNvSpPr txBox="1"/>
          <p:nvPr/>
        </p:nvSpPr>
        <p:spPr>
          <a:xfrm>
            <a:off x="3438954" y="4847300"/>
            <a:ext cx="1170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/>
              <a:t>Operations</a:t>
            </a:r>
          </a:p>
        </p:txBody>
      </p:sp>
      <p:cxnSp>
        <p:nvCxnSpPr>
          <p:cNvPr id="7" name="Rett pilkobling 6">
            <a:extLst>
              <a:ext uri="{FF2B5EF4-FFF2-40B4-BE49-F238E27FC236}">
                <a16:creationId xmlns:a16="http://schemas.microsoft.com/office/drawing/2014/main" id="{5C1FEF8A-FE5A-2B87-57C9-A1271E45BDD5}"/>
              </a:ext>
            </a:extLst>
          </p:cNvPr>
          <p:cNvCxnSpPr/>
          <p:nvPr/>
        </p:nvCxnSpPr>
        <p:spPr>
          <a:xfrm>
            <a:off x="3196064" y="3530085"/>
            <a:ext cx="0" cy="755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6501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821196"/>
            <a:ext cx="5457825" cy="438748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3757677" y="980938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1" name="Pil: høyre 40">
            <a:extLst>
              <a:ext uri="{FF2B5EF4-FFF2-40B4-BE49-F238E27FC236}">
                <a16:creationId xmlns:a16="http://schemas.microsoft.com/office/drawing/2014/main" id="{A49FF986-BC38-2607-8387-DDBCD9A7E2ED}"/>
              </a:ext>
            </a:extLst>
          </p:cNvPr>
          <p:cNvSpPr/>
          <p:nvPr/>
        </p:nvSpPr>
        <p:spPr>
          <a:xfrm rot="16200000">
            <a:off x="6882956" y="930521"/>
            <a:ext cx="489141" cy="239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C013ACA0-2000-1E42-F678-5D25C5DC63D8}"/>
              </a:ext>
            </a:extLst>
          </p:cNvPr>
          <p:cNvSpPr txBox="1"/>
          <p:nvPr/>
        </p:nvSpPr>
        <p:spPr>
          <a:xfrm rot="16200000">
            <a:off x="1242299" y="3111717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</p:spTree>
    <p:extLst>
      <p:ext uri="{BB962C8B-B14F-4D97-AF65-F5344CB8AC3E}">
        <p14:creationId xmlns:p14="http://schemas.microsoft.com/office/powerpoint/2010/main" val="82552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832" y="1955676"/>
            <a:ext cx="6858906" cy="22554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431804" y="167170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431804" y="58301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4184654" y="58301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1351931" y="804965"/>
            <a:ext cx="2130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2202000" y="1244058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1046809" y="1613391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431804" y="431879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431804" y="323010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4184654" y="323010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2202000" y="3891148"/>
            <a:ext cx="1773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1046809" y="4260481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431804" y="2922025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431804" y="1833343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4184654" y="1833343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2202000" y="2494383"/>
            <a:ext cx="157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1046809" y="2863716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431804" y="5582398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431804" y="4493716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4184654" y="4493716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2264593" y="5154756"/>
            <a:ext cx="10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1046809" y="5524089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>
            <a:off x="4166262" y="523896"/>
            <a:ext cx="342016" cy="53500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4166262" y="96986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3697593" y="72471"/>
            <a:ext cx="741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478028" y="1159598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0" y="748114"/>
            <a:ext cx="123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E7256107-81D9-7D69-25D2-BAAF63426DAE}"/>
              </a:ext>
            </a:extLst>
          </p:cNvPr>
          <p:cNvCxnSpPr>
            <a:cxnSpLocks/>
          </p:cNvCxnSpPr>
          <p:nvPr/>
        </p:nvCxnSpPr>
        <p:spPr>
          <a:xfrm flipH="1">
            <a:off x="5448300" y="2494383"/>
            <a:ext cx="381000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99FD938-461D-CE31-46E6-40DFA9CABF1D}"/>
              </a:ext>
            </a:extLst>
          </p:cNvPr>
          <p:cNvSpPr txBox="1"/>
          <p:nvPr/>
        </p:nvSpPr>
        <p:spPr>
          <a:xfrm>
            <a:off x="6035025" y="2125051"/>
            <a:ext cx="3223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 err="1"/>
              <a:t>Demand</a:t>
            </a:r>
            <a:r>
              <a:rPr lang="nb-NO" sz="1600" dirty="0"/>
              <a:t> </a:t>
            </a:r>
            <a:r>
              <a:rPr lang="nb-NO" sz="1600" dirty="0" err="1"/>
              <a:t>of</a:t>
            </a:r>
            <a:r>
              <a:rPr lang="nb-NO" sz="1600" dirty="0"/>
              <a:t> </a:t>
            </a:r>
            <a:r>
              <a:rPr lang="nb-NO" sz="1600" dirty="0" err="1"/>
              <a:t>physical</a:t>
            </a:r>
            <a:r>
              <a:rPr lang="nb-NO" sz="1600" dirty="0"/>
              <a:t> </a:t>
            </a:r>
            <a:r>
              <a:rPr lang="nb-NO" sz="1600" dirty="0" err="1"/>
              <a:t>fitness</a:t>
            </a:r>
            <a:endParaRPr lang="nb-NO" sz="1600" dirty="0"/>
          </a:p>
        </p:txBody>
      </p:sp>
      <p:cxnSp>
        <p:nvCxnSpPr>
          <p:cNvPr id="29" name="Kobling: vinkel 28">
            <a:extLst>
              <a:ext uri="{FF2B5EF4-FFF2-40B4-BE49-F238E27FC236}">
                <a16:creationId xmlns:a16="http://schemas.microsoft.com/office/drawing/2014/main" id="{1A961271-5E92-1837-70D6-F6147E091EF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48956" y="3302594"/>
            <a:ext cx="456212" cy="20002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Kobling: vinkel 30">
            <a:extLst>
              <a:ext uri="{FF2B5EF4-FFF2-40B4-BE49-F238E27FC236}">
                <a16:creationId xmlns:a16="http://schemas.microsoft.com/office/drawing/2014/main" id="{571DE700-744A-841E-42CC-57CF04BCB9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70869" y="3021749"/>
            <a:ext cx="842186" cy="33426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6312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821196"/>
            <a:ext cx="5457825" cy="438748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3790950" y="1752385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3757677" y="980938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1" name="Pil: høyre 40">
            <a:extLst>
              <a:ext uri="{FF2B5EF4-FFF2-40B4-BE49-F238E27FC236}">
                <a16:creationId xmlns:a16="http://schemas.microsoft.com/office/drawing/2014/main" id="{A49FF986-BC38-2607-8387-DDBCD9A7E2ED}"/>
              </a:ext>
            </a:extLst>
          </p:cNvPr>
          <p:cNvSpPr/>
          <p:nvPr/>
        </p:nvSpPr>
        <p:spPr>
          <a:xfrm rot="16200000">
            <a:off x="6882956" y="930521"/>
            <a:ext cx="489141" cy="239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r lik 42">
            <a:extLst>
              <a:ext uri="{FF2B5EF4-FFF2-40B4-BE49-F238E27FC236}">
                <a16:creationId xmlns:a16="http://schemas.microsoft.com/office/drawing/2014/main" id="{4D6CF276-847D-E3B3-B932-318C150CF516}"/>
              </a:ext>
            </a:extLst>
          </p:cNvPr>
          <p:cNvSpPr/>
          <p:nvPr/>
        </p:nvSpPr>
        <p:spPr>
          <a:xfrm>
            <a:off x="5168285" y="1419224"/>
            <a:ext cx="386392" cy="264206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86807AB2-DE89-1608-828F-25C728018861}"/>
              </a:ext>
            </a:extLst>
          </p:cNvPr>
          <p:cNvSpPr txBox="1"/>
          <p:nvPr/>
        </p:nvSpPr>
        <p:spPr>
          <a:xfrm rot="16200000">
            <a:off x="1242299" y="3111717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</p:spTree>
    <p:extLst>
      <p:ext uri="{BB962C8B-B14F-4D97-AF65-F5344CB8AC3E}">
        <p14:creationId xmlns:p14="http://schemas.microsoft.com/office/powerpoint/2010/main" val="845692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821196"/>
            <a:ext cx="5457825" cy="438748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3790950" y="1752385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B46C01-C76A-AC2E-DF15-0A8495D7EDC2}"/>
              </a:ext>
            </a:extLst>
          </p:cNvPr>
          <p:cNvSpPr txBox="1"/>
          <p:nvPr/>
        </p:nvSpPr>
        <p:spPr>
          <a:xfrm>
            <a:off x="3790950" y="2203184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heavy</a:t>
            </a:r>
            <a:r>
              <a:rPr lang="nb-NO" dirty="0"/>
              <a:t>  </a:t>
            </a:r>
            <a:r>
              <a:rPr lang="nb-NO" dirty="0" err="1"/>
              <a:t>occputaional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3757677" y="980938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1" name="Pil: høyre 40">
            <a:extLst>
              <a:ext uri="{FF2B5EF4-FFF2-40B4-BE49-F238E27FC236}">
                <a16:creationId xmlns:a16="http://schemas.microsoft.com/office/drawing/2014/main" id="{A49FF986-BC38-2607-8387-DDBCD9A7E2ED}"/>
              </a:ext>
            </a:extLst>
          </p:cNvPr>
          <p:cNvSpPr/>
          <p:nvPr/>
        </p:nvSpPr>
        <p:spPr>
          <a:xfrm rot="16200000">
            <a:off x="6882956" y="930521"/>
            <a:ext cx="489141" cy="239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Plusstegn 41">
            <a:extLst>
              <a:ext uri="{FF2B5EF4-FFF2-40B4-BE49-F238E27FC236}">
                <a16:creationId xmlns:a16="http://schemas.microsoft.com/office/drawing/2014/main" id="{803FE6A8-4A69-3DA8-4CCB-865E2291BEF4}"/>
              </a:ext>
            </a:extLst>
          </p:cNvPr>
          <p:cNvSpPr/>
          <p:nvPr/>
        </p:nvSpPr>
        <p:spPr>
          <a:xfrm>
            <a:off x="5948752" y="1719601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r lik 42">
            <a:extLst>
              <a:ext uri="{FF2B5EF4-FFF2-40B4-BE49-F238E27FC236}">
                <a16:creationId xmlns:a16="http://schemas.microsoft.com/office/drawing/2014/main" id="{4D6CF276-847D-E3B3-B932-318C150CF516}"/>
              </a:ext>
            </a:extLst>
          </p:cNvPr>
          <p:cNvSpPr/>
          <p:nvPr/>
        </p:nvSpPr>
        <p:spPr>
          <a:xfrm>
            <a:off x="5168285" y="1419224"/>
            <a:ext cx="386392" cy="264206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A86F95D5-4EDE-EA53-A956-F6ECBE90748D}"/>
              </a:ext>
            </a:extLst>
          </p:cNvPr>
          <p:cNvSpPr txBox="1"/>
          <p:nvPr/>
        </p:nvSpPr>
        <p:spPr>
          <a:xfrm rot="16200000">
            <a:off x="1242299" y="3111717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</p:spTree>
    <p:extLst>
      <p:ext uri="{BB962C8B-B14F-4D97-AF65-F5344CB8AC3E}">
        <p14:creationId xmlns:p14="http://schemas.microsoft.com/office/powerpoint/2010/main" val="21109023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821196"/>
            <a:ext cx="5457825" cy="438748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485684" y="3571995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 </a:t>
            </a:r>
            <a:r>
              <a:rPr lang="nb-NO" sz="2400" dirty="0" err="1"/>
              <a:t>continuum</a:t>
            </a:r>
            <a:endParaRPr lang="nb-NO" sz="2400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3790950" y="1752385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B46C01-C76A-AC2E-DF15-0A8495D7EDC2}"/>
              </a:ext>
            </a:extLst>
          </p:cNvPr>
          <p:cNvSpPr txBox="1"/>
          <p:nvPr/>
        </p:nvSpPr>
        <p:spPr>
          <a:xfrm>
            <a:off x="3790950" y="2203184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heavy</a:t>
            </a:r>
            <a:r>
              <a:rPr lang="nb-NO" dirty="0"/>
              <a:t>  </a:t>
            </a:r>
            <a:r>
              <a:rPr lang="nb-NO" dirty="0" err="1"/>
              <a:t>occputaional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53056-350F-DFF6-D5E0-5214DB7880AE}"/>
              </a:ext>
            </a:extLst>
          </p:cNvPr>
          <p:cNvSpPr txBox="1"/>
          <p:nvPr/>
        </p:nvSpPr>
        <p:spPr>
          <a:xfrm>
            <a:off x="3790950" y="2617415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3757677" y="980938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1" name="Pil: høyre 40">
            <a:extLst>
              <a:ext uri="{FF2B5EF4-FFF2-40B4-BE49-F238E27FC236}">
                <a16:creationId xmlns:a16="http://schemas.microsoft.com/office/drawing/2014/main" id="{A49FF986-BC38-2607-8387-DDBCD9A7E2ED}"/>
              </a:ext>
            </a:extLst>
          </p:cNvPr>
          <p:cNvSpPr/>
          <p:nvPr/>
        </p:nvSpPr>
        <p:spPr>
          <a:xfrm rot="16200000">
            <a:off x="6882956" y="930521"/>
            <a:ext cx="489141" cy="239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Plusstegn 41">
            <a:extLst>
              <a:ext uri="{FF2B5EF4-FFF2-40B4-BE49-F238E27FC236}">
                <a16:creationId xmlns:a16="http://schemas.microsoft.com/office/drawing/2014/main" id="{803FE6A8-4A69-3DA8-4CCB-865E2291BEF4}"/>
              </a:ext>
            </a:extLst>
          </p:cNvPr>
          <p:cNvSpPr/>
          <p:nvPr/>
        </p:nvSpPr>
        <p:spPr>
          <a:xfrm>
            <a:off x="5948752" y="1719601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r lik 42">
            <a:extLst>
              <a:ext uri="{FF2B5EF4-FFF2-40B4-BE49-F238E27FC236}">
                <a16:creationId xmlns:a16="http://schemas.microsoft.com/office/drawing/2014/main" id="{4D6CF276-847D-E3B3-B932-318C150CF516}"/>
              </a:ext>
            </a:extLst>
          </p:cNvPr>
          <p:cNvSpPr/>
          <p:nvPr/>
        </p:nvSpPr>
        <p:spPr>
          <a:xfrm>
            <a:off x="5168285" y="1419224"/>
            <a:ext cx="386392" cy="264206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2" name="Plusstegn 1">
            <a:extLst>
              <a:ext uri="{FF2B5EF4-FFF2-40B4-BE49-F238E27FC236}">
                <a16:creationId xmlns:a16="http://schemas.microsoft.com/office/drawing/2014/main" id="{D8C2EAEC-A3F4-9403-FD96-4C9830D761E8}"/>
              </a:ext>
            </a:extLst>
          </p:cNvPr>
          <p:cNvSpPr/>
          <p:nvPr/>
        </p:nvSpPr>
        <p:spPr>
          <a:xfrm>
            <a:off x="8020046" y="2193660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73145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821196"/>
            <a:ext cx="5457825" cy="438748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485684" y="3571995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 </a:t>
            </a:r>
            <a:r>
              <a:rPr lang="nb-NO" sz="2400" dirty="0" err="1"/>
              <a:t>continuum</a:t>
            </a:r>
            <a:endParaRPr lang="nb-NO" sz="2400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3790950" y="1752385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B46C01-C76A-AC2E-DF15-0A8495D7EDC2}"/>
              </a:ext>
            </a:extLst>
          </p:cNvPr>
          <p:cNvSpPr txBox="1"/>
          <p:nvPr/>
        </p:nvSpPr>
        <p:spPr>
          <a:xfrm>
            <a:off x="3790950" y="2203184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heavy</a:t>
            </a:r>
            <a:r>
              <a:rPr lang="nb-NO" dirty="0"/>
              <a:t>  </a:t>
            </a:r>
            <a:r>
              <a:rPr lang="nb-NO" dirty="0" err="1"/>
              <a:t>occputaional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53056-350F-DFF6-D5E0-5214DB7880AE}"/>
              </a:ext>
            </a:extLst>
          </p:cNvPr>
          <p:cNvSpPr txBox="1"/>
          <p:nvPr/>
        </p:nvSpPr>
        <p:spPr>
          <a:xfrm>
            <a:off x="3790950" y="2617415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258166AA-864E-906F-6346-E2B7BF365902}"/>
              </a:ext>
            </a:extLst>
          </p:cNvPr>
          <p:cNvSpPr txBox="1"/>
          <p:nvPr/>
        </p:nvSpPr>
        <p:spPr>
          <a:xfrm>
            <a:off x="3757677" y="2989764"/>
            <a:ext cx="32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Cognitive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and </a:t>
            </a:r>
            <a:r>
              <a:rPr lang="nb-NO" dirty="0" err="1"/>
              <a:t>memory</a:t>
            </a:r>
            <a:endParaRPr lang="nb-NO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3757677" y="980938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1" name="Pil: høyre 40">
            <a:extLst>
              <a:ext uri="{FF2B5EF4-FFF2-40B4-BE49-F238E27FC236}">
                <a16:creationId xmlns:a16="http://schemas.microsoft.com/office/drawing/2014/main" id="{A49FF986-BC38-2607-8387-DDBCD9A7E2ED}"/>
              </a:ext>
            </a:extLst>
          </p:cNvPr>
          <p:cNvSpPr/>
          <p:nvPr/>
        </p:nvSpPr>
        <p:spPr>
          <a:xfrm rot="16200000">
            <a:off x="6882956" y="930521"/>
            <a:ext cx="489141" cy="239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Plusstegn 41">
            <a:extLst>
              <a:ext uri="{FF2B5EF4-FFF2-40B4-BE49-F238E27FC236}">
                <a16:creationId xmlns:a16="http://schemas.microsoft.com/office/drawing/2014/main" id="{803FE6A8-4A69-3DA8-4CCB-865E2291BEF4}"/>
              </a:ext>
            </a:extLst>
          </p:cNvPr>
          <p:cNvSpPr/>
          <p:nvPr/>
        </p:nvSpPr>
        <p:spPr>
          <a:xfrm>
            <a:off x="5948752" y="1719601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r lik 42">
            <a:extLst>
              <a:ext uri="{FF2B5EF4-FFF2-40B4-BE49-F238E27FC236}">
                <a16:creationId xmlns:a16="http://schemas.microsoft.com/office/drawing/2014/main" id="{4D6CF276-847D-E3B3-B932-318C150CF516}"/>
              </a:ext>
            </a:extLst>
          </p:cNvPr>
          <p:cNvSpPr/>
          <p:nvPr/>
        </p:nvSpPr>
        <p:spPr>
          <a:xfrm>
            <a:off x="5168285" y="1419224"/>
            <a:ext cx="386392" cy="264206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44" name="Plusstegn 43">
            <a:extLst>
              <a:ext uri="{FF2B5EF4-FFF2-40B4-BE49-F238E27FC236}">
                <a16:creationId xmlns:a16="http://schemas.microsoft.com/office/drawing/2014/main" id="{5E4B9C3F-E2BE-6EA1-36FD-3E53BCED2F5C}"/>
              </a:ext>
            </a:extLst>
          </p:cNvPr>
          <p:cNvSpPr/>
          <p:nvPr/>
        </p:nvSpPr>
        <p:spPr>
          <a:xfrm>
            <a:off x="8059778" y="2194423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Plusstegn 44">
            <a:extLst>
              <a:ext uri="{FF2B5EF4-FFF2-40B4-BE49-F238E27FC236}">
                <a16:creationId xmlns:a16="http://schemas.microsoft.com/office/drawing/2014/main" id="{0D17E5ED-93C0-D145-DE6E-6BE1F7850D6C}"/>
              </a:ext>
            </a:extLst>
          </p:cNvPr>
          <p:cNvSpPr/>
          <p:nvPr/>
        </p:nvSpPr>
        <p:spPr>
          <a:xfrm>
            <a:off x="5626770" y="2603581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669026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821196"/>
            <a:ext cx="5457825" cy="438748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485684" y="3571995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 </a:t>
            </a:r>
            <a:r>
              <a:rPr lang="nb-NO" sz="2400" dirty="0" err="1"/>
              <a:t>continuum</a:t>
            </a:r>
            <a:endParaRPr lang="nb-NO" sz="2400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3790950" y="1752385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B46C01-C76A-AC2E-DF15-0A8495D7EDC2}"/>
              </a:ext>
            </a:extLst>
          </p:cNvPr>
          <p:cNvSpPr txBox="1"/>
          <p:nvPr/>
        </p:nvSpPr>
        <p:spPr>
          <a:xfrm>
            <a:off x="3790950" y="2203184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heavy</a:t>
            </a:r>
            <a:r>
              <a:rPr lang="nb-NO" dirty="0"/>
              <a:t>  </a:t>
            </a:r>
            <a:r>
              <a:rPr lang="nb-NO" dirty="0" err="1"/>
              <a:t>occputaional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53056-350F-DFF6-D5E0-5214DB7880AE}"/>
              </a:ext>
            </a:extLst>
          </p:cNvPr>
          <p:cNvSpPr txBox="1"/>
          <p:nvPr/>
        </p:nvSpPr>
        <p:spPr>
          <a:xfrm>
            <a:off x="3790950" y="2617415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258166AA-864E-906F-6346-E2B7BF365902}"/>
              </a:ext>
            </a:extLst>
          </p:cNvPr>
          <p:cNvSpPr txBox="1"/>
          <p:nvPr/>
        </p:nvSpPr>
        <p:spPr>
          <a:xfrm>
            <a:off x="3757677" y="2989764"/>
            <a:ext cx="32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Cognitive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and </a:t>
            </a:r>
            <a:r>
              <a:rPr lang="nb-NO" dirty="0" err="1"/>
              <a:t>memory</a:t>
            </a:r>
            <a:endParaRPr lang="nb-NO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3757677" y="980938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1" name="Pil: høyre 40">
            <a:extLst>
              <a:ext uri="{FF2B5EF4-FFF2-40B4-BE49-F238E27FC236}">
                <a16:creationId xmlns:a16="http://schemas.microsoft.com/office/drawing/2014/main" id="{A49FF986-BC38-2607-8387-DDBCD9A7E2ED}"/>
              </a:ext>
            </a:extLst>
          </p:cNvPr>
          <p:cNvSpPr/>
          <p:nvPr/>
        </p:nvSpPr>
        <p:spPr>
          <a:xfrm rot="16200000">
            <a:off x="6882956" y="930521"/>
            <a:ext cx="489141" cy="239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Plusstegn 41">
            <a:extLst>
              <a:ext uri="{FF2B5EF4-FFF2-40B4-BE49-F238E27FC236}">
                <a16:creationId xmlns:a16="http://schemas.microsoft.com/office/drawing/2014/main" id="{803FE6A8-4A69-3DA8-4CCB-865E2291BEF4}"/>
              </a:ext>
            </a:extLst>
          </p:cNvPr>
          <p:cNvSpPr/>
          <p:nvPr/>
        </p:nvSpPr>
        <p:spPr>
          <a:xfrm>
            <a:off x="5948752" y="1719601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r lik 42">
            <a:extLst>
              <a:ext uri="{FF2B5EF4-FFF2-40B4-BE49-F238E27FC236}">
                <a16:creationId xmlns:a16="http://schemas.microsoft.com/office/drawing/2014/main" id="{4D6CF276-847D-E3B3-B932-318C150CF516}"/>
              </a:ext>
            </a:extLst>
          </p:cNvPr>
          <p:cNvSpPr/>
          <p:nvPr/>
        </p:nvSpPr>
        <p:spPr>
          <a:xfrm>
            <a:off x="5168285" y="1419224"/>
            <a:ext cx="386392" cy="264206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44" name="Plusstegn 43">
            <a:extLst>
              <a:ext uri="{FF2B5EF4-FFF2-40B4-BE49-F238E27FC236}">
                <a16:creationId xmlns:a16="http://schemas.microsoft.com/office/drawing/2014/main" id="{5E4B9C3F-E2BE-6EA1-36FD-3E53BCED2F5C}"/>
              </a:ext>
            </a:extLst>
          </p:cNvPr>
          <p:cNvSpPr/>
          <p:nvPr/>
        </p:nvSpPr>
        <p:spPr>
          <a:xfrm>
            <a:off x="8059778" y="2194423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Plusstegn 44">
            <a:extLst>
              <a:ext uri="{FF2B5EF4-FFF2-40B4-BE49-F238E27FC236}">
                <a16:creationId xmlns:a16="http://schemas.microsoft.com/office/drawing/2014/main" id="{0D17E5ED-93C0-D145-DE6E-6BE1F7850D6C}"/>
              </a:ext>
            </a:extLst>
          </p:cNvPr>
          <p:cNvSpPr/>
          <p:nvPr/>
        </p:nvSpPr>
        <p:spPr>
          <a:xfrm>
            <a:off x="5626770" y="2603581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Plusstegn 45">
            <a:extLst>
              <a:ext uri="{FF2B5EF4-FFF2-40B4-BE49-F238E27FC236}">
                <a16:creationId xmlns:a16="http://schemas.microsoft.com/office/drawing/2014/main" id="{AA7AA513-0906-1BC5-8D3C-CC9BD5E5B609}"/>
              </a:ext>
            </a:extLst>
          </p:cNvPr>
          <p:cNvSpPr/>
          <p:nvPr/>
        </p:nvSpPr>
        <p:spPr>
          <a:xfrm>
            <a:off x="7049279" y="3012603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B08DE7C2-1C3C-61E0-EB2D-DEBAB5BDE72D}"/>
              </a:ext>
            </a:extLst>
          </p:cNvPr>
          <p:cNvSpPr txBox="1"/>
          <p:nvPr/>
        </p:nvSpPr>
        <p:spPr>
          <a:xfrm>
            <a:off x="3767200" y="3370302"/>
            <a:ext cx="231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Reduced</a:t>
            </a:r>
            <a:r>
              <a:rPr lang="nb-NO" dirty="0"/>
              <a:t> risk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injury</a:t>
            </a:r>
            <a:endParaRPr lang="nb-NO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93363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821196"/>
            <a:ext cx="5457825" cy="438748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485684" y="3571995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 </a:t>
            </a:r>
            <a:r>
              <a:rPr lang="nb-NO" sz="2400" dirty="0" err="1"/>
              <a:t>continuum</a:t>
            </a:r>
            <a:endParaRPr lang="nb-NO" sz="2400" dirty="0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3790950" y="1752385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B46C01-C76A-AC2E-DF15-0A8495D7EDC2}"/>
              </a:ext>
            </a:extLst>
          </p:cNvPr>
          <p:cNvSpPr txBox="1"/>
          <p:nvPr/>
        </p:nvSpPr>
        <p:spPr>
          <a:xfrm>
            <a:off x="3790950" y="2203184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heavy</a:t>
            </a:r>
            <a:r>
              <a:rPr lang="nb-NO" dirty="0"/>
              <a:t>  </a:t>
            </a:r>
            <a:r>
              <a:rPr lang="nb-NO" dirty="0" err="1"/>
              <a:t>occputaional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53056-350F-DFF6-D5E0-5214DB7880AE}"/>
              </a:ext>
            </a:extLst>
          </p:cNvPr>
          <p:cNvSpPr txBox="1"/>
          <p:nvPr/>
        </p:nvSpPr>
        <p:spPr>
          <a:xfrm>
            <a:off x="3790950" y="2617415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258166AA-864E-906F-6346-E2B7BF365902}"/>
              </a:ext>
            </a:extLst>
          </p:cNvPr>
          <p:cNvSpPr txBox="1"/>
          <p:nvPr/>
        </p:nvSpPr>
        <p:spPr>
          <a:xfrm>
            <a:off x="3757677" y="2989764"/>
            <a:ext cx="32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Cognitive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and </a:t>
            </a:r>
            <a:r>
              <a:rPr lang="nb-NO" dirty="0" err="1"/>
              <a:t>memory</a:t>
            </a:r>
            <a:endParaRPr lang="nb-NO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3757677" y="980938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1" name="Pil: høyre 40">
            <a:extLst>
              <a:ext uri="{FF2B5EF4-FFF2-40B4-BE49-F238E27FC236}">
                <a16:creationId xmlns:a16="http://schemas.microsoft.com/office/drawing/2014/main" id="{A49FF986-BC38-2607-8387-DDBCD9A7E2ED}"/>
              </a:ext>
            </a:extLst>
          </p:cNvPr>
          <p:cNvSpPr/>
          <p:nvPr/>
        </p:nvSpPr>
        <p:spPr>
          <a:xfrm rot="16200000">
            <a:off x="6882956" y="930521"/>
            <a:ext cx="489141" cy="2399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Plusstegn 41">
            <a:extLst>
              <a:ext uri="{FF2B5EF4-FFF2-40B4-BE49-F238E27FC236}">
                <a16:creationId xmlns:a16="http://schemas.microsoft.com/office/drawing/2014/main" id="{803FE6A8-4A69-3DA8-4CCB-865E2291BEF4}"/>
              </a:ext>
            </a:extLst>
          </p:cNvPr>
          <p:cNvSpPr/>
          <p:nvPr/>
        </p:nvSpPr>
        <p:spPr>
          <a:xfrm>
            <a:off x="5948752" y="1719601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Er lik 42">
            <a:extLst>
              <a:ext uri="{FF2B5EF4-FFF2-40B4-BE49-F238E27FC236}">
                <a16:creationId xmlns:a16="http://schemas.microsoft.com/office/drawing/2014/main" id="{4D6CF276-847D-E3B3-B932-318C150CF516}"/>
              </a:ext>
            </a:extLst>
          </p:cNvPr>
          <p:cNvSpPr/>
          <p:nvPr/>
        </p:nvSpPr>
        <p:spPr>
          <a:xfrm>
            <a:off x="5168285" y="1419224"/>
            <a:ext cx="386392" cy="264206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  <p:sp>
        <p:nvSpPr>
          <p:cNvPr id="44" name="Plusstegn 43">
            <a:extLst>
              <a:ext uri="{FF2B5EF4-FFF2-40B4-BE49-F238E27FC236}">
                <a16:creationId xmlns:a16="http://schemas.microsoft.com/office/drawing/2014/main" id="{5E4B9C3F-E2BE-6EA1-36FD-3E53BCED2F5C}"/>
              </a:ext>
            </a:extLst>
          </p:cNvPr>
          <p:cNvSpPr/>
          <p:nvPr/>
        </p:nvSpPr>
        <p:spPr>
          <a:xfrm>
            <a:off x="8059778" y="2194423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Plusstegn 44">
            <a:extLst>
              <a:ext uri="{FF2B5EF4-FFF2-40B4-BE49-F238E27FC236}">
                <a16:creationId xmlns:a16="http://schemas.microsoft.com/office/drawing/2014/main" id="{0D17E5ED-93C0-D145-DE6E-6BE1F7850D6C}"/>
              </a:ext>
            </a:extLst>
          </p:cNvPr>
          <p:cNvSpPr/>
          <p:nvPr/>
        </p:nvSpPr>
        <p:spPr>
          <a:xfrm>
            <a:off x="5626770" y="2603581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Plusstegn 45">
            <a:extLst>
              <a:ext uri="{FF2B5EF4-FFF2-40B4-BE49-F238E27FC236}">
                <a16:creationId xmlns:a16="http://schemas.microsoft.com/office/drawing/2014/main" id="{AA7AA513-0906-1BC5-8D3C-CC9BD5E5B609}"/>
              </a:ext>
            </a:extLst>
          </p:cNvPr>
          <p:cNvSpPr/>
          <p:nvPr/>
        </p:nvSpPr>
        <p:spPr>
          <a:xfrm>
            <a:off x="7049279" y="3012603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B08DE7C2-1C3C-61E0-EB2D-DEBAB5BDE72D}"/>
              </a:ext>
            </a:extLst>
          </p:cNvPr>
          <p:cNvSpPr txBox="1"/>
          <p:nvPr/>
        </p:nvSpPr>
        <p:spPr>
          <a:xfrm>
            <a:off x="3767200" y="3370302"/>
            <a:ext cx="231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Reduced</a:t>
            </a:r>
            <a:r>
              <a:rPr lang="nb-NO" dirty="0"/>
              <a:t> risk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injury</a:t>
            </a:r>
            <a:endParaRPr lang="nb-NO" dirty="0"/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1D39DB7E-CFD9-872F-B9DF-809660FF97A1}"/>
              </a:ext>
            </a:extLst>
          </p:cNvPr>
          <p:cNvSpPr txBox="1"/>
          <p:nvPr/>
        </p:nvSpPr>
        <p:spPr>
          <a:xfrm>
            <a:off x="3790950" y="3691796"/>
            <a:ext cx="395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 faster from operational stress</a:t>
            </a:r>
            <a:endParaRPr lang="nb-NO" dirty="0"/>
          </a:p>
        </p:txBody>
      </p:sp>
      <p:sp>
        <p:nvSpPr>
          <p:cNvPr id="49" name="Plusstegn 48">
            <a:extLst>
              <a:ext uri="{FF2B5EF4-FFF2-40B4-BE49-F238E27FC236}">
                <a16:creationId xmlns:a16="http://schemas.microsoft.com/office/drawing/2014/main" id="{EBA0B2ED-009C-166F-253E-709FFBD9261A}"/>
              </a:ext>
            </a:extLst>
          </p:cNvPr>
          <p:cNvSpPr/>
          <p:nvPr/>
        </p:nvSpPr>
        <p:spPr>
          <a:xfrm>
            <a:off x="6059308" y="3379101"/>
            <a:ext cx="352425" cy="34916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480848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821196"/>
            <a:ext cx="5457825" cy="438748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75115F7-50D8-BE3B-4235-6B9BE656FD5D}"/>
              </a:ext>
            </a:extLst>
          </p:cNvPr>
          <p:cNvSpPr/>
          <p:nvPr/>
        </p:nvSpPr>
        <p:spPr>
          <a:xfrm>
            <a:off x="661561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DC46686E-A8DD-E3F0-69A6-36728563CD52}"/>
              </a:ext>
            </a:extLst>
          </p:cNvPr>
          <p:cNvCxnSpPr>
            <a:cxnSpLocks/>
          </p:cNvCxnSpPr>
          <p:nvPr/>
        </p:nvCxnSpPr>
        <p:spPr>
          <a:xfrm>
            <a:off x="6881055" y="3621644"/>
            <a:ext cx="0" cy="81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06C819A-B915-5BE5-A523-6C764FBBB928}"/>
              </a:ext>
            </a:extLst>
          </p:cNvPr>
          <p:cNvSpPr txBox="1"/>
          <p:nvPr/>
        </p:nvSpPr>
        <p:spPr>
          <a:xfrm>
            <a:off x="5896976" y="1598056"/>
            <a:ext cx="605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longer </a:t>
            </a:r>
            <a:r>
              <a:rPr lang="nb-NO" dirty="0" err="1"/>
              <a:t>periods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/mental stress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A3FDBA10-3D2A-7240-B102-E3E60E2456B5}"/>
              </a:ext>
            </a:extLst>
          </p:cNvPr>
          <p:cNvSpPr txBox="1"/>
          <p:nvPr/>
        </p:nvSpPr>
        <p:spPr>
          <a:xfrm rot="16200000">
            <a:off x="485684" y="3571995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 </a:t>
            </a:r>
            <a:r>
              <a:rPr lang="nb-NO" sz="2400" dirty="0" err="1"/>
              <a:t>continuum</a:t>
            </a:r>
            <a:endParaRPr lang="nb-NO" sz="2400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53065BE9-B53E-A4DB-0D10-A72E5D05F693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A67DE60A-8152-7C51-55F5-B8E1B141203D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34A642C3-9346-CCC8-586E-EA00FB4BCC53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164961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821196"/>
            <a:ext cx="5457825" cy="438748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75115F7-50D8-BE3B-4235-6B9BE656FD5D}"/>
              </a:ext>
            </a:extLst>
          </p:cNvPr>
          <p:cNvSpPr/>
          <p:nvPr/>
        </p:nvSpPr>
        <p:spPr>
          <a:xfrm>
            <a:off x="661561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DC46686E-A8DD-E3F0-69A6-36728563CD52}"/>
              </a:ext>
            </a:extLst>
          </p:cNvPr>
          <p:cNvCxnSpPr>
            <a:cxnSpLocks/>
          </p:cNvCxnSpPr>
          <p:nvPr/>
        </p:nvCxnSpPr>
        <p:spPr>
          <a:xfrm>
            <a:off x="6881055" y="3621644"/>
            <a:ext cx="0" cy="815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kstSylinder 2">
            <a:extLst>
              <a:ext uri="{FF2B5EF4-FFF2-40B4-BE49-F238E27FC236}">
                <a16:creationId xmlns:a16="http://schemas.microsoft.com/office/drawing/2014/main" id="{006C819A-B915-5BE5-A523-6C764FBBB928}"/>
              </a:ext>
            </a:extLst>
          </p:cNvPr>
          <p:cNvSpPr txBox="1"/>
          <p:nvPr/>
        </p:nvSpPr>
        <p:spPr>
          <a:xfrm>
            <a:off x="5896976" y="1598056"/>
            <a:ext cx="605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longer </a:t>
            </a:r>
            <a:r>
              <a:rPr lang="nb-NO" dirty="0" err="1"/>
              <a:t>periods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/mental stress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6B68F50-2BC3-4D6E-BAAF-4B6F2B1AB0D5}"/>
              </a:ext>
            </a:extLst>
          </p:cNvPr>
          <p:cNvSpPr txBox="1"/>
          <p:nvPr/>
        </p:nvSpPr>
        <p:spPr>
          <a:xfrm>
            <a:off x="5914003" y="2002095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Well</a:t>
            </a:r>
            <a:r>
              <a:rPr lang="nb-NO" dirty="0"/>
              <a:t> </a:t>
            </a:r>
            <a:r>
              <a:rPr lang="nb-NO" dirty="0" err="1"/>
              <a:t>being</a:t>
            </a:r>
            <a:r>
              <a:rPr lang="nb-NO" dirty="0"/>
              <a:t> – </a:t>
            </a:r>
            <a:r>
              <a:rPr lang="nb-NO" dirty="0" err="1"/>
              <a:t>long</a:t>
            </a:r>
            <a:r>
              <a:rPr lang="nb-NO" dirty="0"/>
              <a:t> term </a:t>
            </a:r>
            <a:r>
              <a:rPr lang="nb-NO" dirty="0" err="1"/>
              <a:t>health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D11A3F63-50BA-4FA2-6FF6-12EC0A9BAC98}"/>
              </a:ext>
            </a:extLst>
          </p:cNvPr>
          <p:cNvSpPr txBox="1"/>
          <p:nvPr/>
        </p:nvSpPr>
        <p:spPr>
          <a:xfrm>
            <a:off x="7886531" y="2336719"/>
            <a:ext cx="1063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Disease</a:t>
            </a:r>
            <a:endParaRPr lang="nb-NO" dirty="0"/>
          </a:p>
          <a:p>
            <a:r>
              <a:rPr lang="nb-NO" dirty="0" err="1"/>
              <a:t>Infection</a:t>
            </a:r>
            <a:endParaRPr lang="nb-NO" dirty="0"/>
          </a:p>
        </p:txBody>
      </p:sp>
      <p:sp>
        <p:nvSpPr>
          <p:cNvPr id="12" name="Plusstegn 11">
            <a:extLst>
              <a:ext uri="{FF2B5EF4-FFF2-40B4-BE49-F238E27FC236}">
                <a16:creationId xmlns:a16="http://schemas.microsoft.com/office/drawing/2014/main" id="{107B9772-AB27-C1B7-7750-041F5A02F94F}"/>
              </a:ext>
            </a:extLst>
          </p:cNvPr>
          <p:cNvSpPr/>
          <p:nvPr/>
        </p:nvSpPr>
        <p:spPr>
          <a:xfrm>
            <a:off x="8949899" y="2095358"/>
            <a:ext cx="504825" cy="369318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A3FDBA10-3D2A-7240-B102-E3E60E2456B5}"/>
              </a:ext>
            </a:extLst>
          </p:cNvPr>
          <p:cNvSpPr txBox="1"/>
          <p:nvPr/>
        </p:nvSpPr>
        <p:spPr>
          <a:xfrm rot="16200000">
            <a:off x="485684" y="3571995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 </a:t>
            </a:r>
            <a:r>
              <a:rPr lang="nb-NO" sz="2400" dirty="0" err="1"/>
              <a:t>continuum</a:t>
            </a:r>
            <a:endParaRPr lang="nb-NO" sz="2400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53065BE9-B53E-A4DB-0D10-A72E5D05F693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A67DE60A-8152-7C51-55F5-B8E1B141203D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34A642C3-9346-CCC8-586E-EA00FB4BCC53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C080C509-9639-833B-826A-DA554E746FC7}"/>
              </a:ext>
            </a:extLst>
          </p:cNvPr>
          <p:cNvCxnSpPr>
            <a:endCxn id="8" idx="3"/>
          </p:cNvCxnSpPr>
          <p:nvPr/>
        </p:nvCxnSpPr>
        <p:spPr>
          <a:xfrm>
            <a:off x="8949899" y="2371427"/>
            <a:ext cx="0" cy="28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pilkobling 24">
            <a:extLst>
              <a:ext uri="{FF2B5EF4-FFF2-40B4-BE49-F238E27FC236}">
                <a16:creationId xmlns:a16="http://schemas.microsoft.com/office/drawing/2014/main" id="{9F63DDAD-61DA-77D7-FD36-41E523F1ABF6}"/>
              </a:ext>
            </a:extLst>
          </p:cNvPr>
          <p:cNvCxnSpPr/>
          <p:nvPr/>
        </p:nvCxnSpPr>
        <p:spPr>
          <a:xfrm>
            <a:off x="9102299" y="2694592"/>
            <a:ext cx="0" cy="28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8380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821196"/>
            <a:ext cx="5457825" cy="438748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236FC6B8-B5D5-E6F9-9B0C-70D4CE9AA1C7}"/>
              </a:ext>
            </a:extLst>
          </p:cNvPr>
          <p:cNvSpPr txBox="1"/>
          <p:nvPr/>
        </p:nvSpPr>
        <p:spPr>
          <a:xfrm>
            <a:off x="4567793" y="5619750"/>
            <a:ext cx="113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Deployed</a:t>
            </a:r>
            <a:endParaRPr lang="nb-NO" dirty="0"/>
          </a:p>
        </p:txBody>
      </p: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AAF34A02-BD3C-F3E3-0BF4-CA651A954706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46E5CEB-9CAB-4757-0D6D-D0FE1B9C8501}"/>
              </a:ext>
            </a:extLst>
          </p:cNvPr>
          <p:cNvSpPr txBox="1"/>
          <p:nvPr/>
        </p:nvSpPr>
        <p:spPr>
          <a:xfrm>
            <a:off x="8059778" y="5619750"/>
            <a:ext cx="161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deployed</a:t>
            </a:r>
            <a:endParaRPr lang="nb-NO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5FC05438-485D-14FA-C060-074C9F95454A}"/>
              </a:ext>
            </a:extLst>
          </p:cNvPr>
          <p:cNvSpPr txBox="1"/>
          <p:nvPr/>
        </p:nvSpPr>
        <p:spPr>
          <a:xfrm rot="16200000">
            <a:off x="485684" y="3571995"/>
            <a:ext cx="2643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 </a:t>
            </a:r>
            <a:r>
              <a:rPr lang="nb-NO" sz="2400" dirty="0" err="1"/>
              <a:t>continuum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40103035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993244"/>
            <a:ext cx="5457825" cy="266700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1211196" y="317791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7289524" y="692867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99C7D805-1C93-484B-D789-E2E369D50FF3}"/>
              </a:ext>
            </a:extLst>
          </p:cNvPr>
          <p:cNvSpPr txBox="1"/>
          <p:nvPr/>
        </p:nvSpPr>
        <p:spPr>
          <a:xfrm>
            <a:off x="2585712" y="142395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Short term </a:t>
            </a:r>
            <a:r>
              <a:rPr lang="nb-NO" b="1" dirty="0" err="1"/>
              <a:t>benefit</a:t>
            </a:r>
            <a:endParaRPr lang="nb-NO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A93E324-57D9-79BC-5506-2CDDBB153D6A}"/>
              </a:ext>
            </a:extLst>
          </p:cNvPr>
          <p:cNvSpPr/>
          <p:nvPr/>
        </p:nvSpPr>
        <p:spPr>
          <a:xfrm>
            <a:off x="6987209" y="583068"/>
            <a:ext cx="5049076" cy="3390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010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241" y="1902896"/>
            <a:ext cx="8072061" cy="26544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44927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993244"/>
            <a:ext cx="5457825" cy="266700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1211196" y="317791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7289524" y="1139231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7289524" y="692867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99C7D805-1C93-484B-D789-E2E369D50FF3}"/>
              </a:ext>
            </a:extLst>
          </p:cNvPr>
          <p:cNvSpPr txBox="1"/>
          <p:nvPr/>
        </p:nvSpPr>
        <p:spPr>
          <a:xfrm>
            <a:off x="2585712" y="142395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Short term </a:t>
            </a:r>
            <a:r>
              <a:rPr lang="nb-NO" b="1" dirty="0" err="1"/>
              <a:t>benefit</a:t>
            </a:r>
            <a:endParaRPr lang="nb-NO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A93E324-57D9-79BC-5506-2CDDBB153D6A}"/>
              </a:ext>
            </a:extLst>
          </p:cNvPr>
          <p:cNvSpPr/>
          <p:nvPr/>
        </p:nvSpPr>
        <p:spPr>
          <a:xfrm>
            <a:off x="6987209" y="583068"/>
            <a:ext cx="5049076" cy="3390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92924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993244"/>
            <a:ext cx="5457825" cy="266700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1211196" y="317791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7289524" y="1139231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B46C01-C76A-AC2E-DF15-0A8495D7EDC2}"/>
              </a:ext>
            </a:extLst>
          </p:cNvPr>
          <p:cNvSpPr txBox="1"/>
          <p:nvPr/>
        </p:nvSpPr>
        <p:spPr>
          <a:xfrm>
            <a:off x="7289524" y="159003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heavy</a:t>
            </a:r>
            <a:r>
              <a:rPr lang="nb-NO" dirty="0"/>
              <a:t>  </a:t>
            </a:r>
            <a:r>
              <a:rPr lang="nb-NO" dirty="0" err="1"/>
              <a:t>occputaional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7289524" y="692867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99C7D805-1C93-484B-D789-E2E369D50FF3}"/>
              </a:ext>
            </a:extLst>
          </p:cNvPr>
          <p:cNvSpPr txBox="1"/>
          <p:nvPr/>
        </p:nvSpPr>
        <p:spPr>
          <a:xfrm>
            <a:off x="2585712" y="142395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Short term </a:t>
            </a:r>
            <a:r>
              <a:rPr lang="nb-NO" b="1" dirty="0" err="1"/>
              <a:t>benefit</a:t>
            </a:r>
            <a:endParaRPr lang="nb-NO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A93E324-57D9-79BC-5506-2CDDBB153D6A}"/>
              </a:ext>
            </a:extLst>
          </p:cNvPr>
          <p:cNvSpPr/>
          <p:nvPr/>
        </p:nvSpPr>
        <p:spPr>
          <a:xfrm>
            <a:off x="6987209" y="583068"/>
            <a:ext cx="5049076" cy="3390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6784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993244"/>
            <a:ext cx="5457825" cy="266700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1211196" y="317791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7289524" y="1139231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B46C01-C76A-AC2E-DF15-0A8495D7EDC2}"/>
              </a:ext>
            </a:extLst>
          </p:cNvPr>
          <p:cNvSpPr txBox="1"/>
          <p:nvPr/>
        </p:nvSpPr>
        <p:spPr>
          <a:xfrm>
            <a:off x="7289524" y="159003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heavy</a:t>
            </a:r>
            <a:r>
              <a:rPr lang="nb-NO" dirty="0"/>
              <a:t>  </a:t>
            </a:r>
            <a:r>
              <a:rPr lang="nb-NO" dirty="0" err="1"/>
              <a:t>occputaional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53056-350F-DFF6-D5E0-5214DB7880AE}"/>
              </a:ext>
            </a:extLst>
          </p:cNvPr>
          <p:cNvSpPr txBox="1"/>
          <p:nvPr/>
        </p:nvSpPr>
        <p:spPr>
          <a:xfrm>
            <a:off x="7289524" y="2004261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7289524" y="692867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99C7D805-1C93-484B-D789-E2E369D50FF3}"/>
              </a:ext>
            </a:extLst>
          </p:cNvPr>
          <p:cNvSpPr txBox="1"/>
          <p:nvPr/>
        </p:nvSpPr>
        <p:spPr>
          <a:xfrm>
            <a:off x="2585712" y="142395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Short term </a:t>
            </a:r>
            <a:r>
              <a:rPr lang="nb-NO" b="1" dirty="0" err="1"/>
              <a:t>benefit</a:t>
            </a:r>
            <a:endParaRPr lang="nb-NO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A93E324-57D9-79BC-5506-2CDDBB153D6A}"/>
              </a:ext>
            </a:extLst>
          </p:cNvPr>
          <p:cNvSpPr/>
          <p:nvPr/>
        </p:nvSpPr>
        <p:spPr>
          <a:xfrm>
            <a:off x="6987209" y="583068"/>
            <a:ext cx="5049076" cy="3390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78924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993244"/>
            <a:ext cx="5457825" cy="266700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1211196" y="317791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7289524" y="1139231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B46C01-C76A-AC2E-DF15-0A8495D7EDC2}"/>
              </a:ext>
            </a:extLst>
          </p:cNvPr>
          <p:cNvSpPr txBox="1"/>
          <p:nvPr/>
        </p:nvSpPr>
        <p:spPr>
          <a:xfrm>
            <a:off x="7289524" y="159003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heavy</a:t>
            </a:r>
            <a:r>
              <a:rPr lang="nb-NO" dirty="0"/>
              <a:t>  </a:t>
            </a:r>
            <a:r>
              <a:rPr lang="nb-NO" dirty="0" err="1"/>
              <a:t>occputaional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53056-350F-DFF6-D5E0-5214DB7880AE}"/>
              </a:ext>
            </a:extLst>
          </p:cNvPr>
          <p:cNvSpPr txBox="1"/>
          <p:nvPr/>
        </p:nvSpPr>
        <p:spPr>
          <a:xfrm>
            <a:off x="7289524" y="2004261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258166AA-864E-906F-6346-E2B7BF365902}"/>
              </a:ext>
            </a:extLst>
          </p:cNvPr>
          <p:cNvSpPr txBox="1"/>
          <p:nvPr/>
        </p:nvSpPr>
        <p:spPr>
          <a:xfrm>
            <a:off x="7256251" y="2376610"/>
            <a:ext cx="32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Cognitive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and </a:t>
            </a:r>
            <a:r>
              <a:rPr lang="nb-NO" dirty="0" err="1"/>
              <a:t>memory</a:t>
            </a:r>
            <a:endParaRPr lang="nb-NO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7289524" y="692867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99C7D805-1C93-484B-D789-E2E369D50FF3}"/>
              </a:ext>
            </a:extLst>
          </p:cNvPr>
          <p:cNvSpPr txBox="1"/>
          <p:nvPr/>
        </p:nvSpPr>
        <p:spPr>
          <a:xfrm>
            <a:off x="2585712" y="142395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Short term </a:t>
            </a:r>
            <a:r>
              <a:rPr lang="nb-NO" b="1" dirty="0" err="1"/>
              <a:t>benefit</a:t>
            </a:r>
            <a:endParaRPr lang="nb-NO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A93E324-57D9-79BC-5506-2CDDBB153D6A}"/>
              </a:ext>
            </a:extLst>
          </p:cNvPr>
          <p:cNvSpPr/>
          <p:nvPr/>
        </p:nvSpPr>
        <p:spPr>
          <a:xfrm>
            <a:off x="6987209" y="583068"/>
            <a:ext cx="5049076" cy="3390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15622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993244"/>
            <a:ext cx="5457825" cy="266700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1211196" y="317791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7289524" y="1139231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B46C01-C76A-AC2E-DF15-0A8495D7EDC2}"/>
              </a:ext>
            </a:extLst>
          </p:cNvPr>
          <p:cNvSpPr txBox="1"/>
          <p:nvPr/>
        </p:nvSpPr>
        <p:spPr>
          <a:xfrm>
            <a:off x="7289524" y="159003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heavy</a:t>
            </a:r>
            <a:r>
              <a:rPr lang="nb-NO" dirty="0"/>
              <a:t>  </a:t>
            </a:r>
            <a:r>
              <a:rPr lang="nb-NO" dirty="0" err="1"/>
              <a:t>occputaional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53056-350F-DFF6-D5E0-5214DB7880AE}"/>
              </a:ext>
            </a:extLst>
          </p:cNvPr>
          <p:cNvSpPr txBox="1"/>
          <p:nvPr/>
        </p:nvSpPr>
        <p:spPr>
          <a:xfrm>
            <a:off x="7289524" y="2004261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258166AA-864E-906F-6346-E2B7BF365902}"/>
              </a:ext>
            </a:extLst>
          </p:cNvPr>
          <p:cNvSpPr txBox="1"/>
          <p:nvPr/>
        </p:nvSpPr>
        <p:spPr>
          <a:xfrm>
            <a:off x="7256251" y="2376610"/>
            <a:ext cx="32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Cognitive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and </a:t>
            </a:r>
            <a:r>
              <a:rPr lang="nb-NO" dirty="0" err="1"/>
              <a:t>memory</a:t>
            </a:r>
            <a:endParaRPr lang="nb-NO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7289524" y="692867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B08DE7C2-1C3C-61E0-EB2D-DEBAB5BDE72D}"/>
              </a:ext>
            </a:extLst>
          </p:cNvPr>
          <p:cNvSpPr txBox="1"/>
          <p:nvPr/>
        </p:nvSpPr>
        <p:spPr>
          <a:xfrm>
            <a:off x="7265774" y="2757148"/>
            <a:ext cx="231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Reduced</a:t>
            </a:r>
            <a:r>
              <a:rPr lang="nb-NO" dirty="0"/>
              <a:t> risk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injury</a:t>
            </a:r>
            <a:endParaRPr lang="nb-NO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99C7D805-1C93-484B-D789-E2E369D50FF3}"/>
              </a:ext>
            </a:extLst>
          </p:cNvPr>
          <p:cNvSpPr txBox="1"/>
          <p:nvPr/>
        </p:nvSpPr>
        <p:spPr>
          <a:xfrm>
            <a:off x="2585712" y="142395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Short term </a:t>
            </a:r>
            <a:r>
              <a:rPr lang="nb-NO" b="1" dirty="0" err="1"/>
              <a:t>benefit</a:t>
            </a:r>
            <a:endParaRPr lang="nb-NO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A93E324-57D9-79BC-5506-2CDDBB153D6A}"/>
              </a:ext>
            </a:extLst>
          </p:cNvPr>
          <p:cNvSpPr/>
          <p:nvPr/>
        </p:nvSpPr>
        <p:spPr>
          <a:xfrm>
            <a:off x="6987209" y="583068"/>
            <a:ext cx="5049076" cy="3390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24035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993244"/>
            <a:ext cx="5457825" cy="266700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1211196" y="317791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7289524" y="1139231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B46C01-C76A-AC2E-DF15-0A8495D7EDC2}"/>
              </a:ext>
            </a:extLst>
          </p:cNvPr>
          <p:cNvSpPr txBox="1"/>
          <p:nvPr/>
        </p:nvSpPr>
        <p:spPr>
          <a:xfrm>
            <a:off x="7289524" y="159003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heavy</a:t>
            </a:r>
            <a:r>
              <a:rPr lang="nb-NO" dirty="0"/>
              <a:t>  </a:t>
            </a:r>
            <a:r>
              <a:rPr lang="nb-NO" dirty="0" err="1"/>
              <a:t>occputaional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53056-350F-DFF6-D5E0-5214DB7880AE}"/>
              </a:ext>
            </a:extLst>
          </p:cNvPr>
          <p:cNvSpPr txBox="1"/>
          <p:nvPr/>
        </p:nvSpPr>
        <p:spPr>
          <a:xfrm>
            <a:off x="7289524" y="2004261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258166AA-864E-906F-6346-E2B7BF365902}"/>
              </a:ext>
            </a:extLst>
          </p:cNvPr>
          <p:cNvSpPr txBox="1"/>
          <p:nvPr/>
        </p:nvSpPr>
        <p:spPr>
          <a:xfrm>
            <a:off x="7256251" y="2376610"/>
            <a:ext cx="32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Cognitive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and </a:t>
            </a:r>
            <a:r>
              <a:rPr lang="nb-NO" dirty="0" err="1"/>
              <a:t>memory</a:t>
            </a:r>
            <a:endParaRPr lang="nb-NO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7289524" y="692867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B08DE7C2-1C3C-61E0-EB2D-DEBAB5BDE72D}"/>
              </a:ext>
            </a:extLst>
          </p:cNvPr>
          <p:cNvSpPr txBox="1"/>
          <p:nvPr/>
        </p:nvSpPr>
        <p:spPr>
          <a:xfrm>
            <a:off x="7265774" y="2757148"/>
            <a:ext cx="231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Reduced</a:t>
            </a:r>
            <a:r>
              <a:rPr lang="nb-NO" dirty="0"/>
              <a:t> risk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injury</a:t>
            </a:r>
            <a:endParaRPr lang="nb-NO" dirty="0"/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1D39DB7E-CFD9-872F-B9DF-809660FF97A1}"/>
              </a:ext>
            </a:extLst>
          </p:cNvPr>
          <p:cNvSpPr txBox="1"/>
          <p:nvPr/>
        </p:nvSpPr>
        <p:spPr>
          <a:xfrm>
            <a:off x="7256251" y="3078719"/>
            <a:ext cx="395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 faster from operational stress</a:t>
            </a:r>
            <a:endParaRPr lang="nb-NO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99C7D805-1C93-484B-D789-E2E369D50FF3}"/>
              </a:ext>
            </a:extLst>
          </p:cNvPr>
          <p:cNvSpPr txBox="1"/>
          <p:nvPr/>
        </p:nvSpPr>
        <p:spPr>
          <a:xfrm>
            <a:off x="2585712" y="142395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Short term </a:t>
            </a:r>
            <a:r>
              <a:rPr lang="nb-NO" b="1" dirty="0" err="1"/>
              <a:t>benefit</a:t>
            </a:r>
            <a:endParaRPr lang="nb-NO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A93E324-57D9-79BC-5506-2CDDBB153D6A}"/>
              </a:ext>
            </a:extLst>
          </p:cNvPr>
          <p:cNvSpPr/>
          <p:nvPr/>
        </p:nvSpPr>
        <p:spPr>
          <a:xfrm>
            <a:off x="6987209" y="583068"/>
            <a:ext cx="5049076" cy="3390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7474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993244"/>
            <a:ext cx="5457825" cy="266700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1211196" y="317791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0508397-B661-C6C6-2216-9A4B9CCB794A}"/>
              </a:ext>
            </a:extLst>
          </p:cNvPr>
          <p:cNvSpPr txBox="1"/>
          <p:nvPr/>
        </p:nvSpPr>
        <p:spPr>
          <a:xfrm>
            <a:off x="7289524" y="1139231"/>
            <a:ext cx="20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readiness</a:t>
            </a:r>
            <a:r>
              <a:rPr lang="nb-NO" dirty="0"/>
              <a:t> 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7B46C01-C76A-AC2E-DF15-0A8495D7EDC2}"/>
              </a:ext>
            </a:extLst>
          </p:cNvPr>
          <p:cNvSpPr txBox="1"/>
          <p:nvPr/>
        </p:nvSpPr>
        <p:spPr>
          <a:xfrm>
            <a:off x="7289524" y="159003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heavy</a:t>
            </a:r>
            <a:r>
              <a:rPr lang="nb-NO" dirty="0"/>
              <a:t>  </a:t>
            </a:r>
            <a:r>
              <a:rPr lang="nb-NO" dirty="0" err="1"/>
              <a:t>occputaional</a:t>
            </a:r>
            <a:r>
              <a:rPr lang="nb-NO" dirty="0"/>
              <a:t> </a:t>
            </a:r>
            <a:r>
              <a:rPr lang="nb-NO" dirty="0" err="1"/>
              <a:t>task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3C553056-350F-DFF6-D5E0-5214DB7880AE}"/>
              </a:ext>
            </a:extLst>
          </p:cNvPr>
          <p:cNvSpPr txBox="1"/>
          <p:nvPr/>
        </p:nvSpPr>
        <p:spPr>
          <a:xfrm>
            <a:off x="7289524" y="2004261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Stress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258166AA-864E-906F-6346-E2B7BF365902}"/>
              </a:ext>
            </a:extLst>
          </p:cNvPr>
          <p:cNvSpPr txBox="1"/>
          <p:nvPr/>
        </p:nvSpPr>
        <p:spPr>
          <a:xfrm>
            <a:off x="7256251" y="2376610"/>
            <a:ext cx="329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Cognitive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and </a:t>
            </a:r>
            <a:r>
              <a:rPr lang="nb-NO" dirty="0" err="1"/>
              <a:t>memory</a:t>
            </a:r>
            <a:endParaRPr lang="nb-NO" dirty="0"/>
          </a:p>
        </p:txBody>
      </p: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BAC17EFC-EB95-F857-8033-F98EDD5EFA84}"/>
              </a:ext>
            </a:extLst>
          </p:cNvPr>
          <p:cNvSpPr txBox="1"/>
          <p:nvPr/>
        </p:nvSpPr>
        <p:spPr>
          <a:xfrm>
            <a:off x="7289524" y="692867"/>
            <a:ext cx="320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and mental </a:t>
            </a:r>
            <a:r>
              <a:rPr lang="nb-NO" dirty="0" err="1"/>
              <a:t>resilience</a:t>
            </a:r>
            <a:endParaRPr lang="nb-NO" dirty="0"/>
          </a:p>
        </p:txBody>
      </p:sp>
      <p:sp>
        <p:nvSpPr>
          <p:cNvPr id="47" name="TekstSylinder 46">
            <a:extLst>
              <a:ext uri="{FF2B5EF4-FFF2-40B4-BE49-F238E27FC236}">
                <a16:creationId xmlns:a16="http://schemas.microsoft.com/office/drawing/2014/main" id="{B08DE7C2-1C3C-61E0-EB2D-DEBAB5BDE72D}"/>
              </a:ext>
            </a:extLst>
          </p:cNvPr>
          <p:cNvSpPr txBox="1"/>
          <p:nvPr/>
        </p:nvSpPr>
        <p:spPr>
          <a:xfrm>
            <a:off x="7265774" y="2757148"/>
            <a:ext cx="231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Reduced</a:t>
            </a:r>
            <a:r>
              <a:rPr lang="nb-NO" dirty="0"/>
              <a:t> risk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injury</a:t>
            </a:r>
            <a:endParaRPr lang="nb-NO" dirty="0"/>
          </a:p>
        </p:txBody>
      </p: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1D39DB7E-CFD9-872F-B9DF-809660FF97A1}"/>
              </a:ext>
            </a:extLst>
          </p:cNvPr>
          <p:cNvSpPr txBox="1"/>
          <p:nvPr/>
        </p:nvSpPr>
        <p:spPr>
          <a:xfrm>
            <a:off x="7256251" y="3078719"/>
            <a:ext cx="395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 faster from operational stress</a:t>
            </a:r>
            <a:endParaRPr lang="nb-NO" dirty="0"/>
          </a:p>
        </p:txBody>
      </p:sp>
      <p:sp>
        <p:nvSpPr>
          <p:cNvPr id="50" name="TekstSylinder 49">
            <a:extLst>
              <a:ext uri="{FF2B5EF4-FFF2-40B4-BE49-F238E27FC236}">
                <a16:creationId xmlns:a16="http://schemas.microsoft.com/office/drawing/2014/main" id="{A1BB02D8-6AC1-C2E7-4D3B-49FEF4351D4B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51" name="Rett linje 50">
            <a:extLst>
              <a:ext uri="{FF2B5EF4-FFF2-40B4-BE49-F238E27FC236}">
                <a16:creationId xmlns:a16="http://schemas.microsoft.com/office/drawing/2014/main" id="{DC33A663-D412-ECC6-7B45-A08571FEC942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kstSylinder 51">
            <a:extLst>
              <a:ext uri="{FF2B5EF4-FFF2-40B4-BE49-F238E27FC236}">
                <a16:creationId xmlns:a16="http://schemas.microsoft.com/office/drawing/2014/main" id="{F4CA68A2-95A7-FE24-7A8E-76C584BCF261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AE36443F-D91C-B860-4CA9-4DD0F7ADDADD}"/>
              </a:ext>
            </a:extLst>
          </p:cNvPr>
          <p:cNvSpPr txBox="1"/>
          <p:nvPr/>
        </p:nvSpPr>
        <p:spPr>
          <a:xfrm>
            <a:off x="7256251" y="3407688"/>
            <a:ext cx="451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Environment </a:t>
            </a:r>
            <a:r>
              <a:rPr lang="nb-NO" dirty="0" err="1"/>
              <a:t>resilience</a:t>
            </a:r>
            <a:r>
              <a:rPr lang="nb-NO" dirty="0"/>
              <a:t> (heat, </a:t>
            </a:r>
            <a:r>
              <a:rPr lang="nb-NO" dirty="0" err="1"/>
              <a:t>cold</a:t>
            </a:r>
            <a:r>
              <a:rPr lang="nb-NO" dirty="0"/>
              <a:t>, </a:t>
            </a:r>
            <a:r>
              <a:rPr lang="nb-NO" dirty="0" err="1"/>
              <a:t>altitude</a:t>
            </a:r>
            <a:r>
              <a:rPr lang="nb-NO" dirty="0"/>
              <a:t>)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99C7D805-1C93-484B-D789-E2E369D50FF3}"/>
              </a:ext>
            </a:extLst>
          </p:cNvPr>
          <p:cNvSpPr txBox="1"/>
          <p:nvPr/>
        </p:nvSpPr>
        <p:spPr>
          <a:xfrm>
            <a:off x="2585712" y="1423954"/>
            <a:ext cx="209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Short term </a:t>
            </a:r>
            <a:r>
              <a:rPr lang="nb-NO" b="1" dirty="0" err="1"/>
              <a:t>benefit</a:t>
            </a:r>
            <a:endParaRPr lang="nb-NO" b="1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A93E324-57D9-79BC-5506-2CDDBB153D6A}"/>
              </a:ext>
            </a:extLst>
          </p:cNvPr>
          <p:cNvSpPr/>
          <p:nvPr/>
        </p:nvSpPr>
        <p:spPr>
          <a:xfrm>
            <a:off x="6987209" y="583068"/>
            <a:ext cx="5049076" cy="3390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28989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4990704"/>
            <a:ext cx="5457825" cy="269239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75115F7-50D8-BE3B-4235-6B9BE656FD5D}"/>
              </a:ext>
            </a:extLst>
          </p:cNvPr>
          <p:cNvSpPr/>
          <p:nvPr/>
        </p:nvSpPr>
        <p:spPr>
          <a:xfrm>
            <a:off x="6345731" y="2844984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11D9D40F-FB15-CDAB-94B2-0A5C25C77F6A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0CB1F888-DD87-E488-4DB8-1BB1F569D709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4672D11-6866-E2A1-03E9-314B8C0485F6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A82616B0-9644-29AE-02BD-3E34A0F59C8F}"/>
              </a:ext>
            </a:extLst>
          </p:cNvPr>
          <p:cNvSpPr txBox="1"/>
          <p:nvPr/>
        </p:nvSpPr>
        <p:spPr>
          <a:xfrm>
            <a:off x="5894723" y="872288"/>
            <a:ext cx="605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longer </a:t>
            </a:r>
            <a:r>
              <a:rPr lang="nb-NO" dirty="0" err="1"/>
              <a:t>periods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/mental stress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3C73CDB-790F-4161-DD3A-9D7C291B6F6F}"/>
              </a:ext>
            </a:extLst>
          </p:cNvPr>
          <p:cNvSpPr txBox="1"/>
          <p:nvPr/>
        </p:nvSpPr>
        <p:spPr>
          <a:xfrm rot="16200000">
            <a:off x="1211196" y="317791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9C26EAE-B54A-35C0-98AE-97B3BBEA59B2}"/>
              </a:ext>
            </a:extLst>
          </p:cNvPr>
          <p:cNvSpPr/>
          <p:nvPr/>
        </p:nvSpPr>
        <p:spPr>
          <a:xfrm>
            <a:off x="5777063" y="827727"/>
            <a:ext cx="6341165" cy="1912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5E825E84-5FDB-FE45-C0F8-155E9B41BB3D}"/>
              </a:ext>
            </a:extLst>
          </p:cNvPr>
          <p:cNvSpPr txBox="1"/>
          <p:nvPr/>
        </p:nvSpPr>
        <p:spPr>
          <a:xfrm>
            <a:off x="5777063" y="294519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Long term </a:t>
            </a:r>
            <a:r>
              <a:rPr lang="nb-NO" b="1" dirty="0" err="1"/>
              <a:t>benefit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42661405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5036558"/>
            <a:ext cx="5457825" cy="223385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75115F7-50D8-BE3B-4235-6B9BE656FD5D}"/>
              </a:ext>
            </a:extLst>
          </p:cNvPr>
          <p:cNvSpPr/>
          <p:nvPr/>
        </p:nvSpPr>
        <p:spPr>
          <a:xfrm>
            <a:off x="6345731" y="2844984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6B68F50-2BC3-4D6E-BAAF-4B6F2B1AB0D5}"/>
              </a:ext>
            </a:extLst>
          </p:cNvPr>
          <p:cNvSpPr txBox="1"/>
          <p:nvPr/>
        </p:nvSpPr>
        <p:spPr>
          <a:xfrm>
            <a:off x="5911750" y="1276327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Well</a:t>
            </a:r>
            <a:r>
              <a:rPr lang="nb-NO" dirty="0"/>
              <a:t> </a:t>
            </a:r>
            <a:r>
              <a:rPr lang="nb-NO" dirty="0" err="1"/>
              <a:t>being</a:t>
            </a:r>
            <a:r>
              <a:rPr lang="nb-NO" dirty="0"/>
              <a:t> – </a:t>
            </a:r>
            <a:r>
              <a:rPr lang="nb-NO" dirty="0" err="1"/>
              <a:t>long</a:t>
            </a:r>
            <a:r>
              <a:rPr lang="nb-NO" dirty="0"/>
              <a:t> term </a:t>
            </a:r>
            <a:r>
              <a:rPr lang="nb-NO" dirty="0" err="1"/>
              <a:t>health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D11A3F63-50BA-4FA2-6FF6-12EC0A9BAC98}"/>
              </a:ext>
            </a:extLst>
          </p:cNvPr>
          <p:cNvSpPr txBox="1"/>
          <p:nvPr/>
        </p:nvSpPr>
        <p:spPr>
          <a:xfrm>
            <a:off x="5911750" y="1747805"/>
            <a:ext cx="1770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Risk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disease</a:t>
            </a:r>
            <a:endParaRPr lang="nb-NO" dirty="0"/>
          </a:p>
          <a:p>
            <a:r>
              <a:rPr lang="nb-NO" dirty="0"/>
              <a:t>Risk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infection</a:t>
            </a:r>
            <a:endParaRPr lang="nb-NO" dirty="0"/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11D9D40F-FB15-CDAB-94B2-0A5C25C77F6A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0CB1F888-DD87-E488-4DB8-1BB1F569D709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4672D11-6866-E2A1-03E9-314B8C0485F6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A82616B0-9644-29AE-02BD-3E34A0F59C8F}"/>
              </a:ext>
            </a:extLst>
          </p:cNvPr>
          <p:cNvSpPr txBox="1"/>
          <p:nvPr/>
        </p:nvSpPr>
        <p:spPr>
          <a:xfrm>
            <a:off x="5894723" y="872288"/>
            <a:ext cx="605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longer </a:t>
            </a:r>
            <a:r>
              <a:rPr lang="nb-NO" dirty="0" err="1"/>
              <a:t>periods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/mental stress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3C73CDB-790F-4161-DD3A-9D7C291B6F6F}"/>
              </a:ext>
            </a:extLst>
          </p:cNvPr>
          <p:cNvSpPr txBox="1"/>
          <p:nvPr/>
        </p:nvSpPr>
        <p:spPr>
          <a:xfrm rot="16200000">
            <a:off x="1211196" y="317791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9C26EAE-B54A-35C0-98AE-97B3BBEA59B2}"/>
              </a:ext>
            </a:extLst>
          </p:cNvPr>
          <p:cNvSpPr/>
          <p:nvPr/>
        </p:nvSpPr>
        <p:spPr>
          <a:xfrm>
            <a:off x="5777063" y="714583"/>
            <a:ext cx="6341165" cy="2025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5E825E84-5FDB-FE45-C0F8-155E9B41BB3D}"/>
              </a:ext>
            </a:extLst>
          </p:cNvPr>
          <p:cNvSpPr txBox="1"/>
          <p:nvPr/>
        </p:nvSpPr>
        <p:spPr>
          <a:xfrm>
            <a:off x="5777063" y="182171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Long term </a:t>
            </a:r>
            <a:r>
              <a:rPr lang="nb-NO" b="1" dirty="0" err="1"/>
              <a:t>benefit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32277100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300287" y="5036558"/>
            <a:ext cx="5457825" cy="223385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846452" y="535305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14ED79B-BDA0-7BBD-BECB-A236820B993A}"/>
              </a:ext>
            </a:extLst>
          </p:cNvPr>
          <p:cNvSpPr/>
          <p:nvPr/>
        </p:nvSpPr>
        <p:spPr>
          <a:xfrm>
            <a:off x="3072239" y="2996685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75115F7-50D8-BE3B-4235-6B9BE656FD5D}"/>
              </a:ext>
            </a:extLst>
          </p:cNvPr>
          <p:cNvSpPr/>
          <p:nvPr/>
        </p:nvSpPr>
        <p:spPr>
          <a:xfrm>
            <a:off x="6345731" y="2844984"/>
            <a:ext cx="461666" cy="533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2</a:t>
            </a:r>
          </a:p>
        </p:txBody>
      </p:sp>
      <p:cxnSp>
        <p:nvCxnSpPr>
          <p:cNvPr id="24" name="Rett pilkobling 23">
            <a:extLst>
              <a:ext uri="{FF2B5EF4-FFF2-40B4-BE49-F238E27FC236}">
                <a16:creationId xmlns:a16="http://schemas.microsoft.com/office/drawing/2014/main" id="{DC46686E-A8DD-E3F0-69A6-36728563CD52}"/>
              </a:ext>
            </a:extLst>
          </p:cNvPr>
          <p:cNvCxnSpPr>
            <a:cxnSpLocks/>
          </p:cNvCxnSpPr>
          <p:nvPr/>
        </p:nvCxnSpPr>
        <p:spPr>
          <a:xfrm>
            <a:off x="6972475" y="3452071"/>
            <a:ext cx="1571273" cy="1205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kstSylinder 6">
            <a:extLst>
              <a:ext uri="{FF2B5EF4-FFF2-40B4-BE49-F238E27FC236}">
                <a16:creationId xmlns:a16="http://schemas.microsoft.com/office/drawing/2014/main" id="{26B68F50-2BC3-4D6E-BAAF-4B6F2B1AB0D5}"/>
              </a:ext>
            </a:extLst>
          </p:cNvPr>
          <p:cNvSpPr txBox="1"/>
          <p:nvPr/>
        </p:nvSpPr>
        <p:spPr>
          <a:xfrm>
            <a:off x="5911750" y="1276327"/>
            <a:ext cx="30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Well</a:t>
            </a:r>
            <a:r>
              <a:rPr lang="nb-NO" dirty="0"/>
              <a:t> </a:t>
            </a:r>
            <a:r>
              <a:rPr lang="nb-NO" dirty="0" err="1"/>
              <a:t>being</a:t>
            </a:r>
            <a:r>
              <a:rPr lang="nb-NO" dirty="0"/>
              <a:t> – </a:t>
            </a:r>
            <a:r>
              <a:rPr lang="nb-NO" dirty="0" err="1"/>
              <a:t>long</a:t>
            </a:r>
            <a:r>
              <a:rPr lang="nb-NO" dirty="0"/>
              <a:t> term </a:t>
            </a:r>
            <a:r>
              <a:rPr lang="nb-NO" dirty="0" err="1"/>
              <a:t>health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D11A3F63-50BA-4FA2-6FF6-12EC0A9BAC98}"/>
              </a:ext>
            </a:extLst>
          </p:cNvPr>
          <p:cNvSpPr txBox="1"/>
          <p:nvPr/>
        </p:nvSpPr>
        <p:spPr>
          <a:xfrm>
            <a:off x="5911750" y="1747805"/>
            <a:ext cx="1770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Risk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disease</a:t>
            </a:r>
            <a:endParaRPr lang="nb-NO" dirty="0"/>
          </a:p>
          <a:p>
            <a:r>
              <a:rPr lang="nb-NO" dirty="0"/>
              <a:t>Risk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infection</a:t>
            </a:r>
            <a:endParaRPr lang="nb-NO" dirty="0"/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A0A429CC-25B4-63D0-749D-A32CDBA02152}"/>
              </a:ext>
            </a:extLst>
          </p:cNvPr>
          <p:cNvSpPr txBox="1"/>
          <p:nvPr/>
        </p:nvSpPr>
        <p:spPr>
          <a:xfrm>
            <a:off x="8181973" y="4725746"/>
            <a:ext cx="377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Reduce</a:t>
            </a:r>
            <a:r>
              <a:rPr lang="nb-NO" dirty="0"/>
              <a:t> risk </a:t>
            </a:r>
            <a:r>
              <a:rPr lang="nb-NO" dirty="0" err="1"/>
              <a:t>of</a:t>
            </a:r>
            <a:r>
              <a:rPr lang="nb-NO" dirty="0"/>
              <a:t> post-</a:t>
            </a:r>
            <a:r>
              <a:rPr lang="nb-NO" dirty="0" err="1"/>
              <a:t>traumatic</a:t>
            </a:r>
            <a:r>
              <a:rPr lang="nb-NO" dirty="0"/>
              <a:t> stress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11D9D40F-FB15-CDAB-94B2-0A5C25C77F6A}"/>
              </a:ext>
            </a:extLst>
          </p:cNvPr>
          <p:cNvSpPr txBox="1"/>
          <p:nvPr/>
        </p:nvSpPr>
        <p:spPr>
          <a:xfrm>
            <a:off x="4567793" y="5619750"/>
            <a:ext cx="207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During 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0CB1F888-DD87-E488-4DB8-1BB1F569D709}"/>
              </a:ext>
            </a:extLst>
          </p:cNvPr>
          <p:cNvCxnSpPr>
            <a:cxnSpLocks/>
          </p:cNvCxnSpPr>
          <p:nvPr/>
        </p:nvCxnSpPr>
        <p:spPr>
          <a:xfrm flipV="1">
            <a:off x="8020046" y="5619750"/>
            <a:ext cx="1657354" cy="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04672D11-6866-E2A1-03E9-314B8C0485F6}"/>
              </a:ext>
            </a:extLst>
          </p:cNvPr>
          <p:cNvSpPr txBox="1"/>
          <p:nvPr/>
        </p:nvSpPr>
        <p:spPr>
          <a:xfrm>
            <a:off x="8059778" y="5619750"/>
            <a:ext cx="1889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Post-</a:t>
            </a:r>
            <a:r>
              <a:rPr lang="nb-NO" dirty="0" err="1"/>
              <a:t>deployment</a:t>
            </a:r>
            <a:endParaRPr lang="nb-NO" dirty="0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A82616B0-9644-29AE-02BD-3E34A0F59C8F}"/>
              </a:ext>
            </a:extLst>
          </p:cNvPr>
          <p:cNvSpPr txBox="1"/>
          <p:nvPr/>
        </p:nvSpPr>
        <p:spPr>
          <a:xfrm>
            <a:off x="5894723" y="872288"/>
            <a:ext cx="605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Better </a:t>
            </a:r>
            <a:r>
              <a:rPr lang="nb-NO" dirty="0" err="1"/>
              <a:t>cope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longer </a:t>
            </a:r>
            <a:r>
              <a:rPr lang="nb-NO" dirty="0" err="1"/>
              <a:t>periods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physical</a:t>
            </a:r>
            <a:r>
              <a:rPr lang="nb-NO" dirty="0"/>
              <a:t>/mental stress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3C73CDB-790F-4161-DD3A-9D7C291B6F6F}"/>
              </a:ext>
            </a:extLst>
          </p:cNvPr>
          <p:cNvSpPr txBox="1"/>
          <p:nvPr/>
        </p:nvSpPr>
        <p:spPr>
          <a:xfrm rot="16200000">
            <a:off x="1211196" y="3177918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Benefit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9C26EAE-B54A-35C0-98AE-97B3BBEA59B2}"/>
              </a:ext>
            </a:extLst>
          </p:cNvPr>
          <p:cNvSpPr/>
          <p:nvPr/>
        </p:nvSpPr>
        <p:spPr>
          <a:xfrm>
            <a:off x="5777063" y="714583"/>
            <a:ext cx="6341165" cy="2025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5E825E84-5FDB-FE45-C0F8-155E9B41BB3D}"/>
              </a:ext>
            </a:extLst>
          </p:cNvPr>
          <p:cNvSpPr txBox="1"/>
          <p:nvPr/>
        </p:nvSpPr>
        <p:spPr>
          <a:xfrm>
            <a:off x="5777063" y="182171"/>
            <a:ext cx="2026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Long term </a:t>
            </a:r>
            <a:r>
              <a:rPr lang="nb-NO" b="1" dirty="0" err="1"/>
              <a:t>benefit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330336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97" y="2071176"/>
            <a:ext cx="6858906" cy="22554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431804" y="167170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431804" y="58301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4184654" y="58301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1351931" y="738290"/>
            <a:ext cx="2130846" cy="307777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2202000" y="1244058"/>
            <a:ext cx="1914691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1046809" y="1613391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431804" y="431879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431804" y="323010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4184654" y="323010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2202000" y="3891148"/>
            <a:ext cx="1773819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1046809" y="4260481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431804" y="2922025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431804" y="1833343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4184654" y="1833343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2202000" y="2494383"/>
            <a:ext cx="1572675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1046809" y="2863716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431804" y="5582398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431804" y="4493716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4184654" y="4493716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2264593" y="5154756"/>
            <a:ext cx="1046184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1046809" y="5524089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>
            <a:off x="4166262" y="523896"/>
            <a:ext cx="342016" cy="5350050"/>
          </a:xfrm>
          <a:prstGeom prst="rightBrace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4166262" y="96986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3697593" y="72471"/>
            <a:ext cx="741404" cy="307777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478028" y="1159598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0" y="748114"/>
            <a:ext cx="1230013" cy="307777"/>
          </a:xfrm>
          <a:prstGeom prst="rect">
            <a:avLst/>
          </a:prstGeom>
          <a:gradFill>
            <a:gsLst>
              <a:gs pos="100000">
                <a:schemeClr val="bg1">
                  <a:alpha val="40000"/>
                </a:schemeClr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B3A4F1C-C964-7C44-39E4-64848D084597}"/>
              </a:ext>
            </a:extLst>
          </p:cNvPr>
          <p:cNvSpPr txBox="1"/>
          <p:nvPr/>
        </p:nvSpPr>
        <p:spPr>
          <a:xfrm>
            <a:off x="5000366" y="5327120"/>
            <a:ext cx="22234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Prolonged</a:t>
            </a:r>
            <a:r>
              <a:rPr lang="nb-NO" dirty="0"/>
              <a:t>- </a:t>
            </a:r>
            <a:r>
              <a:rPr lang="nb-NO" dirty="0" err="1"/>
              <a:t>activity</a:t>
            </a:r>
            <a:r>
              <a:rPr lang="nb-NO" dirty="0"/>
              <a:t> /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activity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171C2FA-2ECC-E0E8-F057-F0146F9C7B4F}"/>
              </a:ext>
            </a:extLst>
          </p:cNvPr>
          <p:cNvSpPr txBox="1"/>
          <p:nvPr/>
        </p:nvSpPr>
        <p:spPr>
          <a:xfrm>
            <a:off x="5102882" y="597707"/>
            <a:ext cx="23709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Environmental</a:t>
            </a:r>
            <a:r>
              <a:rPr lang="nb-NO" dirty="0"/>
              <a:t> </a:t>
            </a:r>
            <a:r>
              <a:rPr lang="nb-NO" dirty="0" err="1"/>
              <a:t>factors</a:t>
            </a:r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0C64960A-B938-E338-458C-BBED84EC3423}"/>
              </a:ext>
            </a:extLst>
          </p:cNvPr>
          <p:cNvSpPr txBox="1"/>
          <p:nvPr/>
        </p:nvSpPr>
        <p:spPr>
          <a:xfrm>
            <a:off x="9793888" y="5339422"/>
            <a:ext cx="196630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Initial </a:t>
            </a:r>
            <a:r>
              <a:rPr lang="nb-NO" dirty="0" err="1"/>
              <a:t>fitness</a:t>
            </a:r>
            <a:r>
              <a:rPr lang="nb-NO" dirty="0"/>
              <a:t> </a:t>
            </a:r>
            <a:r>
              <a:rPr lang="nb-NO" dirty="0" err="1"/>
              <a:t>level</a:t>
            </a:r>
            <a:endParaRPr lang="nb-NO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735433AD-1A4A-2E1A-A976-B917C67A4563}"/>
              </a:ext>
            </a:extLst>
          </p:cNvPr>
          <p:cNvCxnSpPr/>
          <p:nvPr/>
        </p:nvCxnSpPr>
        <p:spPr>
          <a:xfrm>
            <a:off x="6272049" y="1138966"/>
            <a:ext cx="0" cy="589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70358417-32BE-A43F-FAF4-6C68F22F687A}"/>
              </a:ext>
            </a:extLst>
          </p:cNvPr>
          <p:cNvCxnSpPr>
            <a:cxnSpLocks/>
          </p:cNvCxnSpPr>
          <p:nvPr/>
        </p:nvCxnSpPr>
        <p:spPr>
          <a:xfrm flipV="1">
            <a:off x="6352231" y="4569282"/>
            <a:ext cx="0" cy="523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A1B5B2DE-F629-1D3F-14E1-0243FA0342CE}"/>
              </a:ext>
            </a:extLst>
          </p:cNvPr>
          <p:cNvCxnSpPr>
            <a:cxnSpLocks/>
          </p:cNvCxnSpPr>
          <p:nvPr/>
        </p:nvCxnSpPr>
        <p:spPr>
          <a:xfrm flipV="1">
            <a:off x="10423992" y="4648415"/>
            <a:ext cx="0" cy="523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E54BAD94-5233-5BAF-960D-FC8AC4F34CA0}"/>
              </a:ext>
            </a:extLst>
          </p:cNvPr>
          <p:cNvSpPr txBox="1"/>
          <p:nvPr/>
        </p:nvSpPr>
        <p:spPr>
          <a:xfrm>
            <a:off x="8588788" y="597707"/>
            <a:ext cx="19832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Body </a:t>
            </a:r>
            <a:r>
              <a:rPr lang="nb-NO" dirty="0" err="1"/>
              <a:t>composition</a:t>
            </a:r>
            <a:endParaRPr lang="nb-NO" dirty="0"/>
          </a:p>
        </p:txBody>
      </p: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3A70D01A-F40A-8C63-F6C2-E2A2F56B53D0}"/>
              </a:ext>
            </a:extLst>
          </p:cNvPr>
          <p:cNvCxnSpPr/>
          <p:nvPr/>
        </p:nvCxnSpPr>
        <p:spPr>
          <a:xfrm>
            <a:off x="9571942" y="1082415"/>
            <a:ext cx="0" cy="589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12FF2E7E-DC0B-1183-BBD7-DF774ED8EE69}"/>
              </a:ext>
            </a:extLst>
          </p:cNvPr>
          <p:cNvSpPr txBox="1"/>
          <p:nvPr/>
        </p:nvSpPr>
        <p:spPr>
          <a:xfrm>
            <a:off x="7328159" y="5327119"/>
            <a:ext cx="22234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Strength-power</a:t>
            </a:r>
            <a:r>
              <a:rPr lang="nb-NO" dirty="0"/>
              <a:t> /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activity</a:t>
            </a:r>
            <a:endParaRPr lang="nb-NO" dirty="0"/>
          </a:p>
        </p:txBody>
      </p: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F8E3C145-5CE2-2C80-0E96-8A78B2F324CC}"/>
              </a:ext>
            </a:extLst>
          </p:cNvPr>
          <p:cNvCxnSpPr>
            <a:cxnSpLocks/>
          </p:cNvCxnSpPr>
          <p:nvPr/>
        </p:nvCxnSpPr>
        <p:spPr>
          <a:xfrm flipV="1">
            <a:off x="8171506" y="4569282"/>
            <a:ext cx="0" cy="523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352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e 19" descr="Et bilde som inneholder tekst, skjermbilde, Font, line">
            <a:extLst>
              <a:ext uri="{FF2B5EF4-FFF2-40B4-BE49-F238E27FC236}">
                <a16:creationId xmlns:a16="http://schemas.microsoft.com/office/drawing/2014/main" id="{F2EF2686-B363-0C1F-663A-DF1444547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983" y="2258968"/>
            <a:ext cx="9224613" cy="3301571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11A44897-B845-EDA7-7997-6EB42CAAE3AD}"/>
              </a:ext>
            </a:extLst>
          </p:cNvPr>
          <p:cNvSpPr txBox="1"/>
          <p:nvPr/>
        </p:nvSpPr>
        <p:spPr>
          <a:xfrm>
            <a:off x="2916748" y="1526232"/>
            <a:ext cx="10929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Overload</a:t>
            </a:r>
            <a:endParaRPr lang="nb-NO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A1FF3C92-C44F-4736-0539-50A6BE0CEC88}"/>
              </a:ext>
            </a:extLst>
          </p:cNvPr>
          <p:cNvSpPr txBox="1"/>
          <p:nvPr/>
        </p:nvSpPr>
        <p:spPr>
          <a:xfrm>
            <a:off x="4349578" y="1526694"/>
            <a:ext cx="12218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Specificity</a:t>
            </a:r>
            <a:endParaRPr lang="nb-NO" dirty="0"/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C6682D45-1D55-887A-3DC5-8101F6BAAF30}"/>
              </a:ext>
            </a:extLst>
          </p:cNvPr>
          <p:cNvSpPr txBox="1"/>
          <p:nvPr/>
        </p:nvSpPr>
        <p:spPr>
          <a:xfrm>
            <a:off x="5911289" y="1521228"/>
            <a:ext cx="14776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Periodization</a:t>
            </a:r>
            <a:endParaRPr lang="nb-NO" dirty="0"/>
          </a:p>
        </p:txBody>
      </p: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4D41FC8E-254D-515F-5E5D-C0FB4F2ACDDF}"/>
              </a:ext>
            </a:extLst>
          </p:cNvPr>
          <p:cNvCxnSpPr>
            <a:cxnSpLocks/>
          </p:cNvCxnSpPr>
          <p:nvPr/>
        </p:nvCxnSpPr>
        <p:spPr>
          <a:xfrm flipH="1">
            <a:off x="5571387" y="1985319"/>
            <a:ext cx="524613" cy="782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AA3799E0-0AD7-74BF-41AE-84C6B03E8500}"/>
              </a:ext>
            </a:extLst>
          </p:cNvPr>
          <p:cNvCxnSpPr>
            <a:cxnSpLocks/>
          </p:cNvCxnSpPr>
          <p:nvPr/>
        </p:nvCxnSpPr>
        <p:spPr>
          <a:xfrm>
            <a:off x="5089703" y="1976562"/>
            <a:ext cx="0" cy="791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4B6DDAD5-EA51-84ED-9934-DEF9971489DF}"/>
              </a:ext>
            </a:extLst>
          </p:cNvPr>
          <p:cNvCxnSpPr>
            <a:cxnSpLocks/>
          </p:cNvCxnSpPr>
          <p:nvPr/>
        </p:nvCxnSpPr>
        <p:spPr>
          <a:xfrm>
            <a:off x="3775768" y="1976562"/>
            <a:ext cx="878610" cy="791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146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97" y="2071176"/>
            <a:ext cx="6858906" cy="22554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431804" y="167170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431804" y="58301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4184654" y="58301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1351931" y="738290"/>
            <a:ext cx="2130846" cy="307777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2202000" y="1244058"/>
            <a:ext cx="1914691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1046809" y="1613391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431804" y="431879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431804" y="323010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4184654" y="323010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2202000" y="3891148"/>
            <a:ext cx="1773819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1046809" y="4260481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431804" y="2922025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431804" y="1833343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4184654" y="1833343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2202000" y="2494383"/>
            <a:ext cx="1572675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1046809" y="2863716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431804" y="5582398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431804" y="4493716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4184654" y="4493716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2264593" y="5154756"/>
            <a:ext cx="1046184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1046809" y="5524089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>
            <a:off x="4166262" y="523896"/>
            <a:ext cx="342016" cy="5350050"/>
          </a:xfrm>
          <a:prstGeom prst="rightBrace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4166262" y="96986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3697593" y="72471"/>
            <a:ext cx="741404" cy="307777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478028" y="1159598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0" y="748114"/>
            <a:ext cx="1230013" cy="307777"/>
          </a:xfrm>
          <a:prstGeom prst="rect">
            <a:avLst/>
          </a:prstGeom>
          <a:gradFill>
            <a:gsLst>
              <a:gs pos="100000">
                <a:schemeClr val="bg1">
                  <a:alpha val="40000"/>
                </a:schemeClr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B3A4F1C-C964-7C44-39E4-64848D084597}"/>
              </a:ext>
            </a:extLst>
          </p:cNvPr>
          <p:cNvSpPr txBox="1"/>
          <p:nvPr/>
        </p:nvSpPr>
        <p:spPr>
          <a:xfrm>
            <a:off x="4927647" y="5937126"/>
            <a:ext cx="22234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Endurance</a:t>
            </a:r>
            <a:r>
              <a:rPr lang="nb-NO" dirty="0"/>
              <a:t>- </a:t>
            </a:r>
            <a:r>
              <a:rPr lang="nb-NO" dirty="0" err="1"/>
              <a:t>activity</a:t>
            </a:r>
            <a:r>
              <a:rPr lang="nb-NO" dirty="0"/>
              <a:t> /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activity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171C2FA-2ECC-E0E8-F057-F0146F9C7B4F}"/>
              </a:ext>
            </a:extLst>
          </p:cNvPr>
          <p:cNvSpPr txBox="1"/>
          <p:nvPr/>
        </p:nvSpPr>
        <p:spPr>
          <a:xfrm>
            <a:off x="6583783" y="697387"/>
            <a:ext cx="23709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Environmental</a:t>
            </a:r>
            <a:r>
              <a:rPr lang="nb-NO" dirty="0"/>
              <a:t> </a:t>
            </a:r>
            <a:r>
              <a:rPr lang="nb-NO" dirty="0" err="1"/>
              <a:t>factors</a:t>
            </a:r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0C64960A-B938-E338-458C-BBED84EC3423}"/>
              </a:ext>
            </a:extLst>
          </p:cNvPr>
          <p:cNvSpPr txBox="1"/>
          <p:nvPr/>
        </p:nvSpPr>
        <p:spPr>
          <a:xfrm>
            <a:off x="6531204" y="4853391"/>
            <a:ext cx="14162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Fitness </a:t>
            </a:r>
            <a:r>
              <a:rPr lang="nb-NO" dirty="0" err="1"/>
              <a:t>level</a:t>
            </a:r>
            <a:endParaRPr lang="nb-NO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735433AD-1A4A-2E1A-A976-B917C67A4563}"/>
              </a:ext>
            </a:extLst>
          </p:cNvPr>
          <p:cNvCxnSpPr/>
          <p:nvPr/>
        </p:nvCxnSpPr>
        <p:spPr>
          <a:xfrm>
            <a:off x="7769268" y="1185747"/>
            <a:ext cx="0" cy="589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70358417-32BE-A43F-FAF4-6C68F22F687A}"/>
              </a:ext>
            </a:extLst>
          </p:cNvPr>
          <p:cNvCxnSpPr>
            <a:cxnSpLocks/>
          </p:cNvCxnSpPr>
          <p:nvPr/>
        </p:nvCxnSpPr>
        <p:spPr>
          <a:xfrm flipV="1">
            <a:off x="6115898" y="5425010"/>
            <a:ext cx="277055" cy="391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A1B5B2DE-F629-1D3F-14E1-0243FA0342CE}"/>
              </a:ext>
            </a:extLst>
          </p:cNvPr>
          <p:cNvCxnSpPr>
            <a:cxnSpLocks/>
          </p:cNvCxnSpPr>
          <p:nvPr/>
        </p:nvCxnSpPr>
        <p:spPr>
          <a:xfrm flipH="1" flipV="1">
            <a:off x="7979558" y="5425010"/>
            <a:ext cx="222717" cy="314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E54BAD94-5233-5BAF-960D-FC8AC4F34CA0}"/>
              </a:ext>
            </a:extLst>
          </p:cNvPr>
          <p:cNvSpPr txBox="1"/>
          <p:nvPr/>
        </p:nvSpPr>
        <p:spPr>
          <a:xfrm>
            <a:off x="9927407" y="5380093"/>
            <a:ext cx="19832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Body </a:t>
            </a:r>
            <a:r>
              <a:rPr lang="nb-NO" dirty="0" err="1"/>
              <a:t>composition</a:t>
            </a:r>
            <a:endParaRPr lang="nb-NO" dirty="0"/>
          </a:p>
        </p:txBody>
      </p: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3A70D01A-F40A-8C63-F6C2-E2A2F56B53D0}"/>
              </a:ext>
            </a:extLst>
          </p:cNvPr>
          <p:cNvCxnSpPr>
            <a:cxnSpLocks/>
          </p:cNvCxnSpPr>
          <p:nvPr/>
        </p:nvCxnSpPr>
        <p:spPr>
          <a:xfrm flipH="1" flipV="1">
            <a:off x="8478212" y="5099019"/>
            <a:ext cx="2228151" cy="258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12FF2E7E-DC0B-1183-BBD7-DF774ED8EE69}"/>
              </a:ext>
            </a:extLst>
          </p:cNvPr>
          <p:cNvSpPr txBox="1"/>
          <p:nvPr/>
        </p:nvSpPr>
        <p:spPr>
          <a:xfrm>
            <a:off x="7356969" y="5937127"/>
            <a:ext cx="22234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Strength-power</a:t>
            </a:r>
            <a:r>
              <a:rPr lang="nb-NO" dirty="0"/>
              <a:t> /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activity</a:t>
            </a:r>
            <a:endParaRPr lang="nb-NO" dirty="0"/>
          </a:p>
        </p:txBody>
      </p: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F8E3C145-5CE2-2C80-0E96-8A78B2F324CC}"/>
              </a:ext>
            </a:extLst>
          </p:cNvPr>
          <p:cNvCxnSpPr>
            <a:cxnSpLocks/>
          </p:cNvCxnSpPr>
          <p:nvPr/>
        </p:nvCxnSpPr>
        <p:spPr>
          <a:xfrm flipV="1">
            <a:off x="7148321" y="4458978"/>
            <a:ext cx="0" cy="332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BC25F505-3285-F994-2B3D-6BD1DD73A03F}"/>
              </a:ext>
            </a:extLst>
          </p:cNvPr>
          <p:cNvSpPr txBox="1"/>
          <p:nvPr/>
        </p:nvSpPr>
        <p:spPr>
          <a:xfrm>
            <a:off x="7804924" y="1185747"/>
            <a:ext cx="17261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Climate</a:t>
            </a:r>
            <a:r>
              <a:rPr lang="nb-NO" dirty="0"/>
              <a:t>, </a:t>
            </a:r>
            <a:r>
              <a:rPr lang="nb-NO" dirty="0" err="1"/>
              <a:t>terrain</a:t>
            </a:r>
            <a:endParaRPr lang="nb-NO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3A3E0AA-C670-04F4-5337-1A4AA3E0F699}"/>
              </a:ext>
            </a:extLst>
          </p:cNvPr>
          <p:cNvSpPr/>
          <p:nvPr/>
        </p:nvSpPr>
        <p:spPr>
          <a:xfrm>
            <a:off x="281358" y="404763"/>
            <a:ext cx="11629284" cy="6059561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32B338C-35F3-6DC4-40A8-6B45CAA44FC2}"/>
              </a:ext>
            </a:extLst>
          </p:cNvPr>
          <p:cNvSpPr/>
          <p:nvPr/>
        </p:nvSpPr>
        <p:spPr>
          <a:xfrm>
            <a:off x="433758" y="557163"/>
            <a:ext cx="11629284" cy="6059561"/>
          </a:xfrm>
          <a:prstGeom prst="ellipse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40274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Et bilde som inneholder tekst, skjermbilde, Font, line">
            <a:extLst>
              <a:ext uri="{FF2B5EF4-FFF2-40B4-BE49-F238E27FC236}">
                <a16:creationId xmlns:a16="http://schemas.microsoft.com/office/drawing/2014/main" id="{F1C3BEED-EC26-E083-12E7-F43EA445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05" y="1969363"/>
            <a:ext cx="9660489" cy="3457575"/>
          </a:xfrm>
          <a:prstGeom prst="rect">
            <a:avLst/>
          </a:prstGeom>
        </p:spPr>
      </p:pic>
      <p:sp>
        <p:nvSpPr>
          <p:cNvPr id="8" name="Høyre klammeparentes 7">
            <a:extLst>
              <a:ext uri="{FF2B5EF4-FFF2-40B4-BE49-F238E27FC236}">
                <a16:creationId xmlns:a16="http://schemas.microsoft.com/office/drawing/2014/main" id="{7459D4F6-0E14-6FD4-92DF-2CF595353556}"/>
              </a:ext>
            </a:extLst>
          </p:cNvPr>
          <p:cNvSpPr/>
          <p:nvPr/>
        </p:nvSpPr>
        <p:spPr>
          <a:xfrm rot="16200000">
            <a:off x="4969585" y="-964319"/>
            <a:ext cx="700741" cy="5905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3B6358D-3CDE-39C1-FD94-6761115C3208}"/>
              </a:ext>
            </a:extLst>
          </p:cNvPr>
          <p:cNvSpPr txBox="1"/>
          <p:nvPr/>
        </p:nvSpPr>
        <p:spPr>
          <a:xfrm>
            <a:off x="4274957" y="1234999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  <p:sp>
        <p:nvSpPr>
          <p:cNvPr id="11" name="Frihåndsform: figur 10">
            <a:extLst>
              <a:ext uri="{FF2B5EF4-FFF2-40B4-BE49-F238E27FC236}">
                <a16:creationId xmlns:a16="http://schemas.microsoft.com/office/drawing/2014/main" id="{7D50743E-683F-30E3-8C4B-EC030C2081A9}"/>
              </a:ext>
            </a:extLst>
          </p:cNvPr>
          <p:cNvSpPr/>
          <p:nvPr/>
        </p:nvSpPr>
        <p:spPr>
          <a:xfrm rot="5866917">
            <a:off x="7459371" y="3104484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Frihåndsform: figur 11">
            <a:extLst>
              <a:ext uri="{FF2B5EF4-FFF2-40B4-BE49-F238E27FC236}">
                <a16:creationId xmlns:a16="http://schemas.microsoft.com/office/drawing/2014/main" id="{CBDED50F-120B-350F-4152-582DB4329297}"/>
              </a:ext>
            </a:extLst>
          </p:cNvPr>
          <p:cNvSpPr/>
          <p:nvPr/>
        </p:nvSpPr>
        <p:spPr>
          <a:xfrm rot="5866917">
            <a:off x="6129021" y="3517746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031904B9-4A57-0686-68C4-A9B071D0F963}"/>
              </a:ext>
            </a:extLst>
          </p:cNvPr>
          <p:cNvSpPr/>
          <p:nvPr/>
        </p:nvSpPr>
        <p:spPr>
          <a:xfrm rot="5866917">
            <a:off x="5683627" y="3624139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CA7F0AB0-FFA3-2F7D-806A-5F866438DAE9}"/>
              </a:ext>
            </a:extLst>
          </p:cNvPr>
          <p:cNvCxnSpPr>
            <a:cxnSpLocks/>
          </p:cNvCxnSpPr>
          <p:nvPr/>
        </p:nvCxnSpPr>
        <p:spPr>
          <a:xfrm>
            <a:off x="1348032" y="2195927"/>
            <a:ext cx="586032" cy="2074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kstSylinder 4">
            <a:extLst>
              <a:ext uri="{FF2B5EF4-FFF2-40B4-BE49-F238E27FC236}">
                <a16:creationId xmlns:a16="http://schemas.microsoft.com/office/drawing/2014/main" id="{B9E0071C-F05D-9F95-8362-A8C7811A3287}"/>
              </a:ext>
            </a:extLst>
          </p:cNvPr>
          <p:cNvSpPr txBox="1"/>
          <p:nvPr/>
        </p:nvSpPr>
        <p:spPr>
          <a:xfrm>
            <a:off x="617474" y="1298838"/>
            <a:ext cx="17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Pre-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E92197B5-4B18-49D1-3E8A-C36CD9A994E1}"/>
              </a:ext>
            </a:extLst>
          </p:cNvPr>
          <p:cNvCxnSpPr/>
          <p:nvPr/>
        </p:nvCxnSpPr>
        <p:spPr>
          <a:xfrm>
            <a:off x="1348032" y="4439455"/>
            <a:ext cx="1386894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E8D95572-B541-AEBA-07DF-6859DFC67D22}"/>
              </a:ext>
            </a:extLst>
          </p:cNvPr>
          <p:cNvSpPr/>
          <p:nvPr/>
        </p:nvSpPr>
        <p:spPr>
          <a:xfrm>
            <a:off x="237663" y="843221"/>
            <a:ext cx="2737839" cy="4387918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0042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89" y="942958"/>
            <a:ext cx="9210186" cy="3028686"/>
          </a:xfrm>
          <a:prstGeom prst="rect">
            <a:avLst/>
          </a:prstGeom>
        </p:spPr>
      </p:pic>
      <p:sp>
        <p:nvSpPr>
          <p:cNvPr id="8" name="Høyre klammeparentes 7">
            <a:extLst>
              <a:ext uri="{FF2B5EF4-FFF2-40B4-BE49-F238E27FC236}">
                <a16:creationId xmlns:a16="http://schemas.microsoft.com/office/drawing/2014/main" id="{7459D4F6-0E14-6FD4-92DF-2CF595353556}"/>
              </a:ext>
            </a:extLst>
          </p:cNvPr>
          <p:cNvSpPr/>
          <p:nvPr/>
        </p:nvSpPr>
        <p:spPr>
          <a:xfrm rot="16200000">
            <a:off x="6553910" y="-2217288"/>
            <a:ext cx="700741" cy="5905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3B6358D-3CDE-39C1-FD94-6761115C3208}"/>
              </a:ext>
            </a:extLst>
          </p:cNvPr>
          <p:cNvSpPr txBox="1"/>
          <p:nvPr/>
        </p:nvSpPr>
        <p:spPr>
          <a:xfrm>
            <a:off x="5859282" y="-17970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  <p:sp>
        <p:nvSpPr>
          <p:cNvPr id="11" name="Frihåndsform: figur 10">
            <a:extLst>
              <a:ext uri="{FF2B5EF4-FFF2-40B4-BE49-F238E27FC236}">
                <a16:creationId xmlns:a16="http://schemas.microsoft.com/office/drawing/2014/main" id="{7D50743E-683F-30E3-8C4B-EC030C2081A9}"/>
              </a:ext>
            </a:extLst>
          </p:cNvPr>
          <p:cNvSpPr/>
          <p:nvPr/>
        </p:nvSpPr>
        <p:spPr>
          <a:xfrm rot="5866917">
            <a:off x="9043696" y="1851515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Frihåndsform: figur 11">
            <a:extLst>
              <a:ext uri="{FF2B5EF4-FFF2-40B4-BE49-F238E27FC236}">
                <a16:creationId xmlns:a16="http://schemas.microsoft.com/office/drawing/2014/main" id="{CBDED50F-120B-350F-4152-582DB4329297}"/>
              </a:ext>
            </a:extLst>
          </p:cNvPr>
          <p:cNvSpPr/>
          <p:nvPr/>
        </p:nvSpPr>
        <p:spPr>
          <a:xfrm rot="5866917">
            <a:off x="7713346" y="2264777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031904B9-4A57-0686-68C4-A9B071D0F963}"/>
              </a:ext>
            </a:extLst>
          </p:cNvPr>
          <p:cNvSpPr/>
          <p:nvPr/>
        </p:nvSpPr>
        <p:spPr>
          <a:xfrm rot="5866917">
            <a:off x="7267952" y="2371170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E92197B5-4B18-49D1-3E8A-C36CD9A994E1}"/>
              </a:ext>
            </a:extLst>
          </p:cNvPr>
          <p:cNvCxnSpPr>
            <a:cxnSpLocks/>
          </p:cNvCxnSpPr>
          <p:nvPr/>
        </p:nvCxnSpPr>
        <p:spPr>
          <a:xfrm>
            <a:off x="6651150" y="4767983"/>
            <a:ext cx="1054845" cy="952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Rett pilkobling 1">
            <a:extLst>
              <a:ext uri="{FF2B5EF4-FFF2-40B4-BE49-F238E27FC236}">
                <a16:creationId xmlns:a16="http://schemas.microsoft.com/office/drawing/2014/main" id="{CC5B746C-3A38-533B-A7C9-DD0AEA20C9F3}"/>
              </a:ext>
            </a:extLst>
          </p:cNvPr>
          <p:cNvCxnSpPr>
            <a:cxnSpLocks/>
          </p:cNvCxnSpPr>
          <p:nvPr/>
        </p:nvCxnSpPr>
        <p:spPr>
          <a:xfrm>
            <a:off x="356509" y="3107293"/>
            <a:ext cx="42957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35DB31C6-8FFA-65E3-0038-CF4943D1AFBC}"/>
              </a:ext>
            </a:extLst>
          </p:cNvPr>
          <p:cNvCxnSpPr>
            <a:cxnSpLocks/>
          </p:cNvCxnSpPr>
          <p:nvPr/>
        </p:nvCxnSpPr>
        <p:spPr>
          <a:xfrm flipV="1">
            <a:off x="356509" y="449818"/>
            <a:ext cx="0" cy="264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9A6612FA-6E56-A07E-D4EC-6A270D2B3B4A}"/>
              </a:ext>
            </a:extLst>
          </p:cNvPr>
          <p:cNvCxnSpPr>
            <a:cxnSpLocks/>
          </p:cNvCxnSpPr>
          <p:nvPr/>
        </p:nvCxnSpPr>
        <p:spPr>
          <a:xfrm>
            <a:off x="1404259" y="1564243"/>
            <a:ext cx="2438400" cy="1457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C8C31671-C3E2-B833-8AD5-61F441FBA5AB}"/>
              </a:ext>
            </a:extLst>
          </p:cNvPr>
          <p:cNvCxnSpPr>
            <a:cxnSpLocks/>
          </p:cNvCxnSpPr>
          <p:nvPr/>
        </p:nvCxnSpPr>
        <p:spPr>
          <a:xfrm>
            <a:off x="1423309" y="2126218"/>
            <a:ext cx="1514475" cy="895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264BB086-A8B3-1E43-86E8-A6D7D9F69E8D}"/>
              </a:ext>
            </a:extLst>
          </p:cNvPr>
          <p:cNvCxnSpPr>
            <a:cxnSpLocks/>
          </p:cNvCxnSpPr>
          <p:nvPr/>
        </p:nvCxnSpPr>
        <p:spPr>
          <a:xfrm>
            <a:off x="908959" y="1564243"/>
            <a:ext cx="495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AAE69A85-7E57-098C-4410-332E98A566CB}"/>
              </a:ext>
            </a:extLst>
          </p:cNvPr>
          <p:cNvCxnSpPr>
            <a:cxnSpLocks/>
          </p:cNvCxnSpPr>
          <p:nvPr/>
        </p:nvCxnSpPr>
        <p:spPr>
          <a:xfrm>
            <a:off x="908959" y="2126218"/>
            <a:ext cx="514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C1C0F40E-75FD-D1BC-452D-4B9B2939CE52}"/>
              </a:ext>
            </a:extLst>
          </p:cNvPr>
          <p:cNvSpPr txBox="1"/>
          <p:nvPr/>
        </p:nvSpPr>
        <p:spPr>
          <a:xfrm>
            <a:off x="1642384" y="1341477"/>
            <a:ext cx="105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Soldier 1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CEE840B8-71EE-802A-F297-D1B75A7F895F}"/>
              </a:ext>
            </a:extLst>
          </p:cNvPr>
          <p:cNvSpPr txBox="1"/>
          <p:nvPr/>
        </p:nvSpPr>
        <p:spPr>
          <a:xfrm>
            <a:off x="908959" y="2348985"/>
            <a:ext cx="105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Soldier 2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AAF0C575-4F15-B580-BF6E-79FB62C88CC2}"/>
              </a:ext>
            </a:extLst>
          </p:cNvPr>
          <p:cNvSpPr txBox="1"/>
          <p:nvPr/>
        </p:nvSpPr>
        <p:spPr>
          <a:xfrm>
            <a:off x="1581453" y="3059668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Duration</a:t>
            </a:r>
            <a:r>
              <a:rPr lang="nb-NO" dirty="0"/>
              <a:t> </a:t>
            </a:r>
            <a:r>
              <a:rPr lang="nb-NO" dirty="0" err="1"/>
              <a:t>operation</a:t>
            </a:r>
            <a:endParaRPr lang="nb-NO" dirty="0"/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F915FC0B-1982-C7B3-D2BC-E0E2E53BEFAC}"/>
              </a:ext>
            </a:extLst>
          </p:cNvPr>
          <p:cNvSpPr txBox="1"/>
          <p:nvPr/>
        </p:nvSpPr>
        <p:spPr>
          <a:xfrm>
            <a:off x="368906" y="6428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fitness</a:t>
            </a:r>
            <a:r>
              <a:rPr lang="nb-NO" dirty="0"/>
              <a:t>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ACD26BCE-CDCF-D033-3BBF-75A0DB395EE8}"/>
              </a:ext>
            </a:extLst>
          </p:cNvPr>
          <p:cNvSpPr txBox="1"/>
          <p:nvPr/>
        </p:nvSpPr>
        <p:spPr>
          <a:xfrm>
            <a:off x="360383" y="324443"/>
            <a:ext cx="104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Baseline</a:t>
            </a:r>
          </a:p>
        </p:txBody>
      </p:sp>
      <p:cxnSp>
        <p:nvCxnSpPr>
          <p:cNvPr id="22" name="Rett pilkobling 21">
            <a:extLst>
              <a:ext uri="{FF2B5EF4-FFF2-40B4-BE49-F238E27FC236}">
                <a16:creationId xmlns:a16="http://schemas.microsoft.com/office/drawing/2014/main" id="{F7F54D19-E1C7-7230-91AF-F09269568A97}"/>
              </a:ext>
            </a:extLst>
          </p:cNvPr>
          <p:cNvCxnSpPr>
            <a:cxnSpLocks/>
          </p:cNvCxnSpPr>
          <p:nvPr/>
        </p:nvCxnSpPr>
        <p:spPr>
          <a:xfrm>
            <a:off x="1404259" y="1402316"/>
            <a:ext cx="0" cy="727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tt linje 22">
            <a:extLst>
              <a:ext uri="{FF2B5EF4-FFF2-40B4-BE49-F238E27FC236}">
                <a16:creationId xmlns:a16="http://schemas.microsoft.com/office/drawing/2014/main" id="{5A193A9E-675F-39BA-9220-B73E551D8481}"/>
              </a:ext>
            </a:extLst>
          </p:cNvPr>
          <p:cNvCxnSpPr>
            <a:cxnSpLocks/>
          </p:cNvCxnSpPr>
          <p:nvPr/>
        </p:nvCxnSpPr>
        <p:spPr>
          <a:xfrm>
            <a:off x="1642384" y="2960133"/>
            <a:ext cx="0" cy="166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E58275B9-4CF4-DD42-4DB9-C90E1FE9B8FF}"/>
              </a:ext>
            </a:extLst>
          </p:cNvPr>
          <p:cNvSpPr txBox="1"/>
          <p:nvPr/>
        </p:nvSpPr>
        <p:spPr>
          <a:xfrm rot="16200000">
            <a:off x="-814095" y="1777461"/>
            <a:ext cx="194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Military</a:t>
            </a:r>
            <a:r>
              <a:rPr lang="nb-NO" dirty="0"/>
              <a:t> </a:t>
            </a:r>
            <a:r>
              <a:rPr lang="nb-NO" dirty="0" err="1"/>
              <a:t>readiness</a:t>
            </a:r>
            <a:endParaRPr lang="nb-NO" dirty="0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A3FD57F6-B7A9-BAF4-1902-EF86EE439301}"/>
              </a:ext>
            </a:extLst>
          </p:cNvPr>
          <p:cNvSpPr/>
          <p:nvPr/>
        </p:nvSpPr>
        <p:spPr>
          <a:xfrm rot="20566708">
            <a:off x="5549369" y="1611031"/>
            <a:ext cx="2931056" cy="700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29599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32" y="2348829"/>
            <a:ext cx="9210186" cy="3028686"/>
          </a:xfrm>
          <a:prstGeom prst="rect">
            <a:avLst/>
          </a:prstGeom>
        </p:spPr>
      </p:pic>
      <p:sp>
        <p:nvSpPr>
          <p:cNvPr id="8" name="Høyre klammeparentes 7">
            <a:extLst>
              <a:ext uri="{FF2B5EF4-FFF2-40B4-BE49-F238E27FC236}">
                <a16:creationId xmlns:a16="http://schemas.microsoft.com/office/drawing/2014/main" id="{7459D4F6-0E14-6FD4-92DF-2CF595353556}"/>
              </a:ext>
            </a:extLst>
          </p:cNvPr>
          <p:cNvSpPr/>
          <p:nvPr/>
        </p:nvSpPr>
        <p:spPr>
          <a:xfrm rot="16200000">
            <a:off x="5269378" y="-782842"/>
            <a:ext cx="700741" cy="5905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3B6358D-3CDE-39C1-FD94-6761115C3208}"/>
              </a:ext>
            </a:extLst>
          </p:cNvPr>
          <p:cNvSpPr txBox="1"/>
          <p:nvPr/>
        </p:nvSpPr>
        <p:spPr>
          <a:xfrm>
            <a:off x="4574750" y="1416476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  <p:sp>
        <p:nvSpPr>
          <p:cNvPr id="11" name="Frihåndsform: figur 10">
            <a:extLst>
              <a:ext uri="{FF2B5EF4-FFF2-40B4-BE49-F238E27FC236}">
                <a16:creationId xmlns:a16="http://schemas.microsoft.com/office/drawing/2014/main" id="{7D50743E-683F-30E3-8C4B-EC030C2081A9}"/>
              </a:ext>
            </a:extLst>
          </p:cNvPr>
          <p:cNvSpPr/>
          <p:nvPr/>
        </p:nvSpPr>
        <p:spPr>
          <a:xfrm rot="5866917">
            <a:off x="7759164" y="3266911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Frihåndsform: figur 11">
            <a:extLst>
              <a:ext uri="{FF2B5EF4-FFF2-40B4-BE49-F238E27FC236}">
                <a16:creationId xmlns:a16="http://schemas.microsoft.com/office/drawing/2014/main" id="{CBDED50F-120B-350F-4152-582DB4329297}"/>
              </a:ext>
            </a:extLst>
          </p:cNvPr>
          <p:cNvSpPr/>
          <p:nvPr/>
        </p:nvSpPr>
        <p:spPr>
          <a:xfrm rot="5866917">
            <a:off x="6428814" y="3680173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031904B9-4A57-0686-68C4-A9B071D0F963}"/>
              </a:ext>
            </a:extLst>
          </p:cNvPr>
          <p:cNvSpPr/>
          <p:nvPr/>
        </p:nvSpPr>
        <p:spPr>
          <a:xfrm rot="5866917">
            <a:off x="5983420" y="3786566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FD45D30-394B-E35D-0C8D-B2331946F03E}"/>
              </a:ext>
            </a:extLst>
          </p:cNvPr>
          <p:cNvSpPr/>
          <p:nvPr/>
        </p:nvSpPr>
        <p:spPr>
          <a:xfrm>
            <a:off x="2224332" y="1724940"/>
            <a:ext cx="3671645" cy="4333613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1EB7A066-8A9B-7E0A-2BB4-2CEF27CE3960}"/>
              </a:ext>
            </a:extLst>
          </p:cNvPr>
          <p:cNvSpPr txBox="1"/>
          <p:nvPr/>
        </p:nvSpPr>
        <p:spPr>
          <a:xfrm>
            <a:off x="6707954" y="4103712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operations</a:t>
            </a:r>
            <a:endParaRPr lang="nb-NO" dirty="0"/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5079055C-BBC9-3CBE-76DE-1DE7A9411A93}"/>
              </a:ext>
            </a:extLst>
          </p:cNvPr>
          <p:cNvCxnSpPr/>
          <p:nvPr/>
        </p:nvCxnSpPr>
        <p:spPr>
          <a:xfrm flipV="1">
            <a:off x="7748278" y="3597319"/>
            <a:ext cx="227768" cy="391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96A6A232-05EA-1CE9-74AC-ACE1C1640267}"/>
              </a:ext>
            </a:extLst>
          </p:cNvPr>
          <p:cNvCxnSpPr>
            <a:cxnSpLocks/>
          </p:cNvCxnSpPr>
          <p:nvPr/>
        </p:nvCxnSpPr>
        <p:spPr>
          <a:xfrm flipH="1" flipV="1">
            <a:off x="6664746" y="3979090"/>
            <a:ext cx="475396" cy="139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1564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332" y="2348829"/>
            <a:ext cx="9210186" cy="3028686"/>
          </a:xfrm>
          <a:prstGeom prst="rect">
            <a:avLst/>
          </a:prstGeom>
        </p:spPr>
      </p:pic>
      <p:sp>
        <p:nvSpPr>
          <p:cNvPr id="8" name="Høyre klammeparentes 7">
            <a:extLst>
              <a:ext uri="{FF2B5EF4-FFF2-40B4-BE49-F238E27FC236}">
                <a16:creationId xmlns:a16="http://schemas.microsoft.com/office/drawing/2014/main" id="{7459D4F6-0E14-6FD4-92DF-2CF595353556}"/>
              </a:ext>
            </a:extLst>
          </p:cNvPr>
          <p:cNvSpPr/>
          <p:nvPr/>
        </p:nvSpPr>
        <p:spPr>
          <a:xfrm rot="16200000">
            <a:off x="5269378" y="-782842"/>
            <a:ext cx="700741" cy="5905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3B6358D-3CDE-39C1-FD94-6761115C3208}"/>
              </a:ext>
            </a:extLst>
          </p:cNvPr>
          <p:cNvSpPr txBox="1"/>
          <p:nvPr/>
        </p:nvSpPr>
        <p:spPr>
          <a:xfrm>
            <a:off x="4574750" y="1416476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2FD45D30-394B-E35D-0C8D-B2331946F03E}"/>
              </a:ext>
            </a:extLst>
          </p:cNvPr>
          <p:cNvSpPr/>
          <p:nvPr/>
        </p:nvSpPr>
        <p:spPr>
          <a:xfrm>
            <a:off x="2224332" y="1724940"/>
            <a:ext cx="3671645" cy="4333613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49920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Et bilde som inneholder tekst, skjermbilde, Font, line">
            <a:extLst>
              <a:ext uri="{FF2B5EF4-FFF2-40B4-BE49-F238E27FC236}">
                <a16:creationId xmlns:a16="http://schemas.microsoft.com/office/drawing/2014/main" id="{3EE76A33-F5C7-6F86-958B-8A817176C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870" y="1920204"/>
            <a:ext cx="11017751" cy="3943351"/>
          </a:xfrm>
          <a:prstGeom prst="rect">
            <a:avLst/>
          </a:prstGeom>
        </p:spPr>
      </p:pic>
      <p:sp>
        <p:nvSpPr>
          <p:cNvPr id="8" name="Høyre klammeparentes 7">
            <a:extLst>
              <a:ext uri="{FF2B5EF4-FFF2-40B4-BE49-F238E27FC236}">
                <a16:creationId xmlns:a16="http://schemas.microsoft.com/office/drawing/2014/main" id="{7459D4F6-0E14-6FD4-92DF-2CF595353556}"/>
              </a:ext>
            </a:extLst>
          </p:cNvPr>
          <p:cNvSpPr/>
          <p:nvPr/>
        </p:nvSpPr>
        <p:spPr>
          <a:xfrm rot="16200000">
            <a:off x="4978868" y="-863807"/>
            <a:ext cx="700741" cy="606742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3B6358D-3CDE-39C1-FD94-6761115C3208}"/>
              </a:ext>
            </a:extLst>
          </p:cNvPr>
          <p:cNvSpPr txBox="1"/>
          <p:nvPr/>
        </p:nvSpPr>
        <p:spPr>
          <a:xfrm>
            <a:off x="4284240" y="1450203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085981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Et bilde som inneholder tekst, skjermbilde, Font, line">
            <a:extLst>
              <a:ext uri="{FF2B5EF4-FFF2-40B4-BE49-F238E27FC236}">
                <a16:creationId xmlns:a16="http://schemas.microsoft.com/office/drawing/2014/main" id="{5DEAF784-2DCD-9DB9-B699-0C76F947B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13" y="1883685"/>
            <a:ext cx="11017751" cy="3943351"/>
          </a:xfrm>
          <a:prstGeom prst="rect">
            <a:avLst/>
          </a:prstGeom>
        </p:spPr>
      </p:pic>
      <p:sp>
        <p:nvSpPr>
          <p:cNvPr id="8" name="Høyre klammeparentes 7">
            <a:extLst>
              <a:ext uri="{FF2B5EF4-FFF2-40B4-BE49-F238E27FC236}">
                <a16:creationId xmlns:a16="http://schemas.microsoft.com/office/drawing/2014/main" id="{7459D4F6-0E14-6FD4-92DF-2CF595353556}"/>
              </a:ext>
            </a:extLst>
          </p:cNvPr>
          <p:cNvSpPr/>
          <p:nvPr/>
        </p:nvSpPr>
        <p:spPr>
          <a:xfrm rot="16200000">
            <a:off x="4526428" y="-782842"/>
            <a:ext cx="700741" cy="5905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3B6358D-3CDE-39C1-FD94-6761115C3208}"/>
              </a:ext>
            </a:extLst>
          </p:cNvPr>
          <p:cNvSpPr txBox="1"/>
          <p:nvPr/>
        </p:nvSpPr>
        <p:spPr>
          <a:xfrm>
            <a:off x="3831800" y="1416476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  <p:sp>
        <p:nvSpPr>
          <p:cNvPr id="11" name="Frihåndsform: figur 10">
            <a:extLst>
              <a:ext uri="{FF2B5EF4-FFF2-40B4-BE49-F238E27FC236}">
                <a16:creationId xmlns:a16="http://schemas.microsoft.com/office/drawing/2014/main" id="{7D50743E-683F-30E3-8C4B-EC030C2081A9}"/>
              </a:ext>
            </a:extLst>
          </p:cNvPr>
          <p:cNvSpPr/>
          <p:nvPr/>
        </p:nvSpPr>
        <p:spPr>
          <a:xfrm rot="5866917">
            <a:off x="7016214" y="3285961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Frihåndsform: figur 11">
            <a:extLst>
              <a:ext uri="{FF2B5EF4-FFF2-40B4-BE49-F238E27FC236}">
                <a16:creationId xmlns:a16="http://schemas.microsoft.com/office/drawing/2014/main" id="{CBDED50F-120B-350F-4152-582DB4329297}"/>
              </a:ext>
            </a:extLst>
          </p:cNvPr>
          <p:cNvSpPr/>
          <p:nvPr/>
        </p:nvSpPr>
        <p:spPr>
          <a:xfrm rot="5866917">
            <a:off x="5685864" y="3699223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031904B9-4A57-0686-68C4-A9B071D0F963}"/>
              </a:ext>
            </a:extLst>
          </p:cNvPr>
          <p:cNvSpPr/>
          <p:nvPr/>
        </p:nvSpPr>
        <p:spPr>
          <a:xfrm rot="5866917">
            <a:off x="5240470" y="3805616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507F119C-D850-A382-94A2-0A23637839B7}"/>
              </a:ext>
            </a:extLst>
          </p:cNvPr>
          <p:cNvCxnSpPr>
            <a:cxnSpLocks/>
          </p:cNvCxnSpPr>
          <p:nvPr/>
        </p:nvCxnSpPr>
        <p:spPr>
          <a:xfrm flipH="1" flipV="1">
            <a:off x="6518822" y="3719956"/>
            <a:ext cx="354780" cy="2234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0DA84EB0-8225-30B5-0B72-BE1FD774673C}"/>
              </a:ext>
            </a:extLst>
          </p:cNvPr>
          <p:cNvCxnSpPr>
            <a:cxnSpLocks/>
          </p:cNvCxnSpPr>
          <p:nvPr/>
        </p:nvCxnSpPr>
        <p:spPr>
          <a:xfrm flipH="1" flipV="1">
            <a:off x="6205217" y="3855360"/>
            <a:ext cx="514017" cy="2108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6C2EF570-2B89-436E-8DEC-0808503E18A4}"/>
              </a:ext>
            </a:extLst>
          </p:cNvPr>
          <p:cNvSpPr txBox="1"/>
          <p:nvPr/>
        </p:nvSpPr>
        <p:spPr>
          <a:xfrm>
            <a:off x="6873602" y="5779291"/>
            <a:ext cx="299780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Possible</a:t>
            </a:r>
            <a:r>
              <a:rPr lang="nb-NO" dirty="0"/>
              <a:t> for </a:t>
            </a:r>
            <a:r>
              <a:rPr lang="nb-NO" dirty="0" err="1"/>
              <a:t>micro</a:t>
            </a:r>
            <a:r>
              <a:rPr lang="nb-NO" dirty="0"/>
              <a:t> sessions?</a:t>
            </a:r>
          </a:p>
          <a:p>
            <a:r>
              <a:rPr lang="nb-NO" dirty="0" err="1"/>
              <a:t>Flexible</a:t>
            </a:r>
            <a:r>
              <a:rPr lang="nb-NO" dirty="0"/>
              <a:t> sessions</a:t>
            </a: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E7561DEE-F2E3-65FE-B440-12FFD91A18AF}"/>
              </a:ext>
            </a:extLst>
          </p:cNvPr>
          <p:cNvCxnSpPr>
            <a:cxnSpLocks/>
          </p:cNvCxnSpPr>
          <p:nvPr/>
        </p:nvCxnSpPr>
        <p:spPr>
          <a:xfrm flipH="1" flipV="1">
            <a:off x="6813172" y="3593658"/>
            <a:ext cx="412180" cy="2130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77A6D15E-EEA3-C6D3-F37D-91A2D0E1655B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009137" y="1297223"/>
            <a:ext cx="2271981" cy="2584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6AF41E30-CBB5-4383-1BC8-2696FA91DA34}"/>
              </a:ext>
            </a:extLst>
          </p:cNvPr>
          <p:cNvSpPr txBox="1"/>
          <p:nvPr/>
        </p:nvSpPr>
        <p:spPr>
          <a:xfrm>
            <a:off x="1483142" y="927891"/>
            <a:ext cx="30519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Operations – </a:t>
            </a:r>
            <a:r>
              <a:rPr lang="nb-NO" dirty="0" err="1"/>
              <a:t>higher</a:t>
            </a:r>
            <a:r>
              <a:rPr lang="nb-NO" dirty="0"/>
              <a:t> </a:t>
            </a:r>
            <a:r>
              <a:rPr lang="nb-NO" dirty="0" err="1"/>
              <a:t>intensity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8225490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 descr="Et bilde som inneholder tekst, skjermbilde, Font, line">
            <a:extLst>
              <a:ext uri="{FF2B5EF4-FFF2-40B4-BE49-F238E27FC236}">
                <a16:creationId xmlns:a16="http://schemas.microsoft.com/office/drawing/2014/main" id="{04D02EB3-B6DA-82E3-8C49-F82AB31B8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7" y="1937400"/>
            <a:ext cx="11017751" cy="3943351"/>
          </a:xfrm>
          <a:prstGeom prst="rect">
            <a:avLst/>
          </a:prstGeom>
        </p:spPr>
      </p:pic>
      <p:sp>
        <p:nvSpPr>
          <p:cNvPr id="8" name="Høyre klammeparentes 7">
            <a:extLst>
              <a:ext uri="{FF2B5EF4-FFF2-40B4-BE49-F238E27FC236}">
                <a16:creationId xmlns:a16="http://schemas.microsoft.com/office/drawing/2014/main" id="{7459D4F6-0E14-6FD4-92DF-2CF595353556}"/>
              </a:ext>
            </a:extLst>
          </p:cNvPr>
          <p:cNvSpPr/>
          <p:nvPr/>
        </p:nvSpPr>
        <p:spPr>
          <a:xfrm rot="16200000">
            <a:off x="4526428" y="-782842"/>
            <a:ext cx="700741" cy="5905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3B6358D-3CDE-39C1-FD94-6761115C3208}"/>
              </a:ext>
            </a:extLst>
          </p:cNvPr>
          <p:cNvSpPr txBox="1"/>
          <p:nvPr/>
        </p:nvSpPr>
        <p:spPr>
          <a:xfrm>
            <a:off x="3831800" y="1416476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  <p:sp>
        <p:nvSpPr>
          <p:cNvPr id="11" name="Frihåndsform: figur 10">
            <a:extLst>
              <a:ext uri="{FF2B5EF4-FFF2-40B4-BE49-F238E27FC236}">
                <a16:creationId xmlns:a16="http://schemas.microsoft.com/office/drawing/2014/main" id="{7D50743E-683F-30E3-8C4B-EC030C2081A9}"/>
              </a:ext>
            </a:extLst>
          </p:cNvPr>
          <p:cNvSpPr/>
          <p:nvPr/>
        </p:nvSpPr>
        <p:spPr>
          <a:xfrm rot="5866917">
            <a:off x="7016214" y="3285961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Frihåndsform: figur 11">
            <a:extLst>
              <a:ext uri="{FF2B5EF4-FFF2-40B4-BE49-F238E27FC236}">
                <a16:creationId xmlns:a16="http://schemas.microsoft.com/office/drawing/2014/main" id="{CBDED50F-120B-350F-4152-582DB4329297}"/>
              </a:ext>
            </a:extLst>
          </p:cNvPr>
          <p:cNvSpPr/>
          <p:nvPr/>
        </p:nvSpPr>
        <p:spPr>
          <a:xfrm rot="5866917">
            <a:off x="5743014" y="3680173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031904B9-4A57-0686-68C4-A9B071D0F963}"/>
              </a:ext>
            </a:extLst>
          </p:cNvPr>
          <p:cNvSpPr/>
          <p:nvPr/>
        </p:nvSpPr>
        <p:spPr>
          <a:xfrm rot="5866917">
            <a:off x="5240470" y="3805616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3" name="Rett pilkobling 2">
            <a:extLst>
              <a:ext uri="{FF2B5EF4-FFF2-40B4-BE49-F238E27FC236}">
                <a16:creationId xmlns:a16="http://schemas.microsoft.com/office/drawing/2014/main" id="{507F119C-D850-A382-94A2-0A23637839B7}"/>
              </a:ext>
            </a:extLst>
          </p:cNvPr>
          <p:cNvCxnSpPr>
            <a:cxnSpLocks/>
          </p:cNvCxnSpPr>
          <p:nvPr/>
        </p:nvCxnSpPr>
        <p:spPr>
          <a:xfrm flipH="1" flipV="1">
            <a:off x="6551072" y="3738312"/>
            <a:ext cx="386594" cy="2170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0DA84EB0-8225-30B5-0B72-BE1FD774673C}"/>
              </a:ext>
            </a:extLst>
          </p:cNvPr>
          <p:cNvCxnSpPr>
            <a:cxnSpLocks/>
          </p:cNvCxnSpPr>
          <p:nvPr/>
        </p:nvCxnSpPr>
        <p:spPr>
          <a:xfrm flipH="1" flipV="1">
            <a:off x="5699099" y="4151575"/>
            <a:ext cx="1125986" cy="1812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6C2EF570-2B89-436E-8DEC-0808503E18A4}"/>
              </a:ext>
            </a:extLst>
          </p:cNvPr>
          <p:cNvSpPr txBox="1"/>
          <p:nvPr/>
        </p:nvSpPr>
        <p:spPr>
          <a:xfrm>
            <a:off x="6873602" y="5779291"/>
            <a:ext cx="18771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Flexible</a:t>
            </a:r>
            <a:r>
              <a:rPr lang="nb-NO" dirty="0"/>
              <a:t> sessions</a:t>
            </a:r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E7561DEE-F2E3-65FE-B440-12FFD91A18AF}"/>
              </a:ext>
            </a:extLst>
          </p:cNvPr>
          <p:cNvCxnSpPr>
            <a:cxnSpLocks/>
          </p:cNvCxnSpPr>
          <p:nvPr/>
        </p:nvCxnSpPr>
        <p:spPr>
          <a:xfrm flipH="1" flipV="1">
            <a:off x="6825085" y="3498820"/>
            <a:ext cx="319009" cy="2242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77A6D15E-EEA3-C6D3-F37D-91A2D0E1655B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009137" y="1297223"/>
            <a:ext cx="2271981" cy="2584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6AF41E30-CBB5-4383-1BC8-2696FA91DA34}"/>
              </a:ext>
            </a:extLst>
          </p:cNvPr>
          <p:cNvSpPr txBox="1"/>
          <p:nvPr/>
        </p:nvSpPr>
        <p:spPr>
          <a:xfrm>
            <a:off x="1483142" y="927891"/>
            <a:ext cx="30519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Operations – </a:t>
            </a:r>
            <a:r>
              <a:rPr lang="nb-NO" dirty="0" err="1"/>
              <a:t>higher</a:t>
            </a:r>
            <a:r>
              <a:rPr lang="nb-NO" dirty="0"/>
              <a:t> </a:t>
            </a:r>
            <a:r>
              <a:rPr lang="nb-NO" dirty="0" err="1"/>
              <a:t>intensity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618408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295525" y="4910213"/>
            <a:ext cx="5457825" cy="91011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6671951" y="5629275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 30 </a:t>
            </a:r>
            <a:r>
              <a:rPr lang="nb-NO" dirty="0" err="1"/>
              <a:t>days</a:t>
            </a:r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700131" y="3571995"/>
            <a:ext cx="221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Stress </a:t>
            </a:r>
            <a:r>
              <a:rPr lang="nb-NO" sz="2400" dirty="0" err="1"/>
              <a:t>intensity</a:t>
            </a:r>
            <a:endParaRPr lang="nb-NO" sz="2400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B9724C55-659E-2818-D2E9-9BD5E24B9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512" y="196278"/>
            <a:ext cx="4187488" cy="206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58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97" y="2071176"/>
            <a:ext cx="6858906" cy="22554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" name="Rett linje 2">
            <a:extLst>
              <a:ext uri="{FF2B5EF4-FFF2-40B4-BE49-F238E27FC236}">
                <a16:creationId xmlns:a16="http://schemas.microsoft.com/office/drawing/2014/main" id="{32BAE456-AAB5-A026-A263-979BD71E5C4A}"/>
              </a:ext>
            </a:extLst>
          </p:cNvPr>
          <p:cNvCxnSpPr>
            <a:cxnSpLocks/>
          </p:cNvCxnSpPr>
          <p:nvPr/>
        </p:nvCxnSpPr>
        <p:spPr>
          <a:xfrm>
            <a:off x="431804" y="167170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Rett linje 3">
            <a:extLst>
              <a:ext uri="{FF2B5EF4-FFF2-40B4-BE49-F238E27FC236}">
                <a16:creationId xmlns:a16="http://schemas.microsoft.com/office/drawing/2014/main" id="{6B283DD6-2B67-275B-A9B7-3AF050B15201}"/>
              </a:ext>
            </a:extLst>
          </p:cNvPr>
          <p:cNvCxnSpPr>
            <a:cxnSpLocks/>
          </p:cNvCxnSpPr>
          <p:nvPr/>
        </p:nvCxnSpPr>
        <p:spPr>
          <a:xfrm flipV="1">
            <a:off x="431804" y="58301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Rett linje 4">
            <a:extLst>
              <a:ext uri="{FF2B5EF4-FFF2-40B4-BE49-F238E27FC236}">
                <a16:creationId xmlns:a16="http://schemas.microsoft.com/office/drawing/2014/main" id="{E0FCF790-83FE-D0B8-22A1-36DF029A0CE6}"/>
              </a:ext>
            </a:extLst>
          </p:cNvPr>
          <p:cNvCxnSpPr>
            <a:cxnSpLocks/>
          </p:cNvCxnSpPr>
          <p:nvPr/>
        </p:nvCxnSpPr>
        <p:spPr>
          <a:xfrm>
            <a:off x="4184654" y="58301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EE395D4-1E7E-AEA3-CBB3-153E1E8DBA00}"/>
              </a:ext>
            </a:extLst>
          </p:cNvPr>
          <p:cNvSpPr txBox="1"/>
          <p:nvPr/>
        </p:nvSpPr>
        <p:spPr>
          <a:xfrm rot="20620622">
            <a:off x="1351931" y="738290"/>
            <a:ext cx="2130846" cy="307777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nb-NO" sz="1400" dirty="0"/>
              <a:t>The </a:t>
            </a:r>
            <a:r>
              <a:rPr lang="nb-NO" sz="1400" dirty="0" err="1"/>
              <a:t>Conflict</a:t>
            </a:r>
            <a:r>
              <a:rPr lang="nb-NO" sz="1400" dirty="0"/>
              <a:t> </a:t>
            </a:r>
            <a:r>
              <a:rPr lang="nb-NO" sz="1400" dirty="0" err="1"/>
              <a:t>continuum</a:t>
            </a:r>
            <a:endParaRPr lang="nb-NO" sz="1400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6AB7EE6-88EF-2426-6F5C-4BF4A033382A}"/>
              </a:ext>
            </a:extLst>
          </p:cNvPr>
          <p:cNvSpPr txBox="1"/>
          <p:nvPr/>
        </p:nvSpPr>
        <p:spPr>
          <a:xfrm>
            <a:off x="2202000" y="1244058"/>
            <a:ext cx="1914691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 err="1"/>
              <a:t>Sleep</a:t>
            </a:r>
            <a:r>
              <a:rPr lang="nb-NO" dirty="0"/>
              <a:t> </a:t>
            </a:r>
            <a:r>
              <a:rPr lang="nb-NO" dirty="0" err="1"/>
              <a:t>deprivation</a:t>
            </a:r>
            <a:endParaRPr lang="nb-NO" dirty="0"/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0571F2AE-5AF8-1968-7053-15AA1C2E5F71}"/>
              </a:ext>
            </a:extLst>
          </p:cNvPr>
          <p:cNvCxnSpPr/>
          <p:nvPr/>
        </p:nvCxnSpPr>
        <p:spPr>
          <a:xfrm>
            <a:off x="1046809" y="1613391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5F7E9991-887D-C80D-B4DA-0200B5560B89}"/>
              </a:ext>
            </a:extLst>
          </p:cNvPr>
          <p:cNvCxnSpPr>
            <a:cxnSpLocks/>
          </p:cNvCxnSpPr>
          <p:nvPr/>
        </p:nvCxnSpPr>
        <p:spPr>
          <a:xfrm>
            <a:off x="431804" y="4318790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98CDE1B0-F10B-D7E8-2EFD-029AC749E22C}"/>
              </a:ext>
            </a:extLst>
          </p:cNvPr>
          <p:cNvCxnSpPr>
            <a:cxnSpLocks/>
          </p:cNvCxnSpPr>
          <p:nvPr/>
        </p:nvCxnSpPr>
        <p:spPr>
          <a:xfrm flipV="1">
            <a:off x="431804" y="3230108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>
            <a:extLst>
              <a:ext uri="{FF2B5EF4-FFF2-40B4-BE49-F238E27FC236}">
                <a16:creationId xmlns:a16="http://schemas.microsoft.com/office/drawing/2014/main" id="{F2575802-DB98-F287-9956-08D84000ED4E}"/>
              </a:ext>
            </a:extLst>
          </p:cNvPr>
          <p:cNvCxnSpPr>
            <a:cxnSpLocks/>
          </p:cNvCxnSpPr>
          <p:nvPr/>
        </p:nvCxnSpPr>
        <p:spPr>
          <a:xfrm>
            <a:off x="4184654" y="3230108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0EB1E55D-0829-1D6C-CE51-90FE4DA6841E}"/>
              </a:ext>
            </a:extLst>
          </p:cNvPr>
          <p:cNvSpPr txBox="1"/>
          <p:nvPr/>
        </p:nvSpPr>
        <p:spPr>
          <a:xfrm>
            <a:off x="2202000" y="3891148"/>
            <a:ext cx="1773819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 err="1"/>
              <a:t>Recovery</a:t>
            </a:r>
            <a:r>
              <a:rPr lang="nb-NO" dirty="0"/>
              <a:t> deficit</a:t>
            </a:r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3C27A423-3035-9F68-C117-E9CC59042001}"/>
              </a:ext>
            </a:extLst>
          </p:cNvPr>
          <p:cNvCxnSpPr/>
          <p:nvPr/>
        </p:nvCxnSpPr>
        <p:spPr>
          <a:xfrm>
            <a:off x="1046809" y="4260481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Rett linje 23">
            <a:extLst>
              <a:ext uri="{FF2B5EF4-FFF2-40B4-BE49-F238E27FC236}">
                <a16:creationId xmlns:a16="http://schemas.microsoft.com/office/drawing/2014/main" id="{77107700-3890-2606-B298-3CF401EA202C}"/>
              </a:ext>
            </a:extLst>
          </p:cNvPr>
          <p:cNvCxnSpPr>
            <a:cxnSpLocks/>
          </p:cNvCxnSpPr>
          <p:nvPr/>
        </p:nvCxnSpPr>
        <p:spPr>
          <a:xfrm>
            <a:off x="431804" y="2922025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1462BEBA-03F9-7990-867E-B0B36D723FD7}"/>
              </a:ext>
            </a:extLst>
          </p:cNvPr>
          <p:cNvCxnSpPr>
            <a:cxnSpLocks/>
          </p:cNvCxnSpPr>
          <p:nvPr/>
        </p:nvCxnSpPr>
        <p:spPr>
          <a:xfrm flipV="1">
            <a:off x="431804" y="1833343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066F8993-4DB6-CAAA-A876-6C3790B82FC3}"/>
              </a:ext>
            </a:extLst>
          </p:cNvPr>
          <p:cNvCxnSpPr>
            <a:cxnSpLocks/>
          </p:cNvCxnSpPr>
          <p:nvPr/>
        </p:nvCxnSpPr>
        <p:spPr>
          <a:xfrm>
            <a:off x="4184654" y="1833343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E61AA9DC-E034-F17D-F75D-C2BC3F92D35C}"/>
              </a:ext>
            </a:extLst>
          </p:cNvPr>
          <p:cNvSpPr txBox="1"/>
          <p:nvPr/>
        </p:nvSpPr>
        <p:spPr>
          <a:xfrm>
            <a:off x="2202000" y="2494383"/>
            <a:ext cx="1572675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/>
              <a:t>Energy deficit</a:t>
            </a:r>
          </a:p>
        </p:txBody>
      </p:sp>
      <p:cxnSp>
        <p:nvCxnSpPr>
          <p:cNvPr id="33" name="Rett pilkobling 32">
            <a:extLst>
              <a:ext uri="{FF2B5EF4-FFF2-40B4-BE49-F238E27FC236}">
                <a16:creationId xmlns:a16="http://schemas.microsoft.com/office/drawing/2014/main" id="{5283068B-73CD-93CD-DCB6-720D4F5BA4B9}"/>
              </a:ext>
            </a:extLst>
          </p:cNvPr>
          <p:cNvCxnSpPr/>
          <p:nvPr/>
        </p:nvCxnSpPr>
        <p:spPr>
          <a:xfrm>
            <a:off x="1046809" y="2863716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Rett linje 41">
            <a:extLst>
              <a:ext uri="{FF2B5EF4-FFF2-40B4-BE49-F238E27FC236}">
                <a16:creationId xmlns:a16="http://schemas.microsoft.com/office/drawing/2014/main" id="{8AFC05DE-B347-C55C-34AD-B030B9AAEEAA}"/>
              </a:ext>
            </a:extLst>
          </p:cNvPr>
          <p:cNvCxnSpPr>
            <a:cxnSpLocks/>
          </p:cNvCxnSpPr>
          <p:nvPr/>
        </p:nvCxnSpPr>
        <p:spPr>
          <a:xfrm>
            <a:off x="431804" y="5582398"/>
            <a:ext cx="37528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Rett linje 42">
            <a:extLst>
              <a:ext uri="{FF2B5EF4-FFF2-40B4-BE49-F238E27FC236}">
                <a16:creationId xmlns:a16="http://schemas.microsoft.com/office/drawing/2014/main" id="{9F7E32D9-0924-FF26-3445-F5A14B4E3C45}"/>
              </a:ext>
            </a:extLst>
          </p:cNvPr>
          <p:cNvCxnSpPr>
            <a:cxnSpLocks/>
          </p:cNvCxnSpPr>
          <p:nvPr/>
        </p:nvCxnSpPr>
        <p:spPr>
          <a:xfrm flipV="1">
            <a:off x="431804" y="4493716"/>
            <a:ext cx="375285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tt linje 43">
            <a:extLst>
              <a:ext uri="{FF2B5EF4-FFF2-40B4-BE49-F238E27FC236}">
                <a16:creationId xmlns:a16="http://schemas.microsoft.com/office/drawing/2014/main" id="{594E890B-1878-6DF8-1A4D-903C4DE93A7B}"/>
              </a:ext>
            </a:extLst>
          </p:cNvPr>
          <p:cNvCxnSpPr>
            <a:cxnSpLocks/>
          </p:cNvCxnSpPr>
          <p:nvPr/>
        </p:nvCxnSpPr>
        <p:spPr>
          <a:xfrm>
            <a:off x="4184654" y="4493716"/>
            <a:ext cx="0" cy="108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kstSylinder 47">
            <a:extLst>
              <a:ext uri="{FF2B5EF4-FFF2-40B4-BE49-F238E27FC236}">
                <a16:creationId xmlns:a16="http://schemas.microsoft.com/office/drawing/2014/main" id="{2D9546E9-BE3F-73E3-CCD1-74328C13DC49}"/>
              </a:ext>
            </a:extLst>
          </p:cNvPr>
          <p:cNvSpPr txBox="1"/>
          <p:nvPr/>
        </p:nvSpPr>
        <p:spPr>
          <a:xfrm>
            <a:off x="2264593" y="5154756"/>
            <a:ext cx="1046184" cy="369332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nb-NO" dirty="0" err="1"/>
              <a:t>Duration</a:t>
            </a:r>
            <a:endParaRPr lang="nb-NO" dirty="0"/>
          </a:p>
        </p:txBody>
      </p:sp>
      <p:cxnSp>
        <p:nvCxnSpPr>
          <p:cNvPr id="49" name="Rett pilkobling 48">
            <a:extLst>
              <a:ext uri="{FF2B5EF4-FFF2-40B4-BE49-F238E27FC236}">
                <a16:creationId xmlns:a16="http://schemas.microsoft.com/office/drawing/2014/main" id="{06AEAF67-2F0C-3D5D-E8A4-94820D1540CE}"/>
              </a:ext>
            </a:extLst>
          </p:cNvPr>
          <p:cNvCxnSpPr/>
          <p:nvPr/>
        </p:nvCxnSpPr>
        <p:spPr>
          <a:xfrm>
            <a:off x="1046809" y="5524089"/>
            <a:ext cx="30214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Høyre klammeparentes 50">
            <a:extLst>
              <a:ext uri="{FF2B5EF4-FFF2-40B4-BE49-F238E27FC236}">
                <a16:creationId xmlns:a16="http://schemas.microsoft.com/office/drawing/2014/main" id="{C01D3273-3B9E-C5DB-5C07-DF6535C9E3A4}"/>
              </a:ext>
            </a:extLst>
          </p:cNvPr>
          <p:cNvSpPr/>
          <p:nvPr/>
        </p:nvSpPr>
        <p:spPr>
          <a:xfrm>
            <a:off x="4166262" y="523896"/>
            <a:ext cx="342016" cy="5350050"/>
          </a:xfrm>
          <a:prstGeom prst="rightBrace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2" name="Rett pilkobling 51">
            <a:extLst>
              <a:ext uri="{FF2B5EF4-FFF2-40B4-BE49-F238E27FC236}">
                <a16:creationId xmlns:a16="http://schemas.microsoft.com/office/drawing/2014/main" id="{F9C0B7C7-D93E-FA93-A73D-83BE4A7A0AF6}"/>
              </a:ext>
            </a:extLst>
          </p:cNvPr>
          <p:cNvCxnSpPr>
            <a:cxnSpLocks/>
          </p:cNvCxnSpPr>
          <p:nvPr/>
        </p:nvCxnSpPr>
        <p:spPr>
          <a:xfrm>
            <a:off x="4166262" y="96986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kstSylinder 52">
            <a:extLst>
              <a:ext uri="{FF2B5EF4-FFF2-40B4-BE49-F238E27FC236}">
                <a16:creationId xmlns:a16="http://schemas.microsoft.com/office/drawing/2014/main" id="{44C286C6-2B29-987C-BC7B-33EDF1AC8E87}"/>
              </a:ext>
            </a:extLst>
          </p:cNvPr>
          <p:cNvSpPr txBox="1"/>
          <p:nvPr/>
        </p:nvSpPr>
        <p:spPr>
          <a:xfrm>
            <a:off x="3697593" y="72471"/>
            <a:ext cx="741404" cy="307777"/>
          </a:xfrm>
          <a:prstGeom prst="rect">
            <a:avLst/>
          </a:prstGeom>
          <a:gradFill>
            <a:gsLst>
              <a:gs pos="100000">
                <a:schemeClr val="bg1"/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nb-NO" sz="1400" dirty="0" err="1"/>
              <a:t>War</a:t>
            </a:r>
            <a:endParaRPr lang="nb-NO" sz="1400" dirty="0"/>
          </a:p>
        </p:txBody>
      </p:sp>
      <p:cxnSp>
        <p:nvCxnSpPr>
          <p:cNvPr id="54" name="Rett pilkobling 53">
            <a:extLst>
              <a:ext uri="{FF2B5EF4-FFF2-40B4-BE49-F238E27FC236}">
                <a16:creationId xmlns:a16="http://schemas.microsoft.com/office/drawing/2014/main" id="{B26B3482-F468-FF14-36A8-2CCDDA8B4604}"/>
              </a:ext>
            </a:extLst>
          </p:cNvPr>
          <p:cNvCxnSpPr>
            <a:cxnSpLocks/>
          </p:cNvCxnSpPr>
          <p:nvPr/>
        </p:nvCxnSpPr>
        <p:spPr>
          <a:xfrm>
            <a:off x="478028" y="1159598"/>
            <a:ext cx="0" cy="486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kstSylinder 54">
            <a:extLst>
              <a:ext uri="{FF2B5EF4-FFF2-40B4-BE49-F238E27FC236}">
                <a16:creationId xmlns:a16="http://schemas.microsoft.com/office/drawing/2014/main" id="{1C4DE8D8-0F46-84AE-7EF1-4DA4E42C8726}"/>
              </a:ext>
            </a:extLst>
          </p:cNvPr>
          <p:cNvSpPr txBox="1"/>
          <p:nvPr/>
        </p:nvSpPr>
        <p:spPr>
          <a:xfrm>
            <a:off x="0" y="748114"/>
            <a:ext cx="1230013" cy="307777"/>
          </a:xfrm>
          <a:prstGeom prst="rect">
            <a:avLst/>
          </a:prstGeom>
          <a:gradFill>
            <a:gsLst>
              <a:gs pos="100000">
                <a:schemeClr val="bg1">
                  <a:alpha val="40000"/>
                </a:schemeClr>
              </a:gs>
              <a:gs pos="10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nb-NO" sz="1400" dirty="0"/>
              <a:t>Stable </a:t>
            </a:r>
            <a:r>
              <a:rPr lang="nb-NO" sz="1400" dirty="0" err="1"/>
              <a:t>peace</a:t>
            </a:r>
            <a:endParaRPr lang="nb-NO" sz="1400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1B3A4F1C-C964-7C44-39E4-64848D084597}"/>
              </a:ext>
            </a:extLst>
          </p:cNvPr>
          <p:cNvSpPr txBox="1"/>
          <p:nvPr/>
        </p:nvSpPr>
        <p:spPr>
          <a:xfrm>
            <a:off x="4927647" y="5937126"/>
            <a:ext cx="22234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Endurance</a:t>
            </a:r>
            <a:r>
              <a:rPr lang="nb-NO" dirty="0"/>
              <a:t>- </a:t>
            </a:r>
            <a:r>
              <a:rPr lang="nb-NO" dirty="0" err="1"/>
              <a:t>activity</a:t>
            </a:r>
            <a:r>
              <a:rPr lang="nb-NO" dirty="0"/>
              <a:t> /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activity</a:t>
            </a:r>
            <a:endParaRPr lang="nb-NO" dirty="0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C171C2FA-2ECC-E0E8-F057-F0146F9C7B4F}"/>
              </a:ext>
            </a:extLst>
          </p:cNvPr>
          <p:cNvSpPr txBox="1"/>
          <p:nvPr/>
        </p:nvSpPr>
        <p:spPr>
          <a:xfrm>
            <a:off x="6583783" y="697387"/>
            <a:ext cx="23709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Environmental</a:t>
            </a:r>
            <a:r>
              <a:rPr lang="nb-NO" dirty="0"/>
              <a:t> </a:t>
            </a:r>
            <a:r>
              <a:rPr lang="nb-NO" dirty="0" err="1"/>
              <a:t>factors</a:t>
            </a:r>
            <a:endParaRPr lang="nb-NO" dirty="0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0C64960A-B938-E338-458C-BBED84EC3423}"/>
              </a:ext>
            </a:extLst>
          </p:cNvPr>
          <p:cNvSpPr txBox="1"/>
          <p:nvPr/>
        </p:nvSpPr>
        <p:spPr>
          <a:xfrm>
            <a:off x="6531204" y="4853391"/>
            <a:ext cx="14162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Fitness </a:t>
            </a:r>
            <a:r>
              <a:rPr lang="nb-NO" dirty="0" err="1"/>
              <a:t>level</a:t>
            </a:r>
            <a:endParaRPr lang="nb-NO" dirty="0"/>
          </a:p>
        </p:txBody>
      </p: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735433AD-1A4A-2E1A-A976-B917C67A4563}"/>
              </a:ext>
            </a:extLst>
          </p:cNvPr>
          <p:cNvCxnSpPr/>
          <p:nvPr/>
        </p:nvCxnSpPr>
        <p:spPr>
          <a:xfrm>
            <a:off x="7769268" y="1185747"/>
            <a:ext cx="0" cy="589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70358417-32BE-A43F-FAF4-6C68F22F687A}"/>
              </a:ext>
            </a:extLst>
          </p:cNvPr>
          <p:cNvCxnSpPr>
            <a:cxnSpLocks/>
          </p:cNvCxnSpPr>
          <p:nvPr/>
        </p:nvCxnSpPr>
        <p:spPr>
          <a:xfrm flipV="1">
            <a:off x="6115898" y="5425010"/>
            <a:ext cx="277055" cy="391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tt pilkobling 19">
            <a:extLst>
              <a:ext uri="{FF2B5EF4-FFF2-40B4-BE49-F238E27FC236}">
                <a16:creationId xmlns:a16="http://schemas.microsoft.com/office/drawing/2014/main" id="{A1B5B2DE-F629-1D3F-14E1-0243FA0342CE}"/>
              </a:ext>
            </a:extLst>
          </p:cNvPr>
          <p:cNvCxnSpPr>
            <a:cxnSpLocks/>
          </p:cNvCxnSpPr>
          <p:nvPr/>
        </p:nvCxnSpPr>
        <p:spPr>
          <a:xfrm flipH="1" flipV="1">
            <a:off x="7979558" y="5425010"/>
            <a:ext cx="222717" cy="314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E54BAD94-5233-5BAF-960D-FC8AC4F34CA0}"/>
              </a:ext>
            </a:extLst>
          </p:cNvPr>
          <p:cNvSpPr txBox="1"/>
          <p:nvPr/>
        </p:nvSpPr>
        <p:spPr>
          <a:xfrm>
            <a:off x="9927407" y="5380093"/>
            <a:ext cx="198323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Body </a:t>
            </a:r>
            <a:r>
              <a:rPr lang="nb-NO" dirty="0" err="1"/>
              <a:t>composition</a:t>
            </a:r>
            <a:endParaRPr lang="nb-NO" dirty="0"/>
          </a:p>
        </p:txBody>
      </p: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3A70D01A-F40A-8C63-F6C2-E2A2F56B53D0}"/>
              </a:ext>
            </a:extLst>
          </p:cNvPr>
          <p:cNvCxnSpPr>
            <a:cxnSpLocks/>
          </p:cNvCxnSpPr>
          <p:nvPr/>
        </p:nvCxnSpPr>
        <p:spPr>
          <a:xfrm flipH="1" flipV="1">
            <a:off x="8478212" y="5099019"/>
            <a:ext cx="2228151" cy="258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12FF2E7E-DC0B-1183-BBD7-DF774ED8EE69}"/>
              </a:ext>
            </a:extLst>
          </p:cNvPr>
          <p:cNvSpPr txBox="1"/>
          <p:nvPr/>
        </p:nvSpPr>
        <p:spPr>
          <a:xfrm>
            <a:off x="7356969" y="5937127"/>
            <a:ext cx="22234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Strength-power</a:t>
            </a:r>
            <a:r>
              <a:rPr lang="nb-NO" dirty="0"/>
              <a:t> /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activity</a:t>
            </a:r>
            <a:endParaRPr lang="nb-NO" dirty="0"/>
          </a:p>
        </p:txBody>
      </p:sp>
      <p:cxnSp>
        <p:nvCxnSpPr>
          <p:cNvPr id="29" name="Rett pilkobling 28">
            <a:extLst>
              <a:ext uri="{FF2B5EF4-FFF2-40B4-BE49-F238E27FC236}">
                <a16:creationId xmlns:a16="http://schemas.microsoft.com/office/drawing/2014/main" id="{F8E3C145-5CE2-2C80-0E96-8A78B2F324CC}"/>
              </a:ext>
            </a:extLst>
          </p:cNvPr>
          <p:cNvCxnSpPr>
            <a:cxnSpLocks/>
          </p:cNvCxnSpPr>
          <p:nvPr/>
        </p:nvCxnSpPr>
        <p:spPr>
          <a:xfrm flipV="1">
            <a:off x="7148321" y="4458978"/>
            <a:ext cx="0" cy="332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BC25F505-3285-F994-2B3D-6BD1DD73A03F}"/>
              </a:ext>
            </a:extLst>
          </p:cNvPr>
          <p:cNvSpPr txBox="1"/>
          <p:nvPr/>
        </p:nvSpPr>
        <p:spPr>
          <a:xfrm>
            <a:off x="7804924" y="1185747"/>
            <a:ext cx="17261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Climate</a:t>
            </a:r>
            <a:r>
              <a:rPr lang="nb-NO" dirty="0"/>
              <a:t>, </a:t>
            </a:r>
            <a:r>
              <a:rPr lang="nb-NO" dirty="0" err="1"/>
              <a:t>terrain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2938028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07" y="2377404"/>
            <a:ext cx="9210186" cy="3028686"/>
          </a:xfrm>
          <a:prstGeom prst="rect">
            <a:avLst/>
          </a:prstGeom>
        </p:spPr>
      </p:pic>
      <p:sp>
        <p:nvSpPr>
          <p:cNvPr id="8" name="Høyre klammeparentes 7">
            <a:extLst>
              <a:ext uri="{FF2B5EF4-FFF2-40B4-BE49-F238E27FC236}">
                <a16:creationId xmlns:a16="http://schemas.microsoft.com/office/drawing/2014/main" id="{7459D4F6-0E14-6FD4-92DF-2CF595353556}"/>
              </a:ext>
            </a:extLst>
          </p:cNvPr>
          <p:cNvSpPr/>
          <p:nvPr/>
        </p:nvSpPr>
        <p:spPr>
          <a:xfrm rot="16200000">
            <a:off x="4526428" y="-782842"/>
            <a:ext cx="700741" cy="59055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33B6358D-3CDE-39C1-FD94-6761115C3208}"/>
              </a:ext>
            </a:extLst>
          </p:cNvPr>
          <p:cNvSpPr txBox="1"/>
          <p:nvPr/>
        </p:nvSpPr>
        <p:spPr>
          <a:xfrm>
            <a:off x="3831800" y="1416476"/>
            <a:ext cx="20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Deployment </a:t>
            </a:r>
            <a:r>
              <a:rPr lang="nb-NO" dirty="0" err="1"/>
              <a:t>period</a:t>
            </a:r>
            <a:endParaRPr lang="nb-NO" dirty="0"/>
          </a:p>
        </p:txBody>
      </p:sp>
      <p:sp>
        <p:nvSpPr>
          <p:cNvPr id="11" name="Frihåndsform: figur 10">
            <a:extLst>
              <a:ext uri="{FF2B5EF4-FFF2-40B4-BE49-F238E27FC236}">
                <a16:creationId xmlns:a16="http://schemas.microsoft.com/office/drawing/2014/main" id="{7D50743E-683F-30E3-8C4B-EC030C2081A9}"/>
              </a:ext>
            </a:extLst>
          </p:cNvPr>
          <p:cNvSpPr/>
          <p:nvPr/>
        </p:nvSpPr>
        <p:spPr>
          <a:xfrm rot="5866917">
            <a:off x="7016214" y="3285961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Frihåndsform: figur 11">
            <a:extLst>
              <a:ext uri="{FF2B5EF4-FFF2-40B4-BE49-F238E27FC236}">
                <a16:creationId xmlns:a16="http://schemas.microsoft.com/office/drawing/2014/main" id="{CBDED50F-120B-350F-4152-582DB4329297}"/>
              </a:ext>
            </a:extLst>
          </p:cNvPr>
          <p:cNvSpPr/>
          <p:nvPr/>
        </p:nvSpPr>
        <p:spPr>
          <a:xfrm rot="5866917">
            <a:off x="5685864" y="3699223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031904B9-4A57-0686-68C4-A9B071D0F963}"/>
              </a:ext>
            </a:extLst>
          </p:cNvPr>
          <p:cNvSpPr/>
          <p:nvPr/>
        </p:nvSpPr>
        <p:spPr>
          <a:xfrm rot="5866917">
            <a:off x="5240470" y="3805616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77A6D15E-EEA3-C6D3-F37D-91A2D0E1655B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009137" y="1297223"/>
            <a:ext cx="2271981" cy="2584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6AF41E30-CBB5-4383-1BC8-2696FA91DA34}"/>
              </a:ext>
            </a:extLst>
          </p:cNvPr>
          <p:cNvSpPr txBox="1"/>
          <p:nvPr/>
        </p:nvSpPr>
        <p:spPr>
          <a:xfrm>
            <a:off x="1483142" y="927891"/>
            <a:ext cx="30519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Operations – </a:t>
            </a:r>
            <a:r>
              <a:rPr lang="nb-NO" dirty="0" err="1"/>
              <a:t>higher</a:t>
            </a:r>
            <a:r>
              <a:rPr lang="nb-NO" dirty="0"/>
              <a:t> </a:t>
            </a:r>
            <a:r>
              <a:rPr lang="nb-NO" dirty="0" err="1"/>
              <a:t>intensity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1733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130A31F7-8069-94D9-FCE5-4FF0492F11BF}"/>
              </a:ext>
            </a:extLst>
          </p:cNvPr>
          <p:cNvSpPr/>
          <p:nvPr/>
        </p:nvSpPr>
        <p:spPr>
          <a:xfrm>
            <a:off x="432134" y="1742875"/>
            <a:ext cx="2352675" cy="1266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Easy</a:t>
            </a:r>
            <a:endParaRPr lang="nb-NO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784B130D-872E-722E-584A-0B9DCA881446}"/>
              </a:ext>
            </a:extLst>
          </p:cNvPr>
          <p:cNvSpPr/>
          <p:nvPr/>
        </p:nvSpPr>
        <p:spPr>
          <a:xfrm>
            <a:off x="432133" y="3162100"/>
            <a:ext cx="2352675" cy="1266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Moderate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0B3CE08E-41D2-05B2-083D-C2EAFF1F813C}"/>
              </a:ext>
            </a:extLst>
          </p:cNvPr>
          <p:cNvSpPr/>
          <p:nvPr/>
        </p:nvSpPr>
        <p:spPr>
          <a:xfrm>
            <a:off x="432133" y="4667050"/>
            <a:ext cx="2352675" cy="1266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Hard</a:t>
            </a:r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48B629CD-B1ED-AFE7-C0A6-010CE778E429}"/>
              </a:ext>
            </a:extLst>
          </p:cNvPr>
          <p:cNvCxnSpPr>
            <a:cxnSpLocks/>
          </p:cNvCxnSpPr>
          <p:nvPr/>
        </p:nvCxnSpPr>
        <p:spPr>
          <a:xfrm>
            <a:off x="2784808" y="6062462"/>
            <a:ext cx="86211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ktangel 10">
            <a:extLst>
              <a:ext uri="{FF2B5EF4-FFF2-40B4-BE49-F238E27FC236}">
                <a16:creationId xmlns:a16="http://schemas.microsoft.com/office/drawing/2014/main" id="{40E0372C-3976-1FA6-795F-073044554CD9}"/>
              </a:ext>
            </a:extLst>
          </p:cNvPr>
          <p:cNvSpPr/>
          <p:nvPr/>
        </p:nvSpPr>
        <p:spPr>
          <a:xfrm>
            <a:off x="4643437" y="754428"/>
            <a:ext cx="290512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Flexible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C479363-8745-1656-F28A-935A4C5891E8}"/>
              </a:ext>
            </a:extLst>
          </p:cNvPr>
          <p:cNvSpPr txBox="1"/>
          <p:nvPr/>
        </p:nvSpPr>
        <p:spPr>
          <a:xfrm>
            <a:off x="4735484" y="6062462"/>
            <a:ext cx="226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Mesocycle</a:t>
            </a:r>
            <a:r>
              <a:rPr lang="nb-NO" dirty="0"/>
              <a:t> ~ 6 </a:t>
            </a:r>
            <a:r>
              <a:rPr lang="nb-NO" dirty="0" err="1"/>
              <a:t>weeks</a:t>
            </a:r>
            <a:endParaRPr lang="nb-NO" dirty="0"/>
          </a:p>
        </p:txBody>
      </p:sp>
      <p:cxnSp>
        <p:nvCxnSpPr>
          <p:cNvPr id="14" name="Rett pilkobling 13">
            <a:extLst>
              <a:ext uri="{FF2B5EF4-FFF2-40B4-BE49-F238E27FC236}">
                <a16:creationId xmlns:a16="http://schemas.microsoft.com/office/drawing/2014/main" id="{F2FE7D94-508E-BEBD-1C85-C3C4142187C8}"/>
              </a:ext>
            </a:extLst>
          </p:cNvPr>
          <p:cNvCxnSpPr>
            <a:cxnSpLocks/>
          </p:cNvCxnSpPr>
          <p:nvPr/>
        </p:nvCxnSpPr>
        <p:spPr>
          <a:xfrm flipV="1">
            <a:off x="3061034" y="3776462"/>
            <a:ext cx="2190750" cy="19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5FEE79F3-5AE2-0ED3-3D6D-DB75259BA4C5}"/>
              </a:ext>
            </a:extLst>
          </p:cNvPr>
          <p:cNvCxnSpPr>
            <a:cxnSpLocks/>
          </p:cNvCxnSpPr>
          <p:nvPr/>
        </p:nvCxnSpPr>
        <p:spPr>
          <a:xfrm flipV="1">
            <a:off x="3208671" y="4667050"/>
            <a:ext cx="2138363" cy="761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048C36C5-AFFD-85BB-E0BE-776BF2F271B5}"/>
              </a:ext>
            </a:extLst>
          </p:cNvPr>
          <p:cNvCxnSpPr>
            <a:cxnSpLocks/>
          </p:cNvCxnSpPr>
          <p:nvPr/>
        </p:nvCxnSpPr>
        <p:spPr>
          <a:xfrm>
            <a:off x="2991546" y="2371524"/>
            <a:ext cx="2233613" cy="433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00D0467D-57BD-ED62-2528-E841C0AC6B17}"/>
              </a:ext>
            </a:extLst>
          </p:cNvPr>
          <p:cNvSpPr/>
          <p:nvPr/>
        </p:nvSpPr>
        <p:spPr>
          <a:xfrm>
            <a:off x="5441385" y="3179845"/>
            <a:ext cx="1452563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Soldier</a:t>
            </a:r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CA015055-9676-DFB3-E88C-F62311AD6E7C}"/>
              </a:ext>
            </a:extLst>
          </p:cNvPr>
          <p:cNvSpPr txBox="1"/>
          <p:nvPr/>
        </p:nvSpPr>
        <p:spPr>
          <a:xfrm>
            <a:off x="575009" y="1112677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Session</a:t>
            </a:r>
            <a:r>
              <a:rPr lang="nb-NO" dirty="0"/>
              <a:t> </a:t>
            </a:r>
            <a:r>
              <a:rPr lang="nb-NO" dirty="0" err="1"/>
              <a:t>choice</a:t>
            </a:r>
            <a:endParaRPr lang="nb-NO" dirty="0"/>
          </a:p>
        </p:txBody>
      </p: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009B54BA-82BA-5494-D2FB-9475366F4C4E}"/>
              </a:ext>
            </a:extLst>
          </p:cNvPr>
          <p:cNvCxnSpPr>
            <a:cxnSpLocks/>
          </p:cNvCxnSpPr>
          <p:nvPr/>
        </p:nvCxnSpPr>
        <p:spPr>
          <a:xfrm>
            <a:off x="7223459" y="3695297"/>
            <a:ext cx="163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ktangel 23">
            <a:extLst>
              <a:ext uri="{FF2B5EF4-FFF2-40B4-BE49-F238E27FC236}">
                <a16:creationId xmlns:a16="http://schemas.microsoft.com/office/drawing/2014/main" id="{A4D07F7A-4F7F-4D69-DF0F-FE51B73F8812}"/>
              </a:ext>
            </a:extLst>
          </p:cNvPr>
          <p:cNvSpPr/>
          <p:nvPr/>
        </p:nvSpPr>
        <p:spPr>
          <a:xfrm>
            <a:off x="9676775" y="2732259"/>
            <a:ext cx="1257300" cy="738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Easy</a:t>
            </a:r>
            <a:endParaRPr lang="nb-NO" dirty="0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19514777-AAD2-63DF-5A6C-8FE279F970DD}"/>
              </a:ext>
            </a:extLst>
          </p:cNvPr>
          <p:cNvSpPr txBox="1"/>
          <p:nvPr/>
        </p:nvSpPr>
        <p:spPr>
          <a:xfrm>
            <a:off x="9434615" y="3713743"/>
            <a:ext cx="232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b-NO" dirty="0"/>
              <a:t>Focus UB-</a:t>
            </a:r>
            <a:r>
              <a:rPr lang="nb-NO" dirty="0" err="1"/>
              <a:t>strength</a:t>
            </a:r>
            <a:endParaRPr lang="nb-NO" dirty="0"/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5B5ACA37-6A51-9C28-A222-26C28D9E0819}"/>
              </a:ext>
            </a:extLst>
          </p:cNvPr>
          <p:cNvSpPr txBox="1"/>
          <p:nvPr/>
        </p:nvSpPr>
        <p:spPr>
          <a:xfrm>
            <a:off x="5441385" y="4150767"/>
            <a:ext cx="1235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Fatigue</a:t>
            </a:r>
            <a:r>
              <a:rPr lang="nb-NO" dirty="0"/>
              <a:t>?</a:t>
            </a:r>
          </a:p>
          <a:p>
            <a:r>
              <a:rPr lang="nb-NO" dirty="0" err="1"/>
              <a:t>Recoverd</a:t>
            </a:r>
            <a:r>
              <a:rPr lang="nb-NO" dirty="0"/>
              <a:t>?</a:t>
            </a:r>
          </a:p>
          <a:p>
            <a:endParaRPr lang="nb-NO" dirty="0"/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5F0DC833-A3A5-3C11-76C2-25A3A79B88AC}"/>
              </a:ext>
            </a:extLst>
          </p:cNvPr>
          <p:cNvSpPr txBox="1"/>
          <p:nvPr/>
        </p:nvSpPr>
        <p:spPr>
          <a:xfrm>
            <a:off x="6796913" y="2732259"/>
            <a:ext cx="2565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 err="1"/>
              <a:t>Tired</a:t>
            </a:r>
            <a:r>
              <a:rPr lang="nb-NO" dirty="0"/>
              <a:t> </a:t>
            </a:r>
            <a:r>
              <a:rPr lang="nb-NO" dirty="0" err="1"/>
              <a:t>after</a:t>
            </a:r>
            <a:r>
              <a:rPr lang="nb-NO" dirty="0"/>
              <a:t> long-</a:t>
            </a:r>
            <a:r>
              <a:rPr lang="nb-NO" dirty="0" err="1"/>
              <a:t>loaded</a:t>
            </a:r>
            <a:r>
              <a:rPr lang="nb-NO" dirty="0"/>
              <a:t> </a:t>
            </a:r>
            <a:r>
              <a:rPr lang="nb-NO" dirty="0" err="1"/>
              <a:t>marches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field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76145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FD10AC22-8EC9-F61E-51DD-BC7BEDCADAA1}"/>
              </a:ext>
            </a:extLst>
          </p:cNvPr>
          <p:cNvCxnSpPr/>
          <p:nvPr/>
        </p:nvCxnSpPr>
        <p:spPr>
          <a:xfrm>
            <a:off x="2809875" y="5038725"/>
            <a:ext cx="42957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F56251A8-6FB5-B5DB-B25E-3B0AFAA70EC6}"/>
              </a:ext>
            </a:extLst>
          </p:cNvPr>
          <p:cNvCxnSpPr>
            <a:cxnSpLocks/>
          </p:cNvCxnSpPr>
          <p:nvPr/>
        </p:nvCxnSpPr>
        <p:spPr>
          <a:xfrm flipV="1">
            <a:off x="2809875" y="2381250"/>
            <a:ext cx="0" cy="264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F8FC574E-9299-4E52-BBA1-4051B0ECBB9F}"/>
              </a:ext>
            </a:extLst>
          </p:cNvPr>
          <p:cNvCxnSpPr>
            <a:cxnSpLocks/>
          </p:cNvCxnSpPr>
          <p:nvPr/>
        </p:nvCxnSpPr>
        <p:spPr>
          <a:xfrm>
            <a:off x="3857625" y="3495675"/>
            <a:ext cx="2438400" cy="1457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114C2EF3-3A51-C7D8-C1C5-38F76199ADC2}"/>
              </a:ext>
            </a:extLst>
          </p:cNvPr>
          <p:cNvCxnSpPr>
            <a:cxnSpLocks/>
          </p:cNvCxnSpPr>
          <p:nvPr/>
        </p:nvCxnSpPr>
        <p:spPr>
          <a:xfrm>
            <a:off x="3876675" y="4057650"/>
            <a:ext cx="1514475" cy="895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9A45EE0B-5340-57F9-9999-5CB388C10D66}"/>
              </a:ext>
            </a:extLst>
          </p:cNvPr>
          <p:cNvCxnSpPr>
            <a:cxnSpLocks/>
          </p:cNvCxnSpPr>
          <p:nvPr/>
        </p:nvCxnSpPr>
        <p:spPr>
          <a:xfrm>
            <a:off x="3362325" y="3495675"/>
            <a:ext cx="495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linje 18">
            <a:extLst>
              <a:ext uri="{FF2B5EF4-FFF2-40B4-BE49-F238E27FC236}">
                <a16:creationId xmlns:a16="http://schemas.microsoft.com/office/drawing/2014/main" id="{79A67356-3DC2-8448-B1E3-4064CA4991DB}"/>
              </a:ext>
            </a:extLst>
          </p:cNvPr>
          <p:cNvCxnSpPr>
            <a:cxnSpLocks/>
          </p:cNvCxnSpPr>
          <p:nvPr/>
        </p:nvCxnSpPr>
        <p:spPr>
          <a:xfrm>
            <a:off x="3362325" y="4057650"/>
            <a:ext cx="514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98E1CD4C-E7D3-48DA-C8C4-09FA2F2AAE87}"/>
              </a:ext>
            </a:extLst>
          </p:cNvPr>
          <p:cNvSpPr txBox="1"/>
          <p:nvPr/>
        </p:nvSpPr>
        <p:spPr>
          <a:xfrm>
            <a:off x="4095750" y="327290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Soldier 1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486564CD-B4A1-CDFD-0F07-CE274EE1F4BC}"/>
              </a:ext>
            </a:extLst>
          </p:cNvPr>
          <p:cNvSpPr txBox="1"/>
          <p:nvPr/>
        </p:nvSpPr>
        <p:spPr>
          <a:xfrm>
            <a:off x="3362325" y="4280417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Soldier 2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768CB599-433E-3977-6D3C-746E04AEB404}"/>
              </a:ext>
            </a:extLst>
          </p:cNvPr>
          <p:cNvSpPr txBox="1"/>
          <p:nvPr/>
        </p:nvSpPr>
        <p:spPr>
          <a:xfrm>
            <a:off x="4034819" y="499110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Duration</a:t>
            </a:r>
            <a:r>
              <a:rPr lang="nb-NO" dirty="0"/>
              <a:t> </a:t>
            </a:r>
            <a:r>
              <a:rPr lang="nb-NO" dirty="0" err="1"/>
              <a:t>operation</a:t>
            </a:r>
            <a:endParaRPr lang="nb-NO" dirty="0"/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08F100D7-6B66-F134-E366-000911B6FEEE}"/>
              </a:ext>
            </a:extLst>
          </p:cNvPr>
          <p:cNvSpPr txBox="1"/>
          <p:nvPr/>
        </p:nvSpPr>
        <p:spPr>
          <a:xfrm>
            <a:off x="2822272" y="1937860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fitness</a:t>
            </a:r>
            <a:r>
              <a:rPr lang="nb-NO" dirty="0"/>
              <a:t>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F51791FD-42A6-4502-1554-10B158578E31}"/>
              </a:ext>
            </a:extLst>
          </p:cNvPr>
          <p:cNvSpPr txBox="1"/>
          <p:nvPr/>
        </p:nvSpPr>
        <p:spPr>
          <a:xfrm>
            <a:off x="2813749" y="2255875"/>
            <a:ext cx="177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pre-</a:t>
            </a:r>
            <a:r>
              <a:rPr lang="nb-NO" dirty="0" err="1"/>
              <a:t>deployment</a:t>
            </a:r>
            <a:endParaRPr lang="nb-NO" dirty="0"/>
          </a:p>
        </p:txBody>
      </p:sp>
      <p:cxnSp>
        <p:nvCxnSpPr>
          <p:cNvPr id="27" name="Rett pilkobling 26">
            <a:extLst>
              <a:ext uri="{FF2B5EF4-FFF2-40B4-BE49-F238E27FC236}">
                <a16:creationId xmlns:a16="http://schemas.microsoft.com/office/drawing/2014/main" id="{D3412628-BA87-22D4-A062-D521D177FC99}"/>
              </a:ext>
            </a:extLst>
          </p:cNvPr>
          <p:cNvCxnSpPr>
            <a:cxnSpLocks/>
          </p:cNvCxnSpPr>
          <p:nvPr/>
        </p:nvCxnSpPr>
        <p:spPr>
          <a:xfrm>
            <a:off x="3857625" y="3333748"/>
            <a:ext cx="0" cy="727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ett linje 31">
            <a:extLst>
              <a:ext uri="{FF2B5EF4-FFF2-40B4-BE49-F238E27FC236}">
                <a16:creationId xmlns:a16="http://schemas.microsoft.com/office/drawing/2014/main" id="{F855DB40-61FC-07AF-CCFF-381614CC2992}"/>
              </a:ext>
            </a:extLst>
          </p:cNvPr>
          <p:cNvCxnSpPr>
            <a:cxnSpLocks/>
          </p:cNvCxnSpPr>
          <p:nvPr/>
        </p:nvCxnSpPr>
        <p:spPr>
          <a:xfrm>
            <a:off x="4095750" y="4891565"/>
            <a:ext cx="0" cy="1662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4646DCE4-549A-BC11-9D06-9DCBCA800F93}"/>
              </a:ext>
            </a:extLst>
          </p:cNvPr>
          <p:cNvSpPr txBox="1"/>
          <p:nvPr/>
        </p:nvSpPr>
        <p:spPr>
          <a:xfrm rot="16200000">
            <a:off x="1639271" y="3708893"/>
            <a:ext cx="1940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Military</a:t>
            </a:r>
            <a:r>
              <a:rPr lang="nb-NO" dirty="0"/>
              <a:t> </a:t>
            </a:r>
            <a:r>
              <a:rPr lang="nb-NO" dirty="0" err="1"/>
              <a:t>readiness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119783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9B771EB7-5BC2-523A-966A-CAD2D040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08" y="154934"/>
            <a:ext cx="8828184" cy="654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8124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32" y="1812801"/>
            <a:ext cx="11142390" cy="3664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E7256107-81D9-7D69-25D2-BAAF63426DAE}"/>
              </a:ext>
            </a:extLst>
          </p:cNvPr>
          <p:cNvCxnSpPr>
            <a:cxnSpLocks/>
          </p:cNvCxnSpPr>
          <p:nvPr/>
        </p:nvCxnSpPr>
        <p:spPr>
          <a:xfrm>
            <a:off x="2996665" y="2707643"/>
            <a:ext cx="6198669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4E9ABE99-0093-47AD-F6D7-156C4C261652}"/>
              </a:ext>
            </a:extLst>
          </p:cNvPr>
          <p:cNvSpPr txBox="1"/>
          <p:nvPr/>
        </p:nvSpPr>
        <p:spPr>
          <a:xfrm>
            <a:off x="4723683" y="2338311"/>
            <a:ext cx="123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Demand</a:t>
            </a:r>
            <a:endParaRPr lang="nb-NO" dirty="0"/>
          </a:p>
        </p:txBody>
      </p:sp>
      <p:cxnSp>
        <p:nvCxnSpPr>
          <p:cNvPr id="2" name="Rett linje 1">
            <a:extLst>
              <a:ext uri="{FF2B5EF4-FFF2-40B4-BE49-F238E27FC236}">
                <a16:creationId xmlns:a16="http://schemas.microsoft.com/office/drawing/2014/main" id="{F0E4A3C0-6C1C-4FA1-3978-2DDCFEDC793B}"/>
              </a:ext>
            </a:extLst>
          </p:cNvPr>
          <p:cNvCxnSpPr>
            <a:cxnSpLocks/>
          </p:cNvCxnSpPr>
          <p:nvPr/>
        </p:nvCxnSpPr>
        <p:spPr>
          <a:xfrm>
            <a:off x="2996665" y="2844934"/>
            <a:ext cx="6198669" cy="273651"/>
          </a:xfrm>
          <a:prstGeom prst="line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C553936A-D6FE-B191-3BB1-ACE5646FD911}"/>
              </a:ext>
            </a:extLst>
          </p:cNvPr>
          <p:cNvCxnSpPr/>
          <p:nvPr/>
        </p:nvCxnSpPr>
        <p:spPr>
          <a:xfrm>
            <a:off x="8354728" y="2707643"/>
            <a:ext cx="0" cy="37538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8AC94394-BD6E-A1BD-BC47-FDAB7FBF281E}"/>
              </a:ext>
            </a:extLst>
          </p:cNvPr>
          <p:cNvCxnSpPr>
            <a:cxnSpLocks/>
          </p:cNvCxnSpPr>
          <p:nvPr/>
        </p:nvCxnSpPr>
        <p:spPr>
          <a:xfrm>
            <a:off x="6095999" y="2696412"/>
            <a:ext cx="0" cy="29704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378F9F13-DE6D-564F-ECAC-8ABDFE0B4F59}"/>
              </a:ext>
            </a:extLst>
          </p:cNvPr>
          <p:cNvSpPr txBox="1"/>
          <p:nvPr/>
        </p:nvSpPr>
        <p:spPr>
          <a:xfrm>
            <a:off x="6362299" y="1812801"/>
            <a:ext cx="158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Minimize</a:t>
            </a:r>
            <a:r>
              <a:rPr lang="nb-NO" dirty="0"/>
              <a:t> </a:t>
            </a:r>
            <a:r>
              <a:rPr lang="nb-NO" dirty="0" err="1"/>
              <a:t>drop</a:t>
            </a:r>
            <a:endParaRPr lang="nb-NO" dirty="0"/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842F1BBF-AE6E-2930-2625-2827F52A9410}"/>
              </a:ext>
            </a:extLst>
          </p:cNvPr>
          <p:cNvCxnSpPr>
            <a:cxnSpLocks/>
          </p:cNvCxnSpPr>
          <p:nvPr/>
        </p:nvCxnSpPr>
        <p:spPr>
          <a:xfrm flipH="1">
            <a:off x="6236655" y="2182133"/>
            <a:ext cx="1088170" cy="66280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479BA6F6-640A-20D1-EEE4-43A119CF2275}"/>
              </a:ext>
            </a:extLst>
          </p:cNvPr>
          <p:cNvCxnSpPr>
            <a:cxnSpLocks/>
          </p:cNvCxnSpPr>
          <p:nvPr/>
        </p:nvCxnSpPr>
        <p:spPr>
          <a:xfrm>
            <a:off x="7422810" y="2205527"/>
            <a:ext cx="888348" cy="6898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0EA1F18B-23AC-D3AA-FB5E-905D4BF0CC15}"/>
              </a:ext>
            </a:extLst>
          </p:cNvPr>
          <p:cNvSpPr txBox="1"/>
          <p:nvPr/>
        </p:nvSpPr>
        <p:spPr>
          <a:xfrm rot="182352">
            <a:off x="3740205" y="285454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Decline</a:t>
            </a:r>
            <a:r>
              <a:rPr lang="nb-NO" dirty="0"/>
              <a:t> in </a:t>
            </a:r>
            <a:r>
              <a:rPr lang="nb-NO" dirty="0" err="1"/>
              <a:t>ability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100657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131FF6D2-2DE1-C03F-CFEC-11475F14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32" y="1812801"/>
            <a:ext cx="11142390" cy="36640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E7256107-81D9-7D69-25D2-BAAF63426DAE}"/>
              </a:ext>
            </a:extLst>
          </p:cNvPr>
          <p:cNvCxnSpPr>
            <a:cxnSpLocks/>
          </p:cNvCxnSpPr>
          <p:nvPr/>
        </p:nvCxnSpPr>
        <p:spPr>
          <a:xfrm>
            <a:off x="2996665" y="2707643"/>
            <a:ext cx="6198669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4E9ABE99-0093-47AD-F6D7-156C4C261652}"/>
              </a:ext>
            </a:extLst>
          </p:cNvPr>
          <p:cNvSpPr txBox="1"/>
          <p:nvPr/>
        </p:nvSpPr>
        <p:spPr>
          <a:xfrm>
            <a:off x="4723683" y="2338311"/>
            <a:ext cx="123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Demand</a:t>
            </a:r>
            <a:endParaRPr lang="nb-NO" dirty="0"/>
          </a:p>
        </p:txBody>
      </p:sp>
      <p:cxnSp>
        <p:nvCxnSpPr>
          <p:cNvPr id="2" name="Rett linje 1">
            <a:extLst>
              <a:ext uri="{FF2B5EF4-FFF2-40B4-BE49-F238E27FC236}">
                <a16:creationId xmlns:a16="http://schemas.microsoft.com/office/drawing/2014/main" id="{F0E4A3C0-6C1C-4FA1-3978-2DDCFEDC793B}"/>
              </a:ext>
            </a:extLst>
          </p:cNvPr>
          <p:cNvCxnSpPr>
            <a:cxnSpLocks/>
          </p:cNvCxnSpPr>
          <p:nvPr/>
        </p:nvCxnSpPr>
        <p:spPr>
          <a:xfrm>
            <a:off x="2996665" y="2844934"/>
            <a:ext cx="6198669" cy="273651"/>
          </a:xfrm>
          <a:prstGeom prst="line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C553936A-D6FE-B191-3BB1-ACE5646FD911}"/>
              </a:ext>
            </a:extLst>
          </p:cNvPr>
          <p:cNvCxnSpPr/>
          <p:nvPr/>
        </p:nvCxnSpPr>
        <p:spPr>
          <a:xfrm>
            <a:off x="8354728" y="2707643"/>
            <a:ext cx="0" cy="37538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8AC94394-BD6E-A1BD-BC47-FDAB7FBF281E}"/>
              </a:ext>
            </a:extLst>
          </p:cNvPr>
          <p:cNvCxnSpPr>
            <a:cxnSpLocks/>
          </p:cNvCxnSpPr>
          <p:nvPr/>
        </p:nvCxnSpPr>
        <p:spPr>
          <a:xfrm>
            <a:off x="6095999" y="2696412"/>
            <a:ext cx="0" cy="297044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378F9F13-DE6D-564F-ECAC-8ABDFE0B4F59}"/>
              </a:ext>
            </a:extLst>
          </p:cNvPr>
          <p:cNvSpPr txBox="1"/>
          <p:nvPr/>
        </p:nvSpPr>
        <p:spPr>
          <a:xfrm>
            <a:off x="6362299" y="1812801"/>
            <a:ext cx="1580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Minimize</a:t>
            </a:r>
            <a:r>
              <a:rPr lang="nb-NO" dirty="0"/>
              <a:t> </a:t>
            </a:r>
            <a:r>
              <a:rPr lang="nb-NO" dirty="0" err="1"/>
              <a:t>drop</a:t>
            </a:r>
            <a:endParaRPr lang="nb-NO" dirty="0"/>
          </a:p>
        </p:txBody>
      </p: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842F1BBF-AE6E-2930-2625-2827F52A9410}"/>
              </a:ext>
            </a:extLst>
          </p:cNvPr>
          <p:cNvCxnSpPr>
            <a:cxnSpLocks/>
          </p:cNvCxnSpPr>
          <p:nvPr/>
        </p:nvCxnSpPr>
        <p:spPr>
          <a:xfrm flipH="1">
            <a:off x="6236655" y="2182133"/>
            <a:ext cx="1088170" cy="662801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tt pilkobling 18">
            <a:extLst>
              <a:ext uri="{FF2B5EF4-FFF2-40B4-BE49-F238E27FC236}">
                <a16:creationId xmlns:a16="http://schemas.microsoft.com/office/drawing/2014/main" id="{479BA6F6-640A-20D1-EEE4-43A119CF2275}"/>
              </a:ext>
            </a:extLst>
          </p:cNvPr>
          <p:cNvCxnSpPr>
            <a:cxnSpLocks/>
          </p:cNvCxnSpPr>
          <p:nvPr/>
        </p:nvCxnSpPr>
        <p:spPr>
          <a:xfrm>
            <a:off x="7422810" y="2205527"/>
            <a:ext cx="888348" cy="689808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0EA1F18B-23AC-D3AA-FB5E-905D4BF0CC15}"/>
              </a:ext>
            </a:extLst>
          </p:cNvPr>
          <p:cNvSpPr txBox="1"/>
          <p:nvPr/>
        </p:nvSpPr>
        <p:spPr>
          <a:xfrm rot="182352">
            <a:off x="3740205" y="2854540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Decline</a:t>
            </a:r>
            <a:r>
              <a:rPr lang="nb-NO" dirty="0"/>
              <a:t> in </a:t>
            </a:r>
            <a:r>
              <a:rPr lang="nb-NO" dirty="0" err="1"/>
              <a:t>ability</a:t>
            </a:r>
            <a:endParaRPr lang="nb-NO" dirty="0"/>
          </a:p>
        </p:txBody>
      </p:sp>
      <p:sp>
        <p:nvSpPr>
          <p:cNvPr id="3" name="Frihåndsform: figur 2">
            <a:extLst>
              <a:ext uri="{FF2B5EF4-FFF2-40B4-BE49-F238E27FC236}">
                <a16:creationId xmlns:a16="http://schemas.microsoft.com/office/drawing/2014/main" id="{528BAD4D-3171-55AD-061B-0AD65EDD9A25}"/>
              </a:ext>
            </a:extLst>
          </p:cNvPr>
          <p:cNvSpPr/>
          <p:nvPr/>
        </p:nvSpPr>
        <p:spPr>
          <a:xfrm rot="5866917">
            <a:off x="6322110" y="3585551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Frihåndsform: figur 3">
            <a:extLst>
              <a:ext uri="{FF2B5EF4-FFF2-40B4-BE49-F238E27FC236}">
                <a16:creationId xmlns:a16="http://schemas.microsoft.com/office/drawing/2014/main" id="{7ACF9426-C680-EDA0-FEAD-B6A7714F6809}"/>
              </a:ext>
            </a:extLst>
          </p:cNvPr>
          <p:cNvSpPr/>
          <p:nvPr/>
        </p:nvSpPr>
        <p:spPr>
          <a:xfrm rot="5866917">
            <a:off x="7818744" y="3165073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Frihåndsform: figur 4">
            <a:extLst>
              <a:ext uri="{FF2B5EF4-FFF2-40B4-BE49-F238E27FC236}">
                <a16:creationId xmlns:a16="http://schemas.microsoft.com/office/drawing/2014/main" id="{D3449F78-92F9-8609-3F66-C1150C505D2A}"/>
              </a:ext>
            </a:extLst>
          </p:cNvPr>
          <p:cNvSpPr/>
          <p:nvPr/>
        </p:nvSpPr>
        <p:spPr>
          <a:xfrm rot="5866917">
            <a:off x="6900784" y="3414353"/>
            <a:ext cx="471864" cy="385048"/>
          </a:xfrm>
          <a:custGeom>
            <a:avLst/>
            <a:gdLst>
              <a:gd name="connsiteX0" fmla="*/ 772587 w 772587"/>
              <a:gd name="connsiteY0" fmla="*/ 361950 h 361950"/>
              <a:gd name="connsiteX1" fmla="*/ 1062 w 772587"/>
              <a:gd name="connsiteY1" fmla="*/ 257175 h 361950"/>
              <a:gd name="connsiteX2" fmla="*/ 639237 w 772587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587" h="361950">
                <a:moveTo>
                  <a:pt x="772587" y="361950"/>
                </a:moveTo>
                <a:cubicBezTo>
                  <a:pt x="397937" y="339725"/>
                  <a:pt x="23287" y="317500"/>
                  <a:pt x="1062" y="257175"/>
                </a:cubicBezTo>
                <a:cubicBezTo>
                  <a:pt x="-21163" y="196850"/>
                  <a:pt x="309037" y="98425"/>
                  <a:pt x="63923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21045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Sylinder 2">
            <a:extLst>
              <a:ext uri="{FF2B5EF4-FFF2-40B4-BE49-F238E27FC236}">
                <a16:creationId xmlns:a16="http://schemas.microsoft.com/office/drawing/2014/main" id="{2818517B-1156-FA8F-6ED3-09F67F4FF741}"/>
              </a:ext>
            </a:extLst>
          </p:cNvPr>
          <p:cNvSpPr txBox="1"/>
          <p:nvPr/>
        </p:nvSpPr>
        <p:spPr>
          <a:xfrm>
            <a:off x="6717156" y="931768"/>
            <a:ext cx="153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Field </a:t>
            </a:r>
            <a:r>
              <a:rPr lang="nb-NO" dirty="0" err="1"/>
              <a:t>exercise</a:t>
            </a:r>
            <a:endParaRPr lang="nb-NO" dirty="0"/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2B7327B3-9CD0-24C9-1C13-1F4F55B61C62}"/>
              </a:ext>
            </a:extLst>
          </p:cNvPr>
          <p:cNvSpPr txBox="1"/>
          <p:nvPr/>
        </p:nvSpPr>
        <p:spPr>
          <a:xfrm>
            <a:off x="2957965" y="967114"/>
            <a:ext cx="304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Support and </a:t>
            </a:r>
            <a:r>
              <a:rPr lang="nb-NO" dirty="0" err="1"/>
              <a:t>reconnaissance</a:t>
            </a:r>
            <a:endParaRPr lang="nb-NO" dirty="0"/>
          </a:p>
        </p:txBody>
      </p:sp>
      <p:pic>
        <p:nvPicPr>
          <p:cNvPr id="4" name="Bilde 3" descr="Et bilde som inneholder tekst, skjermbilde, Font, line">
            <a:extLst>
              <a:ext uri="{FF2B5EF4-FFF2-40B4-BE49-F238E27FC236}">
                <a16:creationId xmlns:a16="http://schemas.microsoft.com/office/drawing/2014/main" id="{1D63DBF2-A72E-B0B0-BB68-E9BAA7F78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63" y="1628084"/>
            <a:ext cx="11017751" cy="3943351"/>
          </a:xfrm>
          <a:prstGeom prst="rect">
            <a:avLst/>
          </a:prstGeom>
        </p:spPr>
      </p:pic>
      <p:cxnSp>
        <p:nvCxnSpPr>
          <p:cNvPr id="2" name="Rett linje 1">
            <a:extLst>
              <a:ext uri="{FF2B5EF4-FFF2-40B4-BE49-F238E27FC236}">
                <a16:creationId xmlns:a16="http://schemas.microsoft.com/office/drawing/2014/main" id="{F0E4A3C0-6C1C-4FA1-3978-2DDCFEDC793B}"/>
              </a:ext>
            </a:extLst>
          </p:cNvPr>
          <p:cNvCxnSpPr>
            <a:cxnSpLocks/>
          </p:cNvCxnSpPr>
          <p:nvPr/>
        </p:nvCxnSpPr>
        <p:spPr>
          <a:xfrm>
            <a:off x="1957137" y="2750827"/>
            <a:ext cx="5887452" cy="292988"/>
          </a:xfrm>
          <a:prstGeom prst="line">
            <a:avLst/>
          </a:prstGeom>
          <a:ln w="19050" cap="flat" cmpd="sng" algn="ctr">
            <a:solidFill>
              <a:schemeClr val="accent5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kstSylinder 4">
            <a:extLst>
              <a:ext uri="{FF2B5EF4-FFF2-40B4-BE49-F238E27FC236}">
                <a16:creationId xmlns:a16="http://schemas.microsoft.com/office/drawing/2014/main" id="{448B5409-2BA6-EA88-2D35-A94B59406261}"/>
              </a:ext>
            </a:extLst>
          </p:cNvPr>
          <p:cNvSpPr txBox="1"/>
          <p:nvPr/>
        </p:nvSpPr>
        <p:spPr>
          <a:xfrm rot="182352">
            <a:off x="1572554" y="2712654"/>
            <a:ext cx="277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Decline</a:t>
            </a:r>
            <a:r>
              <a:rPr lang="nb-NO" dirty="0"/>
              <a:t> in 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fitness</a:t>
            </a:r>
            <a:endParaRPr lang="nb-NO" dirty="0"/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BBC2578C-F5EB-9192-6DC3-3E3C4F36FF41}"/>
              </a:ext>
            </a:extLst>
          </p:cNvPr>
          <p:cNvCxnSpPr>
            <a:cxnSpLocks/>
          </p:cNvCxnSpPr>
          <p:nvPr/>
        </p:nvCxnSpPr>
        <p:spPr>
          <a:xfrm>
            <a:off x="7010449" y="1286565"/>
            <a:ext cx="42461" cy="1612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pilkobling 11">
            <a:extLst>
              <a:ext uri="{FF2B5EF4-FFF2-40B4-BE49-F238E27FC236}">
                <a16:creationId xmlns:a16="http://schemas.microsoft.com/office/drawing/2014/main" id="{1C82CF5F-ABA6-7B42-AD98-8597889488DB}"/>
              </a:ext>
            </a:extLst>
          </p:cNvPr>
          <p:cNvCxnSpPr>
            <a:cxnSpLocks/>
          </p:cNvCxnSpPr>
          <p:nvPr/>
        </p:nvCxnSpPr>
        <p:spPr>
          <a:xfrm>
            <a:off x="5660526" y="1499749"/>
            <a:ext cx="196411" cy="1379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451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tekst, skjermbilde, Font, line">
            <a:extLst>
              <a:ext uri="{FF2B5EF4-FFF2-40B4-BE49-F238E27FC236}">
                <a16:creationId xmlns:a16="http://schemas.microsoft.com/office/drawing/2014/main" id="{956BBA82-37D2-0944-ADDC-2B0D0C799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6" y="2187212"/>
            <a:ext cx="11017751" cy="3943351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4E9ABE99-0093-47AD-F6D7-156C4C261652}"/>
              </a:ext>
            </a:extLst>
          </p:cNvPr>
          <p:cNvSpPr txBox="1"/>
          <p:nvPr/>
        </p:nvSpPr>
        <p:spPr>
          <a:xfrm>
            <a:off x="3353686" y="2918170"/>
            <a:ext cx="123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Demand</a:t>
            </a:r>
            <a:endParaRPr lang="nb-NO" dirty="0"/>
          </a:p>
        </p:txBody>
      </p:sp>
      <p:cxnSp>
        <p:nvCxnSpPr>
          <p:cNvPr id="2" name="Rett linje 1">
            <a:extLst>
              <a:ext uri="{FF2B5EF4-FFF2-40B4-BE49-F238E27FC236}">
                <a16:creationId xmlns:a16="http://schemas.microsoft.com/office/drawing/2014/main" id="{F0E4A3C0-6C1C-4FA1-3978-2DDCFEDC793B}"/>
              </a:ext>
            </a:extLst>
          </p:cNvPr>
          <p:cNvCxnSpPr>
            <a:cxnSpLocks/>
          </p:cNvCxnSpPr>
          <p:nvPr/>
        </p:nvCxnSpPr>
        <p:spPr>
          <a:xfrm>
            <a:off x="1309035" y="3339967"/>
            <a:ext cx="6198669" cy="33688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kstSylinder 4">
            <a:extLst>
              <a:ext uri="{FF2B5EF4-FFF2-40B4-BE49-F238E27FC236}">
                <a16:creationId xmlns:a16="http://schemas.microsoft.com/office/drawing/2014/main" id="{448B5409-2BA6-EA88-2D35-A94B59406261}"/>
              </a:ext>
            </a:extLst>
          </p:cNvPr>
          <p:cNvSpPr txBox="1"/>
          <p:nvPr/>
        </p:nvSpPr>
        <p:spPr>
          <a:xfrm rot="182352">
            <a:off x="1343319" y="3357202"/>
            <a:ext cx="2770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Decline</a:t>
            </a:r>
            <a:r>
              <a:rPr lang="nb-NO" dirty="0"/>
              <a:t> in </a:t>
            </a:r>
            <a:r>
              <a:rPr lang="nb-NO" dirty="0" err="1"/>
              <a:t>physical</a:t>
            </a:r>
            <a:r>
              <a:rPr lang="nb-NO" dirty="0"/>
              <a:t> </a:t>
            </a:r>
            <a:r>
              <a:rPr lang="nb-NO" dirty="0" err="1"/>
              <a:t>fitness</a:t>
            </a:r>
            <a:endParaRPr lang="nb-NO" dirty="0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D133E564-046E-7306-AD82-E9F6AEC8DCF2}"/>
              </a:ext>
            </a:extLst>
          </p:cNvPr>
          <p:cNvSpPr txBox="1"/>
          <p:nvPr/>
        </p:nvSpPr>
        <p:spPr>
          <a:xfrm>
            <a:off x="5990543" y="1960005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Soldier 1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B1285978-C6B5-3633-5728-E6063909F4D2}"/>
              </a:ext>
            </a:extLst>
          </p:cNvPr>
          <p:cNvSpPr txBox="1"/>
          <p:nvPr/>
        </p:nvSpPr>
        <p:spPr>
          <a:xfrm>
            <a:off x="3638162" y="1955136"/>
            <a:ext cx="122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Soldier 2</a:t>
            </a:r>
          </a:p>
        </p:txBody>
      </p:sp>
      <p:cxnSp>
        <p:nvCxnSpPr>
          <p:cNvPr id="9" name="Rett linje 8">
            <a:extLst>
              <a:ext uri="{FF2B5EF4-FFF2-40B4-BE49-F238E27FC236}">
                <a16:creationId xmlns:a16="http://schemas.microsoft.com/office/drawing/2014/main" id="{60B8C59A-1258-4EF4-1944-17A79C634ACF}"/>
              </a:ext>
            </a:extLst>
          </p:cNvPr>
          <p:cNvCxnSpPr>
            <a:cxnSpLocks/>
          </p:cNvCxnSpPr>
          <p:nvPr/>
        </p:nvCxnSpPr>
        <p:spPr>
          <a:xfrm>
            <a:off x="3970205" y="3295104"/>
            <a:ext cx="3216798" cy="9525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E25B1ED1-5EBD-F77F-6B00-79F0B1B74B8E}"/>
              </a:ext>
            </a:extLst>
          </p:cNvPr>
          <p:cNvCxnSpPr>
            <a:cxnSpLocks/>
          </p:cNvCxnSpPr>
          <p:nvPr/>
        </p:nvCxnSpPr>
        <p:spPr>
          <a:xfrm>
            <a:off x="3474720" y="3321409"/>
            <a:ext cx="3080661" cy="220459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Rett pilkobling 16">
            <a:extLst>
              <a:ext uri="{FF2B5EF4-FFF2-40B4-BE49-F238E27FC236}">
                <a16:creationId xmlns:a16="http://schemas.microsoft.com/office/drawing/2014/main" id="{C8466DB5-1CD6-E65D-8C51-F3A2505182E9}"/>
              </a:ext>
            </a:extLst>
          </p:cNvPr>
          <p:cNvCxnSpPr>
            <a:cxnSpLocks/>
          </p:cNvCxnSpPr>
          <p:nvPr/>
        </p:nvCxnSpPr>
        <p:spPr>
          <a:xfrm flipH="1">
            <a:off x="6480764" y="2308723"/>
            <a:ext cx="149234" cy="994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46F8763D-C60E-0A04-BD48-B52BC5F259D5}"/>
              </a:ext>
            </a:extLst>
          </p:cNvPr>
          <p:cNvCxnSpPr>
            <a:cxnSpLocks/>
          </p:cNvCxnSpPr>
          <p:nvPr/>
        </p:nvCxnSpPr>
        <p:spPr>
          <a:xfrm>
            <a:off x="4408369" y="2348631"/>
            <a:ext cx="1022035" cy="1119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87903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1FB9818D-5E39-D350-761A-FABC55D4AE0A}"/>
              </a:ext>
            </a:extLst>
          </p:cNvPr>
          <p:cNvSpPr/>
          <p:nvPr/>
        </p:nvSpPr>
        <p:spPr>
          <a:xfrm>
            <a:off x="2281237" y="3185895"/>
            <a:ext cx="5629275" cy="1901000"/>
          </a:xfrm>
          <a:custGeom>
            <a:avLst/>
            <a:gdLst>
              <a:gd name="connsiteX0" fmla="*/ 0 w 5629275"/>
              <a:gd name="connsiteY0" fmla="*/ 2038581 h 2038581"/>
              <a:gd name="connsiteX1" fmla="*/ 752475 w 5629275"/>
              <a:gd name="connsiteY1" fmla="*/ 231 h 2038581"/>
              <a:gd name="connsiteX2" fmla="*/ 1438275 w 5629275"/>
              <a:gd name="connsiteY2" fmla="*/ 1933806 h 2038581"/>
              <a:gd name="connsiteX3" fmla="*/ 2228850 w 5629275"/>
              <a:gd name="connsiteY3" fmla="*/ 1943331 h 2038581"/>
              <a:gd name="connsiteX4" fmla="*/ 2295525 w 5629275"/>
              <a:gd name="connsiteY4" fmla="*/ 1933806 h 2038581"/>
              <a:gd name="connsiteX5" fmla="*/ 3171825 w 5629275"/>
              <a:gd name="connsiteY5" fmla="*/ 76431 h 2038581"/>
              <a:gd name="connsiteX6" fmla="*/ 3895725 w 5629275"/>
              <a:gd name="connsiteY6" fmla="*/ 1876656 h 2038581"/>
              <a:gd name="connsiteX7" fmla="*/ 4524375 w 5629275"/>
              <a:gd name="connsiteY7" fmla="*/ 1876656 h 2038581"/>
              <a:gd name="connsiteX8" fmla="*/ 5181600 w 5629275"/>
              <a:gd name="connsiteY8" fmla="*/ 114531 h 2038581"/>
              <a:gd name="connsiteX9" fmla="*/ 5629275 w 5629275"/>
              <a:gd name="connsiteY9" fmla="*/ 1886181 h 203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9275" h="2038581">
                <a:moveTo>
                  <a:pt x="0" y="2038581"/>
                </a:moveTo>
                <a:cubicBezTo>
                  <a:pt x="256381" y="1028137"/>
                  <a:pt x="512763" y="17693"/>
                  <a:pt x="752475" y="231"/>
                </a:cubicBezTo>
                <a:cubicBezTo>
                  <a:pt x="992188" y="-17232"/>
                  <a:pt x="1215231" y="958287"/>
                  <a:pt x="1438275" y="1933806"/>
                </a:cubicBezTo>
                <a:lnTo>
                  <a:pt x="2228850" y="1943331"/>
                </a:lnTo>
                <a:cubicBezTo>
                  <a:pt x="2228850" y="1943331"/>
                  <a:pt x="2428875" y="1938568"/>
                  <a:pt x="2295525" y="1933806"/>
                </a:cubicBezTo>
                <a:cubicBezTo>
                  <a:pt x="2587625" y="1314681"/>
                  <a:pt x="2905125" y="85956"/>
                  <a:pt x="3171825" y="76431"/>
                </a:cubicBezTo>
                <a:cubicBezTo>
                  <a:pt x="3438525" y="66906"/>
                  <a:pt x="3667125" y="971781"/>
                  <a:pt x="3895725" y="1876656"/>
                </a:cubicBezTo>
                <a:lnTo>
                  <a:pt x="4524375" y="1876656"/>
                </a:lnTo>
                <a:cubicBezTo>
                  <a:pt x="4743450" y="1289281"/>
                  <a:pt x="4997450" y="112944"/>
                  <a:pt x="5181600" y="114531"/>
                </a:cubicBezTo>
                <a:cubicBezTo>
                  <a:pt x="5365750" y="116118"/>
                  <a:pt x="5497512" y="1001149"/>
                  <a:pt x="5629275" y="18861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143125" y="4819203"/>
            <a:ext cx="5767385" cy="181416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7351277" y="562129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700131" y="3571995"/>
            <a:ext cx="221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Stress </a:t>
            </a:r>
            <a:r>
              <a:rPr lang="nb-NO" sz="2400" dirty="0" err="1"/>
              <a:t>intensity</a:t>
            </a:r>
            <a:endParaRPr lang="nb-NO" sz="2400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F417869-A9E6-B16C-29DE-5C55AD27AB04}"/>
              </a:ext>
            </a:extLst>
          </p:cNvPr>
          <p:cNvSpPr/>
          <p:nvPr/>
        </p:nvSpPr>
        <p:spPr>
          <a:xfrm>
            <a:off x="3690937" y="4919739"/>
            <a:ext cx="928688" cy="5334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Time </a:t>
            </a:r>
            <a:r>
              <a:rPr lang="nb-NO" sz="1400" dirty="0" err="1"/>
              <a:t>window</a:t>
            </a:r>
            <a:endParaRPr lang="nb-NO" sz="1400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9AF55FBE-F1C0-8994-48C9-FD02B3202907}"/>
              </a:ext>
            </a:extLst>
          </p:cNvPr>
          <p:cNvSpPr/>
          <p:nvPr/>
        </p:nvSpPr>
        <p:spPr>
          <a:xfrm>
            <a:off x="6029325" y="4919739"/>
            <a:ext cx="928688" cy="5334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Time </a:t>
            </a:r>
            <a:r>
              <a:rPr lang="nb-NO" sz="1400" dirty="0" err="1"/>
              <a:t>window</a:t>
            </a:r>
            <a:endParaRPr lang="nb-NO" sz="1400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F6E615CA-96AB-3061-D1A0-8433CFFF4DCB}"/>
              </a:ext>
            </a:extLst>
          </p:cNvPr>
          <p:cNvSpPr txBox="1"/>
          <p:nvPr/>
        </p:nvSpPr>
        <p:spPr>
          <a:xfrm>
            <a:off x="2615545" y="2489729"/>
            <a:ext cx="117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Operation</a:t>
            </a:r>
            <a:endParaRPr lang="nb-NO" dirty="0"/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251FF5F1-3FBD-9092-E7EC-6BAE45E56EC8}"/>
              </a:ext>
            </a:extLst>
          </p:cNvPr>
          <p:cNvCxnSpPr/>
          <p:nvPr/>
        </p:nvCxnSpPr>
        <p:spPr>
          <a:xfrm>
            <a:off x="3009900" y="2856049"/>
            <a:ext cx="0" cy="186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15458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ihåndsform: figur 12">
            <a:extLst>
              <a:ext uri="{FF2B5EF4-FFF2-40B4-BE49-F238E27FC236}">
                <a16:creationId xmlns:a16="http://schemas.microsoft.com/office/drawing/2014/main" id="{1FB9818D-5E39-D350-761A-FABC55D4AE0A}"/>
              </a:ext>
            </a:extLst>
          </p:cNvPr>
          <p:cNvSpPr/>
          <p:nvPr/>
        </p:nvSpPr>
        <p:spPr>
          <a:xfrm>
            <a:off x="2281237" y="3185895"/>
            <a:ext cx="5629275" cy="1901000"/>
          </a:xfrm>
          <a:custGeom>
            <a:avLst/>
            <a:gdLst>
              <a:gd name="connsiteX0" fmla="*/ 0 w 5629275"/>
              <a:gd name="connsiteY0" fmla="*/ 2038581 h 2038581"/>
              <a:gd name="connsiteX1" fmla="*/ 752475 w 5629275"/>
              <a:gd name="connsiteY1" fmla="*/ 231 h 2038581"/>
              <a:gd name="connsiteX2" fmla="*/ 1438275 w 5629275"/>
              <a:gd name="connsiteY2" fmla="*/ 1933806 h 2038581"/>
              <a:gd name="connsiteX3" fmla="*/ 2228850 w 5629275"/>
              <a:gd name="connsiteY3" fmla="*/ 1943331 h 2038581"/>
              <a:gd name="connsiteX4" fmla="*/ 2295525 w 5629275"/>
              <a:gd name="connsiteY4" fmla="*/ 1933806 h 2038581"/>
              <a:gd name="connsiteX5" fmla="*/ 3171825 w 5629275"/>
              <a:gd name="connsiteY5" fmla="*/ 76431 h 2038581"/>
              <a:gd name="connsiteX6" fmla="*/ 3895725 w 5629275"/>
              <a:gd name="connsiteY6" fmla="*/ 1876656 h 2038581"/>
              <a:gd name="connsiteX7" fmla="*/ 4524375 w 5629275"/>
              <a:gd name="connsiteY7" fmla="*/ 1876656 h 2038581"/>
              <a:gd name="connsiteX8" fmla="*/ 5181600 w 5629275"/>
              <a:gd name="connsiteY8" fmla="*/ 114531 h 2038581"/>
              <a:gd name="connsiteX9" fmla="*/ 5629275 w 5629275"/>
              <a:gd name="connsiteY9" fmla="*/ 1886181 h 203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29275" h="2038581">
                <a:moveTo>
                  <a:pt x="0" y="2038581"/>
                </a:moveTo>
                <a:cubicBezTo>
                  <a:pt x="256381" y="1028137"/>
                  <a:pt x="512763" y="17693"/>
                  <a:pt x="752475" y="231"/>
                </a:cubicBezTo>
                <a:cubicBezTo>
                  <a:pt x="992188" y="-17232"/>
                  <a:pt x="1215231" y="958287"/>
                  <a:pt x="1438275" y="1933806"/>
                </a:cubicBezTo>
                <a:lnTo>
                  <a:pt x="2228850" y="1943331"/>
                </a:lnTo>
                <a:cubicBezTo>
                  <a:pt x="2228850" y="1943331"/>
                  <a:pt x="2428875" y="1938568"/>
                  <a:pt x="2295525" y="1933806"/>
                </a:cubicBezTo>
                <a:cubicBezTo>
                  <a:pt x="2587625" y="1314681"/>
                  <a:pt x="2905125" y="85956"/>
                  <a:pt x="3171825" y="76431"/>
                </a:cubicBezTo>
                <a:cubicBezTo>
                  <a:pt x="3438525" y="66906"/>
                  <a:pt x="3667125" y="971781"/>
                  <a:pt x="3895725" y="1876656"/>
                </a:cubicBezTo>
                <a:lnTo>
                  <a:pt x="4524375" y="1876656"/>
                </a:lnTo>
                <a:cubicBezTo>
                  <a:pt x="4743450" y="1289281"/>
                  <a:pt x="4997450" y="112944"/>
                  <a:pt x="5181600" y="114531"/>
                </a:cubicBezTo>
                <a:cubicBezTo>
                  <a:pt x="5365750" y="116118"/>
                  <a:pt x="5497512" y="1001149"/>
                  <a:pt x="5629275" y="18861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5" name="Rett pilkobling 4">
            <a:extLst>
              <a:ext uri="{FF2B5EF4-FFF2-40B4-BE49-F238E27FC236}">
                <a16:creationId xmlns:a16="http://schemas.microsoft.com/office/drawing/2014/main" id="{DC2A6DB2-3479-E79A-FDC3-EBE17F8A9EA4}"/>
              </a:ext>
            </a:extLst>
          </p:cNvPr>
          <p:cNvCxnSpPr/>
          <p:nvPr/>
        </p:nvCxnSpPr>
        <p:spPr>
          <a:xfrm>
            <a:off x="2038350" y="5629275"/>
            <a:ext cx="598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Rett pilkobling 5">
            <a:extLst>
              <a:ext uri="{FF2B5EF4-FFF2-40B4-BE49-F238E27FC236}">
                <a16:creationId xmlns:a16="http://schemas.microsoft.com/office/drawing/2014/main" id="{B8164F11-9510-2098-B158-E20636907B03}"/>
              </a:ext>
            </a:extLst>
          </p:cNvPr>
          <p:cNvCxnSpPr>
            <a:cxnSpLocks/>
          </p:cNvCxnSpPr>
          <p:nvPr/>
        </p:nvCxnSpPr>
        <p:spPr>
          <a:xfrm flipV="1">
            <a:off x="2038350" y="2238375"/>
            <a:ext cx="0" cy="339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ihåndsform: figur 8">
            <a:extLst>
              <a:ext uri="{FF2B5EF4-FFF2-40B4-BE49-F238E27FC236}">
                <a16:creationId xmlns:a16="http://schemas.microsoft.com/office/drawing/2014/main" id="{77ABD9C6-1289-6A6C-9EBD-2002879D9B07}"/>
              </a:ext>
            </a:extLst>
          </p:cNvPr>
          <p:cNvSpPr/>
          <p:nvPr/>
        </p:nvSpPr>
        <p:spPr>
          <a:xfrm>
            <a:off x="2143125" y="4819203"/>
            <a:ext cx="5767385" cy="181416"/>
          </a:xfrm>
          <a:custGeom>
            <a:avLst/>
            <a:gdLst>
              <a:gd name="connsiteX0" fmla="*/ 0 w 5457825"/>
              <a:gd name="connsiteY0" fmla="*/ 162372 h 182022"/>
              <a:gd name="connsiteX1" fmla="*/ 942975 w 5457825"/>
              <a:gd name="connsiteY1" fmla="*/ 152847 h 182022"/>
              <a:gd name="connsiteX2" fmla="*/ 1257300 w 5457825"/>
              <a:gd name="connsiteY2" fmla="*/ 9972 h 182022"/>
              <a:gd name="connsiteX3" fmla="*/ 1476375 w 5457825"/>
              <a:gd name="connsiteY3" fmla="*/ 162372 h 182022"/>
              <a:gd name="connsiteX4" fmla="*/ 3057525 w 5457825"/>
              <a:gd name="connsiteY4" fmla="*/ 162372 h 182022"/>
              <a:gd name="connsiteX5" fmla="*/ 3657600 w 5457825"/>
              <a:gd name="connsiteY5" fmla="*/ 447 h 182022"/>
              <a:gd name="connsiteX6" fmla="*/ 3857625 w 5457825"/>
              <a:gd name="connsiteY6" fmla="*/ 114747 h 182022"/>
              <a:gd name="connsiteX7" fmla="*/ 5457825 w 5457825"/>
              <a:gd name="connsiteY7" fmla="*/ 133797 h 182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57825" h="182022">
                <a:moveTo>
                  <a:pt x="0" y="162372"/>
                </a:moveTo>
                <a:cubicBezTo>
                  <a:pt x="366712" y="170309"/>
                  <a:pt x="733425" y="178247"/>
                  <a:pt x="942975" y="152847"/>
                </a:cubicBezTo>
                <a:cubicBezTo>
                  <a:pt x="1152525" y="127447"/>
                  <a:pt x="1168400" y="8385"/>
                  <a:pt x="1257300" y="9972"/>
                </a:cubicBezTo>
                <a:cubicBezTo>
                  <a:pt x="1346200" y="11559"/>
                  <a:pt x="1176337" y="136972"/>
                  <a:pt x="1476375" y="162372"/>
                </a:cubicBezTo>
                <a:cubicBezTo>
                  <a:pt x="1776413" y="187772"/>
                  <a:pt x="2693987" y="189360"/>
                  <a:pt x="3057525" y="162372"/>
                </a:cubicBezTo>
                <a:cubicBezTo>
                  <a:pt x="3421063" y="135384"/>
                  <a:pt x="3524250" y="8384"/>
                  <a:pt x="3657600" y="447"/>
                </a:cubicBezTo>
                <a:cubicBezTo>
                  <a:pt x="3790950" y="-7491"/>
                  <a:pt x="3557588" y="92522"/>
                  <a:pt x="3857625" y="114747"/>
                </a:cubicBezTo>
                <a:cubicBezTo>
                  <a:pt x="4157662" y="136972"/>
                  <a:pt x="4807743" y="135384"/>
                  <a:pt x="5457825" y="13379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9D599186-120F-3016-78BB-B2D4C5CBBC3E}"/>
              </a:ext>
            </a:extLst>
          </p:cNvPr>
          <p:cNvSpPr txBox="1"/>
          <p:nvPr/>
        </p:nvSpPr>
        <p:spPr>
          <a:xfrm>
            <a:off x="7351277" y="562129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Time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E493E71F-0059-8D7D-83BC-9487E91C6BF4}"/>
              </a:ext>
            </a:extLst>
          </p:cNvPr>
          <p:cNvSpPr txBox="1"/>
          <p:nvPr/>
        </p:nvSpPr>
        <p:spPr>
          <a:xfrm rot="16200000">
            <a:off x="700131" y="3571995"/>
            <a:ext cx="2214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2400" dirty="0"/>
              <a:t>Stress </a:t>
            </a:r>
            <a:r>
              <a:rPr lang="nb-NO" sz="2400" dirty="0" err="1"/>
              <a:t>intensity</a:t>
            </a:r>
            <a:endParaRPr lang="nb-NO" sz="2400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F417869-A9E6-B16C-29DE-5C55AD27AB04}"/>
              </a:ext>
            </a:extLst>
          </p:cNvPr>
          <p:cNvSpPr/>
          <p:nvPr/>
        </p:nvSpPr>
        <p:spPr>
          <a:xfrm>
            <a:off x="3690937" y="4919739"/>
            <a:ext cx="928688" cy="5334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Time </a:t>
            </a:r>
            <a:r>
              <a:rPr lang="nb-NO" sz="1400" dirty="0" err="1"/>
              <a:t>window</a:t>
            </a:r>
            <a:endParaRPr lang="nb-NO" sz="1400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9AF55FBE-F1C0-8994-48C9-FD02B3202907}"/>
              </a:ext>
            </a:extLst>
          </p:cNvPr>
          <p:cNvSpPr/>
          <p:nvPr/>
        </p:nvSpPr>
        <p:spPr>
          <a:xfrm>
            <a:off x="6029325" y="4919739"/>
            <a:ext cx="928688" cy="53347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/>
              <a:t>Time </a:t>
            </a:r>
            <a:r>
              <a:rPr lang="nb-NO" sz="1400" dirty="0" err="1"/>
              <a:t>window</a:t>
            </a:r>
            <a:endParaRPr lang="nb-NO" sz="1400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F6E615CA-96AB-3061-D1A0-8433CFFF4DCB}"/>
              </a:ext>
            </a:extLst>
          </p:cNvPr>
          <p:cNvSpPr txBox="1"/>
          <p:nvPr/>
        </p:nvSpPr>
        <p:spPr>
          <a:xfrm>
            <a:off x="2615545" y="2489729"/>
            <a:ext cx="117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Operation</a:t>
            </a:r>
            <a:endParaRPr lang="nb-NO" dirty="0"/>
          </a:p>
        </p:txBody>
      </p:sp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251FF5F1-3FBD-9092-E7EC-6BAE45E56EC8}"/>
              </a:ext>
            </a:extLst>
          </p:cNvPr>
          <p:cNvCxnSpPr/>
          <p:nvPr/>
        </p:nvCxnSpPr>
        <p:spPr>
          <a:xfrm>
            <a:off x="3009900" y="2856049"/>
            <a:ext cx="0" cy="186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Bilde 2">
            <a:extLst>
              <a:ext uri="{FF2B5EF4-FFF2-40B4-BE49-F238E27FC236}">
                <a16:creationId xmlns:a16="http://schemas.microsoft.com/office/drawing/2014/main" id="{2B9AD4C4-449A-0B85-C249-82F9C7DC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0" y="37861"/>
            <a:ext cx="4171309" cy="238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5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6299</TotalTime>
  <Words>1302</Words>
  <Application>Microsoft Office PowerPoint</Application>
  <PresentationFormat>Widescreen</PresentationFormat>
  <Paragraphs>556</Paragraphs>
  <Slides>104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104</vt:i4>
      </vt:variant>
    </vt:vector>
  </HeadingPairs>
  <TitlesOfParts>
    <vt:vector size="108" baseType="lpstr">
      <vt:lpstr>Aptos</vt:lpstr>
      <vt:lpstr>Aptos Display</vt:lpstr>
      <vt:lpstr>Arial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>H?gskolen i Innlandet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Sjur Fortun Øfsteng</dc:creator>
  <cp:lastModifiedBy>Sjur Fortun Øfsteng</cp:lastModifiedBy>
  <cp:revision>7</cp:revision>
  <dcterms:created xsi:type="dcterms:W3CDTF">2024-06-17T09:46:50Z</dcterms:created>
  <dcterms:modified xsi:type="dcterms:W3CDTF">2024-06-26T15:03:53Z</dcterms:modified>
</cp:coreProperties>
</file>