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4" r:id="rId5"/>
    <p:sldId id="266" r:id="rId6"/>
    <p:sldId id="262" r:id="rId7"/>
    <p:sldId id="265" r:id="rId8"/>
    <p:sldId id="263" r:id="rId9"/>
    <p:sldId id="257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-3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9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1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7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0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5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6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5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2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2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4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5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12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103D7A16-28FD-F583-BDC8-B9D0B3ED1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19CC9-4A31-481C-98DD-57560E5F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General Meeting	</a:t>
            </a:r>
            <a:r>
              <a:rPr lang="nb-NO" sz="4400" dirty="0"/>
              <a:t> </a:t>
            </a:r>
            <a:r>
              <a:rPr lang="nb-NO" sz="3600" dirty="0"/>
              <a:t>02.02.2023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86435-4496-48F9-90AA-1850A909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endParaRPr lang="en-GB" sz="1800" dirty="0">
              <a:solidFill>
                <a:srgbClr val="A7A2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4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EEC96E-DEED-4B9E-8D1D-81B523C34C60}"/>
              </a:ext>
            </a:extLst>
          </p:cNvPr>
          <p:cNvSpPr/>
          <p:nvPr/>
        </p:nvSpPr>
        <p:spPr>
          <a:xfrm>
            <a:off x="4494179" y="609600"/>
            <a:ext cx="3249038" cy="12573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12E93-1A88-493C-96D9-4C128945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77" y="680936"/>
            <a:ext cx="3249039" cy="1185964"/>
          </a:xfrm>
        </p:spPr>
        <p:txBody>
          <a:bodyPr/>
          <a:lstStyle/>
          <a:p>
            <a:r>
              <a:rPr lang="nb-NO" dirty="0"/>
              <a:t>May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C5AC-A2FB-4419-8C9A-4D3DC792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r>
              <a:rPr lang="nb-NO" dirty="0" err="1"/>
              <a:t>Preface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r>
              <a:rPr lang="nb-NO" dirty="0" err="1"/>
              <a:t>Writing</a:t>
            </a:r>
            <a:r>
              <a:rPr lang="nb-NO" dirty="0"/>
              <a:t>, </a:t>
            </a:r>
            <a:r>
              <a:rPr lang="nb-NO" dirty="0" err="1"/>
              <a:t>proofreading</a:t>
            </a:r>
            <a:endParaRPr lang="nb-NO" dirty="0"/>
          </a:p>
          <a:p>
            <a:pPr lvl="1"/>
            <a:r>
              <a:rPr lang="nb-NO" dirty="0"/>
              <a:t>Feedback is </a:t>
            </a:r>
            <a:r>
              <a:rPr lang="nb-NO" dirty="0" err="1"/>
              <a:t>wanted</a:t>
            </a:r>
            <a:r>
              <a:rPr lang="nb-NO" dirty="0"/>
              <a:t>: </a:t>
            </a:r>
            <a:r>
              <a:rPr lang="nb-NO" b="1" dirty="0" err="1"/>
              <a:t>harsh</a:t>
            </a:r>
            <a:r>
              <a:rPr lang="nb-NO" b="1" dirty="0"/>
              <a:t> </a:t>
            </a:r>
            <a:r>
              <a:rPr lang="nb-NO" b="1" dirty="0" err="1"/>
              <a:t>criticism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56446-7119-45F3-8271-E373168643B6}"/>
              </a:ext>
            </a:extLst>
          </p:cNvPr>
          <p:cNvSpPr txBox="1"/>
          <p:nvPr/>
        </p:nvSpPr>
        <p:spPr>
          <a:xfrm>
            <a:off x="0" y="514486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4400" dirty="0"/>
              <a:t>DUE DATE:	15.05.2023</a:t>
            </a:r>
          </a:p>
          <a:p>
            <a:pPr algn="ctr"/>
            <a:r>
              <a:rPr lang="nb-NO" sz="4400" dirty="0"/>
              <a:t>DEFENCE:	01.06.2023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4914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5B20-F53F-42AF-9ADF-EA781E20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Topics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8D11-700A-48B2-8522-557C53D9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How to </a:t>
            </a:r>
            <a:r>
              <a:rPr lang="nb-NO" dirty="0" err="1"/>
              <a:t>visualize</a:t>
            </a:r>
            <a:r>
              <a:rPr lang="nb-NO" dirty="0"/>
              <a:t> </a:t>
            </a:r>
            <a:r>
              <a:rPr lang="nb-NO" dirty="0" err="1"/>
              <a:t>findings</a:t>
            </a:r>
            <a:r>
              <a:rPr lang="nb-NO" dirty="0"/>
              <a:t> in </a:t>
            </a:r>
            <a:r>
              <a:rPr lang="nb-NO" dirty="0" err="1"/>
              <a:t>figures</a:t>
            </a:r>
            <a:endParaRPr lang="nb-NO" dirty="0"/>
          </a:p>
          <a:p>
            <a:pPr lvl="1"/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scatterplots</a:t>
            </a:r>
            <a:endParaRPr lang="nb-NO" dirty="0"/>
          </a:p>
          <a:p>
            <a:pPr lvl="1"/>
            <a:r>
              <a:rPr lang="nb-NO" dirty="0"/>
              <a:t>Plotting traces</a:t>
            </a:r>
          </a:p>
          <a:p>
            <a:pPr lvl="1"/>
            <a:r>
              <a:rPr lang="nb-NO" dirty="0"/>
              <a:t>Using KL </a:t>
            </a:r>
            <a:r>
              <a:rPr lang="nb-NO" dirty="0" err="1"/>
              <a:t>divergence</a:t>
            </a:r>
            <a:r>
              <a:rPr lang="nb-NO" dirty="0"/>
              <a:t> to </a:t>
            </a:r>
            <a:r>
              <a:rPr lang="nb-NO" dirty="0" err="1"/>
              <a:t>compress</a:t>
            </a:r>
            <a:r>
              <a:rPr lang="nb-NO" dirty="0"/>
              <a:t> info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distribution</a:t>
            </a:r>
            <a:r>
              <a:rPr lang="nb-NO" dirty="0"/>
              <a:t>?</a:t>
            </a:r>
          </a:p>
          <a:p>
            <a:r>
              <a:rPr lang="nb-NO" dirty="0"/>
              <a:t>The </a:t>
            </a:r>
            <a:r>
              <a:rPr lang="nb-NO" dirty="0" err="1"/>
              <a:t>effect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resampling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  <a:p>
            <a:pPr lvl="1"/>
            <a:r>
              <a:rPr lang="nb-NO" dirty="0" err="1"/>
              <a:t>Frequencies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removed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carry</a:t>
            </a:r>
            <a:r>
              <a:rPr lang="nb-NO" dirty="0"/>
              <a:t> info? May be </a:t>
            </a:r>
            <a:r>
              <a:rPr lang="nb-NO" dirty="0" err="1"/>
              <a:t>something</a:t>
            </a:r>
            <a:r>
              <a:rPr lang="nb-NO" dirty="0"/>
              <a:t> for </a:t>
            </a:r>
            <a:r>
              <a:rPr lang="nb-NO" dirty="0" err="1"/>
              <a:t>discussion</a:t>
            </a:r>
            <a:r>
              <a:rPr lang="nb-NO" dirty="0"/>
              <a:t> part</a:t>
            </a:r>
          </a:p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(s) </a:t>
            </a:r>
            <a:r>
              <a:rPr lang="nb-NO" dirty="0" err="1"/>
              <a:t>should</a:t>
            </a:r>
            <a:r>
              <a:rPr lang="nb-NO" dirty="0"/>
              <a:t> be used?</a:t>
            </a:r>
          </a:p>
          <a:p>
            <a:pPr lvl="1"/>
            <a:r>
              <a:rPr lang="nb-NO" dirty="0" err="1"/>
              <a:t>Switching</a:t>
            </a:r>
            <a:r>
              <a:rPr lang="nb-NO" dirty="0"/>
              <a:t> to WSL,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desktop and NGI computer</a:t>
            </a:r>
          </a:p>
          <a:p>
            <a:r>
              <a:rPr lang="nb-NO" dirty="0"/>
              <a:t>One </a:t>
            </a:r>
            <a:r>
              <a:rPr lang="nb-NO" dirty="0" err="1"/>
              <a:t>main</a:t>
            </a:r>
            <a:r>
              <a:rPr lang="nb-NO" dirty="0"/>
              <a:t> </a:t>
            </a:r>
            <a:r>
              <a:rPr lang="nb-NO" dirty="0" err="1"/>
              <a:t>motivation</a:t>
            </a:r>
            <a:r>
              <a:rPr lang="nb-NO" dirty="0"/>
              <a:t> for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methodologies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speed </a:t>
            </a:r>
            <a:r>
              <a:rPr lang="nb-NO" dirty="0" err="1"/>
              <a:t>increase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neural </a:t>
            </a:r>
            <a:r>
              <a:rPr lang="nb-NO" dirty="0" err="1"/>
              <a:t>networks</a:t>
            </a:r>
            <a:r>
              <a:rPr lang="nb-NO" dirty="0"/>
              <a:t> as </a:t>
            </a:r>
            <a:r>
              <a:rPr lang="nb-NO" dirty="0" err="1"/>
              <a:t>opposed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genetic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; How to </a:t>
            </a:r>
            <a:r>
              <a:rPr lang="nb-NO" dirty="0" err="1"/>
              <a:t>measure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? How to report </a:t>
            </a:r>
            <a:r>
              <a:rPr lang="nb-NO" dirty="0" err="1"/>
              <a:t>this</a:t>
            </a:r>
            <a:r>
              <a:rPr lang="nb-NO" dirty="0"/>
              <a:t>? =&gt; Time </a:t>
            </a:r>
            <a:r>
              <a:rPr lang="nb-NO" dirty="0" err="1"/>
              <a:t>complexity</a:t>
            </a:r>
            <a:r>
              <a:rPr lang="nb-NO" dirty="0"/>
              <a:t>? </a:t>
            </a:r>
          </a:p>
          <a:p>
            <a:r>
              <a:rPr lang="nb-NO" dirty="0"/>
              <a:t>I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time </a:t>
            </a:r>
            <a:r>
              <a:rPr lang="nb-NO" dirty="0" err="1"/>
              <a:t>complexity</a:t>
            </a:r>
            <a:r>
              <a:rPr lang="nb-NO" dirty="0"/>
              <a:t> for </a:t>
            </a:r>
            <a:r>
              <a:rPr lang="nb-NO" dirty="0" err="1"/>
              <a:t>evaluating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proposed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 </a:t>
            </a:r>
            <a:r>
              <a:rPr lang="nb-NO" dirty="0" err="1"/>
              <a:t>against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genetic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en-GB" dirty="0"/>
              <a:t>; I need an estimate for the time complexity of the genetic algorithm used for TNW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C4F33B-76E0-485C-82DB-6EF8972A527B}"/>
                  </a:ext>
                </a:extLst>
              </p:cNvPr>
              <p:cNvSpPr txBox="1"/>
              <p:nvPr/>
            </p:nvSpPr>
            <p:spPr>
              <a:xfrm>
                <a:off x="10279380" y="5911334"/>
                <a:ext cx="118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C4F33B-76E0-485C-82DB-6EF8972A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380" y="5911334"/>
                <a:ext cx="1181100" cy="369332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7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325B-15D9-47E2-9ABB-AB6C29D7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This </a:t>
            </a:r>
            <a:r>
              <a:rPr lang="nb-NO" dirty="0" err="1"/>
              <a:t>January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9EE0-CDCB-4D16-A66C-9CF55503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I’ve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up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topics</a:t>
            </a:r>
            <a:r>
              <a:rPr lang="nb-NO" dirty="0"/>
              <a:t> so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cite</a:t>
            </a:r>
            <a:r>
              <a:rPr lang="nb-NO" dirty="0"/>
              <a:t> for my </a:t>
            </a:r>
            <a:r>
              <a:rPr lang="nb-NO" dirty="0" err="1"/>
              <a:t>thesis</a:t>
            </a:r>
            <a:r>
              <a:rPr lang="nb-NO" dirty="0"/>
              <a:t>. I </a:t>
            </a:r>
            <a:r>
              <a:rPr lang="nb-NO" dirty="0" err="1"/>
              <a:t>started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theory</a:t>
            </a:r>
            <a:r>
              <a:rPr lang="nb-NO" dirty="0"/>
              <a:t> and </a:t>
            </a:r>
            <a:r>
              <a:rPr lang="nb-NO" dirty="0" err="1"/>
              <a:t>method</a:t>
            </a:r>
            <a:r>
              <a:rPr lang="nb-NO" dirty="0"/>
              <a:t> </a:t>
            </a:r>
            <a:r>
              <a:rPr lang="nb-NO" dirty="0" err="1"/>
              <a:t>chapters</a:t>
            </a:r>
            <a:r>
              <a:rPr lang="nb-NO" dirty="0"/>
              <a:t>. </a:t>
            </a:r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chapters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slowest</a:t>
            </a:r>
            <a:r>
              <a:rPr lang="nb-NO" dirty="0"/>
              <a:t> to be </a:t>
            </a:r>
            <a:r>
              <a:rPr lang="nb-NO" dirty="0" err="1"/>
              <a:t>written</a:t>
            </a:r>
            <a:r>
              <a:rPr lang="nb-NO" dirty="0"/>
              <a:t> (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citations</a:t>
            </a:r>
            <a:r>
              <a:rPr lang="nb-NO" dirty="0"/>
              <a:t>)</a:t>
            </a:r>
          </a:p>
          <a:p>
            <a:r>
              <a:rPr lang="nb-NO" dirty="0"/>
              <a:t>I </a:t>
            </a:r>
            <a:r>
              <a:rPr lang="nb-NO" dirty="0" err="1"/>
              <a:t>also</a:t>
            </a:r>
            <a:r>
              <a:rPr lang="nb-NO" dirty="0"/>
              <a:t> used a </a:t>
            </a:r>
            <a:r>
              <a:rPr lang="nb-NO" dirty="0" err="1"/>
              <a:t>significant</a:t>
            </a:r>
            <a:r>
              <a:rPr lang="nb-NO" dirty="0"/>
              <a:t>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to </a:t>
            </a:r>
            <a:r>
              <a:rPr lang="nb-NO" dirty="0" err="1"/>
              <a:t>read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so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/>
              <a:t> my </a:t>
            </a:r>
            <a:r>
              <a:rPr lang="nb-NO" dirty="0" err="1"/>
              <a:t>undersstandings</a:t>
            </a:r>
            <a:r>
              <a:rPr lang="nb-NO" dirty="0"/>
              <a:t> + have a </a:t>
            </a:r>
            <a:r>
              <a:rPr lang="nb-NO" dirty="0" err="1"/>
              <a:t>citation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correct</a:t>
            </a:r>
            <a:r>
              <a:rPr lang="nb-NO" dirty="0"/>
              <a:t> </a:t>
            </a:r>
            <a:r>
              <a:rPr lang="nb-NO" dirty="0" err="1"/>
              <a:t>place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2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5504-E6B8-497A-A784-CEE54A06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Trashcan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C68F-2244-41DC-9B9F-3A35B233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Transfer </a:t>
            </a:r>
            <a:r>
              <a:rPr lang="nb-NO" dirty="0" err="1"/>
              <a:t>learning</a:t>
            </a:r>
            <a:r>
              <a:rPr lang="nb-NO" dirty="0"/>
              <a:t> – I still have not done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. May relegate to </a:t>
            </a:r>
            <a:r>
              <a:rPr lang="nb-NO" dirty="0" err="1"/>
              <a:t>proposed</a:t>
            </a:r>
            <a:r>
              <a:rPr lang="nb-NO" dirty="0"/>
              <a:t> </a:t>
            </a:r>
            <a:r>
              <a:rPr lang="nb-NO" dirty="0" err="1"/>
              <a:t>continued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Synthetic</a:t>
            </a:r>
            <a:r>
              <a:rPr lang="nb-NO" dirty="0"/>
              <a:t> data is in time </a:t>
            </a:r>
            <a:r>
              <a:rPr lang="nb-NO" dirty="0" err="1"/>
              <a:t>domain</a:t>
            </a:r>
            <a:r>
              <a:rPr lang="nb-NO" dirty="0"/>
              <a:t>. CPT is in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domain</a:t>
            </a:r>
            <a:endParaRPr lang="nb-NO" dirty="0"/>
          </a:p>
          <a:p>
            <a:r>
              <a:rPr lang="nb-NO" dirty="0" err="1"/>
              <a:t>Multitask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seismic</a:t>
            </a:r>
            <a:r>
              <a:rPr lang="nb-NO" dirty="0"/>
              <a:t> has a </a:t>
            </a:r>
            <a:r>
              <a:rPr lang="nb-NO" dirty="0" err="1"/>
              <a:t>much</a:t>
            </a:r>
            <a:r>
              <a:rPr lang="nb-NO" dirty="0"/>
              <a:t> more «</a:t>
            </a:r>
            <a:r>
              <a:rPr lang="nb-NO" dirty="0" err="1"/>
              <a:t>wavy</a:t>
            </a:r>
            <a:r>
              <a:rPr lang="nb-NO" dirty="0"/>
              <a:t>» nature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AI, </a:t>
            </a:r>
            <a:r>
              <a:rPr lang="nb-NO" dirty="0" err="1"/>
              <a:t>might</a:t>
            </a:r>
            <a:r>
              <a:rPr lang="nb-NO" dirty="0"/>
              <a:t> be </a:t>
            </a:r>
            <a:r>
              <a:rPr lang="nb-NO" dirty="0" err="1"/>
              <a:t>harder</a:t>
            </a:r>
            <a:r>
              <a:rPr lang="nb-NO" dirty="0"/>
              <a:t> to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meaningful</a:t>
            </a:r>
            <a:r>
              <a:rPr lang="nb-NO" dirty="0"/>
              <a:t> </a:t>
            </a:r>
            <a:r>
              <a:rPr lang="nb-NO" dirty="0" err="1"/>
              <a:t>abstractions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. If I </a:t>
            </a:r>
            <a:r>
              <a:rPr lang="nb-NO" dirty="0" err="1"/>
              <a:t>trash</a:t>
            </a:r>
            <a:r>
              <a:rPr lang="nb-NO" dirty="0"/>
              <a:t> it, </a:t>
            </a:r>
            <a:r>
              <a:rPr lang="nb-NO" dirty="0" err="1"/>
              <a:t>should</a:t>
            </a:r>
            <a:r>
              <a:rPr lang="nb-NO" dirty="0"/>
              <a:t> I report </a:t>
            </a:r>
            <a:r>
              <a:rPr lang="nb-NO" dirty="0" err="1"/>
              <a:t>on</a:t>
            </a:r>
            <a:r>
              <a:rPr lang="nb-NO" dirty="0"/>
              <a:t> it at all?</a:t>
            </a:r>
          </a:p>
          <a:p>
            <a:r>
              <a:rPr lang="nb-NO" dirty="0"/>
              <a:t>2D?</a:t>
            </a:r>
          </a:p>
          <a:p>
            <a:pPr lvl="1"/>
            <a:r>
              <a:rPr lang="nb-NO" dirty="0" err="1"/>
              <a:t>Padding</a:t>
            </a:r>
            <a:r>
              <a:rPr lang="nb-NO" dirty="0"/>
              <a:t> </a:t>
            </a:r>
            <a:r>
              <a:rPr lang="nb-NO" dirty="0" err="1"/>
              <a:t>issue</a:t>
            </a:r>
            <a:r>
              <a:rPr lang="nb-NO" dirty="0"/>
              <a:t>. Not sure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mustafa</a:t>
            </a:r>
            <a:r>
              <a:rPr lang="nb-NO" dirty="0"/>
              <a:t> </a:t>
            </a:r>
            <a:r>
              <a:rPr lang="nb-NO" dirty="0" err="1"/>
              <a:t>did</a:t>
            </a:r>
            <a:r>
              <a:rPr lang="nb-NO" dirty="0"/>
              <a:t> for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It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seem</a:t>
            </a:r>
            <a:r>
              <a:rPr lang="nb-NO" dirty="0"/>
              <a:t> like </a:t>
            </a:r>
            <a:r>
              <a:rPr lang="nb-NO" dirty="0" err="1"/>
              <a:t>he</a:t>
            </a:r>
            <a:r>
              <a:rPr lang="nb-NO" dirty="0"/>
              <a:t> </a:t>
            </a:r>
            <a:r>
              <a:rPr lang="nb-NO" dirty="0" err="1"/>
              <a:t>encountered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it.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66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414-E241-4726-B56B-77B6B67A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Padding</a:t>
            </a:r>
            <a:r>
              <a:rPr lang="nb-NO" dirty="0"/>
              <a:t> </a:t>
            </a:r>
            <a:r>
              <a:rPr lang="nb-NO" dirty="0" err="1"/>
              <a:t>issue</a:t>
            </a:r>
            <a:r>
              <a:rPr lang="nb-NO" dirty="0"/>
              <a:t> for 2D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C4EE01-C909-447C-8106-747D9398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65709"/>
              </p:ext>
            </p:extLst>
          </p:nvPr>
        </p:nvGraphicFramePr>
        <p:xfrm>
          <a:off x="3400949" y="1717027"/>
          <a:ext cx="16645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02">
                  <a:extLst>
                    <a:ext uri="{9D8B030D-6E8A-4147-A177-3AD203B41FA5}">
                      <a16:colId xmlns:a16="http://schemas.microsoft.com/office/drawing/2014/main" val="3316787057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2523268085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2490193346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897591534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3339464632"/>
                    </a:ext>
                  </a:extLst>
                </a:gridCol>
              </a:tblGrid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399413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119914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262625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25426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015970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89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CE2839-C7D1-4829-B641-B6360797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17784"/>
              </p:ext>
            </p:extLst>
          </p:nvPr>
        </p:nvGraphicFramePr>
        <p:xfrm>
          <a:off x="6537424" y="1678091"/>
          <a:ext cx="1473519" cy="233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73">
                  <a:extLst>
                    <a:ext uri="{9D8B030D-6E8A-4147-A177-3AD203B41FA5}">
                      <a16:colId xmlns:a16="http://schemas.microsoft.com/office/drawing/2014/main" val="2939615018"/>
                    </a:ext>
                  </a:extLst>
                </a:gridCol>
                <a:gridCol w="491173">
                  <a:extLst>
                    <a:ext uri="{9D8B030D-6E8A-4147-A177-3AD203B41FA5}">
                      <a16:colId xmlns:a16="http://schemas.microsoft.com/office/drawing/2014/main" val="531630611"/>
                    </a:ext>
                  </a:extLst>
                </a:gridCol>
                <a:gridCol w="491173">
                  <a:extLst>
                    <a:ext uri="{9D8B030D-6E8A-4147-A177-3AD203B41FA5}">
                      <a16:colId xmlns:a16="http://schemas.microsoft.com/office/drawing/2014/main" val="1242452718"/>
                    </a:ext>
                  </a:extLst>
                </a:gridCol>
              </a:tblGrid>
              <a:tr h="378075"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33166"/>
                  </a:ext>
                </a:extLst>
              </a:tr>
              <a:tr h="378075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681705"/>
                  </a:ext>
                </a:extLst>
              </a:tr>
              <a:tr h="394599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335410"/>
                  </a:ext>
                </a:extLst>
              </a:tr>
              <a:tr h="394599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373203"/>
                  </a:ext>
                </a:extLst>
              </a:tr>
              <a:tr h="394599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247829"/>
                  </a:ext>
                </a:extLst>
              </a:tr>
              <a:tr h="394599"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3306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4F4784-6075-414F-B922-A79F9B76F510}"/>
              </a:ext>
            </a:extLst>
          </p:cNvPr>
          <p:cNvCxnSpPr>
            <a:cxnSpLocks/>
          </p:cNvCxnSpPr>
          <p:nvPr/>
        </p:nvCxnSpPr>
        <p:spPr>
          <a:xfrm>
            <a:off x="5337243" y="2655651"/>
            <a:ext cx="758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FFB6BEE-ACE1-45E9-80B3-CA401497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12475"/>
              </p:ext>
            </p:extLst>
          </p:nvPr>
        </p:nvGraphicFramePr>
        <p:xfrm>
          <a:off x="249990" y="2592054"/>
          <a:ext cx="1071123" cy="111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41">
                  <a:extLst>
                    <a:ext uri="{9D8B030D-6E8A-4147-A177-3AD203B41FA5}">
                      <a16:colId xmlns:a16="http://schemas.microsoft.com/office/drawing/2014/main" val="3408328005"/>
                    </a:ext>
                  </a:extLst>
                </a:gridCol>
                <a:gridCol w="357041">
                  <a:extLst>
                    <a:ext uri="{9D8B030D-6E8A-4147-A177-3AD203B41FA5}">
                      <a16:colId xmlns:a16="http://schemas.microsoft.com/office/drawing/2014/main" val="2501272616"/>
                    </a:ext>
                  </a:extLst>
                </a:gridCol>
                <a:gridCol w="357041">
                  <a:extLst>
                    <a:ext uri="{9D8B030D-6E8A-4147-A177-3AD203B41FA5}">
                      <a16:colId xmlns:a16="http://schemas.microsoft.com/office/drawing/2014/main" val="2535514930"/>
                    </a:ext>
                  </a:extLst>
                </a:gridCol>
              </a:tblGrid>
              <a:tr h="370077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365560"/>
                  </a:ext>
                </a:extLst>
              </a:tr>
              <a:tr h="370077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678077"/>
                  </a:ext>
                </a:extLst>
              </a:tr>
              <a:tr h="370077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057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A1FA67-F074-4902-9AFA-E5507B67B3DC}"/>
              </a:ext>
            </a:extLst>
          </p:cNvPr>
          <p:cNvSpPr txBox="1"/>
          <p:nvPr/>
        </p:nvSpPr>
        <p:spPr>
          <a:xfrm>
            <a:off x="249990" y="1988821"/>
            <a:ext cx="107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(3x3)</a:t>
            </a:r>
          </a:p>
          <a:p>
            <a:r>
              <a:rPr lang="nb-NO" dirty="0" err="1"/>
              <a:t>Kernel</a:t>
            </a:r>
            <a:endParaRPr lang="en-GB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70AB092-2557-46CC-968B-F44C2ABD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19356"/>
              </p:ext>
            </p:extLst>
          </p:nvPr>
        </p:nvGraphicFramePr>
        <p:xfrm>
          <a:off x="9573328" y="1781574"/>
          <a:ext cx="458280" cy="233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91379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117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45984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43997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685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FD1BD35-20B4-4CD1-B733-564BBA9C466E}"/>
              </a:ext>
            </a:extLst>
          </p:cNvPr>
          <p:cNvSpPr txBox="1"/>
          <p:nvPr/>
        </p:nvSpPr>
        <p:spPr>
          <a:xfrm>
            <a:off x="9074758" y="1299000"/>
            <a:ext cx="1455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Only</a:t>
            </a:r>
            <a:r>
              <a:rPr lang="nb-NO" sz="1200" dirty="0"/>
              <a:t> </a:t>
            </a:r>
            <a:r>
              <a:rPr lang="nb-NO" sz="1200" dirty="0" err="1"/>
              <a:t>padding</a:t>
            </a:r>
            <a:r>
              <a:rPr lang="nb-NO" sz="1200" dirty="0"/>
              <a:t> </a:t>
            </a:r>
            <a:r>
              <a:rPr lang="nb-NO" sz="1200" dirty="0" err="1"/>
              <a:t>on</a:t>
            </a:r>
            <a:r>
              <a:rPr lang="nb-NO" sz="1200" dirty="0"/>
              <a:t> </a:t>
            </a:r>
            <a:r>
              <a:rPr lang="nb-NO" sz="1200" dirty="0" err="1"/>
              <a:t>top</a:t>
            </a:r>
            <a:r>
              <a:rPr lang="nb-NO" sz="1200" dirty="0"/>
              <a:t> and </a:t>
            </a:r>
            <a:r>
              <a:rPr lang="nb-NO" sz="1200" dirty="0" err="1"/>
              <a:t>bottom</a:t>
            </a:r>
            <a:endParaRPr lang="en-GB" sz="12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05195B5-A96E-4CE2-A8DA-1B2DAC04E65A}"/>
              </a:ext>
            </a:extLst>
          </p:cNvPr>
          <p:cNvSpPr txBox="1">
            <a:spLocks/>
          </p:cNvSpPr>
          <p:nvPr/>
        </p:nvSpPr>
        <p:spPr>
          <a:xfrm>
            <a:off x="913795" y="4367861"/>
            <a:ext cx="10353762" cy="2143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Edge </a:t>
            </a:r>
            <a:r>
              <a:rPr lang="nb-NO" dirty="0" err="1"/>
              <a:t>effects</a:t>
            </a:r>
            <a:r>
              <a:rPr lang="nb-NO" dirty="0"/>
              <a:t> </a:t>
            </a:r>
            <a:r>
              <a:rPr lang="nb-NO" dirty="0" err="1"/>
              <a:t>caused</a:t>
            </a:r>
            <a:r>
              <a:rPr lang="nb-NO" dirty="0"/>
              <a:t> by zero-</a:t>
            </a:r>
            <a:r>
              <a:rPr lang="nb-NO" dirty="0" err="1"/>
              <a:t>padding</a:t>
            </a:r>
            <a:r>
              <a:rPr lang="nb-NO" dirty="0"/>
              <a:t>. More </a:t>
            </a:r>
            <a:r>
              <a:rPr lang="nb-NO" dirty="0" err="1"/>
              <a:t>pronounced</a:t>
            </a:r>
            <a:r>
              <a:rPr lang="nb-NO" dirty="0"/>
              <a:t> for </a:t>
            </a:r>
            <a:r>
              <a:rPr lang="nb-NO" dirty="0" err="1"/>
              <a:t>bigger</a:t>
            </a:r>
            <a:r>
              <a:rPr lang="nb-NO" dirty="0"/>
              <a:t> </a:t>
            </a:r>
            <a:r>
              <a:rPr lang="nb-NO" dirty="0" err="1"/>
              <a:t>kernels</a:t>
            </a:r>
            <a:endParaRPr lang="nb-NO" dirty="0"/>
          </a:p>
          <a:p>
            <a:r>
              <a:rPr lang="nb-NO" dirty="0"/>
              <a:t>I </a:t>
            </a:r>
            <a:r>
              <a:rPr lang="nb-NO" dirty="0" err="1"/>
              <a:t>would</a:t>
            </a:r>
            <a:r>
              <a:rPr lang="nb-NO" dirty="0"/>
              <a:t> like to have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padding</a:t>
            </a:r>
            <a:r>
              <a:rPr lang="nb-NO" dirty="0"/>
              <a:t>,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but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tf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asymmetric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padding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requires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implementation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nb-NO" dirty="0"/>
              <a:t>I </a:t>
            </a:r>
            <a:r>
              <a:rPr lang="nb-NO" dirty="0" err="1"/>
              <a:t>would</a:t>
            </a:r>
            <a:r>
              <a:rPr lang="nb-NO" dirty="0"/>
              <a:t> like to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neighboring</a:t>
            </a:r>
            <a:r>
              <a:rPr lang="nb-NO" dirty="0"/>
              <a:t> traces to </a:t>
            </a:r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dimensionality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to </a:t>
            </a:r>
            <a:r>
              <a:rPr lang="en-GB" dirty="0"/>
              <a:t>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272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DFAFA1A-5249-4372-BCF0-7EB42735E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17477"/>
              </p:ext>
            </p:extLst>
          </p:nvPr>
        </p:nvGraphicFramePr>
        <p:xfrm>
          <a:off x="10948168" y="1322866"/>
          <a:ext cx="458280" cy="2334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91379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117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45984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43997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68554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643C61E0-7E64-4732-9326-132D4F453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55586"/>
              </p:ext>
            </p:extLst>
          </p:nvPr>
        </p:nvGraphicFramePr>
        <p:xfrm>
          <a:off x="10489888" y="1450498"/>
          <a:ext cx="458280" cy="23112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91379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117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45984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4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6855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F6EE09-DF1E-4996-B0A4-28DEC9990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184"/>
              </p:ext>
            </p:extLst>
          </p:nvPr>
        </p:nvGraphicFramePr>
        <p:xfrm>
          <a:off x="10031608" y="1613028"/>
          <a:ext cx="458280" cy="2334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91379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117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45984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43997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6855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70AB092-2557-46CC-968B-F44C2ABD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06261"/>
              </p:ext>
            </p:extLst>
          </p:nvPr>
        </p:nvGraphicFramePr>
        <p:xfrm>
          <a:off x="9573328" y="1781574"/>
          <a:ext cx="458280" cy="2334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91379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117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45984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43997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68554"/>
                  </a:ext>
                </a:extLst>
              </a:tr>
            </a:tbl>
          </a:graphicData>
        </a:graphic>
      </p:graphicFrame>
      <p:graphicFrame>
        <p:nvGraphicFramePr>
          <p:cNvPr id="22" name="Table 10">
            <a:extLst>
              <a:ext uri="{FF2B5EF4-FFF2-40B4-BE49-F238E27FC236}">
                <a16:creationId xmlns:a16="http://schemas.microsoft.com/office/drawing/2014/main" id="{186C9A93-78FF-4095-B6C6-88217F3C8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00594"/>
              </p:ext>
            </p:extLst>
          </p:nvPr>
        </p:nvGraphicFramePr>
        <p:xfrm>
          <a:off x="2093510" y="1769348"/>
          <a:ext cx="773466" cy="80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7822">
                  <a:extLst>
                    <a:ext uri="{9D8B030D-6E8A-4147-A177-3AD203B41FA5}">
                      <a16:colId xmlns:a16="http://schemas.microsoft.com/office/drawing/2014/main" val="3408328005"/>
                    </a:ext>
                  </a:extLst>
                </a:gridCol>
                <a:gridCol w="257822">
                  <a:extLst>
                    <a:ext uri="{9D8B030D-6E8A-4147-A177-3AD203B41FA5}">
                      <a16:colId xmlns:a16="http://schemas.microsoft.com/office/drawing/2014/main" val="2501272616"/>
                    </a:ext>
                  </a:extLst>
                </a:gridCol>
                <a:gridCol w="257822">
                  <a:extLst>
                    <a:ext uri="{9D8B030D-6E8A-4147-A177-3AD203B41FA5}">
                      <a16:colId xmlns:a16="http://schemas.microsoft.com/office/drawing/2014/main" val="2535514930"/>
                    </a:ext>
                  </a:extLst>
                </a:gridCol>
              </a:tblGrid>
              <a:tr h="268000"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365560"/>
                  </a:ext>
                </a:extLst>
              </a:tr>
              <a:tr h="268000"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678077"/>
                  </a:ext>
                </a:extLst>
              </a:tr>
              <a:tr h="268000"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05761"/>
                  </a:ext>
                </a:extLst>
              </a:tr>
            </a:tbl>
          </a:graphicData>
        </a:graphic>
      </p:graphicFrame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712B8F4B-5CD9-4046-8352-4DAE7E59F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81118"/>
              </p:ext>
            </p:extLst>
          </p:nvPr>
        </p:nvGraphicFramePr>
        <p:xfrm>
          <a:off x="1577025" y="2041364"/>
          <a:ext cx="773466" cy="80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7822">
                  <a:extLst>
                    <a:ext uri="{9D8B030D-6E8A-4147-A177-3AD203B41FA5}">
                      <a16:colId xmlns:a16="http://schemas.microsoft.com/office/drawing/2014/main" val="3408328005"/>
                    </a:ext>
                  </a:extLst>
                </a:gridCol>
                <a:gridCol w="257822">
                  <a:extLst>
                    <a:ext uri="{9D8B030D-6E8A-4147-A177-3AD203B41FA5}">
                      <a16:colId xmlns:a16="http://schemas.microsoft.com/office/drawing/2014/main" val="2501272616"/>
                    </a:ext>
                  </a:extLst>
                </a:gridCol>
                <a:gridCol w="257822">
                  <a:extLst>
                    <a:ext uri="{9D8B030D-6E8A-4147-A177-3AD203B41FA5}">
                      <a16:colId xmlns:a16="http://schemas.microsoft.com/office/drawing/2014/main" val="2535514930"/>
                    </a:ext>
                  </a:extLst>
                </a:gridCol>
              </a:tblGrid>
              <a:tr h="268000"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365560"/>
                  </a:ext>
                </a:extLst>
              </a:tr>
              <a:tr h="268000"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678077"/>
                  </a:ext>
                </a:extLst>
              </a:tr>
              <a:tr h="268000"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05761"/>
                  </a:ext>
                </a:extLst>
              </a:tr>
            </a:tbl>
          </a:graphicData>
        </a:graphic>
      </p:graphicFrame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8B07271A-5E83-4740-A3AE-E23F5D766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8912"/>
              </p:ext>
            </p:extLst>
          </p:nvPr>
        </p:nvGraphicFramePr>
        <p:xfrm>
          <a:off x="1064291" y="2313380"/>
          <a:ext cx="773466" cy="80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7822">
                  <a:extLst>
                    <a:ext uri="{9D8B030D-6E8A-4147-A177-3AD203B41FA5}">
                      <a16:colId xmlns:a16="http://schemas.microsoft.com/office/drawing/2014/main" val="3408328005"/>
                    </a:ext>
                  </a:extLst>
                </a:gridCol>
                <a:gridCol w="257822">
                  <a:extLst>
                    <a:ext uri="{9D8B030D-6E8A-4147-A177-3AD203B41FA5}">
                      <a16:colId xmlns:a16="http://schemas.microsoft.com/office/drawing/2014/main" val="2501272616"/>
                    </a:ext>
                  </a:extLst>
                </a:gridCol>
                <a:gridCol w="257822">
                  <a:extLst>
                    <a:ext uri="{9D8B030D-6E8A-4147-A177-3AD203B41FA5}">
                      <a16:colId xmlns:a16="http://schemas.microsoft.com/office/drawing/2014/main" val="2535514930"/>
                    </a:ext>
                  </a:extLst>
                </a:gridCol>
              </a:tblGrid>
              <a:tr h="268000"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365560"/>
                  </a:ext>
                </a:extLst>
              </a:tr>
              <a:tr h="268000"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678077"/>
                  </a:ext>
                </a:extLst>
              </a:tr>
              <a:tr h="268000"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0576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97A414-E241-4726-B56B-77B6B67A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Padding</a:t>
            </a:r>
            <a:r>
              <a:rPr lang="nb-NO" dirty="0"/>
              <a:t> </a:t>
            </a:r>
            <a:r>
              <a:rPr lang="nb-NO" dirty="0" err="1"/>
              <a:t>issue</a:t>
            </a:r>
            <a:r>
              <a:rPr lang="nb-NO" dirty="0"/>
              <a:t> for 2D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B5BB-00BD-40EC-99AC-1AEB084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367861"/>
            <a:ext cx="10353762" cy="2143007"/>
          </a:xfrm>
        </p:spPr>
        <p:txBody>
          <a:bodyPr>
            <a:normAutofit/>
          </a:bodyPr>
          <a:lstStyle/>
          <a:p>
            <a:r>
              <a:rPr lang="nb-NO" dirty="0"/>
              <a:t>Edge </a:t>
            </a:r>
            <a:r>
              <a:rPr lang="nb-NO" dirty="0" err="1"/>
              <a:t>effects</a:t>
            </a:r>
            <a:r>
              <a:rPr lang="nb-NO" dirty="0"/>
              <a:t> </a:t>
            </a:r>
            <a:r>
              <a:rPr lang="nb-NO" dirty="0" err="1"/>
              <a:t>caused</a:t>
            </a:r>
            <a:r>
              <a:rPr lang="nb-NO" dirty="0"/>
              <a:t> by zero-</a:t>
            </a:r>
            <a:r>
              <a:rPr lang="nb-NO" dirty="0" err="1"/>
              <a:t>padding</a:t>
            </a:r>
            <a:r>
              <a:rPr lang="nb-NO" dirty="0"/>
              <a:t>. More </a:t>
            </a:r>
            <a:r>
              <a:rPr lang="nb-NO" dirty="0" err="1"/>
              <a:t>pronounced</a:t>
            </a:r>
            <a:r>
              <a:rPr lang="nb-NO" dirty="0"/>
              <a:t> for </a:t>
            </a:r>
            <a:r>
              <a:rPr lang="nb-NO" dirty="0" err="1"/>
              <a:t>bigger</a:t>
            </a:r>
            <a:r>
              <a:rPr lang="nb-NO" dirty="0"/>
              <a:t> </a:t>
            </a:r>
            <a:r>
              <a:rPr lang="nb-NO" dirty="0" err="1"/>
              <a:t>kernels</a:t>
            </a:r>
            <a:endParaRPr lang="nb-NO" dirty="0"/>
          </a:p>
          <a:p>
            <a:r>
              <a:rPr lang="nb-NO" dirty="0"/>
              <a:t>I </a:t>
            </a:r>
            <a:r>
              <a:rPr lang="nb-NO" dirty="0" err="1"/>
              <a:t>would</a:t>
            </a:r>
            <a:r>
              <a:rPr lang="nb-NO" dirty="0"/>
              <a:t> like to have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padding</a:t>
            </a:r>
            <a:r>
              <a:rPr lang="nb-NO" dirty="0"/>
              <a:t>,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but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tf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asymmetric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padding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requires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tx1">
                    <a:lumMod val="50000"/>
                  </a:schemeClr>
                </a:solidFill>
              </a:rPr>
              <a:t>implementation</a:t>
            </a:r>
            <a:r>
              <a:rPr lang="nb-NO" i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nb-NO" dirty="0"/>
              <a:t>I </a:t>
            </a:r>
            <a:r>
              <a:rPr lang="nb-NO" dirty="0" err="1"/>
              <a:t>would</a:t>
            </a:r>
            <a:r>
              <a:rPr lang="nb-NO" dirty="0"/>
              <a:t> like to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neighboring</a:t>
            </a:r>
            <a:r>
              <a:rPr lang="nb-NO" dirty="0"/>
              <a:t> traces to </a:t>
            </a:r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dimensionality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to </a:t>
            </a:r>
            <a:r>
              <a:rPr lang="en-GB" dirty="0"/>
              <a:t>1</a:t>
            </a:r>
            <a:endParaRPr lang="nb-N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C4EE01-C909-447C-8106-747D93985F59}"/>
              </a:ext>
            </a:extLst>
          </p:cNvPr>
          <p:cNvGraphicFramePr>
            <a:graphicFrameLocks noGrp="1"/>
          </p:cNvGraphicFramePr>
          <p:nvPr/>
        </p:nvGraphicFramePr>
        <p:xfrm>
          <a:off x="3400949" y="1717027"/>
          <a:ext cx="16645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02">
                  <a:extLst>
                    <a:ext uri="{9D8B030D-6E8A-4147-A177-3AD203B41FA5}">
                      <a16:colId xmlns:a16="http://schemas.microsoft.com/office/drawing/2014/main" val="3316787057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2523268085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2490193346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897591534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3339464632"/>
                    </a:ext>
                  </a:extLst>
                </a:gridCol>
              </a:tblGrid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399413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119914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262625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25426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015970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893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4F4784-6075-414F-B922-A79F9B76F510}"/>
              </a:ext>
            </a:extLst>
          </p:cNvPr>
          <p:cNvCxnSpPr>
            <a:cxnSpLocks/>
          </p:cNvCxnSpPr>
          <p:nvPr/>
        </p:nvCxnSpPr>
        <p:spPr>
          <a:xfrm>
            <a:off x="6861243" y="2747091"/>
            <a:ext cx="758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FFB6BEE-ACE1-45E9-80B3-CA401497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3179"/>
              </p:ext>
            </p:extLst>
          </p:nvPr>
        </p:nvGraphicFramePr>
        <p:xfrm>
          <a:off x="249990" y="2592054"/>
          <a:ext cx="1071123" cy="11102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7041">
                  <a:extLst>
                    <a:ext uri="{9D8B030D-6E8A-4147-A177-3AD203B41FA5}">
                      <a16:colId xmlns:a16="http://schemas.microsoft.com/office/drawing/2014/main" val="3408328005"/>
                    </a:ext>
                  </a:extLst>
                </a:gridCol>
                <a:gridCol w="357041">
                  <a:extLst>
                    <a:ext uri="{9D8B030D-6E8A-4147-A177-3AD203B41FA5}">
                      <a16:colId xmlns:a16="http://schemas.microsoft.com/office/drawing/2014/main" val="2501272616"/>
                    </a:ext>
                  </a:extLst>
                </a:gridCol>
                <a:gridCol w="357041">
                  <a:extLst>
                    <a:ext uri="{9D8B030D-6E8A-4147-A177-3AD203B41FA5}">
                      <a16:colId xmlns:a16="http://schemas.microsoft.com/office/drawing/2014/main" val="2535514930"/>
                    </a:ext>
                  </a:extLst>
                </a:gridCol>
              </a:tblGrid>
              <a:tr h="370077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365560"/>
                  </a:ext>
                </a:extLst>
              </a:tr>
              <a:tr h="370077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678077"/>
                  </a:ext>
                </a:extLst>
              </a:tr>
              <a:tr h="370077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0576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339BE9-8C6B-4CDE-A4E1-2784FFDC12BF}"/>
              </a:ext>
            </a:extLst>
          </p:cNvPr>
          <p:cNvCxnSpPr/>
          <p:nvPr/>
        </p:nvCxnSpPr>
        <p:spPr>
          <a:xfrm flipV="1">
            <a:off x="9573328" y="1140903"/>
            <a:ext cx="1374840" cy="51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FE6B40-AB24-4C8B-80E3-9BE163918536}"/>
              </a:ext>
            </a:extLst>
          </p:cNvPr>
          <p:cNvSpPr txBox="1"/>
          <p:nvPr/>
        </p:nvSpPr>
        <p:spPr>
          <a:xfrm>
            <a:off x="9244668" y="939567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4 units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2">
                <a:extLst>
                  <a:ext uri="{FF2B5EF4-FFF2-40B4-BE49-F238E27FC236}">
                    <a16:creationId xmlns:a16="http://schemas.microsoft.com/office/drawing/2014/main" id="{33DE5DD3-7BCD-402A-8C6F-F48F04E3E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902290"/>
                  </p:ext>
                </p:extLst>
              </p:nvPr>
            </p:nvGraphicFramePr>
            <p:xfrm>
              <a:off x="9115048" y="1781574"/>
              <a:ext cx="458280" cy="23345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280">
                      <a:extLst>
                        <a:ext uri="{9D8B030D-6E8A-4147-A177-3AD203B41FA5}">
                          <a16:colId xmlns:a16="http://schemas.microsoft.com/office/drawing/2014/main" val="1988781187"/>
                        </a:ext>
                      </a:extLst>
                    </a:gridCol>
                  </a:tblGrid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5385392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591379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7241172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545984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8343997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7685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2">
                <a:extLst>
                  <a:ext uri="{FF2B5EF4-FFF2-40B4-BE49-F238E27FC236}">
                    <a16:creationId xmlns:a16="http://schemas.microsoft.com/office/drawing/2014/main" id="{33DE5DD3-7BCD-402A-8C6F-F48F04E3E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902290"/>
                  </p:ext>
                </p:extLst>
              </p:nvPr>
            </p:nvGraphicFramePr>
            <p:xfrm>
              <a:off x="9115048" y="1781574"/>
              <a:ext cx="458280" cy="23345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280">
                      <a:extLst>
                        <a:ext uri="{9D8B030D-6E8A-4147-A177-3AD203B41FA5}">
                          <a16:colId xmlns:a16="http://schemas.microsoft.com/office/drawing/2014/main" val="1988781187"/>
                        </a:ext>
                      </a:extLst>
                    </a:gridCol>
                  </a:tblGrid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385392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591379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241172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0545984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343997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37685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0697436-CEB2-4145-A484-996EFAD1A949}"/>
              </a:ext>
            </a:extLst>
          </p:cNvPr>
          <p:cNvSpPr txBox="1"/>
          <p:nvPr/>
        </p:nvSpPr>
        <p:spPr>
          <a:xfrm>
            <a:off x="249990" y="1988821"/>
            <a:ext cx="107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(4x3x3)</a:t>
            </a:r>
          </a:p>
          <a:p>
            <a:r>
              <a:rPr lang="nb-NO" dirty="0" err="1"/>
              <a:t>Kernel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08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E2CC-9B16-40DC-8DDE-F17F1D22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Proposed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49B5-2C8F-4BF4-97B9-85EF961A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genetic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to </a:t>
            </a:r>
            <a:r>
              <a:rPr lang="nb-NO" dirty="0" err="1"/>
              <a:t>invert</a:t>
            </a:r>
            <a:r>
              <a:rPr lang="nb-NO" dirty="0"/>
              <a:t> for AI </a:t>
            </a:r>
            <a:r>
              <a:rPr lang="nb-NO" dirty="0" err="1"/>
              <a:t>around</a:t>
            </a:r>
            <a:r>
              <a:rPr lang="nb-NO" dirty="0"/>
              <a:t> CPT locations</a:t>
            </a:r>
          </a:p>
          <a:p>
            <a:r>
              <a:rPr lang="nb-NO" dirty="0" err="1"/>
              <a:t>Invert</a:t>
            </a:r>
            <a:r>
              <a:rPr lang="nb-NO" dirty="0"/>
              <a:t> for AI </a:t>
            </a:r>
            <a:r>
              <a:rPr lang="nb-NO" dirty="0" err="1"/>
              <a:t>using</a:t>
            </a:r>
            <a:r>
              <a:rPr lang="nb-NO" dirty="0"/>
              <a:t> TCN</a:t>
            </a:r>
          </a:p>
          <a:p>
            <a:r>
              <a:rPr lang="nb-NO" dirty="0" err="1"/>
              <a:t>Use</a:t>
            </a:r>
            <a:r>
              <a:rPr lang="nb-NO" dirty="0"/>
              <a:t> latent </a:t>
            </a:r>
            <a:r>
              <a:rPr lang="nb-NO" dirty="0" err="1"/>
              <a:t>space</a:t>
            </a:r>
            <a:r>
              <a:rPr lang="nb-NO" dirty="0"/>
              <a:t> units in </a:t>
            </a:r>
            <a:r>
              <a:rPr lang="nb-NO" dirty="0" err="1"/>
              <a:t>place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attributes</a:t>
            </a:r>
            <a:r>
              <a:rPr lang="nb-NO" dirty="0"/>
              <a:t> in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endParaRPr lang="nb-NO" dirty="0"/>
          </a:p>
          <a:p>
            <a:r>
              <a:rPr lang="nb-NO" dirty="0"/>
              <a:t>Random Forest vs. Gradient </a:t>
            </a:r>
            <a:r>
              <a:rPr lang="nb-NO" dirty="0" err="1"/>
              <a:t>boosting</a:t>
            </a:r>
            <a:r>
              <a:rPr lang="nb-NO" dirty="0"/>
              <a:t> </a:t>
            </a:r>
            <a:r>
              <a:rPr lang="nb-NO" dirty="0" err="1"/>
              <a:t>methods</a:t>
            </a:r>
            <a:endParaRPr lang="nb-NO" dirty="0"/>
          </a:p>
          <a:p>
            <a:pPr lvl="1"/>
            <a:r>
              <a:rPr lang="nb-NO" dirty="0" err="1"/>
              <a:t>Tensorflow</a:t>
            </a:r>
            <a:r>
              <a:rPr lang="nb-NO" dirty="0"/>
              <a:t> has </a:t>
            </a:r>
            <a:r>
              <a:rPr lang="nb-NO" dirty="0" err="1"/>
              <a:t>tfdf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linux</a:t>
            </a:r>
            <a:endParaRPr lang="nb-NO" dirty="0"/>
          </a:p>
          <a:p>
            <a:r>
              <a:rPr lang="nb-NO" dirty="0" err="1"/>
              <a:t>Till</a:t>
            </a:r>
            <a:r>
              <a:rPr lang="nb-NO" dirty="0"/>
              <a:t>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TCN has </a:t>
            </a:r>
            <a:r>
              <a:rPr lang="nb-NO" dirty="0" err="1"/>
              <a:t>inherited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keras.layer</a:t>
            </a:r>
            <a:r>
              <a:rPr lang="nb-NO" dirty="0"/>
              <a:t> </a:t>
            </a:r>
            <a:r>
              <a:rPr lang="nb-NO" dirty="0" err="1"/>
              <a:t>class</a:t>
            </a:r>
            <a:endParaRPr lang="nb-NO" dirty="0"/>
          </a:p>
          <a:p>
            <a:pPr lvl="1"/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rewriting</a:t>
            </a:r>
            <a:r>
              <a:rPr lang="nb-NO" dirty="0"/>
              <a:t> is </a:t>
            </a:r>
            <a:r>
              <a:rPr lang="nb-NO" dirty="0" err="1"/>
              <a:t>required</a:t>
            </a:r>
            <a:r>
              <a:rPr lang="nb-NO" dirty="0"/>
              <a:t> to turn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keras.model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 for </a:t>
            </a:r>
            <a:r>
              <a:rPr lang="nb-NO" dirty="0" err="1"/>
              <a:t>access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/>
              <a:t>latent </a:t>
            </a:r>
            <a:r>
              <a:rPr lang="nb-NO" b="1" dirty="0" err="1"/>
              <a:t>space</a:t>
            </a:r>
            <a:r>
              <a:rPr lang="nb-NO" b="1" dirty="0"/>
              <a:t> </a:t>
            </a:r>
            <a:r>
              <a:rPr lang="nb-NO" b="1" dirty="0" err="1"/>
              <a:t>vector</a:t>
            </a:r>
            <a:endParaRPr lang="nb-NO" b="1" dirty="0"/>
          </a:p>
          <a:p>
            <a:r>
              <a:rPr lang="nb-NO" dirty="0"/>
              <a:t>It </a:t>
            </a:r>
            <a:r>
              <a:rPr lang="nb-NO" dirty="0" err="1"/>
              <a:t>may</a:t>
            </a:r>
            <a:r>
              <a:rPr lang="nb-NO" dirty="0"/>
              <a:t> be </a:t>
            </a:r>
            <a:r>
              <a:rPr lang="nb-NO" dirty="0" err="1"/>
              <a:t>examined</a:t>
            </a:r>
            <a:r>
              <a:rPr lang="nb-NO" dirty="0"/>
              <a:t> </a:t>
            </a:r>
            <a:r>
              <a:rPr lang="nb-NO" dirty="0" err="1"/>
              <a:t>whether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attributes</a:t>
            </a:r>
            <a:r>
              <a:rPr lang="nb-NO" dirty="0"/>
              <a:t> </a:t>
            </a:r>
            <a:r>
              <a:rPr lang="nb-NO" dirty="0" err="1"/>
              <a:t>perform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learned</a:t>
            </a:r>
            <a:r>
              <a:rPr lang="nb-NO" dirty="0"/>
              <a:t> </a:t>
            </a:r>
            <a:r>
              <a:rPr lang="nb-NO" dirty="0" err="1"/>
              <a:t>ones</a:t>
            </a:r>
            <a:r>
              <a:rPr lang="nb-N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70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0A9A-F628-4867-9DAB-F4E6FC9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CPT </a:t>
            </a:r>
            <a:r>
              <a:rPr lang="nb-NO" dirty="0" err="1"/>
              <a:t>prediction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656520-ABC6-4AFE-95B8-91EB9D9A224A}"/>
                  </a:ext>
                </a:extLst>
              </p:cNvPr>
              <p:cNvSpPr txBox="1"/>
              <p:nvPr/>
            </p:nvSpPr>
            <p:spPr>
              <a:xfrm>
                <a:off x="3690376" y="2366393"/>
                <a:ext cx="7213844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3600" i="1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    ,       ,      ,      ,      )</m:t>
                    </m:r>
                  </m:oMath>
                </a14:m>
                <a:r>
                  <a:rPr lang="en-GB" dirty="0"/>
                  <a:t> </a:t>
                </a:r>
                <a:r>
                  <a:rPr lang="en-GB" sz="3600" dirty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b-NO" sz="3600" b="0" i="1" smtClean="0">
                            <a:latin typeface="Cambria Math" panose="02040503050406030204" pitchFamily="18" charset="0"/>
                          </a:rPr>
                          <m:t>,  1</m:t>
                        </m:r>
                      </m:sub>
                    </m:sSub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b-NO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sz="3600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600" dirty="0"/>
                  <a:t>)</a:t>
                </a:r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656520-ABC6-4AFE-95B8-91EB9D9A2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76" y="2366393"/>
                <a:ext cx="7213844" cy="670696"/>
              </a:xfrm>
              <a:prstGeom prst="rect">
                <a:avLst/>
              </a:prstGeom>
              <a:blipFill>
                <a:blip r:embed="rId2"/>
                <a:stretch>
                  <a:fillRect t="-8182" r="-591" b="-3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10FD31-4C7C-48AD-829C-614B8689D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11570"/>
              </p:ext>
            </p:extLst>
          </p:nvPr>
        </p:nvGraphicFramePr>
        <p:xfrm>
          <a:off x="4863789" y="2514816"/>
          <a:ext cx="458280" cy="38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81ED2D-8BAC-4885-A807-3A85780A3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6008"/>
              </p:ext>
            </p:extLst>
          </p:nvPr>
        </p:nvGraphicFramePr>
        <p:xfrm>
          <a:off x="5605163" y="2519195"/>
          <a:ext cx="458280" cy="38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FCF6443B-F4B8-400F-8F9D-CD09B7B9E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33672"/>
              </p:ext>
            </p:extLst>
          </p:nvPr>
        </p:nvGraphicFramePr>
        <p:xfrm>
          <a:off x="6340942" y="2519195"/>
          <a:ext cx="458280" cy="38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36EF6096-2087-4122-A08F-463383B0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73768"/>
              </p:ext>
            </p:extLst>
          </p:nvPr>
        </p:nvGraphicFramePr>
        <p:xfrm>
          <a:off x="7086196" y="2519195"/>
          <a:ext cx="458280" cy="38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2">
                <a:extLst>
                  <a:ext uri="{FF2B5EF4-FFF2-40B4-BE49-F238E27FC236}">
                    <a16:creationId xmlns:a16="http://schemas.microsoft.com/office/drawing/2014/main" id="{94F206D0-42D7-4386-9192-35A71C8629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5271210"/>
                  </p:ext>
                </p:extLst>
              </p:nvPr>
            </p:nvGraphicFramePr>
            <p:xfrm>
              <a:off x="4262128" y="2519195"/>
              <a:ext cx="458280" cy="389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280">
                      <a:extLst>
                        <a:ext uri="{9D8B030D-6E8A-4147-A177-3AD203B41FA5}">
                          <a16:colId xmlns:a16="http://schemas.microsoft.com/office/drawing/2014/main" val="1988781187"/>
                        </a:ext>
                      </a:extLst>
                    </a:gridCol>
                  </a:tblGrid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5385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2">
                <a:extLst>
                  <a:ext uri="{FF2B5EF4-FFF2-40B4-BE49-F238E27FC236}">
                    <a16:creationId xmlns:a16="http://schemas.microsoft.com/office/drawing/2014/main" id="{94F206D0-42D7-4386-9192-35A71C8629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5271210"/>
                  </p:ext>
                </p:extLst>
              </p:nvPr>
            </p:nvGraphicFramePr>
            <p:xfrm>
              <a:off x="4262128" y="2519195"/>
              <a:ext cx="458280" cy="389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280">
                      <a:extLst>
                        <a:ext uri="{9D8B030D-6E8A-4147-A177-3AD203B41FA5}">
                          <a16:colId xmlns:a16="http://schemas.microsoft.com/office/drawing/2014/main" val="1988781187"/>
                        </a:ext>
                      </a:extLst>
                    </a:gridCol>
                  </a:tblGrid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3853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FAE407-E9D0-4358-B606-573471877670}"/>
              </a:ext>
            </a:extLst>
          </p:cNvPr>
          <p:cNvSpPr txBox="1"/>
          <p:nvPr/>
        </p:nvSpPr>
        <p:spPr>
          <a:xfrm>
            <a:off x="3451860" y="3345180"/>
            <a:ext cx="6408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 </a:t>
            </a:r>
            <a:r>
              <a:rPr lang="nb-NO" dirty="0" err="1"/>
              <a:t>learn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attributes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ones</a:t>
            </a:r>
            <a:r>
              <a:rPr lang="nb-NO" dirty="0"/>
              <a:t> used for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TNW?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Using attributes for AI inversion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Will need to use </a:t>
            </a:r>
            <a:r>
              <a:rPr lang="en-GB" dirty="0" err="1"/>
              <a:t>RandomForest</a:t>
            </a:r>
            <a:r>
              <a:rPr lang="en-GB" dirty="0"/>
              <a:t>, for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Want to use gradient boosted tree model, because of </a:t>
            </a:r>
            <a:r>
              <a:rPr lang="en-GB" dirty="0" err="1"/>
              <a:t>Keras</a:t>
            </a:r>
            <a:r>
              <a:rPr lang="en-GB" dirty="0"/>
              <a:t> compatibility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1CA909-67B0-4CD9-A4D4-14157E68E164}"/>
              </a:ext>
            </a:extLst>
          </p:cNvPr>
          <p:cNvCxnSpPr/>
          <p:nvPr/>
        </p:nvCxnSpPr>
        <p:spPr>
          <a:xfrm flipH="1" flipV="1">
            <a:off x="2827020" y="5159647"/>
            <a:ext cx="863356" cy="67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B699D4-E5A0-42A7-8D3E-4977537A6BB6}"/>
              </a:ext>
            </a:extLst>
          </p:cNvPr>
          <p:cNvSpPr txBox="1"/>
          <p:nvPr/>
        </p:nvSpPr>
        <p:spPr>
          <a:xfrm>
            <a:off x="3776363" y="560922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Latent 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representation</a:t>
            </a:r>
            <a:endParaRPr lang="en-GB" dirty="0"/>
          </a:p>
        </p:txBody>
      </p:sp>
      <p:graphicFrame>
        <p:nvGraphicFramePr>
          <p:cNvPr id="28" name="Table 12">
            <a:extLst>
              <a:ext uri="{FF2B5EF4-FFF2-40B4-BE49-F238E27FC236}">
                <a16:creationId xmlns:a16="http://schemas.microsoft.com/office/drawing/2014/main" id="{E9EFA2DA-B162-4420-818E-C4C705923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43590"/>
              </p:ext>
            </p:extLst>
          </p:nvPr>
        </p:nvGraphicFramePr>
        <p:xfrm>
          <a:off x="2522918" y="2720800"/>
          <a:ext cx="458280" cy="2334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91379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117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45984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43997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68554"/>
                  </a:ext>
                </a:extLst>
              </a:tr>
            </a:tbl>
          </a:graphicData>
        </a:graphic>
      </p:graphicFrame>
      <p:graphicFrame>
        <p:nvGraphicFramePr>
          <p:cNvPr id="29" name="Table 12">
            <a:extLst>
              <a:ext uri="{FF2B5EF4-FFF2-40B4-BE49-F238E27FC236}">
                <a16:creationId xmlns:a16="http://schemas.microsoft.com/office/drawing/2014/main" id="{D8B54B5B-207A-4D3B-A7F8-29357B914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33471"/>
              </p:ext>
            </p:extLst>
          </p:nvPr>
        </p:nvGraphicFramePr>
        <p:xfrm>
          <a:off x="2064638" y="2848432"/>
          <a:ext cx="458280" cy="23112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91379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117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45984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4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685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5D5649F-3403-408E-A373-37B470757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55894"/>
              </p:ext>
            </p:extLst>
          </p:nvPr>
        </p:nvGraphicFramePr>
        <p:xfrm>
          <a:off x="1606358" y="3010962"/>
          <a:ext cx="458280" cy="2334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91379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117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45984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43997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68554"/>
                  </a:ext>
                </a:extLst>
              </a:tr>
            </a:tbl>
          </a:graphicData>
        </a:graphic>
      </p:graphicFrame>
      <p:graphicFrame>
        <p:nvGraphicFramePr>
          <p:cNvPr id="31" name="Table 12">
            <a:extLst>
              <a:ext uri="{FF2B5EF4-FFF2-40B4-BE49-F238E27FC236}">
                <a16:creationId xmlns:a16="http://schemas.microsoft.com/office/drawing/2014/main" id="{8FADB94D-43B7-4C00-B2C9-C586E5D81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327"/>
              </p:ext>
            </p:extLst>
          </p:nvPr>
        </p:nvGraphicFramePr>
        <p:xfrm>
          <a:off x="1148078" y="3179508"/>
          <a:ext cx="458280" cy="2334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8280">
                  <a:extLst>
                    <a:ext uri="{9D8B030D-6E8A-4147-A177-3AD203B41FA5}">
                      <a16:colId xmlns:a16="http://schemas.microsoft.com/office/drawing/2014/main" val="1988781187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539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91379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1172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45984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43997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68554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47AA17-0E0C-4722-B7CE-949D43D2CC57}"/>
              </a:ext>
            </a:extLst>
          </p:cNvPr>
          <p:cNvCxnSpPr/>
          <p:nvPr/>
        </p:nvCxnSpPr>
        <p:spPr>
          <a:xfrm flipV="1">
            <a:off x="1148078" y="2538837"/>
            <a:ext cx="1374840" cy="51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D032BA-0514-4B5C-AD45-B62EC2444BEC}"/>
              </a:ext>
            </a:extLst>
          </p:cNvPr>
          <p:cNvSpPr txBox="1"/>
          <p:nvPr/>
        </p:nvSpPr>
        <p:spPr>
          <a:xfrm>
            <a:off x="819418" y="2337501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4 units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le 12">
                <a:extLst>
                  <a:ext uri="{FF2B5EF4-FFF2-40B4-BE49-F238E27FC236}">
                    <a16:creationId xmlns:a16="http://schemas.microsoft.com/office/drawing/2014/main" id="{162F69D8-C4F0-47AF-8E68-038A3B5EBC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299984"/>
                  </p:ext>
                </p:extLst>
              </p:nvPr>
            </p:nvGraphicFramePr>
            <p:xfrm>
              <a:off x="689798" y="3179508"/>
              <a:ext cx="458280" cy="23345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280">
                      <a:extLst>
                        <a:ext uri="{9D8B030D-6E8A-4147-A177-3AD203B41FA5}">
                          <a16:colId xmlns:a16="http://schemas.microsoft.com/office/drawing/2014/main" val="1988781187"/>
                        </a:ext>
                      </a:extLst>
                    </a:gridCol>
                  </a:tblGrid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5385392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591379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7241172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545984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8343997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7685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12">
                <a:extLst>
                  <a:ext uri="{FF2B5EF4-FFF2-40B4-BE49-F238E27FC236}">
                    <a16:creationId xmlns:a16="http://schemas.microsoft.com/office/drawing/2014/main" id="{162F69D8-C4F0-47AF-8E68-038A3B5EBC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299984"/>
                  </p:ext>
                </p:extLst>
              </p:nvPr>
            </p:nvGraphicFramePr>
            <p:xfrm>
              <a:off x="689798" y="3179508"/>
              <a:ext cx="458280" cy="23345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280">
                      <a:extLst>
                        <a:ext uri="{9D8B030D-6E8A-4147-A177-3AD203B41FA5}">
                          <a16:colId xmlns:a16="http://schemas.microsoft.com/office/drawing/2014/main" val="1988781187"/>
                        </a:ext>
                      </a:extLst>
                    </a:gridCol>
                  </a:tblGrid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385392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591379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241172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0545984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343997"/>
                      </a:ext>
                    </a:extLst>
                  </a:tr>
                  <a:tr h="38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37685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537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0780-D157-4C27-9D58-5E6E0292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Continued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69C7-B3B7-428C-83F7-30C6BFA5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Self</a:t>
            </a:r>
            <a:r>
              <a:rPr lang="nb-NO" dirty="0"/>
              <a:t> </a:t>
            </a:r>
            <a:r>
              <a:rPr lang="nb-NO" dirty="0" err="1"/>
              <a:t>attention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CPT </a:t>
            </a:r>
            <a:r>
              <a:rPr lang="nb-NO" dirty="0" err="1"/>
              <a:t>prediction</a:t>
            </a:r>
            <a:endParaRPr lang="nb-NO" dirty="0"/>
          </a:p>
          <a:p>
            <a:pPr lvl="1"/>
            <a:r>
              <a:rPr lang="nb-NO" dirty="0"/>
              <a:t>Transformers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trees</a:t>
            </a:r>
            <a:endParaRPr lang="nb-NO" dirty="0"/>
          </a:p>
          <a:p>
            <a:r>
              <a:rPr lang="nb-NO" i="1" dirty="0"/>
              <a:t>Latent </a:t>
            </a:r>
            <a:r>
              <a:rPr lang="nb-NO" i="1" dirty="0" err="1"/>
              <a:t>space</a:t>
            </a:r>
            <a:r>
              <a:rPr lang="nb-NO" i="1" dirty="0"/>
              <a:t> </a:t>
            </a:r>
            <a:r>
              <a:rPr lang="nb-NO" i="1" dirty="0" err="1"/>
              <a:t>clustering</a:t>
            </a:r>
            <a:r>
              <a:rPr lang="nb-NO" i="1" dirty="0"/>
              <a:t> for </a:t>
            </a:r>
            <a:r>
              <a:rPr lang="nb-NO" i="1" dirty="0" err="1"/>
              <a:t>unsupervised</a:t>
            </a:r>
            <a:r>
              <a:rPr lang="nb-NO" i="1" dirty="0"/>
              <a:t> </a:t>
            </a:r>
            <a:r>
              <a:rPr lang="nb-NO" i="1" dirty="0" err="1"/>
              <a:t>classification</a:t>
            </a:r>
            <a:endParaRPr lang="nb-NO" i="1" dirty="0"/>
          </a:p>
          <a:p>
            <a:r>
              <a:rPr lang="nb-NO" dirty="0"/>
              <a:t>Transfer </a:t>
            </a:r>
            <a:r>
              <a:rPr lang="nb-NO" dirty="0" err="1"/>
              <a:t>learning</a:t>
            </a:r>
            <a:r>
              <a:rPr lang="nb-NO" dirty="0"/>
              <a:t> from training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synthetic</a:t>
            </a:r>
            <a:r>
              <a:rPr lang="nb-NO" dirty="0"/>
              <a:t> data</a:t>
            </a:r>
          </a:p>
          <a:p>
            <a:r>
              <a:rPr lang="nb-NO" dirty="0"/>
              <a:t>2D </a:t>
            </a:r>
            <a:r>
              <a:rPr lang="nb-NO" dirty="0" err="1"/>
              <a:t>methods</a:t>
            </a:r>
            <a:r>
              <a:rPr lang="nb-NO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30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DE95-788A-4762-A657-2DA48EA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Roadmap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DB4D0-0376-4B70-B8DA-37CF23C207A3}"/>
              </a:ext>
            </a:extLst>
          </p:cNvPr>
          <p:cNvSpPr/>
          <p:nvPr/>
        </p:nvSpPr>
        <p:spPr>
          <a:xfrm>
            <a:off x="1021404" y="1780162"/>
            <a:ext cx="2422187" cy="10992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February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E303E5-24B7-4D3A-AC1B-9C66E86FBBD2}"/>
              </a:ext>
            </a:extLst>
          </p:cNvPr>
          <p:cNvSpPr/>
          <p:nvPr/>
        </p:nvSpPr>
        <p:spPr>
          <a:xfrm>
            <a:off x="4967591" y="1780161"/>
            <a:ext cx="2256817" cy="1099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March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03DE5F-FDC8-43BA-8A37-049E35AF5480}"/>
              </a:ext>
            </a:extLst>
          </p:cNvPr>
          <p:cNvSpPr/>
          <p:nvPr/>
        </p:nvSpPr>
        <p:spPr>
          <a:xfrm>
            <a:off x="8482518" y="1780160"/>
            <a:ext cx="2426035" cy="1099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April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1B482-3A72-4AFF-B93F-44D57306D10E}"/>
              </a:ext>
            </a:extLst>
          </p:cNvPr>
          <p:cNvSpPr/>
          <p:nvPr/>
        </p:nvSpPr>
        <p:spPr>
          <a:xfrm>
            <a:off x="564204" y="3037462"/>
            <a:ext cx="3472775" cy="3402249"/>
          </a:xfrm>
          <a:prstGeom prst="roundRect">
            <a:avLst>
              <a:gd name="adj" fmla="val 4658"/>
            </a:avLst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The rest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Theory</a:t>
            </a:r>
            <a:r>
              <a:rPr lang="nb-NO" sz="1400" dirty="0"/>
              <a:t> and </a:t>
            </a:r>
            <a:r>
              <a:rPr lang="nb-NO" sz="1400" dirty="0" err="1"/>
              <a:t>method</a:t>
            </a:r>
            <a:r>
              <a:rPr lang="nb-NO" sz="1400" dirty="0"/>
              <a:t> </a:t>
            </a:r>
            <a:r>
              <a:rPr lang="nb-NO" sz="1400" dirty="0" err="1"/>
              <a:t>should</a:t>
            </a:r>
            <a:r>
              <a:rPr lang="nb-NO" sz="1400" dirty="0"/>
              <a:t> be </a:t>
            </a:r>
            <a:r>
              <a:rPr lang="nb-NO" sz="1400" dirty="0" err="1"/>
              <a:t>written</a:t>
            </a:r>
            <a:r>
              <a:rPr lang="nb-NO" sz="1400" dirty="0"/>
              <a:t> </a:t>
            </a:r>
            <a:r>
              <a:rPr lang="nb-NO" sz="1400" dirty="0" err="1"/>
              <a:t>completely</a:t>
            </a:r>
            <a:r>
              <a:rPr lang="nb-NO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Everything</a:t>
            </a:r>
            <a:r>
              <a:rPr lang="nb-NO" sz="1400" dirty="0"/>
              <a:t> </a:t>
            </a:r>
            <a:r>
              <a:rPr lang="nb-NO" sz="1400" dirty="0" err="1"/>
              <a:t>should</a:t>
            </a:r>
            <a:r>
              <a:rPr lang="nb-NO" sz="1400" dirty="0"/>
              <a:t> be </a:t>
            </a:r>
            <a:r>
              <a:rPr lang="nb-NO" sz="1400" dirty="0" err="1"/>
              <a:t>set</a:t>
            </a:r>
            <a:r>
              <a:rPr lang="nb-NO" sz="1400" dirty="0"/>
              <a:t> for </a:t>
            </a:r>
            <a:r>
              <a:rPr lang="nb-NO" sz="1400" dirty="0" err="1"/>
              <a:t>acquiring</a:t>
            </a:r>
            <a:r>
              <a:rPr lang="nb-NO" sz="1400" dirty="0"/>
              <a:t> </a:t>
            </a:r>
            <a:r>
              <a:rPr lang="nb-NO" sz="1400" dirty="0" err="1"/>
              <a:t>results</a:t>
            </a:r>
            <a:r>
              <a:rPr lang="nb-NO" sz="1400" dirty="0"/>
              <a:t> in </a:t>
            </a:r>
            <a:r>
              <a:rPr lang="nb-NO" sz="1400" dirty="0" err="1"/>
              <a:t>February</a:t>
            </a:r>
            <a:r>
              <a:rPr lang="nb-NO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Figures</a:t>
            </a:r>
            <a:r>
              <a:rPr lang="nb-NO" sz="1400" dirty="0"/>
              <a:t> must be </a:t>
            </a:r>
            <a:r>
              <a:rPr lang="nb-NO" sz="1400" dirty="0" err="1"/>
              <a:t>made</a:t>
            </a:r>
            <a:r>
              <a:rPr lang="nb-NO" sz="1400" dirty="0"/>
              <a:t>. Or </a:t>
            </a:r>
            <a:r>
              <a:rPr lang="nb-NO" sz="1400" dirty="0" err="1"/>
              <a:t>rcParams</a:t>
            </a:r>
            <a:r>
              <a:rPr lang="nb-NO" sz="1400" dirty="0"/>
              <a:t> </a:t>
            </a:r>
            <a:r>
              <a:rPr lang="nb-NO" sz="1400" dirty="0" err="1"/>
              <a:t>set</a:t>
            </a:r>
            <a:r>
              <a:rPr lang="nb-NO" sz="1400" dirty="0"/>
              <a:t> up for </a:t>
            </a:r>
            <a:r>
              <a:rPr lang="nb-NO" sz="1400" dirty="0" err="1"/>
              <a:t>result</a:t>
            </a:r>
            <a:r>
              <a:rPr lang="nb-NO" sz="1400" dirty="0"/>
              <a:t> plots.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309E1F-2471-4E38-9869-B68E9BCBF164}"/>
              </a:ext>
            </a:extLst>
          </p:cNvPr>
          <p:cNvSpPr/>
          <p:nvPr/>
        </p:nvSpPr>
        <p:spPr>
          <a:xfrm>
            <a:off x="4309353" y="3037462"/>
            <a:ext cx="3560324" cy="3402249"/>
          </a:xfrm>
          <a:prstGeom prst="roundRect">
            <a:avLst>
              <a:gd name="adj" fmla="val 4575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Results</a:t>
            </a:r>
            <a:r>
              <a:rPr lang="nb-NO" sz="1400" dirty="0"/>
              <a:t> </a:t>
            </a:r>
            <a:r>
              <a:rPr lang="nb-NO" sz="1400" dirty="0" err="1"/>
              <a:t>should</a:t>
            </a:r>
            <a:r>
              <a:rPr lang="nb-NO" sz="1400" dirty="0"/>
              <a:t> be </a:t>
            </a:r>
            <a:r>
              <a:rPr lang="nb-NO" sz="1400" dirty="0" err="1"/>
              <a:t>thouroughly</a:t>
            </a:r>
            <a:r>
              <a:rPr lang="nb-NO" sz="1400" dirty="0"/>
              <a:t> </a:t>
            </a:r>
            <a:r>
              <a:rPr lang="nb-NO" sz="1400" dirty="0" err="1"/>
              <a:t>written</a:t>
            </a:r>
            <a:r>
              <a:rPr lang="nb-NO" sz="1400" dirty="0"/>
              <a:t> </a:t>
            </a:r>
            <a:r>
              <a:rPr lang="nb-NO" sz="1400" dirty="0" err="1"/>
              <a:t>about</a:t>
            </a:r>
            <a:r>
              <a:rPr lang="nb-NO" sz="1400" dirty="0"/>
              <a:t> in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results</a:t>
            </a:r>
            <a:r>
              <a:rPr lang="nb-NO" sz="1400" dirty="0"/>
              <a:t> part.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Hereafter</a:t>
            </a:r>
            <a:r>
              <a:rPr lang="nb-NO" sz="1400" dirty="0"/>
              <a:t> </a:t>
            </a:r>
            <a:r>
              <a:rPr lang="nb-NO" sz="1400" dirty="0" err="1"/>
              <a:t>they</a:t>
            </a:r>
            <a:r>
              <a:rPr lang="nb-NO" sz="1400" dirty="0"/>
              <a:t> </a:t>
            </a:r>
            <a:r>
              <a:rPr lang="nb-NO" sz="1400" dirty="0" err="1"/>
              <a:t>will</a:t>
            </a:r>
            <a:r>
              <a:rPr lang="nb-NO" sz="1400" dirty="0"/>
              <a:t> </a:t>
            </a:r>
            <a:r>
              <a:rPr lang="nb-NO" sz="1400" dirty="0" err="1"/>
              <a:t>need</a:t>
            </a:r>
            <a:r>
              <a:rPr lang="nb-NO" sz="1400" dirty="0"/>
              <a:t> </a:t>
            </a:r>
            <a:r>
              <a:rPr lang="nb-NO" sz="1400" dirty="0" err="1"/>
              <a:t>discussion</a:t>
            </a:r>
            <a:r>
              <a:rPr lang="nb-NO" sz="1400" dirty="0"/>
              <a:t> in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Discussion</a:t>
            </a:r>
            <a:r>
              <a:rPr lang="nb-NO" sz="1400" dirty="0"/>
              <a:t> </a:t>
            </a:r>
            <a:r>
              <a:rPr lang="nb-NO" sz="1400" dirty="0" err="1"/>
              <a:t>section</a:t>
            </a:r>
            <a:r>
              <a:rPr lang="nb-NO" sz="1400" dirty="0"/>
              <a:t>.</a:t>
            </a:r>
            <a:endParaRPr lang="en-GB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254498-2C2A-4F1B-86B9-9100EA51AFF7}"/>
              </a:ext>
            </a:extLst>
          </p:cNvPr>
          <p:cNvSpPr/>
          <p:nvPr/>
        </p:nvSpPr>
        <p:spPr>
          <a:xfrm>
            <a:off x="8112868" y="3037462"/>
            <a:ext cx="3560324" cy="3402249"/>
          </a:xfrm>
          <a:prstGeom prst="roundRect">
            <a:avLst>
              <a:gd name="adj" fmla="val 5339"/>
            </a:avLst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Introduction</a:t>
            </a:r>
            <a:r>
              <a:rPr lang="nb-NO" sz="1400" dirty="0"/>
              <a:t> is </a:t>
            </a:r>
            <a:r>
              <a:rPr lang="nb-NO" sz="1400" dirty="0" err="1"/>
              <a:t>written</a:t>
            </a:r>
            <a:r>
              <a:rPr lang="nb-NO" sz="1400" dirty="0"/>
              <a:t>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9783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Widescreen</PresentationFormat>
  <Paragraphs>262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Dubai</vt:lpstr>
      <vt:lpstr>Georgia Pro</vt:lpstr>
      <vt:lpstr>Wingdings 2</vt:lpstr>
      <vt:lpstr>SlateVTI</vt:lpstr>
      <vt:lpstr>General Meeting  02.02.2023</vt:lpstr>
      <vt:lpstr>This January</vt:lpstr>
      <vt:lpstr>Trashcan</vt:lpstr>
      <vt:lpstr>Padding issue for 2D</vt:lpstr>
      <vt:lpstr>Padding issue for 2D</vt:lpstr>
      <vt:lpstr>Proposed method</vt:lpstr>
      <vt:lpstr>CPT prediction</vt:lpstr>
      <vt:lpstr>Continued work</vt:lpstr>
      <vt:lpstr>Roadmap</vt:lpstr>
      <vt:lpstr>May</vt:lpstr>
      <vt:lpstr>Topics of discussion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 02.02.2023</dc:title>
  <dc:creator>Sjur Beyer</dc:creator>
  <cp:lastModifiedBy>Sjur Beyer</cp:lastModifiedBy>
  <cp:revision>13</cp:revision>
  <dcterms:created xsi:type="dcterms:W3CDTF">2023-01-23T12:03:28Z</dcterms:created>
  <dcterms:modified xsi:type="dcterms:W3CDTF">2023-01-30T12:28:19Z</dcterms:modified>
</cp:coreProperties>
</file>