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9" r:id="rId4"/>
    <p:sldId id="271" r:id="rId5"/>
    <p:sldId id="272" r:id="rId6"/>
    <p:sldId id="275" r:id="rId7"/>
    <p:sldId id="273" r:id="rId8"/>
    <p:sldId id="279" r:id="rId9"/>
    <p:sldId id="281" r:id="rId10"/>
    <p:sldId id="276" r:id="rId11"/>
    <p:sldId id="278" r:id="rId12"/>
    <p:sldId id="274" r:id="rId13"/>
    <p:sldId id="258" r:id="rId14"/>
    <p:sldId id="266" r:id="rId15"/>
    <p:sldId id="262" r:id="rId16"/>
    <p:sldId id="259" r:id="rId17"/>
    <p:sldId id="280" r:id="rId18"/>
    <p:sldId id="260" r:id="rId19"/>
    <p:sldId id="264" r:id="rId20"/>
    <p:sldId id="261" r:id="rId21"/>
    <p:sldId id="270" r:id="rId22"/>
    <p:sldId id="267" r:id="rId23"/>
    <p:sldId id="26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2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5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94112F-55F4-4776-A323-7418930321C8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A7667495-2BA4-5E31-82C0-66D5E71F6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3" r="9090" b="74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3D5B-D4E9-C22F-17F6-AF37ACDA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nb-NO" sz="4100">
                <a:solidFill>
                  <a:srgbClr val="FFFFFE"/>
                </a:solidFill>
              </a:rPr>
              <a:t>General Meeting 02.03.2023</a:t>
            </a:r>
            <a:endParaRPr lang="en-GB" sz="41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6703B-55BA-0871-962A-76ACA8A1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algn="r"/>
            <a:endParaRPr lang="en-GB" sz="1600">
              <a:solidFill>
                <a:srgbClr val="FFFFF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D0B28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CB34-1309-3E15-A796-FF9FDF84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D3B7-0A61-9D5B-7203-8E3FE818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latent </a:t>
            </a:r>
            <a:r>
              <a:rPr lang="nb-NO" dirty="0" err="1"/>
              <a:t>representation</a:t>
            </a:r>
            <a:r>
              <a:rPr lang="nb-NO" dirty="0"/>
              <a:t> </a:t>
            </a:r>
            <a:r>
              <a:rPr lang="nb-NO" dirty="0" err="1"/>
              <a:t>improves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general, </a:t>
            </a:r>
            <a:r>
              <a:rPr lang="nb-NO" dirty="0" err="1"/>
              <a:t>but</a:t>
            </a:r>
            <a:r>
              <a:rPr lang="nb-NO" dirty="0"/>
              <a:t> has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nb-NO" dirty="0"/>
          </a:p>
          <a:p>
            <a:r>
              <a:rPr lang="nb-NO" dirty="0"/>
              <a:t>ANN have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predictions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bars do not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true </a:t>
            </a:r>
            <a:r>
              <a:rPr lang="nb-NO" dirty="0" err="1"/>
              <a:t>value</a:t>
            </a:r>
            <a:endParaRPr lang="nb-NO" dirty="0"/>
          </a:p>
          <a:p>
            <a:pPr lvl="1"/>
            <a:r>
              <a:rPr lang="nb-NO" dirty="0" err="1"/>
              <a:t>Error</a:t>
            </a:r>
            <a:r>
              <a:rPr lang="nb-NO" dirty="0"/>
              <a:t> bars </a:t>
            </a:r>
            <a:r>
              <a:rPr lang="nb-NO" dirty="0" err="1"/>
              <a:t>are</a:t>
            </a:r>
            <a:r>
              <a:rPr lang="nb-NO" dirty="0"/>
              <a:t> 95% </a:t>
            </a:r>
            <a:r>
              <a:rPr lang="nb-NO" dirty="0" err="1"/>
              <a:t>confidence</a:t>
            </a:r>
            <a:r>
              <a:rPr lang="nb-NO" dirty="0"/>
              <a:t> </a:t>
            </a:r>
            <a:r>
              <a:rPr lang="nb-NO" dirty="0" err="1"/>
              <a:t>interval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ensemble </a:t>
            </a:r>
            <a:r>
              <a:rPr lang="nb-NO" dirty="0" err="1"/>
              <a:t>variance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3EE-9AF0-DE7A-7FE2-D5AF8EF7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6BE6-EC84-B7A4-C818-E9F1E252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7576-E860-1BA8-F6A0-F4577AA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02504-BC95-4DF6-EC45-45E6ADBC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75720"/>
            <a:ext cx="6610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5DB7-2D1B-439E-A149-329BD3A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cont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F5A1-844E-29B8-EC55-96FE5ADF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No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taken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overfitting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test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happen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r>
              <a:rPr lang="nb-NO" dirty="0"/>
              <a:t> and </a:t>
            </a:r>
            <a:r>
              <a:rPr lang="nb-NO" dirty="0" err="1"/>
              <a:t>quicker</a:t>
            </a:r>
            <a:r>
              <a:rPr lang="nb-NO" dirty="0"/>
              <a:t> </a:t>
            </a:r>
            <a:r>
              <a:rPr lang="nb-NO" dirty="0" err="1"/>
              <a:t>convergence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normalization</a:t>
            </a:r>
            <a:r>
              <a:rPr lang="nb-NO" dirty="0"/>
              <a:t>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B90A-7B2F-FE62-DF62-6CA272CA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E366-CE7B-B327-ECD3-6C95E67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CEA-B0F1-0B5D-3D6F-3599092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6C3EAB-176F-E421-6310-82DD7C79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12DA-6DFC-F7B1-F3CD-AED67F0B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CBC1-CE67-D02C-EBE8-EAE106A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3ED5-A2C9-51E1-52E0-3F4C0B81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ANN</a:t>
            </a:r>
          </a:p>
          <a:p>
            <a:pPr lvl="1"/>
            <a:r>
              <a:rPr lang="nb-NO" dirty="0"/>
              <a:t>The ensemble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landscape </a:t>
            </a:r>
            <a:r>
              <a:rPr lang="nb-NO" dirty="0" err="1"/>
              <a:t>than</a:t>
            </a:r>
            <a:r>
              <a:rPr lang="nb-NO" dirty="0"/>
              <a:t> it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error</a:t>
            </a:r>
            <a:endParaRPr lang="nb-NO" dirty="0"/>
          </a:p>
          <a:p>
            <a:pPr lvl="1"/>
            <a:r>
              <a:rPr lang="nb-NO" dirty="0" err="1"/>
              <a:t>Adding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r>
              <a:rPr lang="nb-NO" dirty="0"/>
              <a:t> </a:t>
            </a:r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ANN </a:t>
            </a:r>
            <a:r>
              <a:rPr lang="nb-NO" dirty="0" err="1"/>
              <a:t>uncertainty</a:t>
            </a:r>
            <a:endParaRPr lang="nb-NO" dirty="0"/>
          </a:p>
          <a:p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pPr lvl="1"/>
            <a:r>
              <a:rPr lang="nb-NO" dirty="0"/>
              <a:t>Using </a:t>
            </a:r>
            <a:r>
              <a:rPr lang="nb-NO" dirty="0" err="1"/>
              <a:t>ensambles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ensembles </a:t>
            </a:r>
            <a:r>
              <a:rPr lang="nb-NO" dirty="0" err="1"/>
              <a:t>seems</a:t>
            </a:r>
            <a:r>
              <a:rPr lang="nb-NO" dirty="0"/>
              <a:t> strange</a:t>
            </a:r>
          </a:p>
          <a:p>
            <a:pPr lvl="1"/>
            <a:r>
              <a:rPr lang="nb-NO" dirty="0"/>
              <a:t>Out-</a:t>
            </a:r>
            <a:r>
              <a:rPr lang="nb-NO" dirty="0" err="1"/>
              <a:t>of</a:t>
            </a:r>
            <a:r>
              <a:rPr lang="nb-NO" dirty="0"/>
              <a:t>-bag scores?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6983A-F26E-8402-8D23-D1EDC8FA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30" y="481109"/>
            <a:ext cx="3971164" cy="24919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B68C-535A-0104-C8BB-6C2D444C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3/1/2023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C372A-E43E-57DD-729B-DC3F312E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0" y="3138486"/>
            <a:ext cx="4019204" cy="24919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8AD22-80F9-A7CC-B890-0784DC324522}"/>
              </a:ext>
            </a:extLst>
          </p:cNvPr>
          <p:cNvSpPr txBox="1"/>
          <p:nvPr/>
        </p:nvSpPr>
        <p:spPr>
          <a:xfrm>
            <a:off x="5957490" y="5300623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Dropout</a:t>
            </a:r>
            <a:r>
              <a:rPr lang="nb-NO" dirty="0"/>
              <a:t> </a:t>
            </a:r>
            <a:r>
              <a:rPr lang="nb-NO" dirty="0" err="1"/>
              <a:t>added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20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1375C8-66D9-9CA3-5BDF-7A85098C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nb-NO" dirty="0" err="1"/>
              <a:t>Seismic</a:t>
            </a:r>
            <a:r>
              <a:rPr lang="nb-NO" dirty="0"/>
              <a:t> to CPT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4163-39A5-1CFB-1540-56EA801C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50357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7C18-29F2-9EDE-E3CA-519BF9CB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27A-C935-9EF1-C43C-215928A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be </a:t>
            </a:r>
            <a:r>
              <a:rPr lang="nb-NO" dirty="0" err="1"/>
              <a:t>centered</a:t>
            </a:r>
            <a:r>
              <a:rPr lang="nb-NO" dirty="0"/>
              <a:t> at </a:t>
            </a:r>
            <a:r>
              <a:rPr lang="nb-NO" dirty="0" err="1"/>
              <a:t>well</a:t>
            </a:r>
            <a:r>
              <a:rPr lang="nb-NO" dirty="0"/>
              <a:t> nr.1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from 30m to 100</a:t>
            </a:r>
            <a:r>
              <a:rPr lang="en-GB" dirty="0"/>
              <a:t>m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segyio</a:t>
            </a:r>
            <a:r>
              <a:rPr lang="en-GB" dirty="0"/>
              <a:t> </a:t>
            </a:r>
            <a:r>
              <a:rPr lang="en-GB" dirty="0" err="1"/>
              <a:t>traces.samples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F8B18-C641-FA8A-BDD7-1C6CB8BA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36" y="1329136"/>
            <a:ext cx="4525393" cy="34506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91B1-4739-5D74-AD91-88947FA4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79" y="5466345"/>
            <a:ext cx="5550357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0EF12-28E3-9C4E-59F1-0D799F57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17" y="5128517"/>
            <a:ext cx="5423307" cy="902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0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39BBDA-2BC6-C325-B49A-E867F4E5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CPT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A648-A40F-694E-507E-31B9F70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0BF-5711-ABB3-21BA-B6BBD12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B301-DE35-1D13-4CE1-788E7A6E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nb-NO" dirty="0"/>
              <a:t>PCPT and BH-CPT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I just </a:t>
            </a:r>
            <a:r>
              <a:rPr lang="nb-NO" dirty="0" err="1"/>
              <a:t>attach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overlapping </a:t>
            </a:r>
            <a:r>
              <a:rPr lang="nb-NO" dirty="0" err="1"/>
              <a:t>measurements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Why</a:t>
            </a:r>
            <a:r>
              <a:rPr lang="nb-NO" dirty="0"/>
              <a:t> is BH more </a:t>
            </a:r>
            <a:r>
              <a:rPr lang="nb-NO" dirty="0" err="1"/>
              <a:t>often</a:t>
            </a:r>
            <a:r>
              <a:rPr lang="nb-NO" dirty="0"/>
              <a:t> used at </a:t>
            </a:r>
            <a:r>
              <a:rPr lang="nb-NO" dirty="0" err="1"/>
              <a:t>depth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4F76C-9709-98EF-BC54-6E60E6B9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157988"/>
            <a:ext cx="4960442" cy="3955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E65B-85ED-CDB5-8695-FC1A0E0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9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A9E97-DD41-5E7D-E4AF-844DF179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1F27-C820-3979-22A9-BB71555B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140E-D224-5242-0D49-FAAF68AA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2B4-505F-446B-D389-4B26F8F1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is </a:t>
            </a:r>
            <a:r>
              <a:rPr lang="nb-NO" dirty="0" err="1"/>
              <a:t>needed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0.1m, and </a:t>
            </a:r>
            <a:r>
              <a:rPr lang="nb-NO" dirty="0" err="1"/>
              <a:t>cpt</a:t>
            </a:r>
            <a:r>
              <a:rPr lang="nb-NO" dirty="0"/>
              <a:t> is </a:t>
            </a:r>
            <a:r>
              <a:rPr lang="nb-NO" dirty="0" err="1"/>
              <a:t>every</a:t>
            </a:r>
            <a:r>
              <a:rPr lang="nb-NO" dirty="0"/>
              <a:t> 0.02m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bin by 5 samples</a:t>
            </a:r>
          </a:p>
          <a:p>
            <a:pPr lvl="1"/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7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uncertainties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Bootstrapping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boost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ground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Although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units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to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strong</a:t>
            </a:r>
            <a:r>
              <a:rPr lang="nb-NO" dirty="0"/>
              <a:t> and </a:t>
            </a:r>
            <a:r>
              <a:rPr lang="nb-NO" dirty="0" err="1"/>
              <a:t>weak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and </a:t>
            </a:r>
            <a:r>
              <a:rPr lang="nb-NO" dirty="0" err="1"/>
              <a:t>confuse</a:t>
            </a:r>
            <a:r>
              <a:rPr lang="nb-NO" dirty="0"/>
              <a:t> training?</a:t>
            </a:r>
            <a:endParaRPr lang="en-GB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AE98915E-0CF6-F876-9141-3D0D7A96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49414"/>
            <a:ext cx="4960442" cy="3373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DCB5-7EE3-86ED-3038-C29D2D2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4172212" cy="30920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208-EC97-AA60-8B6D-0436461A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Grid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Hyperparams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CBF7-287F-9C74-BAB9-68F4CE04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The hyperparameters used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specified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IGM report – Do </a:t>
            </a:r>
            <a:r>
              <a:rPr lang="nb-NO" dirty="0" err="1"/>
              <a:t>you</a:t>
            </a:r>
            <a:r>
              <a:rPr lang="nb-NO" dirty="0"/>
              <a:t> have it </a:t>
            </a:r>
            <a:r>
              <a:rPr lang="nb-NO" dirty="0" err="1"/>
              <a:t>stored</a:t>
            </a:r>
            <a:r>
              <a:rPr lang="nb-NO" dirty="0"/>
              <a:t>?</a:t>
            </a:r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endParaRPr lang="nb-NO" dirty="0"/>
          </a:p>
          <a:p>
            <a:pPr lvl="1"/>
            <a:r>
              <a:rPr lang="nb-NO" dirty="0" err="1"/>
              <a:t>n_estimators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max_depth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/>
              <a:t>ANN</a:t>
            </a:r>
          </a:p>
          <a:p>
            <a:pPr lvl="1"/>
            <a:r>
              <a:rPr lang="nb-NO" dirty="0"/>
              <a:t>Learning rate = ?</a:t>
            </a:r>
          </a:p>
          <a:p>
            <a:pPr lvl="1"/>
            <a:r>
              <a:rPr lang="nb-NO" dirty="0" err="1"/>
              <a:t>Activation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Loss </a:t>
            </a:r>
            <a:r>
              <a:rPr lang="nb-NO" dirty="0" err="1"/>
              <a:t>function</a:t>
            </a:r>
            <a:r>
              <a:rPr lang="nb-NO" dirty="0"/>
              <a:t> = ?</a:t>
            </a:r>
          </a:p>
          <a:p>
            <a:pPr lvl="1"/>
            <a:r>
              <a:rPr lang="nb-NO" dirty="0" err="1"/>
              <a:t>Amount</a:t>
            </a:r>
            <a:r>
              <a:rPr lang="nb-NO" dirty="0"/>
              <a:t> and </a:t>
            </a:r>
            <a:r>
              <a:rPr lang="nb-NO" dirty="0" err="1"/>
              <a:t>shape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layers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Batch </a:t>
            </a:r>
            <a:r>
              <a:rPr lang="nb-NO" dirty="0" err="1"/>
              <a:t>size</a:t>
            </a:r>
            <a:r>
              <a:rPr lang="nb-NO" dirty="0"/>
              <a:t> and </a:t>
            </a:r>
            <a:r>
              <a:rPr lang="nb-NO" dirty="0" err="1"/>
              <a:t>epochs</a:t>
            </a:r>
            <a:r>
              <a:rPr lang="nb-NO" dirty="0"/>
              <a:t> = ?</a:t>
            </a:r>
          </a:p>
          <a:p>
            <a:pPr lvl="1"/>
            <a:r>
              <a:rPr lang="nb-NO" dirty="0"/>
              <a:t>…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5326-EB2B-70E8-C0F9-BBFBF0D1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C350-F7E3-4192-DDA5-4FFD5F1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6DA-8F63-1367-0C30-6260B1F4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B5F-D347-70B5-FC88-CB53CB1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Cross-</a:t>
            </a:r>
            <a:r>
              <a:rPr lang="nb-NO" dirty="0" err="1"/>
              <a:t>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491E-80C9-D750-5D42-735DDD30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5 traces </a:t>
            </a:r>
            <a:r>
              <a:rPr lang="nb-NO" dirty="0" err="1"/>
              <a:t>shold</a:t>
            </a:r>
            <a:r>
              <a:rPr lang="nb-NO" dirty="0"/>
              <a:t> I </a:t>
            </a:r>
            <a:r>
              <a:rPr lang="nb-NO" dirty="0" err="1"/>
              <a:t>pick</a:t>
            </a:r>
            <a:r>
              <a:rPr lang="nb-NO" dirty="0"/>
              <a:t> for cross-</a:t>
            </a:r>
            <a:r>
              <a:rPr lang="nb-NO" dirty="0" err="1"/>
              <a:t>validation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scheme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use</a:t>
            </a:r>
            <a:r>
              <a:rPr lang="nb-NO" dirty="0"/>
              <a:t> to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 to </a:t>
            </a:r>
            <a:r>
              <a:rPr lang="nb-NO" dirty="0" err="1"/>
              <a:t>omit</a:t>
            </a:r>
            <a:r>
              <a:rPr lang="nb-NO" dirty="0"/>
              <a:t>?</a:t>
            </a:r>
          </a:p>
          <a:p>
            <a:r>
              <a:rPr lang="nb-NO" dirty="0" err="1"/>
              <a:t>Should</a:t>
            </a:r>
            <a:r>
              <a:rPr lang="nb-NO" dirty="0"/>
              <a:t> I just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ones</a:t>
            </a:r>
            <a:r>
              <a:rPr lang="nb-NO" dirty="0"/>
              <a:t> as </a:t>
            </a:r>
            <a:r>
              <a:rPr lang="nb-NO" dirty="0" err="1"/>
              <a:t>were</a:t>
            </a:r>
            <a:r>
              <a:rPr lang="nb-NO" dirty="0"/>
              <a:t> used </a:t>
            </a:r>
            <a:r>
              <a:rPr lang="nb-NO" dirty="0" err="1"/>
              <a:t>on</a:t>
            </a:r>
            <a:r>
              <a:rPr lang="nb-NO" dirty="0"/>
              <a:t> TNW?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4644-4E45-8C55-76BB-7F0811DC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3862-DA98-561D-8B99-79AC556A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F970-56B0-535B-2444-5011BC51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889-1E86-8911-C1BC-59A429E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Feasibility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496D-8E8B-A04E-8B20-2CE9248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Should</a:t>
            </a:r>
            <a:r>
              <a:rPr lang="nb-NO" dirty="0"/>
              <a:t> I </a:t>
            </a:r>
            <a:r>
              <a:rPr lang="nb-NO" dirty="0" err="1"/>
              <a:t>include</a:t>
            </a:r>
            <a:r>
              <a:rPr lang="nb-NO" dirty="0"/>
              <a:t> a part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lay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arguments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feasibility</a:t>
            </a:r>
            <a:r>
              <a:rPr lang="nb-NO" dirty="0"/>
              <a:t>?</a:t>
            </a:r>
            <a:endParaRPr lang="en-GB" dirty="0"/>
          </a:p>
          <a:p>
            <a:pPr lvl="1"/>
            <a:r>
              <a:rPr lang="en-GB" dirty="0"/>
              <a:t>Reasons to explore these methodologies for the target task – </a:t>
            </a:r>
            <a:r>
              <a:rPr lang="en-GB" dirty="0" err="1"/>
              <a:t>Occams</a:t>
            </a:r>
            <a:r>
              <a:rPr lang="en-GB" dirty="0"/>
              <a:t> razor principles</a:t>
            </a:r>
            <a:endParaRPr lang="nb-NO" dirty="0"/>
          </a:p>
          <a:p>
            <a:pPr lvl="1"/>
            <a:r>
              <a:rPr lang="nb-NO" dirty="0"/>
              <a:t>Is it </a:t>
            </a:r>
            <a:r>
              <a:rPr lang="nb-NO" dirty="0" err="1"/>
              <a:t>reasonable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an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catch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nonlinear relationships </a:t>
            </a:r>
            <a:r>
              <a:rPr lang="nb-NO" dirty="0" err="1"/>
              <a:t>required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lines I have </a:t>
            </a:r>
            <a:r>
              <a:rPr lang="nb-NO" dirty="0" err="1"/>
              <a:t>planned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endParaRPr lang="nb-NO" dirty="0"/>
          </a:p>
          <a:p>
            <a:pPr lvl="1"/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cpt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at </a:t>
            </a:r>
            <a:r>
              <a:rPr lang="nb-NO" dirty="0" err="1"/>
              <a:t>depth</a:t>
            </a:r>
            <a:endParaRPr lang="nb-NO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80AA-7BB4-6B49-3206-DFD5B3B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3AE5-615C-8568-DAB5-5683093A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EBB4-2C49-FB8A-BEAA-2831D51A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A99-2127-B13F-543A-F1F3E79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Method </a:t>
            </a:r>
            <a:r>
              <a:rPr lang="nb-NO" dirty="0" err="1"/>
              <a:t>adjustments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EF7D-1D71-1D31-C5C2-AD5CEBF7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Evolution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1"/>
            <a:r>
              <a:rPr lang="nb-NO" dirty="0" err="1"/>
              <a:t>Invert</a:t>
            </a:r>
            <a:r>
              <a:rPr lang="nb-NO" dirty="0"/>
              <a:t> for </a:t>
            </a:r>
            <a:r>
              <a:rPr lang="nb-NO" dirty="0" err="1"/>
              <a:t>impedance</a:t>
            </a:r>
            <a:r>
              <a:rPr lang="nb-NO" dirty="0"/>
              <a:t>,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encoded</a:t>
            </a:r>
            <a:r>
              <a:rPr lang="nb-NO" dirty="0"/>
              <a:t> latent </a:t>
            </a:r>
            <a:r>
              <a:rPr lang="nb-NO" dirty="0" err="1"/>
              <a:t>space</a:t>
            </a:r>
            <a:r>
              <a:rPr lang="nb-NO" dirty="0"/>
              <a:t> to </a:t>
            </a:r>
            <a:r>
              <a:rPr lang="nb-NO" dirty="0" err="1"/>
              <a:t>decode</a:t>
            </a:r>
            <a:r>
              <a:rPr lang="nb-NO" dirty="0"/>
              <a:t> for CPT</a:t>
            </a:r>
          </a:p>
          <a:p>
            <a:pPr lvl="1"/>
            <a:r>
              <a:rPr lang="nb-NO" dirty="0" err="1"/>
              <a:t>Scrap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acoustic</a:t>
            </a:r>
            <a:r>
              <a:rPr lang="nb-NO" dirty="0"/>
              <a:t> </a:t>
            </a:r>
            <a:r>
              <a:rPr lang="nb-NO" dirty="0" err="1"/>
              <a:t>impedance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, </a:t>
            </a:r>
            <a:r>
              <a:rPr lang="nb-NO" dirty="0" err="1"/>
              <a:t>invert</a:t>
            </a:r>
            <a:r>
              <a:rPr lang="nb-NO" dirty="0"/>
              <a:t> for CPT </a:t>
            </a:r>
            <a:r>
              <a:rPr lang="nb-NO" dirty="0" err="1"/>
              <a:t>directly</a:t>
            </a:r>
            <a:endParaRPr lang="en-GB" dirty="0"/>
          </a:p>
          <a:p>
            <a:pPr lvl="2"/>
            <a:r>
              <a:rPr lang="en-GB" dirty="0"/>
              <a:t>Tree based model trained on encoded units</a:t>
            </a:r>
          </a:p>
          <a:p>
            <a:pPr lvl="3"/>
            <a:r>
              <a:rPr lang="en-GB" dirty="0"/>
              <a:t>RF and gradient boosted trees</a:t>
            </a:r>
          </a:p>
          <a:p>
            <a:pPr lvl="3"/>
            <a:r>
              <a:rPr lang="en-GB" dirty="0"/>
              <a:t>Con: Train a tree for every training step (slow)</a:t>
            </a:r>
          </a:p>
          <a:p>
            <a:pPr lvl="2"/>
            <a:r>
              <a:rPr lang="en-GB" dirty="0"/>
              <a:t>Proposed now: Use a dense ANN (like Vardy, 2018), but on the encoded units</a:t>
            </a:r>
          </a:p>
          <a:p>
            <a:pPr lvl="3"/>
            <a:r>
              <a:rPr lang="en-GB" dirty="0"/>
              <a:t>Pro: Can be trained with backpropagation along with the encoder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F11-63EB-C2A6-1705-7597F70E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1BB3-E7F5-763B-0A9C-0ECA907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115B-44F0-70BC-13D1-0484EBD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39D-4FDB-5F43-C393-0FD7281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61A7-4529-1BB1-66F5-9197E8C6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roadmap</a:t>
            </a:r>
            <a:r>
              <a:rPr lang="nb-NO" dirty="0"/>
              <a:t> from last time</a:t>
            </a:r>
          </a:p>
          <a:p>
            <a:r>
              <a:rPr lang="nb-NO" dirty="0"/>
              <a:t>Show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synthetic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Discussions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bat</a:t>
            </a:r>
            <a:endParaRPr lang="nb-NO" dirty="0"/>
          </a:p>
          <a:p>
            <a:pPr lvl="1"/>
            <a:r>
              <a:rPr lang="nb-NO" dirty="0" err="1"/>
              <a:t>Correlation</a:t>
            </a:r>
            <a:endParaRPr lang="nb-NO" dirty="0"/>
          </a:p>
          <a:p>
            <a:pPr lvl="1"/>
            <a:r>
              <a:rPr lang="nb-NO" dirty="0" err="1"/>
              <a:t>Hyperparams</a:t>
            </a:r>
            <a:endParaRPr lang="nb-NO" dirty="0"/>
          </a:p>
          <a:p>
            <a:pPr lvl="1"/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writing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0BCB-43D4-A358-0F5F-52E726B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B230-2A2E-3DBD-59D0-1E943F8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1687-3048-3D70-FAB9-56CA3BF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68AF-F26A-9627-C928-932E9C7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Ensemble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26EF-57B6-9939-A28B-CE411907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Ensemble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decoders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LightGBM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</a:t>
            </a:r>
            <a:r>
              <a:rPr lang="nb-NO" dirty="0" err="1"/>
              <a:t>work</a:t>
            </a:r>
            <a:r>
              <a:rPr lang="nb-NO" dirty="0"/>
              <a:t>,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per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collection</a:t>
            </a:r>
            <a:endParaRPr lang="nb-NO" dirty="0"/>
          </a:p>
          <a:p>
            <a:pPr lvl="1"/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has ensembles </a:t>
            </a:r>
            <a:r>
              <a:rPr lang="nb-NO" dirty="0" err="1"/>
              <a:t>built</a:t>
            </a:r>
            <a:r>
              <a:rPr lang="nb-NO" dirty="0"/>
              <a:t> in,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discuss</a:t>
            </a:r>
            <a:endParaRPr lang="nb-NO" dirty="0"/>
          </a:p>
          <a:p>
            <a:pPr lvl="1"/>
            <a:r>
              <a:rPr lang="nb-NO" dirty="0"/>
              <a:t>ANN ensemble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TCN </a:t>
            </a:r>
            <a:r>
              <a:rPr lang="nb-NO" dirty="0" err="1"/>
              <a:t>encoder</a:t>
            </a:r>
            <a:endParaRPr lang="nb-NO" dirty="0"/>
          </a:p>
          <a:p>
            <a:pPr lvl="2"/>
            <a:r>
              <a:rPr lang="nb-NO" dirty="0"/>
              <a:t>Train at </a:t>
            </a:r>
            <a:r>
              <a:rPr lang="nb-NO" dirty="0" err="1"/>
              <a:t>the</a:t>
            </a:r>
            <a:r>
              <a:rPr lang="nb-NO" dirty="0"/>
              <a:t> same time?</a:t>
            </a:r>
          </a:p>
          <a:p>
            <a:pPr lvl="2"/>
            <a:r>
              <a:rPr lang="nb-NO" dirty="0"/>
              <a:t>Train </a:t>
            </a:r>
            <a:r>
              <a:rPr lang="nb-NO" dirty="0" err="1"/>
              <a:t>encoder</a:t>
            </a:r>
            <a:r>
              <a:rPr lang="nb-NO" dirty="0"/>
              <a:t> and </a:t>
            </a:r>
            <a:r>
              <a:rPr lang="nb-NO" dirty="0" err="1"/>
              <a:t>freeze</a:t>
            </a:r>
            <a:r>
              <a:rPr lang="nb-NO" dirty="0"/>
              <a:t> for training ANN ensemble?</a:t>
            </a:r>
          </a:p>
          <a:p>
            <a:r>
              <a:rPr lang="nb-NO" dirty="0"/>
              <a:t>Ensemble </a:t>
            </a:r>
            <a:r>
              <a:rPr lang="nb-NO" dirty="0" err="1"/>
              <a:t>method</a:t>
            </a:r>
            <a:r>
              <a:rPr lang="nb-NO" dirty="0"/>
              <a:t> as an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nb-NO" dirty="0"/>
          </a:p>
          <a:p>
            <a:pPr lvl="1"/>
            <a:r>
              <a:rPr lang="nb-NO" dirty="0" err="1"/>
              <a:t>Really</a:t>
            </a:r>
            <a:r>
              <a:rPr lang="nb-NO" dirty="0"/>
              <a:t> just </a:t>
            </a:r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texture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loss </a:t>
            </a:r>
            <a:r>
              <a:rPr lang="nb-NO" dirty="0" err="1"/>
              <a:t>space</a:t>
            </a:r>
            <a:r>
              <a:rPr lang="nb-NO" dirty="0"/>
              <a:t> (</a:t>
            </a:r>
            <a:r>
              <a:rPr lang="nb-NO" dirty="0" err="1"/>
              <a:t>uniqueness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Network </a:t>
            </a:r>
            <a:r>
              <a:rPr lang="nb-NO" dirty="0" err="1"/>
              <a:t>solution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desirable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Topic</a:t>
            </a:r>
            <a:r>
              <a:rPr lang="nb-NO" dirty="0"/>
              <a:t> for </a:t>
            </a:r>
            <a:r>
              <a:rPr lang="nb-NO" dirty="0" err="1"/>
              <a:t>discussion</a:t>
            </a:r>
            <a:r>
              <a:rPr lang="nb-NO" dirty="0"/>
              <a:t> part?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CCB2-5A56-F377-3E00-ECA49697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95D3-AB49-B0A1-FD1B-CB4D4FF8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E186-9508-A401-A30B-9D09A85C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661-9036-F186-9980-D58B67E4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Can</a:t>
            </a:r>
            <a:r>
              <a:rPr lang="nb-NO" dirty="0"/>
              <a:t> I </a:t>
            </a:r>
            <a:r>
              <a:rPr lang="nb-NO" dirty="0" err="1"/>
              <a:t>cite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from </a:t>
            </a:r>
            <a:r>
              <a:rPr lang="nb-NO" dirty="0" err="1"/>
              <a:t>rVO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5F3A-42F9-2335-2E5B-1B25B189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B8AB-E54C-2368-5044-9CC2244B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71D6-A87D-9C01-13E8-3F70753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3D1-2179-9814-90E5-41E6F88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D2796-C919-16B7-058B-87A82228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733675"/>
            <a:ext cx="6886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D20AF-00BC-7C99-221B-0F6D2FE9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Citing the Delivered reports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608F-0A41-C743-E8B4-9DD685DF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Who should be listed as authors?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8E50-4D9F-08FE-FF14-1C371070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904" y="329307"/>
            <a:ext cx="3027042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EDC-5EE0-B817-3B64-6AF8D54F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009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4DAC-8B37-E381-26AF-70A19621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694" y="5465114"/>
            <a:ext cx="302655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E0A88F0-556B-4BB7-8AAB-D63AEB65C662}" type="datetime1">
              <a:rPr lang="en-US" smtClean="0"/>
              <a:pPr algn="l">
                <a:spcAft>
                  <a:spcPts val="600"/>
                </a:spcAft>
              </a:pPr>
              <a:t>2/28/2023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C6DD7-03AA-D5C0-5F1E-CB11AB88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028194"/>
            <a:ext cx="3692411" cy="406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C7E96-CB03-BA26-291E-7779FC63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2508043"/>
            <a:ext cx="3692411" cy="11077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6CF66-CBC3-08DE-4F4D-FAEE5C11C9D3}"/>
              </a:ext>
            </a:extLst>
          </p:cNvPr>
          <p:cNvSpPr txBox="1"/>
          <p:nvPr/>
        </p:nvSpPr>
        <p:spPr>
          <a:xfrm>
            <a:off x="4002204" y="614311"/>
            <a:ext cx="3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Zotero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F55C2-87BF-703E-2F38-2C4298D88F29}"/>
              </a:ext>
            </a:extLst>
          </p:cNvPr>
          <p:cNvSpPr txBox="1"/>
          <p:nvPr/>
        </p:nvSpPr>
        <p:spPr>
          <a:xfrm>
            <a:off x="7858342" y="2019476"/>
            <a:ext cx="298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IGM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5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329-908E-FD4F-3B3B-9A0EEEF5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C93A-1195-6B38-BD14-F7BA32C3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Max </a:t>
            </a:r>
            <a:r>
              <a:rPr lang="nb-NO" dirty="0" err="1"/>
              <a:t>pooling</a:t>
            </a:r>
            <a:r>
              <a:rPr lang="nb-NO" dirty="0"/>
              <a:t> has </a:t>
            </a:r>
            <a:r>
              <a:rPr lang="nb-NO" dirty="0" err="1"/>
              <a:t>proved</a:t>
            </a:r>
            <a:r>
              <a:rPr lang="nb-NO" dirty="0"/>
              <a:t> to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for image </a:t>
            </a:r>
            <a:r>
              <a:rPr lang="nb-NO" dirty="0" err="1"/>
              <a:t>recognition</a:t>
            </a:r>
            <a:endParaRPr lang="nb-NO" dirty="0"/>
          </a:p>
          <a:p>
            <a:pPr lvl="1"/>
            <a:r>
              <a:rPr lang="nb-NO" dirty="0"/>
              <a:t>I 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for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I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/</a:t>
            </a:r>
            <a:r>
              <a:rPr lang="nb-NO" dirty="0" err="1"/>
              <a:t>ideas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Gemini </a:t>
            </a:r>
            <a:r>
              <a:rPr lang="nb-NO" dirty="0" err="1"/>
              <a:t>field</a:t>
            </a:r>
            <a:r>
              <a:rPr lang="nb-NO" dirty="0"/>
              <a:t> data and </a:t>
            </a:r>
            <a:r>
              <a:rPr lang="nb-NO" dirty="0" err="1"/>
              <a:t>associated</a:t>
            </a:r>
            <a:r>
              <a:rPr lang="nb-NO" dirty="0"/>
              <a:t> data </a:t>
            </a:r>
            <a:r>
              <a:rPr lang="nb-NO" dirty="0" err="1"/>
              <a:t>considerations</a:t>
            </a:r>
            <a:endParaRPr lang="nb-NO" dirty="0"/>
          </a:p>
          <a:p>
            <a:pPr lvl="1"/>
            <a:r>
              <a:rPr lang="nb-NO" dirty="0"/>
              <a:t>Better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Unsupervised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learning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Panopto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segmentation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Self-attention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mechanisms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 err="1">
                <a:solidFill>
                  <a:schemeClr val="tx2"/>
                </a:solidFill>
              </a:rPr>
              <a:t>Recurrent</a:t>
            </a:r>
            <a:r>
              <a:rPr lang="nb-NO" dirty="0">
                <a:solidFill>
                  <a:schemeClr val="tx2"/>
                </a:solidFill>
              </a:rPr>
              <a:t> NN </a:t>
            </a:r>
            <a:r>
              <a:rPr lang="nb-NO" dirty="0" err="1">
                <a:solidFill>
                  <a:schemeClr val="tx2"/>
                </a:solidFill>
              </a:rPr>
              <a:t>encoder</a:t>
            </a:r>
            <a:endParaRPr lang="nb-NO" dirty="0">
              <a:solidFill>
                <a:schemeClr val="tx2"/>
              </a:solidFill>
            </a:endParaRPr>
          </a:p>
          <a:p>
            <a:pPr lvl="1"/>
            <a:r>
              <a:rPr lang="nb-NO" dirty="0">
                <a:solidFill>
                  <a:schemeClr val="tx2"/>
                </a:solidFill>
              </a:rPr>
              <a:t>NLP </a:t>
            </a:r>
            <a:r>
              <a:rPr lang="nb-NO" dirty="0" err="1">
                <a:solidFill>
                  <a:schemeClr val="tx2"/>
                </a:solidFill>
              </a:rPr>
              <a:t>integration</a:t>
            </a:r>
            <a:r>
              <a:rPr lang="nb-NO" dirty="0">
                <a:solidFill>
                  <a:schemeClr val="tx2"/>
                </a:solidFill>
              </a:rPr>
              <a:t> – </a:t>
            </a:r>
            <a:r>
              <a:rPr lang="nb-NO" dirty="0" err="1">
                <a:solidFill>
                  <a:schemeClr val="tx2"/>
                </a:solidFill>
              </a:rPr>
              <a:t>Discuss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the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field</a:t>
            </a:r>
            <a:r>
              <a:rPr lang="nb-NO" dirty="0">
                <a:solidFill>
                  <a:schemeClr val="tx2"/>
                </a:solidFill>
              </a:rPr>
              <a:t> survey </a:t>
            </a:r>
            <a:r>
              <a:rPr lang="nb-NO" dirty="0" err="1">
                <a:solidFill>
                  <a:schemeClr val="tx2"/>
                </a:solidFill>
              </a:rPr>
              <a:t>with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your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model</a:t>
            </a:r>
            <a:endParaRPr lang="nb-NO" dirty="0">
              <a:solidFill>
                <a:schemeClr val="tx2"/>
              </a:solidFill>
            </a:endParaRPr>
          </a:p>
          <a:p>
            <a:pPr lvl="2"/>
            <a:r>
              <a:rPr lang="nb-NO" dirty="0" err="1">
                <a:solidFill>
                  <a:schemeClr val="tx2"/>
                </a:solidFill>
              </a:rPr>
              <a:t>GPTs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err="1">
                <a:solidFill>
                  <a:schemeClr val="tx2"/>
                </a:solidFill>
              </a:rPr>
              <a:t>may</a:t>
            </a:r>
            <a:r>
              <a:rPr lang="nb-NO" dirty="0">
                <a:solidFill>
                  <a:schemeClr val="tx2"/>
                </a:solidFill>
              </a:rPr>
              <a:t> be used for </a:t>
            </a:r>
            <a:r>
              <a:rPr lang="nb-NO" dirty="0" err="1">
                <a:solidFill>
                  <a:schemeClr val="tx2"/>
                </a:solidFill>
              </a:rPr>
              <a:t>this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397-FB2F-B9D8-4AB7-44ED542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FDBC-0217-89BA-3131-F5E7562D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98D-F1EC-2288-3616-32D63EA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7B036C-882B-15D9-8957-A4A2340E5118}"/>
              </a:ext>
            </a:extLst>
          </p:cNvPr>
          <p:cNvSpPr/>
          <p:nvPr/>
        </p:nvSpPr>
        <p:spPr>
          <a:xfrm>
            <a:off x="4261606" y="4312286"/>
            <a:ext cx="318782" cy="578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263EA-08E0-2722-07D0-0D1199FB205B}"/>
              </a:ext>
            </a:extLst>
          </p:cNvPr>
          <p:cNvSpPr txBox="1"/>
          <p:nvPr/>
        </p:nvSpPr>
        <p:spPr>
          <a:xfrm>
            <a:off x="4580388" y="4417493"/>
            <a:ext cx="947956" cy="36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tx2"/>
                </a:solidFill>
              </a:rPr>
              <a:t>LSTM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9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BED8-FF9B-CA1A-A32E-F590902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705F-811D-9CF8-AC67-6106DEA7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From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odd </a:t>
            </a:r>
            <a:r>
              <a:rPr lang="nb-NO" dirty="0" err="1"/>
              <a:t>numbered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</a:t>
            </a:r>
            <a:r>
              <a:rPr lang="nb-NO" dirty="0" err="1"/>
              <a:t>thursdays</a:t>
            </a:r>
            <a:r>
              <a:rPr lang="nb-NO" dirty="0"/>
              <a:t> at 9.30</a:t>
            </a:r>
          </a:p>
          <a:p>
            <a:pPr lvl="1"/>
            <a:r>
              <a:rPr lang="nb-NO" dirty="0"/>
              <a:t>Is </a:t>
            </a:r>
            <a:r>
              <a:rPr lang="nb-NO" dirty="0" err="1"/>
              <a:t>this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time?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3600" dirty="0" err="1"/>
              <a:t>Next</a:t>
            </a:r>
            <a:r>
              <a:rPr lang="nb-NO" sz="3600" dirty="0"/>
              <a:t> </a:t>
            </a:r>
            <a:r>
              <a:rPr lang="nb-NO" sz="3600" dirty="0" err="1"/>
              <a:t>meeting</a:t>
            </a:r>
            <a:r>
              <a:rPr lang="nb-NO" sz="3600" dirty="0"/>
              <a:t>: 16.03.2023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7874-5005-DDE5-8496-73D6229F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87EE-6A17-5188-F768-7B81A84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2465-0FA2-19FF-A49D-513D044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DB4D0-0376-4B70-B8DA-37CF23C207A3}"/>
              </a:ext>
            </a:extLst>
          </p:cNvPr>
          <p:cNvSpPr/>
          <p:nvPr/>
        </p:nvSpPr>
        <p:spPr>
          <a:xfrm>
            <a:off x="1076822" y="681034"/>
            <a:ext cx="2422187" cy="1099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February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E303E5-24B7-4D3A-AC1B-9C66E86FBBD2}"/>
              </a:ext>
            </a:extLst>
          </p:cNvPr>
          <p:cNvSpPr/>
          <p:nvPr/>
        </p:nvSpPr>
        <p:spPr>
          <a:xfrm>
            <a:off x="5023009" y="681033"/>
            <a:ext cx="2256817" cy="109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March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3DE5F-FDC8-43BA-8A37-049E35AF5480}"/>
              </a:ext>
            </a:extLst>
          </p:cNvPr>
          <p:cNvSpPr/>
          <p:nvPr/>
        </p:nvSpPr>
        <p:spPr>
          <a:xfrm>
            <a:off x="8537936" y="681032"/>
            <a:ext cx="2426035" cy="1099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April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1B482-3A72-4AFF-B93F-44D57306D10E}"/>
              </a:ext>
            </a:extLst>
          </p:cNvPr>
          <p:cNvSpPr/>
          <p:nvPr/>
        </p:nvSpPr>
        <p:spPr>
          <a:xfrm>
            <a:off x="619622" y="1938334"/>
            <a:ext cx="3472775" cy="3402249"/>
          </a:xfrm>
          <a:prstGeom prst="roundRect">
            <a:avLst>
              <a:gd name="adj" fmla="val 4658"/>
            </a:avLst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The rest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Theory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written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completely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acquiring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results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February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finished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chapter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trike="sngStrike" dirty="0" err="1">
                <a:solidFill>
                  <a:srgbClr val="FF0000"/>
                </a:solidFill>
              </a:rPr>
              <a:t>Figures</a:t>
            </a:r>
            <a:r>
              <a:rPr lang="nb-NO" strike="sngStrike" dirty="0">
                <a:solidFill>
                  <a:srgbClr val="FF0000"/>
                </a:solidFill>
              </a:rPr>
              <a:t> must be </a:t>
            </a:r>
            <a:r>
              <a:rPr lang="nb-NO" strike="sngStrike" dirty="0" err="1">
                <a:solidFill>
                  <a:srgbClr val="FF0000"/>
                </a:solidFill>
              </a:rPr>
              <a:t>made</a:t>
            </a:r>
            <a:r>
              <a:rPr lang="nb-NO" strike="sngStrike" dirty="0">
                <a:solidFill>
                  <a:srgbClr val="FF0000"/>
                </a:solidFill>
              </a:rPr>
              <a:t>. Or </a:t>
            </a:r>
            <a:r>
              <a:rPr lang="nb-NO" strike="sngStrike" dirty="0" err="1">
                <a:solidFill>
                  <a:srgbClr val="FF0000"/>
                </a:solidFill>
              </a:rPr>
              <a:t>rcParams</a:t>
            </a:r>
            <a:r>
              <a:rPr lang="nb-NO" strike="sngStrike" dirty="0">
                <a:solidFill>
                  <a:srgbClr val="FF0000"/>
                </a:solidFill>
              </a:rPr>
              <a:t> </a:t>
            </a:r>
            <a:r>
              <a:rPr lang="nb-NO" strike="sngStrike" dirty="0" err="1">
                <a:solidFill>
                  <a:srgbClr val="FF0000"/>
                </a:solidFill>
              </a:rPr>
              <a:t>set</a:t>
            </a:r>
            <a:r>
              <a:rPr lang="nb-NO" strike="sngStrike" dirty="0">
                <a:solidFill>
                  <a:srgbClr val="FF0000"/>
                </a:solidFill>
              </a:rPr>
              <a:t> up for </a:t>
            </a:r>
            <a:r>
              <a:rPr lang="nb-NO" strike="sngStrike" dirty="0" err="1">
                <a:solidFill>
                  <a:srgbClr val="FF0000"/>
                </a:solidFill>
              </a:rPr>
              <a:t>result</a:t>
            </a:r>
            <a:r>
              <a:rPr lang="nb-NO" strike="sngStrike" dirty="0">
                <a:solidFill>
                  <a:srgbClr val="FF0000"/>
                </a:solidFill>
              </a:rPr>
              <a:t> plots.</a:t>
            </a:r>
            <a:endParaRPr lang="en-GB" strike="sngStrike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309E1F-2471-4E38-9869-B68E9BCBF164}"/>
              </a:ext>
            </a:extLst>
          </p:cNvPr>
          <p:cNvSpPr/>
          <p:nvPr/>
        </p:nvSpPr>
        <p:spPr>
          <a:xfrm>
            <a:off x="4364771" y="1938334"/>
            <a:ext cx="3560324" cy="3402249"/>
          </a:xfrm>
          <a:prstGeom prst="roundRect">
            <a:avLst>
              <a:gd name="adj" fmla="val 4575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thouroughly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Hereafter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section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Conclusions</a:t>
            </a:r>
            <a:r>
              <a:rPr lang="nb-NO" dirty="0"/>
              <a:t> </a:t>
            </a:r>
            <a:r>
              <a:rPr lang="nb-NO" dirty="0" err="1"/>
              <a:t>chapter</a:t>
            </a:r>
            <a:r>
              <a:rPr lang="nb-NO" dirty="0"/>
              <a:t> is </a:t>
            </a:r>
            <a:r>
              <a:rPr lang="nb-NO" dirty="0" err="1"/>
              <a:t>written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Introduction</a:t>
            </a:r>
            <a:r>
              <a:rPr lang="nb-NO" dirty="0"/>
              <a:t> is </a:t>
            </a:r>
            <a:r>
              <a:rPr lang="nb-NO" dirty="0" err="1"/>
              <a:t>written</a:t>
            </a:r>
            <a:r>
              <a:rPr lang="nb-NO" dirty="0"/>
              <a:t>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First draft </a:t>
            </a:r>
            <a:r>
              <a:rPr lang="nb-NO" b="1" dirty="0" err="1"/>
              <a:t>ready</a:t>
            </a:r>
            <a:r>
              <a:rPr lang="nb-NO" b="1" dirty="0"/>
              <a:t> by 31st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54498-2C2A-4F1B-86B9-9100EA51AFF7}"/>
              </a:ext>
            </a:extLst>
          </p:cNvPr>
          <p:cNvSpPr/>
          <p:nvPr/>
        </p:nvSpPr>
        <p:spPr>
          <a:xfrm>
            <a:off x="8168286" y="1938334"/>
            <a:ext cx="3560324" cy="3402249"/>
          </a:xfrm>
          <a:prstGeom prst="roundRect">
            <a:avLst>
              <a:gd name="adj" fmla="val 5339"/>
            </a:avLst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Revision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3597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62C2-2969-327B-2DDF-E1A52043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151C-4AAC-487E-7DFB-F7FA55E4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and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and neural </a:t>
            </a:r>
            <a:r>
              <a:rPr lang="nb-NO" dirty="0" err="1"/>
              <a:t>nets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latent </a:t>
            </a:r>
            <a:r>
              <a:rPr lang="nb-NO" dirty="0" err="1"/>
              <a:t>representations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extractor</a:t>
            </a:r>
            <a:r>
              <a:rPr lang="nb-NO" dirty="0"/>
              <a:t> is </a:t>
            </a:r>
            <a:r>
              <a:rPr lang="nb-NO" dirty="0" err="1"/>
              <a:t>big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5 </a:t>
            </a:r>
            <a:r>
              <a:rPr lang="nb-NO" dirty="0" err="1"/>
              <a:t>decoders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comparatively</a:t>
            </a:r>
            <a:r>
              <a:rPr lang="nb-NO" dirty="0"/>
              <a:t> </a:t>
            </a:r>
            <a:r>
              <a:rPr lang="nb-NO" dirty="0" err="1"/>
              <a:t>small</a:t>
            </a:r>
            <a:endParaRPr lang="nb-NO" dirty="0"/>
          </a:p>
          <a:p>
            <a:r>
              <a:rPr lang="en-GB" dirty="0"/>
              <a:t>The decoders were used to estimate error, and backpropagate to the feature extractor from different sets of initialized weights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9C18-938B-D289-C82A-9A662CF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D521-03E7-3C2F-340F-3268C28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E222-4D47-4603-3CEF-5349814E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0A0EE-22F7-42B5-EF66-89471A4E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2911619"/>
            <a:ext cx="8686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D84-3034-9FBD-FA43-477F8B13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Neural Net </a:t>
            </a:r>
            <a:r>
              <a:rPr lang="nb-NO" dirty="0" err="1"/>
              <a:t>architecture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200-7101-6C93-4040-46636DB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7E7C-5446-B6C8-59CD-2693F8B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E215-8360-8B9D-38B8-AE024631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0D6F8-E833-74E4-7A62-F5412A6F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81" y="1988381"/>
            <a:ext cx="5377805" cy="385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15D27-3C7E-1D67-F43C-C6AA5A4E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88381"/>
            <a:ext cx="4171950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D5A96-1EC7-06FC-E9F7-7BB0612F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998209"/>
            <a:ext cx="4294775" cy="1847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DBFC6A-7C91-F32E-0DF3-BB4E9CDCE29E}"/>
              </a:ext>
            </a:extLst>
          </p:cNvPr>
          <p:cNvSpPr txBox="1"/>
          <p:nvPr/>
        </p:nvSpPr>
        <p:spPr>
          <a:xfrm>
            <a:off x="1610685" y="1526796"/>
            <a:ext cx="40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Batch_size</a:t>
            </a:r>
            <a:r>
              <a:rPr lang="nb-NO" dirty="0"/>
              <a:t> = 100		</a:t>
            </a:r>
            <a:r>
              <a:rPr lang="nb-NO" dirty="0" err="1"/>
              <a:t>Epochs</a:t>
            </a:r>
            <a:r>
              <a:rPr lang="nb-NO" dirty="0"/>
              <a:t>=1000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A23-AD97-451F-4642-A3DBEDC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6F5A-C0CD-66BE-890A-E49CFFF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LightGBM</a:t>
            </a:r>
            <a:r>
              <a:rPr lang="nb-NO" dirty="0"/>
              <a:t> and Random Forest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data, and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neural </a:t>
            </a:r>
            <a:r>
              <a:rPr lang="nb-NO" dirty="0" err="1"/>
              <a:t>net</a:t>
            </a:r>
            <a:r>
              <a:rPr lang="nb-NO" dirty="0"/>
              <a:t> </a:t>
            </a:r>
            <a:r>
              <a:rPr lang="nb-NO" dirty="0" err="1"/>
              <a:t>representation</a:t>
            </a:r>
            <a:endParaRPr lang="nb-NO" dirty="0"/>
          </a:p>
          <a:p>
            <a:r>
              <a:rPr lang="nb-NO" dirty="0"/>
              <a:t>For TCN </a:t>
            </a:r>
            <a:r>
              <a:rPr lang="nb-NO" dirty="0" err="1"/>
              <a:t>seismic</a:t>
            </a:r>
            <a:r>
              <a:rPr lang="nb-NO" dirty="0"/>
              <a:t>, It </a:t>
            </a:r>
            <a:r>
              <a:rPr lang="nb-NO" dirty="0" err="1"/>
              <a:t>will</a:t>
            </a:r>
            <a:r>
              <a:rPr lang="nb-NO" dirty="0"/>
              <a:t> not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non latent </a:t>
            </a:r>
            <a:r>
              <a:rPr lang="nb-NO" dirty="0" err="1"/>
              <a:t>seismic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, so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serve as testing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viability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/>
              <a:t>If </a:t>
            </a:r>
            <a:r>
              <a:rPr lang="nb-NO" dirty="0" err="1"/>
              <a:t>sufficiently</a:t>
            </a:r>
            <a:r>
              <a:rPr lang="nb-NO" dirty="0"/>
              <a:t> </a:t>
            </a:r>
            <a:r>
              <a:rPr lang="nb-NO" dirty="0" err="1"/>
              <a:t>viable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recognition</a:t>
            </a:r>
            <a:r>
              <a:rPr lang="nb-NO" dirty="0"/>
              <a:t> </a:t>
            </a:r>
            <a:r>
              <a:rPr lang="nb-NO" dirty="0" err="1"/>
              <a:t>features</a:t>
            </a:r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BCC4-964D-33E1-8649-A1A63C6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1AFF-4DED-E3E8-42F8-3140F4DD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C5F6-5D70-22EE-F569-376C2FCA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7F1C716-825C-1566-4C7F-DD5E9B8C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9" y="258617"/>
            <a:ext cx="11931621" cy="605902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C7F0-E70E-DDAA-6850-DEE063F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75321" y="233181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77C6F-152A-194F-1F7E-513214E1D9F1}"/>
              </a:ext>
            </a:extLst>
          </p:cNvPr>
          <p:cNvSpPr txBox="1"/>
          <p:nvPr/>
        </p:nvSpPr>
        <p:spPr>
          <a:xfrm>
            <a:off x="327171" y="5948312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A99645AF-37D9-8040-8FC3-1FBB4694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" y="270923"/>
            <a:ext cx="11907391" cy="60467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5369-B8AA-DA0E-2EE9-08571CF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1903" y="287701"/>
            <a:ext cx="811019" cy="503578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DE2D2-2C3F-28BA-61A6-5F85E27AFF6B}"/>
              </a:ext>
            </a:extLst>
          </p:cNvPr>
          <p:cNvSpPr txBox="1"/>
          <p:nvPr/>
        </p:nvSpPr>
        <p:spPr>
          <a:xfrm>
            <a:off x="327171" y="5948312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13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63B5-9A06-040B-DCEC-C81F0ED8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E12D3DF-7AC8-E026-9D4C-AF61D701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370898"/>
            <a:ext cx="12044218" cy="6116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22F943-2680-D8A0-75C1-CB59C3681A68}"/>
              </a:ext>
            </a:extLst>
          </p:cNvPr>
          <p:cNvSpPr txBox="1"/>
          <p:nvPr/>
        </p:nvSpPr>
        <p:spPr>
          <a:xfrm>
            <a:off x="327171" y="5948312"/>
            <a:ext cx="37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Input </a:t>
            </a:r>
            <a:r>
              <a:rPr lang="nb-NO" dirty="0" err="1"/>
              <a:t>features</a:t>
            </a:r>
            <a:r>
              <a:rPr lang="nb-NO" dirty="0"/>
              <a:t> = 16 &amp;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Dropout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8725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972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General Meeting 02.03.2023</vt:lpstr>
      <vt:lpstr>Agenda</vt:lpstr>
      <vt:lpstr>PowerPoint Presentation</vt:lpstr>
      <vt:lpstr>Model testing</vt:lpstr>
      <vt:lpstr>Neural Net architecture</vt:lpstr>
      <vt:lpstr>Tree models</vt:lpstr>
      <vt:lpstr>PowerPoint Presentation</vt:lpstr>
      <vt:lpstr>PowerPoint Presentation</vt:lpstr>
      <vt:lpstr>PowerPoint Presentation</vt:lpstr>
      <vt:lpstr>Review</vt:lpstr>
      <vt:lpstr>Review cont.</vt:lpstr>
      <vt:lpstr>Uncertainty estimates</vt:lpstr>
      <vt:lpstr>Seismic to CPT correlation</vt:lpstr>
      <vt:lpstr>CPT</vt:lpstr>
      <vt:lpstr>Depth correlation</vt:lpstr>
      <vt:lpstr>Grid search Hyperparams</vt:lpstr>
      <vt:lpstr>Cross-validation</vt:lpstr>
      <vt:lpstr>Feasibility evaluation</vt:lpstr>
      <vt:lpstr>Method adjustments</vt:lpstr>
      <vt:lpstr>Ensemble</vt:lpstr>
      <vt:lpstr>Can I cite the Reports from rVO site?</vt:lpstr>
      <vt:lpstr>Citing the Delivered reports</vt:lpstr>
      <vt:lpstr>Further work</vt:lpstr>
      <vt:lpstr>Increased Frequency of meetings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02.03.2023</dc:title>
  <dc:creator>Sjur Beyer</dc:creator>
  <cp:lastModifiedBy>Sjur Beyer</cp:lastModifiedBy>
  <cp:revision>9</cp:revision>
  <dcterms:created xsi:type="dcterms:W3CDTF">2023-02-24T10:26:19Z</dcterms:created>
  <dcterms:modified xsi:type="dcterms:W3CDTF">2023-03-01T15:56:53Z</dcterms:modified>
</cp:coreProperties>
</file>