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69" r:id="rId4"/>
    <p:sldId id="271" r:id="rId5"/>
    <p:sldId id="272" r:id="rId6"/>
    <p:sldId id="275" r:id="rId7"/>
    <p:sldId id="273" r:id="rId8"/>
    <p:sldId id="279" r:id="rId9"/>
    <p:sldId id="281" r:id="rId10"/>
    <p:sldId id="276" r:id="rId11"/>
    <p:sldId id="278" r:id="rId12"/>
    <p:sldId id="274" r:id="rId13"/>
    <p:sldId id="258" r:id="rId14"/>
    <p:sldId id="266" r:id="rId15"/>
    <p:sldId id="262" r:id="rId16"/>
    <p:sldId id="259" r:id="rId17"/>
    <p:sldId id="280" r:id="rId18"/>
    <p:sldId id="260" r:id="rId19"/>
    <p:sldId id="264" r:id="rId20"/>
    <p:sldId id="261" r:id="rId21"/>
    <p:sldId id="270" r:id="rId22"/>
    <p:sldId id="267" r:id="rId23"/>
    <p:sldId id="265" r:id="rId24"/>
    <p:sldId id="26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168-EB40-45AF-89A1-87DE0A55FFC6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776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A68F-747D-436A-B5BB-2EBC3ED499E4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765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DC11-9E39-40A0-B3DC-E3F2AD04A616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355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590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5506-6815-4E0E-B1DE-ECA35C2016DF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320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550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E7A-BDD3-46A3-BEE2-EB821F9236B4}" type="datetime1">
              <a:rPr lang="en-US" smtClean="0"/>
              <a:t>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27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0C-9440-4E7A-B71A-BEFEE06869E3}" type="datetime1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029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1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ABFB-60E7-4BA1-866A-7059F058065B}" type="datetime1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091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694112F-55F4-4776-A323-7418930321C8}" type="datetime1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73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EA57F-793F-4683-BD8A-741FD4B89154}" type="datetime1">
              <a:rPr lang="en-US" smtClean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904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w Angle View Of Clouds In Sky">
            <a:extLst>
              <a:ext uri="{FF2B5EF4-FFF2-40B4-BE49-F238E27FC236}">
                <a16:creationId xmlns:a16="http://schemas.microsoft.com/office/drawing/2014/main" id="{A7667495-2BA4-5E31-82C0-66D5E71F67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83" r="9090" b="7406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4092ECB-D375-4A85-AD6E-85644D2A9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7" y="3064931"/>
            <a:ext cx="8293042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713D5B-D4E9-C22F-17F6-AF37ACDAD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0526" y="3236470"/>
            <a:ext cx="6829044" cy="1252601"/>
          </a:xfrm>
        </p:spPr>
        <p:txBody>
          <a:bodyPr>
            <a:normAutofit/>
          </a:bodyPr>
          <a:lstStyle/>
          <a:p>
            <a:pPr algn="r"/>
            <a:r>
              <a:rPr lang="nb-NO" sz="4100">
                <a:solidFill>
                  <a:srgbClr val="FFFFFE"/>
                </a:solidFill>
              </a:rPr>
              <a:t>General Meeting 02.03.2023</a:t>
            </a:r>
            <a:endParaRPr lang="en-GB" sz="4100">
              <a:solidFill>
                <a:srgbClr val="FFFFFE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66703B-55BA-0871-962A-76ACA8A18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0525" y="4669144"/>
            <a:ext cx="6829043" cy="716529"/>
          </a:xfrm>
        </p:spPr>
        <p:txBody>
          <a:bodyPr>
            <a:normAutofit/>
          </a:bodyPr>
          <a:lstStyle/>
          <a:p>
            <a:pPr algn="r"/>
            <a:endParaRPr lang="en-GB" sz="1600">
              <a:solidFill>
                <a:srgbClr val="FFFFFE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C1711D-6DAC-4FE1-B7B6-AC8A81B84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0525" y="4666480"/>
            <a:ext cx="6829043" cy="0"/>
          </a:xfrm>
          <a:prstGeom prst="line">
            <a:avLst/>
          </a:prstGeom>
          <a:ln w="31750">
            <a:solidFill>
              <a:srgbClr val="D0B28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04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9CB34-1309-3E15-A796-FF9FDF847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Review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DD3B7-0A61-9D5B-7203-8E3FE8184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The latent </a:t>
            </a:r>
            <a:r>
              <a:rPr lang="nb-NO" dirty="0" err="1"/>
              <a:t>representation</a:t>
            </a:r>
            <a:r>
              <a:rPr lang="nb-NO" dirty="0"/>
              <a:t> </a:t>
            </a:r>
            <a:r>
              <a:rPr lang="nb-NO" dirty="0" err="1"/>
              <a:t>improves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prediction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tree</a:t>
            </a:r>
            <a:r>
              <a:rPr lang="nb-NO" dirty="0"/>
              <a:t> </a:t>
            </a:r>
            <a:r>
              <a:rPr lang="nb-NO" dirty="0" err="1"/>
              <a:t>models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general, </a:t>
            </a:r>
            <a:r>
              <a:rPr lang="nb-NO" dirty="0" err="1"/>
              <a:t>but</a:t>
            </a:r>
            <a:r>
              <a:rPr lang="nb-NO" dirty="0"/>
              <a:t> has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anomalous</a:t>
            </a:r>
            <a:r>
              <a:rPr lang="nb-NO" dirty="0"/>
              <a:t> </a:t>
            </a:r>
            <a:r>
              <a:rPr lang="nb-NO" dirty="0" err="1"/>
              <a:t>values</a:t>
            </a:r>
            <a:endParaRPr lang="nb-NO" dirty="0"/>
          </a:p>
          <a:p>
            <a:r>
              <a:rPr lang="nb-NO" dirty="0"/>
              <a:t>ANN have </a:t>
            </a:r>
            <a:r>
              <a:rPr lang="nb-NO" dirty="0" err="1"/>
              <a:t>better</a:t>
            </a:r>
            <a:r>
              <a:rPr lang="nb-NO" dirty="0"/>
              <a:t> </a:t>
            </a:r>
            <a:r>
              <a:rPr lang="nb-NO" dirty="0" err="1"/>
              <a:t>predictions</a:t>
            </a:r>
            <a:r>
              <a:rPr lang="nb-NO" dirty="0"/>
              <a:t>, 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error</a:t>
            </a:r>
            <a:r>
              <a:rPr lang="nb-NO" dirty="0"/>
              <a:t> bars do not </a:t>
            </a:r>
            <a:r>
              <a:rPr lang="nb-NO" dirty="0" err="1"/>
              <a:t>capture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true </a:t>
            </a:r>
            <a:r>
              <a:rPr lang="nb-NO" dirty="0" err="1"/>
              <a:t>value</a:t>
            </a:r>
            <a:endParaRPr lang="nb-NO" dirty="0"/>
          </a:p>
          <a:p>
            <a:pPr lvl="1"/>
            <a:r>
              <a:rPr lang="nb-NO" dirty="0" err="1"/>
              <a:t>Error</a:t>
            </a:r>
            <a:r>
              <a:rPr lang="nb-NO" dirty="0"/>
              <a:t> bars </a:t>
            </a:r>
            <a:r>
              <a:rPr lang="nb-NO" dirty="0" err="1"/>
              <a:t>are</a:t>
            </a:r>
            <a:r>
              <a:rPr lang="nb-NO" dirty="0"/>
              <a:t> 95% </a:t>
            </a:r>
            <a:r>
              <a:rPr lang="nb-NO" dirty="0" err="1"/>
              <a:t>confidence</a:t>
            </a:r>
            <a:r>
              <a:rPr lang="nb-NO" dirty="0"/>
              <a:t> </a:t>
            </a:r>
            <a:r>
              <a:rPr lang="nb-NO" dirty="0" err="1"/>
              <a:t>interval</a:t>
            </a:r>
            <a:r>
              <a:rPr lang="nb-NO" dirty="0"/>
              <a:t> </a:t>
            </a:r>
            <a:r>
              <a:rPr lang="nb-NO" dirty="0" err="1"/>
              <a:t>based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ensemble </a:t>
            </a:r>
            <a:r>
              <a:rPr lang="nb-NO" dirty="0" err="1"/>
              <a:t>variance</a:t>
            </a:r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FA3EE-9AF0-DE7A-7FE2-D5AF8EF7E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B6BE6-EC84-B7A4-C818-E9F1E252D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47576-E860-1BA8-F6A0-F4577AA22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602504-BC95-4DF6-EC45-45E6ADBC2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875720"/>
            <a:ext cx="66103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64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45DB7-2D1B-439E-A149-329BD3A66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Review</a:t>
            </a:r>
            <a:r>
              <a:rPr lang="nb-NO" dirty="0"/>
              <a:t> </a:t>
            </a:r>
            <a:r>
              <a:rPr lang="nb-NO" dirty="0" err="1"/>
              <a:t>cont</a:t>
            </a:r>
            <a:r>
              <a:rPr lang="nb-NO" dirty="0"/>
              <a:t>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1F5A1-844E-29B8-EC55-96FE5ADFB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No </a:t>
            </a:r>
            <a:r>
              <a:rPr lang="nb-NO" dirty="0" err="1"/>
              <a:t>measures</a:t>
            </a:r>
            <a:r>
              <a:rPr lang="nb-NO" dirty="0"/>
              <a:t> </a:t>
            </a:r>
            <a:r>
              <a:rPr lang="nb-NO" dirty="0" err="1"/>
              <a:t>were</a:t>
            </a:r>
            <a:r>
              <a:rPr lang="nb-NO" dirty="0"/>
              <a:t> </a:t>
            </a:r>
            <a:r>
              <a:rPr lang="nb-NO" dirty="0" err="1"/>
              <a:t>taken</a:t>
            </a:r>
            <a:r>
              <a:rPr lang="nb-NO" dirty="0"/>
              <a:t> to </a:t>
            </a:r>
            <a:r>
              <a:rPr lang="nb-NO" dirty="0" err="1"/>
              <a:t>prevent</a:t>
            </a:r>
            <a:r>
              <a:rPr lang="nb-NO" dirty="0"/>
              <a:t> </a:t>
            </a:r>
            <a:r>
              <a:rPr lang="nb-NO" dirty="0" err="1"/>
              <a:t>overfitting</a:t>
            </a:r>
            <a:endParaRPr lang="nb-NO" dirty="0"/>
          </a:p>
          <a:p>
            <a:pPr lvl="1"/>
            <a:r>
              <a:rPr lang="nb-NO" dirty="0"/>
              <a:t>Better </a:t>
            </a:r>
            <a:r>
              <a:rPr lang="nb-NO" dirty="0" err="1"/>
              <a:t>generalization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test </a:t>
            </a:r>
            <a:r>
              <a:rPr lang="nb-NO" dirty="0" err="1"/>
              <a:t>set</a:t>
            </a:r>
            <a:r>
              <a:rPr lang="nb-NO" dirty="0"/>
              <a:t> </a:t>
            </a:r>
            <a:r>
              <a:rPr lang="nb-NO" dirty="0" err="1"/>
              <a:t>might</a:t>
            </a:r>
            <a:r>
              <a:rPr lang="nb-NO" dirty="0"/>
              <a:t> </a:t>
            </a:r>
            <a:r>
              <a:rPr lang="nb-NO" dirty="0" err="1"/>
              <a:t>happen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dropout</a:t>
            </a:r>
            <a:r>
              <a:rPr lang="nb-NO" dirty="0"/>
              <a:t> and </a:t>
            </a:r>
            <a:r>
              <a:rPr lang="nb-NO" dirty="0" err="1"/>
              <a:t>quicker</a:t>
            </a:r>
            <a:r>
              <a:rPr lang="nb-NO" dirty="0"/>
              <a:t> </a:t>
            </a:r>
            <a:r>
              <a:rPr lang="nb-NO" dirty="0" err="1"/>
              <a:t>convergence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normalization</a:t>
            </a:r>
            <a:r>
              <a:rPr lang="nb-NO" dirty="0"/>
              <a:t>. 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3B90A-7B2F-FE62-DF62-6CA272CAD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1E366-CE7B-B327-ECD3-6C95E671F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ECCEA-B0F1-0B5D-3D6F-3599092E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111B1D-CC36-87D6-2577-1FC7C2DCE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372" y="5015256"/>
            <a:ext cx="2714625" cy="10382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8E6A25-A0EF-B7F9-FA7E-F46C01FDA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241" y="5015256"/>
            <a:ext cx="2802200" cy="10382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FF825E-5754-F451-A1BC-021F25D7B3A8}"/>
              </a:ext>
            </a:extLst>
          </p:cNvPr>
          <p:cNvSpPr txBox="1"/>
          <p:nvPr/>
        </p:nvSpPr>
        <p:spPr>
          <a:xfrm>
            <a:off x="8636000" y="4866180"/>
            <a:ext cx="3205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Score is </a:t>
            </a:r>
            <a:r>
              <a:rPr lang="nb-NO" dirty="0" err="1"/>
              <a:t>coefficient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determination</a:t>
            </a:r>
            <a:r>
              <a:rPr lang="nb-NO" dirty="0"/>
              <a:t>, R^2</a:t>
            </a:r>
          </a:p>
          <a:p>
            <a:r>
              <a:rPr lang="nb-NO" dirty="0" err="1"/>
              <a:t>Which</a:t>
            </a:r>
            <a:r>
              <a:rPr lang="nb-NO" dirty="0"/>
              <a:t> is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square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correlation</a:t>
            </a:r>
            <a:r>
              <a:rPr lang="nb-NO" dirty="0"/>
              <a:t> </a:t>
            </a:r>
            <a:r>
              <a:rPr lang="nb-NO" dirty="0" err="1"/>
              <a:t>coeff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90780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42C14A9-3617-46DD-9FC4-ED828A7D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9AB0109-1C89-41F0-9EDF-3DE017BE3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6C3EAB-176F-E421-6310-82DD7C799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5550357" cy="1049235"/>
          </a:xfrm>
        </p:spPr>
        <p:txBody>
          <a:bodyPr>
            <a:normAutofit/>
          </a:bodyPr>
          <a:lstStyle/>
          <a:p>
            <a:r>
              <a:rPr lang="nb-NO" dirty="0" err="1"/>
              <a:t>Uncertainty</a:t>
            </a:r>
            <a:r>
              <a:rPr lang="nb-NO" dirty="0"/>
              <a:t> </a:t>
            </a:r>
            <a:r>
              <a:rPr lang="nb-NO" dirty="0" err="1"/>
              <a:t>estimates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912DA-6DFC-F7B1-F3CD-AED67F0B0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550357" cy="309201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BCBC1-CE67-D02C-EBE8-EAE106A4E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E5CB6C-D5A1-44AB-BAD0-E76C67ED2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43ED5-A2C9-51E1-52E0-3F4C0B81A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550357" cy="3450613"/>
          </a:xfrm>
        </p:spPr>
        <p:txBody>
          <a:bodyPr>
            <a:normAutofit lnSpcReduction="10000"/>
          </a:bodyPr>
          <a:lstStyle/>
          <a:p>
            <a:r>
              <a:rPr lang="nb-NO" dirty="0"/>
              <a:t>ANN</a:t>
            </a:r>
          </a:p>
          <a:p>
            <a:pPr lvl="1"/>
            <a:r>
              <a:rPr lang="nb-NO" dirty="0"/>
              <a:t>The ensemble </a:t>
            </a:r>
            <a:r>
              <a:rPr lang="nb-NO" dirty="0" err="1"/>
              <a:t>method</a:t>
            </a:r>
            <a:r>
              <a:rPr lang="nb-NO" dirty="0"/>
              <a:t> </a:t>
            </a:r>
            <a:r>
              <a:rPr lang="nb-NO" dirty="0" err="1"/>
              <a:t>says</a:t>
            </a:r>
            <a:r>
              <a:rPr lang="nb-NO" dirty="0"/>
              <a:t> </a:t>
            </a:r>
            <a:r>
              <a:rPr lang="nb-NO" dirty="0" err="1"/>
              <a:t>much</a:t>
            </a:r>
            <a:r>
              <a:rPr lang="nb-NO" dirty="0"/>
              <a:t> more </a:t>
            </a:r>
            <a:r>
              <a:rPr lang="nb-NO" dirty="0" err="1"/>
              <a:t>about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loss landscape </a:t>
            </a:r>
            <a:r>
              <a:rPr lang="nb-NO" dirty="0" err="1"/>
              <a:t>than</a:t>
            </a:r>
            <a:r>
              <a:rPr lang="nb-NO" dirty="0"/>
              <a:t> it </a:t>
            </a:r>
            <a:r>
              <a:rPr lang="nb-NO" dirty="0" err="1"/>
              <a:t>does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generalization</a:t>
            </a:r>
            <a:r>
              <a:rPr lang="nb-NO" dirty="0"/>
              <a:t> </a:t>
            </a:r>
            <a:r>
              <a:rPr lang="nb-NO" dirty="0" err="1"/>
              <a:t>error</a:t>
            </a:r>
            <a:endParaRPr lang="nb-NO" dirty="0"/>
          </a:p>
          <a:p>
            <a:pPr lvl="1"/>
            <a:r>
              <a:rPr lang="nb-NO" dirty="0" err="1"/>
              <a:t>Adding</a:t>
            </a:r>
            <a:r>
              <a:rPr lang="nb-NO" dirty="0"/>
              <a:t>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dropout</a:t>
            </a:r>
            <a:r>
              <a:rPr lang="nb-NO" dirty="0"/>
              <a:t> </a:t>
            </a:r>
            <a:r>
              <a:rPr lang="nb-NO" dirty="0" err="1"/>
              <a:t>increased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ANN </a:t>
            </a:r>
            <a:r>
              <a:rPr lang="nb-NO" dirty="0" err="1"/>
              <a:t>uncertainty</a:t>
            </a:r>
            <a:endParaRPr lang="nb-NO" dirty="0"/>
          </a:p>
          <a:p>
            <a:r>
              <a:rPr lang="nb-NO" dirty="0" err="1"/>
              <a:t>Tree</a:t>
            </a:r>
            <a:r>
              <a:rPr lang="nb-NO" dirty="0"/>
              <a:t> </a:t>
            </a:r>
            <a:r>
              <a:rPr lang="nb-NO" dirty="0" err="1"/>
              <a:t>models</a:t>
            </a:r>
            <a:endParaRPr lang="nb-NO" dirty="0"/>
          </a:p>
          <a:p>
            <a:pPr lvl="1"/>
            <a:r>
              <a:rPr lang="nb-NO" dirty="0"/>
              <a:t>Using </a:t>
            </a:r>
            <a:r>
              <a:rPr lang="nb-NO" dirty="0" err="1"/>
              <a:t>ensambles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ensembles </a:t>
            </a:r>
            <a:r>
              <a:rPr lang="nb-NO" dirty="0" err="1"/>
              <a:t>seems</a:t>
            </a:r>
            <a:r>
              <a:rPr lang="nb-NO" dirty="0"/>
              <a:t> strange</a:t>
            </a:r>
          </a:p>
          <a:p>
            <a:pPr lvl="1"/>
            <a:r>
              <a:rPr lang="nb-NO" dirty="0"/>
              <a:t>Out-</a:t>
            </a:r>
            <a:r>
              <a:rPr lang="nb-NO" dirty="0" err="1"/>
              <a:t>of</a:t>
            </a:r>
            <a:r>
              <a:rPr lang="nb-NO" dirty="0"/>
              <a:t>-bag scores?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A6983A-F26E-8402-8D23-D1EDC8FA9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430" y="481109"/>
            <a:ext cx="3971164" cy="249190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7B68C-535A-0104-C8BB-6C2D444C60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51579" y="5466345"/>
            <a:ext cx="5550357" cy="309201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BE0A88F0-556B-4BB7-8AAB-D63AEB65C662}" type="datetime1">
              <a:rPr lang="en-US" smtClean="0"/>
              <a:pPr algn="l">
                <a:spcAft>
                  <a:spcPts val="600"/>
                </a:spcAft>
              </a:pPr>
              <a:t>3/1/2023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3C372A-E43E-57DD-729B-DC3F312EF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1410" y="3138486"/>
            <a:ext cx="4019204" cy="24919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5A16967-5C32-4A48-9F02-4F0228AC8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42D078B-EF20-4DB1-AA1B-87F212C56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438AD22-80F9-A7CC-B890-0784DC324522}"/>
              </a:ext>
            </a:extLst>
          </p:cNvPr>
          <p:cNvSpPr txBox="1"/>
          <p:nvPr/>
        </p:nvSpPr>
        <p:spPr>
          <a:xfrm>
            <a:off x="5957490" y="5300623"/>
            <a:ext cx="174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Dropout</a:t>
            </a:r>
            <a:r>
              <a:rPr lang="nb-NO" dirty="0"/>
              <a:t> </a:t>
            </a:r>
            <a:r>
              <a:rPr lang="nb-NO" dirty="0" err="1"/>
              <a:t>added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1203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42C14A9-3617-46DD-9FC4-ED828A7D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9AB0109-1C89-41F0-9EDF-3DE017BE3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D1375C8-66D9-9CA3-5BDF-7A85098CA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5550357" cy="1049235"/>
          </a:xfrm>
        </p:spPr>
        <p:txBody>
          <a:bodyPr>
            <a:normAutofit/>
          </a:bodyPr>
          <a:lstStyle/>
          <a:p>
            <a:r>
              <a:rPr lang="nb-NO" dirty="0" err="1"/>
              <a:t>Seismic</a:t>
            </a:r>
            <a:r>
              <a:rPr lang="nb-NO" dirty="0"/>
              <a:t> to CPT </a:t>
            </a:r>
            <a:r>
              <a:rPr lang="nb-NO" dirty="0" err="1"/>
              <a:t>correlation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B4163-39A5-1CFB-1540-56EA801C9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550357" cy="309201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17C18-29F2-9EDE-E3CA-519BF9CB0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E5CB6C-D5A1-44AB-BAD0-E76C67ED2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C827A-C935-9EF1-C43C-215928AC0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550357" cy="3450613"/>
          </a:xfrm>
        </p:spPr>
        <p:txBody>
          <a:bodyPr>
            <a:normAutofit/>
          </a:bodyPr>
          <a:lstStyle/>
          <a:p>
            <a:r>
              <a:rPr lang="nb-NO" dirty="0" err="1"/>
              <a:t>These</a:t>
            </a:r>
            <a:r>
              <a:rPr lang="nb-NO" dirty="0"/>
              <a:t> </a:t>
            </a:r>
            <a:r>
              <a:rPr lang="nb-NO" dirty="0" err="1"/>
              <a:t>should</a:t>
            </a:r>
            <a:r>
              <a:rPr lang="nb-NO" dirty="0"/>
              <a:t> </a:t>
            </a:r>
            <a:r>
              <a:rPr lang="nb-NO" dirty="0" err="1"/>
              <a:t>both</a:t>
            </a:r>
            <a:r>
              <a:rPr lang="nb-NO" dirty="0"/>
              <a:t> be </a:t>
            </a:r>
            <a:r>
              <a:rPr lang="nb-NO" dirty="0" err="1"/>
              <a:t>centered</a:t>
            </a:r>
            <a:r>
              <a:rPr lang="nb-NO" dirty="0"/>
              <a:t> at </a:t>
            </a:r>
            <a:r>
              <a:rPr lang="nb-NO" dirty="0" err="1"/>
              <a:t>well</a:t>
            </a:r>
            <a:r>
              <a:rPr lang="nb-NO" dirty="0"/>
              <a:t> nr.1</a:t>
            </a:r>
          </a:p>
          <a:p>
            <a:endParaRPr lang="nb-NO" dirty="0"/>
          </a:p>
          <a:p>
            <a:endParaRPr lang="nb-NO" dirty="0"/>
          </a:p>
          <a:p>
            <a:r>
              <a:rPr lang="nb-NO" dirty="0" err="1"/>
              <a:t>They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both</a:t>
            </a:r>
            <a:r>
              <a:rPr lang="nb-NO" dirty="0"/>
              <a:t> from 30m to 100</a:t>
            </a:r>
            <a:r>
              <a:rPr lang="en-GB" dirty="0"/>
              <a:t>m</a:t>
            </a:r>
          </a:p>
          <a:p>
            <a:pPr lvl="1"/>
            <a:r>
              <a:rPr lang="en-GB" dirty="0"/>
              <a:t>Using </a:t>
            </a:r>
            <a:r>
              <a:rPr lang="en-GB" dirty="0" err="1"/>
              <a:t>segyio</a:t>
            </a:r>
            <a:r>
              <a:rPr lang="en-GB" dirty="0"/>
              <a:t> </a:t>
            </a:r>
            <a:r>
              <a:rPr lang="en-GB" dirty="0" err="1"/>
              <a:t>traces.samples</a:t>
            </a:r>
            <a:endParaRPr lang="nb-NO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BF8B18-C641-FA8A-BDD7-1C6CB8BA4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436" y="1329136"/>
            <a:ext cx="4525393" cy="345061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E91B1-4739-5D74-AD91-88947FA47A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51579" y="5466345"/>
            <a:ext cx="5550357" cy="309201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BE0A88F0-556B-4BB7-8AAB-D63AEB65C662}" type="datetime1">
              <a:rPr lang="en-US" smtClean="0"/>
              <a:pPr algn="l">
                <a:spcAft>
                  <a:spcPts val="600"/>
                </a:spcAft>
              </a:pPr>
              <a:t>2/28/2023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800EF12-28E3-9C4E-59F1-0D799F57A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617" y="5128517"/>
            <a:ext cx="5423307" cy="90264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5A16967-5C32-4A48-9F02-4F0228AC8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42D078B-EF20-4DB1-AA1B-87F212C56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201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239BBDA-2BC6-C325-B49A-E867F4E56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nb-NO" dirty="0"/>
              <a:t>CPT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4A648-A40F-694E-507E-31B9F705A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1581" y="329309"/>
            <a:ext cx="4172212" cy="309201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700BF-5711-ABB3-21BA-B6BBD125C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AB301-DE35-1D13-4CE1-788E7A6E7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nb-NO" dirty="0"/>
              <a:t>PCPT and BH-CPT</a:t>
            </a:r>
          </a:p>
          <a:p>
            <a:pPr lvl="1"/>
            <a:r>
              <a:rPr lang="nb-NO" dirty="0" err="1"/>
              <a:t>Can</a:t>
            </a:r>
            <a:r>
              <a:rPr lang="nb-NO" dirty="0"/>
              <a:t> I just </a:t>
            </a:r>
            <a:r>
              <a:rPr lang="nb-NO" dirty="0" err="1"/>
              <a:t>attach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one</a:t>
            </a:r>
            <a:r>
              <a:rPr lang="nb-NO" dirty="0"/>
              <a:t> </a:t>
            </a:r>
            <a:r>
              <a:rPr lang="nb-NO" dirty="0" err="1"/>
              <a:t>onto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other</a:t>
            </a:r>
            <a:r>
              <a:rPr lang="nb-NO" dirty="0"/>
              <a:t>?</a:t>
            </a:r>
          </a:p>
          <a:p>
            <a:pPr lvl="1"/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about</a:t>
            </a:r>
            <a:r>
              <a:rPr lang="nb-NO" dirty="0"/>
              <a:t> overlapping </a:t>
            </a:r>
            <a:r>
              <a:rPr lang="nb-NO" dirty="0" err="1"/>
              <a:t>measurements</a:t>
            </a:r>
            <a:r>
              <a:rPr lang="nb-NO" dirty="0"/>
              <a:t>?</a:t>
            </a:r>
          </a:p>
          <a:p>
            <a:pPr lvl="1"/>
            <a:r>
              <a:rPr lang="nb-NO" dirty="0" err="1"/>
              <a:t>Why</a:t>
            </a:r>
            <a:r>
              <a:rPr lang="nb-NO" dirty="0"/>
              <a:t> is BH more </a:t>
            </a:r>
            <a:r>
              <a:rPr lang="nb-NO" dirty="0" err="1"/>
              <a:t>often</a:t>
            </a:r>
            <a:r>
              <a:rPr lang="nb-NO" dirty="0"/>
              <a:t> used at </a:t>
            </a:r>
            <a:r>
              <a:rPr lang="nb-NO" dirty="0" err="1"/>
              <a:t>depth</a:t>
            </a:r>
            <a:r>
              <a:rPr lang="nb-NO" dirty="0"/>
              <a:t>?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A4F76C-9709-98EF-BC54-6E60E6B9F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1157988"/>
            <a:ext cx="4960442" cy="395595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4E65B-85ED-CDB5-8695-FC1A0E08FC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51581" y="5477468"/>
            <a:ext cx="4172212" cy="309201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BE0A88F0-556B-4BB7-8AAB-D63AEB65C662}" type="datetime1">
              <a:rPr lang="en-US" smtClean="0"/>
              <a:pPr algn="l">
                <a:spcAft>
                  <a:spcPts val="600"/>
                </a:spcAft>
              </a:pPr>
              <a:t>2/28/2023</a:t>
            </a:fld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991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2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4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BA9E97-DD41-5E7D-E4AF-844DF179F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nb-NO" dirty="0"/>
              <a:t>Depth </a:t>
            </a:r>
            <a:r>
              <a:rPr lang="nb-NO" dirty="0" err="1"/>
              <a:t>correlation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71F27-C820-3979-22A9-BB71555B7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1581" y="329309"/>
            <a:ext cx="4172212" cy="309201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1140E-D224-5242-0D49-FAAF68AA7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15</a:t>
            </a:fld>
            <a:endParaRPr lang="en-US"/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1B2B4-505F-446B-D389-4B26F8F17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 fontScale="92500" lnSpcReduction="10000"/>
          </a:bodyPr>
          <a:lstStyle/>
          <a:p>
            <a:r>
              <a:rPr lang="nb-NO" dirty="0" err="1"/>
              <a:t>Since</a:t>
            </a:r>
            <a:r>
              <a:rPr lang="nb-NO" dirty="0"/>
              <a:t> </a:t>
            </a:r>
            <a:r>
              <a:rPr lang="nb-NO" dirty="0" err="1"/>
              <a:t>value</a:t>
            </a:r>
            <a:r>
              <a:rPr lang="nb-NO" dirty="0"/>
              <a:t> is </a:t>
            </a:r>
            <a:r>
              <a:rPr lang="nb-NO" dirty="0" err="1"/>
              <a:t>needed</a:t>
            </a:r>
            <a:r>
              <a:rPr lang="nb-NO" dirty="0"/>
              <a:t> </a:t>
            </a:r>
            <a:r>
              <a:rPr lang="nb-NO" dirty="0" err="1"/>
              <a:t>every</a:t>
            </a:r>
            <a:r>
              <a:rPr lang="nb-NO" dirty="0"/>
              <a:t> 0.1m, and </a:t>
            </a:r>
            <a:r>
              <a:rPr lang="nb-NO" dirty="0" err="1"/>
              <a:t>cpt</a:t>
            </a:r>
            <a:r>
              <a:rPr lang="nb-NO" dirty="0"/>
              <a:t> is </a:t>
            </a:r>
            <a:r>
              <a:rPr lang="nb-NO" dirty="0" err="1"/>
              <a:t>every</a:t>
            </a:r>
            <a:r>
              <a:rPr lang="nb-NO" dirty="0"/>
              <a:t> 0.02m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bin by 5 samples</a:t>
            </a:r>
          </a:p>
          <a:p>
            <a:pPr lvl="1"/>
            <a:r>
              <a:rPr lang="nb-NO" dirty="0" err="1"/>
              <a:t>Possibly</a:t>
            </a:r>
            <a:r>
              <a:rPr lang="nb-NO" dirty="0"/>
              <a:t> </a:t>
            </a:r>
            <a:r>
              <a:rPr lang="nb-NO" dirty="0" err="1"/>
              <a:t>even</a:t>
            </a:r>
            <a:r>
              <a:rPr lang="nb-NO" dirty="0"/>
              <a:t> 7 </a:t>
            </a:r>
            <a:r>
              <a:rPr lang="nb-NO" dirty="0" err="1"/>
              <a:t>because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uncertainties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depth</a:t>
            </a:r>
            <a:r>
              <a:rPr lang="nb-NO" dirty="0"/>
              <a:t> </a:t>
            </a:r>
            <a:r>
              <a:rPr lang="nb-NO" dirty="0" err="1"/>
              <a:t>correlation</a:t>
            </a:r>
            <a:endParaRPr lang="nb-NO" dirty="0"/>
          </a:p>
          <a:p>
            <a:r>
              <a:rPr lang="nb-NO" dirty="0" err="1"/>
              <a:t>Bootstrapping</a:t>
            </a:r>
            <a:r>
              <a:rPr lang="nb-NO" dirty="0"/>
              <a:t> </a:t>
            </a:r>
            <a:r>
              <a:rPr lang="nb-NO" dirty="0" err="1"/>
              <a:t>these</a:t>
            </a:r>
            <a:r>
              <a:rPr lang="nb-NO" dirty="0"/>
              <a:t> </a:t>
            </a:r>
            <a:r>
              <a:rPr lang="nb-NO" dirty="0" err="1"/>
              <a:t>values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boost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ground</a:t>
            </a:r>
            <a:r>
              <a:rPr lang="nb-NO" dirty="0"/>
              <a:t> </a:t>
            </a:r>
            <a:r>
              <a:rPr lang="nb-NO" dirty="0" err="1"/>
              <a:t>truth</a:t>
            </a:r>
            <a:r>
              <a:rPr lang="nb-NO" dirty="0"/>
              <a:t> data</a:t>
            </a:r>
          </a:p>
          <a:p>
            <a:pPr lvl="1"/>
            <a:r>
              <a:rPr lang="nb-NO" dirty="0" err="1"/>
              <a:t>Although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same units </a:t>
            </a:r>
            <a:r>
              <a:rPr lang="nb-NO" dirty="0" err="1"/>
              <a:t>may</a:t>
            </a:r>
            <a:r>
              <a:rPr lang="nb-NO" dirty="0"/>
              <a:t> </a:t>
            </a:r>
            <a:r>
              <a:rPr lang="nb-NO" dirty="0" err="1"/>
              <a:t>then</a:t>
            </a:r>
            <a:r>
              <a:rPr lang="nb-NO" dirty="0"/>
              <a:t> </a:t>
            </a:r>
            <a:r>
              <a:rPr lang="nb-NO" dirty="0" err="1"/>
              <a:t>map</a:t>
            </a:r>
            <a:r>
              <a:rPr lang="nb-NO" dirty="0"/>
              <a:t> to </a:t>
            </a:r>
            <a:r>
              <a:rPr lang="nb-NO" dirty="0" err="1"/>
              <a:t>both</a:t>
            </a:r>
            <a:r>
              <a:rPr lang="nb-NO" dirty="0"/>
              <a:t> </a:t>
            </a:r>
            <a:r>
              <a:rPr lang="nb-NO" dirty="0" err="1"/>
              <a:t>strong</a:t>
            </a:r>
            <a:r>
              <a:rPr lang="nb-NO" dirty="0"/>
              <a:t> and </a:t>
            </a:r>
            <a:r>
              <a:rPr lang="nb-NO" dirty="0" err="1"/>
              <a:t>weak</a:t>
            </a:r>
            <a:r>
              <a:rPr lang="nb-NO" dirty="0"/>
              <a:t> </a:t>
            </a:r>
            <a:r>
              <a:rPr lang="nb-NO" dirty="0" err="1"/>
              <a:t>layers</a:t>
            </a:r>
            <a:r>
              <a:rPr lang="nb-NO" dirty="0"/>
              <a:t> and </a:t>
            </a:r>
            <a:r>
              <a:rPr lang="nb-NO" dirty="0" err="1"/>
              <a:t>confuse</a:t>
            </a:r>
            <a:r>
              <a:rPr lang="nb-NO" dirty="0"/>
              <a:t> training?</a:t>
            </a:r>
            <a:endParaRPr lang="en-GB" dirty="0"/>
          </a:p>
        </p:txBody>
      </p:sp>
      <p:pic>
        <p:nvPicPr>
          <p:cNvPr id="8" name="Picture 7" descr="Diagram, engineering drawing&#10;&#10;Description automatically generated">
            <a:extLst>
              <a:ext uri="{FF2B5EF4-FFF2-40B4-BE49-F238E27FC236}">
                <a16:creationId xmlns:a16="http://schemas.microsoft.com/office/drawing/2014/main" id="{AE98915E-0CF6-F876-9141-3D0D7A96B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1449414"/>
            <a:ext cx="4960442" cy="33731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7DCB5-7EE3-86ED-3038-C29D2D25C7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51581" y="5477468"/>
            <a:ext cx="4172212" cy="309201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BE0A88F0-556B-4BB7-8AAB-D63AEB65C662}" type="datetime1">
              <a:rPr lang="en-US" smtClean="0"/>
              <a:pPr algn="l">
                <a:spcAft>
                  <a:spcPts val="600"/>
                </a:spcAft>
              </a:pPr>
              <a:t>2/28/2023</a:t>
            </a:fld>
            <a:endParaRPr lang="en-US"/>
          </a:p>
        </p:txBody>
      </p:sp>
      <p:pic>
        <p:nvPicPr>
          <p:cNvPr id="14" name="Picture 18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20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939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0E208-EC97-AA60-8B6D-0436461A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Grid </a:t>
            </a:r>
            <a:r>
              <a:rPr lang="nb-NO" dirty="0" err="1"/>
              <a:t>search</a:t>
            </a:r>
            <a:r>
              <a:rPr lang="nb-NO" dirty="0"/>
              <a:t> </a:t>
            </a:r>
            <a:r>
              <a:rPr lang="nb-NO" dirty="0" err="1"/>
              <a:t>Hyperparams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FCBF7-287F-9C74-BAB9-68F4CE046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b-NO" dirty="0"/>
              <a:t>The hyperparameters used </a:t>
            </a:r>
            <a:r>
              <a:rPr lang="nb-NO" dirty="0" err="1"/>
              <a:t>are</a:t>
            </a:r>
            <a:r>
              <a:rPr lang="nb-NO" dirty="0"/>
              <a:t> not </a:t>
            </a:r>
            <a:r>
              <a:rPr lang="nb-NO" dirty="0" err="1"/>
              <a:t>exactly</a:t>
            </a:r>
            <a:r>
              <a:rPr lang="nb-NO" dirty="0"/>
              <a:t> </a:t>
            </a:r>
            <a:r>
              <a:rPr lang="nb-NO" dirty="0" err="1"/>
              <a:t>specified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IGM report – Do </a:t>
            </a:r>
            <a:r>
              <a:rPr lang="nb-NO" dirty="0" err="1"/>
              <a:t>you</a:t>
            </a:r>
            <a:r>
              <a:rPr lang="nb-NO" dirty="0"/>
              <a:t> have it </a:t>
            </a:r>
            <a:r>
              <a:rPr lang="nb-NO" dirty="0" err="1"/>
              <a:t>stored</a:t>
            </a:r>
            <a:r>
              <a:rPr lang="nb-NO" dirty="0"/>
              <a:t>?</a:t>
            </a:r>
          </a:p>
          <a:p>
            <a:r>
              <a:rPr lang="nb-NO" dirty="0"/>
              <a:t>Random </a:t>
            </a:r>
            <a:r>
              <a:rPr lang="nb-NO" dirty="0" err="1"/>
              <a:t>forest</a:t>
            </a:r>
            <a:endParaRPr lang="nb-NO" dirty="0"/>
          </a:p>
          <a:p>
            <a:pPr lvl="1"/>
            <a:r>
              <a:rPr lang="nb-NO" dirty="0" err="1"/>
              <a:t>n_estimators</a:t>
            </a:r>
            <a:r>
              <a:rPr lang="nb-NO" dirty="0"/>
              <a:t> = ?</a:t>
            </a:r>
          </a:p>
          <a:p>
            <a:pPr lvl="1"/>
            <a:r>
              <a:rPr lang="nb-NO" dirty="0" err="1"/>
              <a:t>max_depth</a:t>
            </a:r>
            <a:r>
              <a:rPr lang="nb-NO" dirty="0"/>
              <a:t> = ?</a:t>
            </a:r>
          </a:p>
          <a:p>
            <a:pPr lvl="1"/>
            <a:r>
              <a:rPr lang="nb-NO" dirty="0"/>
              <a:t>…</a:t>
            </a:r>
          </a:p>
          <a:p>
            <a:r>
              <a:rPr lang="nb-NO" dirty="0"/>
              <a:t>ANN</a:t>
            </a:r>
          </a:p>
          <a:p>
            <a:pPr lvl="1"/>
            <a:r>
              <a:rPr lang="nb-NO" dirty="0"/>
              <a:t>Learning rate = ?</a:t>
            </a:r>
          </a:p>
          <a:p>
            <a:pPr lvl="1"/>
            <a:r>
              <a:rPr lang="nb-NO" dirty="0" err="1"/>
              <a:t>Activation</a:t>
            </a:r>
            <a:r>
              <a:rPr lang="nb-NO" dirty="0"/>
              <a:t> </a:t>
            </a:r>
            <a:r>
              <a:rPr lang="nb-NO" dirty="0" err="1"/>
              <a:t>funciton</a:t>
            </a:r>
            <a:r>
              <a:rPr lang="nb-NO" dirty="0"/>
              <a:t> = ?</a:t>
            </a:r>
          </a:p>
          <a:p>
            <a:pPr lvl="1"/>
            <a:r>
              <a:rPr lang="nb-NO" dirty="0"/>
              <a:t>Loss </a:t>
            </a:r>
            <a:r>
              <a:rPr lang="nb-NO" dirty="0" err="1"/>
              <a:t>function</a:t>
            </a:r>
            <a:r>
              <a:rPr lang="nb-NO" dirty="0"/>
              <a:t> = ?</a:t>
            </a:r>
          </a:p>
          <a:p>
            <a:pPr lvl="1"/>
            <a:r>
              <a:rPr lang="nb-NO" dirty="0" err="1"/>
              <a:t>Amount</a:t>
            </a:r>
            <a:r>
              <a:rPr lang="nb-NO" dirty="0"/>
              <a:t> and </a:t>
            </a:r>
            <a:r>
              <a:rPr lang="nb-NO" dirty="0" err="1"/>
              <a:t>shape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Hidden</a:t>
            </a:r>
            <a:r>
              <a:rPr lang="nb-NO" dirty="0"/>
              <a:t> </a:t>
            </a:r>
            <a:r>
              <a:rPr lang="nb-NO" dirty="0" err="1"/>
              <a:t>layers</a:t>
            </a:r>
            <a:r>
              <a:rPr lang="nb-NO" dirty="0"/>
              <a:t> = ?</a:t>
            </a:r>
          </a:p>
          <a:p>
            <a:pPr lvl="1"/>
            <a:r>
              <a:rPr lang="nb-NO" dirty="0"/>
              <a:t>Batch </a:t>
            </a:r>
            <a:r>
              <a:rPr lang="nb-NO" dirty="0" err="1"/>
              <a:t>size</a:t>
            </a:r>
            <a:r>
              <a:rPr lang="nb-NO" dirty="0"/>
              <a:t> and </a:t>
            </a:r>
            <a:r>
              <a:rPr lang="nb-NO" dirty="0" err="1"/>
              <a:t>epochs</a:t>
            </a:r>
            <a:r>
              <a:rPr lang="nb-NO" dirty="0"/>
              <a:t> = ?</a:t>
            </a:r>
          </a:p>
          <a:p>
            <a:pPr lvl="1"/>
            <a:r>
              <a:rPr lang="nb-NO" dirty="0"/>
              <a:t>…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85326-EB2B-70E8-C0F9-BBFBF0D16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AC350-F7E3-4192-DDA5-4FFD5F11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B76DA-8F63-1367-0C30-6260B1F4F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64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AB5F-D347-70B5-FC88-CB53CB126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Cross-</a:t>
            </a:r>
            <a:r>
              <a:rPr lang="nb-NO" dirty="0" err="1"/>
              <a:t>validation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A491E-80C9-D750-5D42-735DDD30A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Which</a:t>
            </a:r>
            <a:r>
              <a:rPr lang="nb-NO" dirty="0"/>
              <a:t> 5 traces </a:t>
            </a:r>
            <a:r>
              <a:rPr lang="nb-NO" dirty="0" err="1"/>
              <a:t>shold</a:t>
            </a:r>
            <a:r>
              <a:rPr lang="nb-NO" dirty="0"/>
              <a:t> I </a:t>
            </a:r>
            <a:r>
              <a:rPr lang="nb-NO" dirty="0" err="1"/>
              <a:t>pick</a:t>
            </a:r>
            <a:r>
              <a:rPr lang="nb-NO" dirty="0"/>
              <a:t> for cross-</a:t>
            </a:r>
            <a:r>
              <a:rPr lang="nb-NO" dirty="0" err="1"/>
              <a:t>validation</a:t>
            </a:r>
            <a:r>
              <a:rPr lang="nb-NO" dirty="0"/>
              <a:t>?</a:t>
            </a:r>
          </a:p>
          <a:p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scheme</a:t>
            </a:r>
            <a:r>
              <a:rPr lang="nb-NO" dirty="0"/>
              <a:t> </a:t>
            </a:r>
            <a:r>
              <a:rPr lang="nb-NO" dirty="0" err="1"/>
              <a:t>should</a:t>
            </a:r>
            <a:r>
              <a:rPr lang="nb-NO" dirty="0"/>
              <a:t> I </a:t>
            </a:r>
            <a:r>
              <a:rPr lang="nb-NO" dirty="0" err="1"/>
              <a:t>use</a:t>
            </a:r>
            <a:r>
              <a:rPr lang="nb-NO" dirty="0"/>
              <a:t> to </a:t>
            </a:r>
            <a:r>
              <a:rPr lang="nb-NO" dirty="0" err="1"/>
              <a:t>decide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which</a:t>
            </a:r>
            <a:r>
              <a:rPr lang="nb-NO" dirty="0"/>
              <a:t> </a:t>
            </a:r>
            <a:r>
              <a:rPr lang="nb-NO" dirty="0" err="1"/>
              <a:t>wells</a:t>
            </a:r>
            <a:r>
              <a:rPr lang="nb-NO" dirty="0"/>
              <a:t> to </a:t>
            </a:r>
            <a:r>
              <a:rPr lang="nb-NO" dirty="0" err="1"/>
              <a:t>omit</a:t>
            </a:r>
            <a:r>
              <a:rPr lang="nb-NO" dirty="0"/>
              <a:t>?</a:t>
            </a:r>
          </a:p>
          <a:p>
            <a:r>
              <a:rPr lang="nb-NO" dirty="0" err="1"/>
              <a:t>Should</a:t>
            </a:r>
            <a:r>
              <a:rPr lang="nb-NO" dirty="0"/>
              <a:t> I just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same </a:t>
            </a:r>
            <a:r>
              <a:rPr lang="nb-NO" dirty="0" err="1"/>
              <a:t>ones</a:t>
            </a:r>
            <a:r>
              <a:rPr lang="nb-NO" dirty="0"/>
              <a:t> as </a:t>
            </a:r>
            <a:r>
              <a:rPr lang="nb-NO" dirty="0" err="1"/>
              <a:t>were</a:t>
            </a:r>
            <a:r>
              <a:rPr lang="nb-NO" dirty="0"/>
              <a:t> used </a:t>
            </a:r>
            <a:r>
              <a:rPr lang="nb-NO" dirty="0" err="1"/>
              <a:t>on</a:t>
            </a:r>
            <a:r>
              <a:rPr lang="nb-NO" dirty="0"/>
              <a:t> TNW?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D4644-4E45-8C55-76BB-7F0811DCE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E3862-DA98-561D-8B99-79AC556A3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2F970-56B0-535B-2444-5011BC51E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97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E3889-1E86-8911-C1BC-59A429E34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Feasibility</a:t>
            </a:r>
            <a:r>
              <a:rPr lang="nb-NO" dirty="0"/>
              <a:t> </a:t>
            </a:r>
            <a:r>
              <a:rPr lang="nb-NO" dirty="0" err="1"/>
              <a:t>evaluation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D496D-8E8B-A04E-8B20-2CE92480F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Should</a:t>
            </a:r>
            <a:r>
              <a:rPr lang="nb-NO" dirty="0"/>
              <a:t> I </a:t>
            </a:r>
            <a:r>
              <a:rPr lang="nb-NO" dirty="0" err="1"/>
              <a:t>include</a:t>
            </a:r>
            <a:r>
              <a:rPr lang="nb-NO" dirty="0"/>
              <a:t> a part </a:t>
            </a:r>
            <a:r>
              <a:rPr lang="nb-NO" dirty="0" err="1"/>
              <a:t>where</a:t>
            </a:r>
            <a:r>
              <a:rPr lang="nb-NO" dirty="0"/>
              <a:t> I </a:t>
            </a:r>
            <a:r>
              <a:rPr lang="nb-NO" dirty="0" err="1"/>
              <a:t>lay</a:t>
            </a:r>
            <a:r>
              <a:rPr lang="nb-NO" dirty="0"/>
              <a:t> </a:t>
            </a:r>
            <a:r>
              <a:rPr lang="nb-NO" dirty="0" err="1"/>
              <a:t>out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arguments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feasibility</a:t>
            </a:r>
            <a:r>
              <a:rPr lang="nb-NO" dirty="0"/>
              <a:t>?</a:t>
            </a:r>
            <a:endParaRPr lang="en-GB" dirty="0"/>
          </a:p>
          <a:p>
            <a:pPr lvl="1"/>
            <a:r>
              <a:rPr lang="en-GB" dirty="0"/>
              <a:t>Reasons to explore these methodologies for the target task – </a:t>
            </a:r>
            <a:r>
              <a:rPr lang="en-GB" dirty="0" err="1"/>
              <a:t>Occams</a:t>
            </a:r>
            <a:r>
              <a:rPr lang="en-GB" dirty="0"/>
              <a:t> razor principles</a:t>
            </a:r>
            <a:endParaRPr lang="nb-NO" dirty="0"/>
          </a:p>
          <a:p>
            <a:pPr lvl="1"/>
            <a:r>
              <a:rPr lang="nb-NO" dirty="0"/>
              <a:t>Is it </a:t>
            </a:r>
            <a:r>
              <a:rPr lang="nb-NO" dirty="0" err="1"/>
              <a:t>reasonable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such</a:t>
            </a:r>
            <a:r>
              <a:rPr lang="nb-NO" dirty="0"/>
              <a:t> an </a:t>
            </a:r>
            <a:r>
              <a:rPr lang="nb-NO" dirty="0" err="1"/>
              <a:t>algorithm</a:t>
            </a:r>
            <a:r>
              <a:rPr lang="nb-NO" dirty="0"/>
              <a:t> </a:t>
            </a:r>
            <a:r>
              <a:rPr lang="nb-NO" dirty="0" err="1"/>
              <a:t>may</a:t>
            </a:r>
            <a:r>
              <a:rPr lang="nb-NO" dirty="0"/>
              <a:t> </a:t>
            </a:r>
            <a:r>
              <a:rPr lang="nb-NO" dirty="0" err="1"/>
              <a:t>catch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nonlinear relationships </a:t>
            </a:r>
            <a:r>
              <a:rPr lang="nb-NO" dirty="0" err="1"/>
              <a:t>required</a:t>
            </a:r>
            <a:endParaRPr lang="nb-NO" dirty="0"/>
          </a:p>
          <a:p>
            <a:r>
              <a:rPr lang="nb-NO" dirty="0" err="1"/>
              <a:t>Other</a:t>
            </a:r>
            <a:r>
              <a:rPr lang="nb-NO" dirty="0"/>
              <a:t> </a:t>
            </a:r>
            <a:r>
              <a:rPr lang="nb-NO" dirty="0" err="1"/>
              <a:t>things</a:t>
            </a:r>
            <a:r>
              <a:rPr lang="nb-NO" dirty="0"/>
              <a:t> </a:t>
            </a:r>
            <a:r>
              <a:rPr lang="nb-NO" dirty="0" err="1"/>
              <a:t>along</a:t>
            </a:r>
            <a:r>
              <a:rPr lang="nb-NO" dirty="0"/>
              <a:t> </a:t>
            </a:r>
            <a:r>
              <a:rPr lang="nb-NO" dirty="0" err="1"/>
              <a:t>these</a:t>
            </a:r>
            <a:r>
              <a:rPr lang="nb-NO" dirty="0"/>
              <a:t> lines I have </a:t>
            </a:r>
            <a:r>
              <a:rPr lang="nb-NO" dirty="0" err="1"/>
              <a:t>planned</a:t>
            </a:r>
            <a:r>
              <a:rPr lang="nb-NO" dirty="0"/>
              <a:t> for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discussion</a:t>
            </a:r>
            <a:endParaRPr lang="nb-NO" dirty="0"/>
          </a:p>
          <a:p>
            <a:pPr lvl="1"/>
            <a:r>
              <a:rPr lang="nb-NO" dirty="0" err="1"/>
              <a:t>Fewer</a:t>
            </a:r>
            <a:r>
              <a:rPr lang="nb-NO" dirty="0"/>
              <a:t> </a:t>
            </a:r>
            <a:r>
              <a:rPr lang="nb-NO" dirty="0" err="1"/>
              <a:t>cpt</a:t>
            </a:r>
            <a:r>
              <a:rPr lang="nb-NO" dirty="0"/>
              <a:t> </a:t>
            </a:r>
            <a:r>
              <a:rPr lang="nb-NO" dirty="0" err="1"/>
              <a:t>values</a:t>
            </a:r>
            <a:r>
              <a:rPr lang="nb-NO" dirty="0"/>
              <a:t> at </a:t>
            </a:r>
            <a:r>
              <a:rPr lang="nb-NO" dirty="0" err="1"/>
              <a:t>depth</a:t>
            </a:r>
            <a:endParaRPr lang="nb-NO" dirty="0"/>
          </a:p>
          <a:p>
            <a:pPr lvl="1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E80AA-7BB4-6B49-3206-DFD5B3BA8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53AE5-615C-8568-DAB5-5683093A3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DEBB4-2C49-FB8A-BEAA-2831D51A0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75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BDA99-2127-B13F-543A-F1F3E790D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Method </a:t>
            </a:r>
            <a:r>
              <a:rPr lang="nb-NO" dirty="0" err="1"/>
              <a:t>adjustments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4EF7D-1D71-1D31-C5C2-AD5CEBF7A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Evolution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method</a:t>
            </a:r>
            <a:endParaRPr lang="nb-NO" dirty="0"/>
          </a:p>
          <a:p>
            <a:pPr lvl="1"/>
            <a:r>
              <a:rPr lang="nb-NO" dirty="0" err="1"/>
              <a:t>Invert</a:t>
            </a:r>
            <a:r>
              <a:rPr lang="nb-NO" dirty="0"/>
              <a:t> for </a:t>
            </a:r>
            <a:r>
              <a:rPr lang="nb-NO" dirty="0" err="1"/>
              <a:t>impedance</a:t>
            </a:r>
            <a:r>
              <a:rPr lang="nb-NO" dirty="0"/>
              <a:t>,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encoded</a:t>
            </a:r>
            <a:r>
              <a:rPr lang="nb-NO" dirty="0"/>
              <a:t> latent </a:t>
            </a:r>
            <a:r>
              <a:rPr lang="nb-NO" dirty="0" err="1"/>
              <a:t>space</a:t>
            </a:r>
            <a:r>
              <a:rPr lang="nb-NO" dirty="0"/>
              <a:t> to </a:t>
            </a:r>
            <a:r>
              <a:rPr lang="nb-NO" dirty="0" err="1"/>
              <a:t>decode</a:t>
            </a:r>
            <a:r>
              <a:rPr lang="nb-NO" dirty="0"/>
              <a:t> for CPT</a:t>
            </a:r>
          </a:p>
          <a:p>
            <a:pPr lvl="1"/>
            <a:r>
              <a:rPr lang="nb-NO" dirty="0" err="1"/>
              <a:t>Scrap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acoustic</a:t>
            </a:r>
            <a:r>
              <a:rPr lang="nb-NO" dirty="0"/>
              <a:t> </a:t>
            </a:r>
            <a:r>
              <a:rPr lang="nb-NO" dirty="0" err="1"/>
              <a:t>impedance</a:t>
            </a:r>
            <a:r>
              <a:rPr lang="nb-NO" dirty="0"/>
              <a:t> </a:t>
            </a:r>
            <a:r>
              <a:rPr lang="nb-NO" dirty="0" err="1"/>
              <a:t>inversion</a:t>
            </a:r>
            <a:r>
              <a:rPr lang="nb-NO" dirty="0"/>
              <a:t>, </a:t>
            </a:r>
            <a:r>
              <a:rPr lang="nb-NO" dirty="0" err="1"/>
              <a:t>invert</a:t>
            </a:r>
            <a:r>
              <a:rPr lang="nb-NO" dirty="0"/>
              <a:t> for CPT </a:t>
            </a:r>
            <a:r>
              <a:rPr lang="nb-NO" dirty="0" err="1"/>
              <a:t>directly</a:t>
            </a:r>
            <a:endParaRPr lang="en-GB" dirty="0"/>
          </a:p>
          <a:p>
            <a:pPr lvl="2"/>
            <a:r>
              <a:rPr lang="en-GB" dirty="0"/>
              <a:t>Tree based model trained on encoded units</a:t>
            </a:r>
          </a:p>
          <a:p>
            <a:pPr lvl="3"/>
            <a:r>
              <a:rPr lang="en-GB" dirty="0"/>
              <a:t>RF and gradient boosted trees</a:t>
            </a:r>
          </a:p>
          <a:p>
            <a:pPr lvl="3"/>
            <a:r>
              <a:rPr lang="en-GB" dirty="0"/>
              <a:t>Con: Train a tree for every training step (slow)</a:t>
            </a:r>
          </a:p>
          <a:p>
            <a:pPr lvl="2"/>
            <a:r>
              <a:rPr lang="en-GB" dirty="0"/>
              <a:t>Proposed now: Use a dense ANN (like Vardy, 2018), but on the encoded units</a:t>
            </a:r>
          </a:p>
          <a:p>
            <a:pPr lvl="3"/>
            <a:r>
              <a:rPr lang="en-GB" dirty="0"/>
              <a:t>Pro: Can be trained with backpropagation along with the encoder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21F11-63EB-C2A6-1705-7597F70E0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E1BB3-E7F5-763B-0A9C-0ECA907A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1115B-44F0-70BC-13D1-0484EBD6D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41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C139D-4FDB-5F43-C393-0FD7281E0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Agenda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361A7-4529-1BB1-66F5-9197E8C66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Review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roadmap</a:t>
            </a:r>
            <a:r>
              <a:rPr lang="nb-NO" dirty="0"/>
              <a:t> from last time</a:t>
            </a:r>
          </a:p>
          <a:p>
            <a:r>
              <a:rPr lang="nb-NO" dirty="0"/>
              <a:t>Show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synthetic</a:t>
            </a:r>
            <a:r>
              <a:rPr lang="nb-NO" dirty="0"/>
              <a:t> </a:t>
            </a:r>
            <a:r>
              <a:rPr lang="nb-NO" dirty="0" err="1"/>
              <a:t>regression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 dirty="0"/>
              <a:t> </a:t>
            </a:r>
            <a:r>
              <a:rPr lang="nb-NO" dirty="0" err="1"/>
              <a:t>results</a:t>
            </a:r>
            <a:endParaRPr lang="nb-NO" dirty="0"/>
          </a:p>
          <a:p>
            <a:r>
              <a:rPr lang="nb-NO" dirty="0" err="1"/>
              <a:t>Discussions</a:t>
            </a:r>
            <a:r>
              <a:rPr lang="nb-NO" dirty="0"/>
              <a:t> </a:t>
            </a:r>
            <a:r>
              <a:rPr lang="nb-NO" dirty="0" err="1"/>
              <a:t>off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bat</a:t>
            </a:r>
            <a:endParaRPr lang="nb-NO" dirty="0"/>
          </a:p>
          <a:p>
            <a:pPr lvl="1"/>
            <a:r>
              <a:rPr lang="nb-NO" dirty="0" err="1"/>
              <a:t>Correlation</a:t>
            </a:r>
            <a:endParaRPr lang="nb-NO" dirty="0"/>
          </a:p>
          <a:p>
            <a:pPr lvl="1"/>
            <a:r>
              <a:rPr lang="nb-NO" dirty="0" err="1"/>
              <a:t>Hyperparams</a:t>
            </a:r>
            <a:endParaRPr lang="nb-NO" dirty="0"/>
          </a:p>
          <a:p>
            <a:pPr lvl="1"/>
            <a:r>
              <a:rPr lang="nb-NO" dirty="0" err="1"/>
              <a:t>Thesis</a:t>
            </a:r>
            <a:r>
              <a:rPr lang="nb-NO" dirty="0"/>
              <a:t> </a:t>
            </a:r>
            <a:r>
              <a:rPr lang="nb-NO" dirty="0" err="1"/>
              <a:t>writing</a:t>
            </a:r>
            <a:endParaRPr lang="nb-NO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60BCB-43D4-A358-0F5F-52E726B84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EB230-2A2E-3DBD-59D0-1E943F8BB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71687-3048-3D70-FAB9-56CA3BF36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34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68AF-F26A-9627-C928-932E9C7E5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Ensemble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B26EF-57B6-9939-A28B-CE4119074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dirty="0"/>
              <a:t>Ensemble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decoders</a:t>
            </a:r>
            <a:r>
              <a:rPr lang="nb-NO" dirty="0"/>
              <a:t>?</a:t>
            </a:r>
          </a:p>
          <a:p>
            <a:pPr lvl="1"/>
            <a:r>
              <a:rPr lang="nb-NO" dirty="0"/>
              <a:t>For </a:t>
            </a:r>
            <a:r>
              <a:rPr lang="nb-NO" dirty="0" err="1"/>
              <a:t>LightGBM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not </a:t>
            </a:r>
            <a:r>
              <a:rPr lang="nb-NO" dirty="0" err="1"/>
              <a:t>work</a:t>
            </a:r>
            <a:r>
              <a:rPr lang="nb-NO" dirty="0"/>
              <a:t>, </a:t>
            </a:r>
            <a:r>
              <a:rPr lang="nb-NO" dirty="0" err="1"/>
              <a:t>unique</a:t>
            </a:r>
            <a:r>
              <a:rPr lang="nb-NO" dirty="0"/>
              <a:t> </a:t>
            </a:r>
            <a:r>
              <a:rPr lang="nb-NO" dirty="0" err="1"/>
              <a:t>solutions</a:t>
            </a:r>
            <a:r>
              <a:rPr lang="nb-NO" dirty="0"/>
              <a:t> per </a:t>
            </a:r>
            <a:r>
              <a:rPr lang="nb-NO" dirty="0" err="1"/>
              <a:t>feature</a:t>
            </a:r>
            <a:r>
              <a:rPr lang="nb-NO" dirty="0"/>
              <a:t> </a:t>
            </a:r>
            <a:r>
              <a:rPr lang="nb-NO" dirty="0" err="1"/>
              <a:t>collection</a:t>
            </a:r>
            <a:endParaRPr lang="nb-NO" dirty="0"/>
          </a:p>
          <a:p>
            <a:pPr lvl="1"/>
            <a:r>
              <a:rPr lang="nb-NO" dirty="0"/>
              <a:t>Random </a:t>
            </a:r>
            <a:r>
              <a:rPr lang="nb-NO" dirty="0" err="1"/>
              <a:t>forest</a:t>
            </a:r>
            <a:r>
              <a:rPr lang="nb-NO" dirty="0"/>
              <a:t> has ensembles </a:t>
            </a:r>
            <a:r>
              <a:rPr lang="nb-NO" dirty="0" err="1"/>
              <a:t>built</a:t>
            </a:r>
            <a:r>
              <a:rPr lang="nb-NO" dirty="0"/>
              <a:t> in, </a:t>
            </a:r>
            <a:r>
              <a:rPr lang="nb-NO" dirty="0" err="1"/>
              <a:t>no</a:t>
            </a:r>
            <a:r>
              <a:rPr lang="nb-NO" dirty="0"/>
              <a:t> </a:t>
            </a:r>
            <a:r>
              <a:rPr lang="nb-NO" dirty="0" err="1"/>
              <a:t>need</a:t>
            </a:r>
            <a:r>
              <a:rPr lang="nb-NO" dirty="0"/>
              <a:t> to </a:t>
            </a:r>
            <a:r>
              <a:rPr lang="nb-NO" dirty="0" err="1"/>
              <a:t>discuss</a:t>
            </a:r>
            <a:endParaRPr lang="nb-NO" dirty="0"/>
          </a:p>
          <a:p>
            <a:pPr lvl="1"/>
            <a:r>
              <a:rPr lang="nb-NO" dirty="0"/>
              <a:t>ANN ensemble </a:t>
            </a:r>
            <a:r>
              <a:rPr lang="nb-NO" dirty="0" err="1"/>
              <a:t>can</a:t>
            </a:r>
            <a:r>
              <a:rPr lang="nb-NO" dirty="0"/>
              <a:t> be </a:t>
            </a:r>
            <a:r>
              <a:rPr lang="nb-NO" dirty="0" err="1"/>
              <a:t>trained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same TCN </a:t>
            </a:r>
            <a:r>
              <a:rPr lang="nb-NO" dirty="0" err="1"/>
              <a:t>encoder</a:t>
            </a:r>
            <a:endParaRPr lang="nb-NO" dirty="0"/>
          </a:p>
          <a:p>
            <a:pPr lvl="2"/>
            <a:r>
              <a:rPr lang="nb-NO" dirty="0"/>
              <a:t>Train at </a:t>
            </a:r>
            <a:r>
              <a:rPr lang="nb-NO" dirty="0" err="1"/>
              <a:t>the</a:t>
            </a:r>
            <a:r>
              <a:rPr lang="nb-NO" dirty="0"/>
              <a:t> same time?</a:t>
            </a:r>
          </a:p>
          <a:p>
            <a:pPr lvl="2"/>
            <a:r>
              <a:rPr lang="nb-NO" dirty="0"/>
              <a:t>Train </a:t>
            </a:r>
            <a:r>
              <a:rPr lang="nb-NO" dirty="0" err="1"/>
              <a:t>encoder</a:t>
            </a:r>
            <a:r>
              <a:rPr lang="nb-NO" dirty="0"/>
              <a:t> and </a:t>
            </a:r>
            <a:r>
              <a:rPr lang="nb-NO" dirty="0" err="1"/>
              <a:t>freeze</a:t>
            </a:r>
            <a:r>
              <a:rPr lang="nb-NO" dirty="0"/>
              <a:t> for training ANN ensemble?</a:t>
            </a:r>
          </a:p>
          <a:p>
            <a:r>
              <a:rPr lang="nb-NO" dirty="0"/>
              <a:t>Ensemble </a:t>
            </a:r>
            <a:r>
              <a:rPr lang="nb-NO" dirty="0" err="1"/>
              <a:t>method</a:t>
            </a:r>
            <a:r>
              <a:rPr lang="nb-NO" dirty="0"/>
              <a:t> as an </a:t>
            </a:r>
            <a:r>
              <a:rPr lang="nb-NO" dirty="0" err="1"/>
              <a:t>uncertainty</a:t>
            </a:r>
            <a:r>
              <a:rPr lang="nb-NO" dirty="0"/>
              <a:t> </a:t>
            </a:r>
            <a:r>
              <a:rPr lang="nb-NO" dirty="0" err="1"/>
              <a:t>evaluation</a:t>
            </a:r>
            <a:endParaRPr lang="nb-NO" dirty="0"/>
          </a:p>
          <a:p>
            <a:pPr lvl="1"/>
            <a:r>
              <a:rPr lang="nb-NO" dirty="0" err="1"/>
              <a:t>Really</a:t>
            </a:r>
            <a:r>
              <a:rPr lang="nb-NO" dirty="0"/>
              <a:t> just </a:t>
            </a:r>
            <a:r>
              <a:rPr lang="nb-NO" dirty="0" err="1"/>
              <a:t>measures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texture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loss </a:t>
            </a:r>
            <a:r>
              <a:rPr lang="nb-NO" dirty="0" err="1"/>
              <a:t>space</a:t>
            </a:r>
            <a:r>
              <a:rPr lang="nb-NO" dirty="0"/>
              <a:t> (</a:t>
            </a:r>
            <a:r>
              <a:rPr lang="nb-NO" dirty="0" err="1"/>
              <a:t>uniqueness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Network </a:t>
            </a:r>
            <a:r>
              <a:rPr lang="nb-NO" dirty="0" err="1"/>
              <a:t>solution</a:t>
            </a:r>
            <a:r>
              <a:rPr lang="nb-NO" dirty="0"/>
              <a:t>)</a:t>
            </a:r>
          </a:p>
          <a:p>
            <a:pPr lvl="2"/>
            <a:r>
              <a:rPr lang="nb-NO" dirty="0"/>
              <a:t>Is </a:t>
            </a:r>
            <a:r>
              <a:rPr lang="nb-NO" dirty="0" err="1"/>
              <a:t>this</a:t>
            </a:r>
            <a:r>
              <a:rPr lang="nb-NO" dirty="0"/>
              <a:t> a desirable </a:t>
            </a:r>
            <a:r>
              <a:rPr lang="nb-NO" dirty="0" err="1"/>
              <a:t>uncertainty</a:t>
            </a:r>
            <a:r>
              <a:rPr lang="nb-NO" dirty="0"/>
              <a:t> </a:t>
            </a:r>
            <a:r>
              <a:rPr lang="nb-NO" dirty="0" err="1"/>
              <a:t>estimate</a:t>
            </a:r>
            <a:r>
              <a:rPr lang="nb-NO" dirty="0"/>
              <a:t>?</a:t>
            </a:r>
          </a:p>
          <a:p>
            <a:pPr lvl="2"/>
            <a:r>
              <a:rPr lang="nb-NO" dirty="0" err="1"/>
              <a:t>Topic</a:t>
            </a:r>
            <a:r>
              <a:rPr lang="nb-NO" dirty="0"/>
              <a:t> for </a:t>
            </a:r>
            <a:r>
              <a:rPr lang="nb-NO" dirty="0" err="1"/>
              <a:t>discussion</a:t>
            </a:r>
            <a:r>
              <a:rPr lang="nb-NO" dirty="0"/>
              <a:t> part?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FCCB2-5A56-F377-3E00-ECA49697D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C95D3-AB49-B0A1-FD1B-CB4D4FF84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4E186-9508-A401-A30B-9D09A85C9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46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29661-9036-F186-9980-D58B67E40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Can</a:t>
            </a:r>
            <a:r>
              <a:rPr lang="nb-NO" dirty="0"/>
              <a:t> I </a:t>
            </a:r>
            <a:r>
              <a:rPr lang="nb-NO" dirty="0" err="1"/>
              <a:t>cite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Reports from </a:t>
            </a:r>
            <a:r>
              <a:rPr lang="nb-NO" dirty="0" err="1"/>
              <a:t>rVO</a:t>
            </a:r>
            <a:r>
              <a:rPr lang="nb-NO" dirty="0"/>
              <a:t> </a:t>
            </a:r>
            <a:r>
              <a:rPr lang="nb-NO" dirty="0" err="1"/>
              <a:t>site</a:t>
            </a:r>
            <a:r>
              <a:rPr lang="nb-NO" dirty="0"/>
              <a:t>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C5F3A-42F9-2335-2E5B-1B25B189C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3B8AB-E54C-2368-5044-9CC2244BC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871D6-A87D-9C01-13E8-3F707537B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F23D1-2179-9814-90E5-41E6F88D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D2796-C919-16B7-058B-87A822284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712" y="2733675"/>
            <a:ext cx="68865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279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7ABCFA2-55B0-438C-A39A-637FFC624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BD2C934-710E-4E0E-9ED4-03F07E019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D20AF-00BC-7C99-221B-0F6D2FE95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695" y="1474969"/>
            <a:ext cx="3026558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Citing the Delivered reports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AD0F4F3-8F5C-421F-9FC1-DB3ED0BF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09" y="3526496"/>
            <a:ext cx="302361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C608F-0A41-C743-E8B4-9DD685DF6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695" y="3531204"/>
            <a:ext cx="3026557" cy="1603844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>
              <a:buNone/>
            </a:pPr>
            <a:r>
              <a:rPr lang="en-US" sz="1600" cap="all"/>
              <a:t>Who should be listed as authors?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78E50-4D9F-08FE-FF14-1C3710704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7904" y="329307"/>
            <a:ext cx="3027042" cy="309201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51EDC-5EE0-B817-3B64-6AF8D54FA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009" y="798973"/>
            <a:ext cx="811019" cy="5035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fld id="{81D2C36F-4504-47C0-B82F-A167342A2754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algn="l">
                <a:lnSpc>
                  <a:spcPct val="90000"/>
                </a:lnSpc>
                <a:spcAft>
                  <a:spcPts val="600"/>
                </a:spcAft>
              </a:pPr>
              <a:t>22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54DAC-8B37-E381-26AF-70A19621FA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5694" y="5465114"/>
            <a:ext cx="3026557" cy="3092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BE0A88F0-556B-4BB7-8AAB-D63AEB65C662}" type="datetime1">
              <a:rPr lang="en-US" smtClean="0"/>
              <a:pPr algn="l">
                <a:spcAft>
                  <a:spcPts val="600"/>
                </a:spcAft>
              </a:pPr>
              <a:t>2/28/2023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CC6DD7-03AA-D5C0-5F1E-CB11AB883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204" y="1028194"/>
            <a:ext cx="3692411" cy="40674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4C7E96-CB03-BA26-291E-7779FC63A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8342" y="2508043"/>
            <a:ext cx="3692411" cy="110772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0A40572-62E5-460B-AD24-B6628527A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1D872D4-D7E5-4CD8-9DAC-2BC612F08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856CF66-CBC3-08DE-4F4D-FAEE5C11C9D3}"/>
              </a:ext>
            </a:extLst>
          </p:cNvPr>
          <p:cNvSpPr txBox="1"/>
          <p:nvPr/>
        </p:nvSpPr>
        <p:spPr>
          <a:xfrm>
            <a:off x="4002204" y="614311"/>
            <a:ext cx="355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Zotero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1F55C2-87BF-703E-2F38-2C4298D88F29}"/>
              </a:ext>
            </a:extLst>
          </p:cNvPr>
          <p:cNvSpPr txBox="1"/>
          <p:nvPr/>
        </p:nvSpPr>
        <p:spPr>
          <a:xfrm>
            <a:off x="7858342" y="2019476"/>
            <a:ext cx="2985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IGM Report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353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D7329-908E-FD4F-3B3B-9A0EEEF5E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Further</a:t>
            </a:r>
            <a:r>
              <a:rPr lang="nb-NO" dirty="0"/>
              <a:t> </a:t>
            </a:r>
            <a:r>
              <a:rPr lang="nb-NO" dirty="0" err="1"/>
              <a:t>work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C93A-1195-6B38-BD14-F7BA32C36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b-NO" dirty="0"/>
              <a:t>Max </a:t>
            </a:r>
            <a:r>
              <a:rPr lang="nb-NO" dirty="0" err="1"/>
              <a:t>pooling</a:t>
            </a:r>
            <a:r>
              <a:rPr lang="nb-NO" dirty="0"/>
              <a:t> has </a:t>
            </a:r>
            <a:r>
              <a:rPr lang="nb-NO" dirty="0" err="1"/>
              <a:t>proved</a:t>
            </a:r>
            <a:r>
              <a:rPr lang="nb-NO" dirty="0"/>
              <a:t> to be a </a:t>
            </a:r>
            <a:r>
              <a:rPr lang="nb-NO" dirty="0" err="1"/>
              <a:t>good</a:t>
            </a:r>
            <a:r>
              <a:rPr lang="nb-NO" dirty="0"/>
              <a:t> </a:t>
            </a:r>
            <a:r>
              <a:rPr lang="nb-NO" dirty="0" err="1"/>
              <a:t>method</a:t>
            </a:r>
            <a:r>
              <a:rPr lang="nb-NO" dirty="0"/>
              <a:t> for image </a:t>
            </a:r>
            <a:r>
              <a:rPr lang="nb-NO" dirty="0" err="1"/>
              <a:t>recognition</a:t>
            </a:r>
            <a:endParaRPr lang="nb-NO" dirty="0"/>
          </a:p>
          <a:p>
            <a:pPr lvl="1"/>
            <a:r>
              <a:rPr lang="nb-NO" dirty="0"/>
              <a:t>I  </a:t>
            </a:r>
            <a:r>
              <a:rPr lang="nb-NO" dirty="0" err="1"/>
              <a:t>should</a:t>
            </a:r>
            <a:r>
              <a:rPr lang="nb-NO" dirty="0"/>
              <a:t> </a:t>
            </a:r>
            <a:r>
              <a:rPr lang="nb-NO" dirty="0" err="1"/>
              <a:t>leave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 for </a:t>
            </a:r>
            <a:r>
              <a:rPr lang="nb-NO" dirty="0" err="1"/>
              <a:t>further</a:t>
            </a:r>
            <a:r>
              <a:rPr lang="nb-NO" dirty="0"/>
              <a:t> </a:t>
            </a:r>
            <a:r>
              <a:rPr lang="nb-NO" dirty="0" err="1"/>
              <a:t>work</a:t>
            </a:r>
            <a:endParaRPr lang="nb-NO" dirty="0"/>
          </a:p>
          <a:p>
            <a:r>
              <a:rPr lang="nb-NO" dirty="0"/>
              <a:t>How </a:t>
            </a:r>
            <a:r>
              <a:rPr lang="nb-NO" dirty="0" err="1"/>
              <a:t>much</a:t>
            </a:r>
            <a:r>
              <a:rPr lang="nb-NO" dirty="0"/>
              <a:t> </a:t>
            </a:r>
            <a:r>
              <a:rPr lang="nb-NO" dirty="0" err="1"/>
              <a:t>should</a:t>
            </a:r>
            <a:r>
              <a:rPr lang="nb-NO" dirty="0"/>
              <a:t> I talk </a:t>
            </a:r>
            <a:r>
              <a:rPr lang="nb-NO" dirty="0" err="1"/>
              <a:t>about</a:t>
            </a:r>
            <a:r>
              <a:rPr lang="nb-NO" dirty="0"/>
              <a:t> </a:t>
            </a:r>
            <a:r>
              <a:rPr lang="nb-NO" dirty="0" err="1"/>
              <a:t>further</a:t>
            </a:r>
            <a:r>
              <a:rPr lang="nb-NO" dirty="0"/>
              <a:t> </a:t>
            </a:r>
            <a:r>
              <a:rPr lang="nb-NO" dirty="0" err="1"/>
              <a:t>work</a:t>
            </a:r>
            <a:r>
              <a:rPr lang="nb-NO" dirty="0"/>
              <a:t>/</a:t>
            </a:r>
            <a:r>
              <a:rPr lang="nb-NO" dirty="0" err="1"/>
              <a:t>ideas</a:t>
            </a:r>
            <a:r>
              <a:rPr lang="nb-NO" dirty="0"/>
              <a:t>?</a:t>
            </a:r>
          </a:p>
          <a:p>
            <a:pPr lvl="1"/>
            <a:r>
              <a:rPr lang="nb-NO" dirty="0"/>
              <a:t>Gemini </a:t>
            </a:r>
            <a:r>
              <a:rPr lang="nb-NO" dirty="0" err="1"/>
              <a:t>field</a:t>
            </a:r>
            <a:r>
              <a:rPr lang="nb-NO" dirty="0"/>
              <a:t> data and </a:t>
            </a:r>
            <a:r>
              <a:rPr lang="nb-NO" dirty="0" err="1"/>
              <a:t>associated</a:t>
            </a:r>
            <a:r>
              <a:rPr lang="nb-NO" dirty="0"/>
              <a:t> data </a:t>
            </a:r>
            <a:r>
              <a:rPr lang="nb-NO" dirty="0" err="1"/>
              <a:t>considerations</a:t>
            </a:r>
            <a:endParaRPr lang="nb-NO" dirty="0"/>
          </a:p>
          <a:p>
            <a:pPr lvl="1"/>
            <a:r>
              <a:rPr lang="nb-NO" dirty="0"/>
              <a:t>Better </a:t>
            </a:r>
            <a:r>
              <a:rPr lang="nb-NO" dirty="0" err="1"/>
              <a:t>depth</a:t>
            </a:r>
            <a:r>
              <a:rPr lang="nb-NO" dirty="0"/>
              <a:t> </a:t>
            </a:r>
            <a:r>
              <a:rPr lang="nb-NO" dirty="0" err="1"/>
              <a:t>correlation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velocity</a:t>
            </a:r>
            <a:r>
              <a:rPr lang="nb-NO" dirty="0"/>
              <a:t> </a:t>
            </a:r>
            <a:r>
              <a:rPr lang="nb-NO" dirty="0" err="1"/>
              <a:t>model</a:t>
            </a:r>
            <a:endParaRPr lang="nb-NO" dirty="0"/>
          </a:p>
          <a:p>
            <a:pPr lvl="1"/>
            <a:r>
              <a:rPr lang="nb-NO" dirty="0" err="1">
                <a:solidFill>
                  <a:schemeClr val="tx2"/>
                </a:solidFill>
              </a:rPr>
              <a:t>Unsupervised</a:t>
            </a:r>
            <a:r>
              <a:rPr lang="nb-NO" dirty="0">
                <a:solidFill>
                  <a:schemeClr val="tx2"/>
                </a:solidFill>
              </a:rPr>
              <a:t> </a:t>
            </a:r>
            <a:r>
              <a:rPr lang="nb-NO" dirty="0" err="1">
                <a:solidFill>
                  <a:schemeClr val="tx2"/>
                </a:solidFill>
              </a:rPr>
              <a:t>learning</a:t>
            </a:r>
            <a:endParaRPr lang="nb-NO" dirty="0">
              <a:solidFill>
                <a:schemeClr val="tx2"/>
              </a:solidFill>
            </a:endParaRPr>
          </a:p>
          <a:p>
            <a:pPr lvl="1"/>
            <a:r>
              <a:rPr lang="nb-NO" dirty="0" err="1">
                <a:solidFill>
                  <a:schemeClr val="tx2"/>
                </a:solidFill>
              </a:rPr>
              <a:t>Panopto</a:t>
            </a:r>
            <a:r>
              <a:rPr lang="nb-NO" dirty="0">
                <a:solidFill>
                  <a:schemeClr val="tx2"/>
                </a:solidFill>
              </a:rPr>
              <a:t> </a:t>
            </a:r>
            <a:r>
              <a:rPr lang="nb-NO" dirty="0" err="1">
                <a:solidFill>
                  <a:schemeClr val="tx2"/>
                </a:solidFill>
              </a:rPr>
              <a:t>segmentation</a:t>
            </a:r>
            <a:endParaRPr lang="nb-NO" dirty="0">
              <a:solidFill>
                <a:schemeClr val="tx2"/>
              </a:solidFill>
            </a:endParaRPr>
          </a:p>
          <a:p>
            <a:pPr lvl="1"/>
            <a:r>
              <a:rPr lang="nb-NO" dirty="0" err="1">
                <a:solidFill>
                  <a:schemeClr val="tx2"/>
                </a:solidFill>
              </a:rPr>
              <a:t>Self-attention</a:t>
            </a:r>
            <a:r>
              <a:rPr lang="nb-NO" dirty="0">
                <a:solidFill>
                  <a:schemeClr val="tx2"/>
                </a:solidFill>
              </a:rPr>
              <a:t> </a:t>
            </a:r>
            <a:r>
              <a:rPr lang="nb-NO" dirty="0" err="1">
                <a:solidFill>
                  <a:schemeClr val="tx2"/>
                </a:solidFill>
              </a:rPr>
              <a:t>mechanisms</a:t>
            </a:r>
            <a:endParaRPr lang="nb-NO" dirty="0">
              <a:solidFill>
                <a:schemeClr val="tx2"/>
              </a:solidFill>
            </a:endParaRPr>
          </a:p>
          <a:p>
            <a:pPr lvl="1"/>
            <a:r>
              <a:rPr lang="nb-NO" dirty="0" err="1">
                <a:solidFill>
                  <a:schemeClr val="tx2"/>
                </a:solidFill>
              </a:rPr>
              <a:t>Recurrent</a:t>
            </a:r>
            <a:r>
              <a:rPr lang="nb-NO" dirty="0">
                <a:solidFill>
                  <a:schemeClr val="tx2"/>
                </a:solidFill>
              </a:rPr>
              <a:t> NN </a:t>
            </a:r>
            <a:r>
              <a:rPr lang="nb-NO" dirty="0" err="1">
                <a:solidFill>
                  <a:schemeClr val="tx2"/>
                </a:solidFill>
              </a:rPr>
              <a:t>encoder</a:t>
            </a:r>
            <a:endParaRPr lang="nb-NO" dirty="0">
              <a:solidFill>
                <a:schemeClr val="tx2"/>
              </a:solidFill>
            </a:endParaRPr>
          </a:p>
          <a:p>
            <a:pPr lvl="1"/>
            <a:r>
              <a:rPr lang="nb-NO" dirty="0">
                <a:solidFill>
                  <a:schemeClr val="tx2"/>
                </a:solidFill>
              </a:rPr>
              <a:t>NLP </a:t>
            </a:r>
            <a:r>
              <a:rPr lang="nb-NO" dirty="0" err="1">
                <a:solidFill>
                  <a:schemeClr val="tx2"/>
                </a:solidFill>
              </a:rPr>
              <a:t>integration</a:t>
            </a:r>
            <a:r>
              <a:rPr lang="nb-NO" dirty="0">
                <a:solidFill>
                  <a:schemeClr val="tx2"/>
                </a:solidFill>
              </a:rPr>
              <a:t> – </a:t>
            </a:r>
            <a:r>
              <a:rPr lang="nb-NO" dirty="0" err="1">
                <a:solidFill>
                  <a:schemeClr val="tx2"/>
                </a:solidFill>
              </a:rPr>
              <a:t>Discuss</a:t>
            </a:r>
            <a:r>
              <a:rPr lang="nb-NO" dirty="0">
                <a:solidFill>
                  <a:schemeClr val="tx2"/>
                </a:solidFill>
              </a:rPr>
              <a:t> </a:t>
            </a:r>
            <a:r>
              <a:rPr lang="nb-NO" dirty="0" err="1">
                <a:solidFill>
                  <a:schemeClr val="tx2"/>
                </a:solidFill>
              </a:rPr>
              <a:t>the</a:t>
            </a:r>
            <a:r>
              <a:rPr lang="nb-NO" dirty="0">
                <a:solidFill>
                  <a:schemeClr val="tx2"/>
                </a:solidFill>
              </a:rPr>
              <a:t> </a:t>
            </a:r>
            <a:r>
              <a:rPr lang="nb-NO" dirty="0" err="1">
                <a:solidFill>
                  <a:schemeClr val="tx2"/>
                </a:solidFill>
              </a:rPr>
              <a:t>field</a:t>
            </a:r>
            <a:r>
              <a:rPr lang="nb-NO" dirty="0">
                <a:solidFill>
                  <a:schemeClr val="tx2"/>
                </a:solidFill>
              </a:rPr>
              <a:t> survey </a:t>
            </a:r>
            <a:r>
              <a:rPr lang="nb-NO" dirty="0" err="1">
                <a:solidFill>
                  <a:schemeClr val="tx2"/>
                </a:solidFill>
              </a:rPr>
              <a:t>with</a:t>
            </a:r>
            <a:r>
              <a:rPr lang="nb-NO" dirty="0">
                <a:solidFill>
                  <a:schemeClr val="tx2"/>
                </a:solidFill>
              </a:rPr>
              <a:t> </a:t>
            </a:r>
            <a:r>
              <a:rPr lang="nb-NO" dirty="0" err="1">
                <a:solidFill>
                  <a:schemeClr val="tx2"/>
                </a:solidFill>
              </a:rPr>
              <a:t>your</a:t>
            </a:r>
            <a:r>
              <a:rPr lang="nb-NO" dirty="0">
                <a:solidFill>
                  <a:schemeClr val="tx2"/>
                </a:solidFill>
              </a:rPr>
              <a:t> </a:t>
            </a:r>
            <a:r>
              <a:rPr lang="nb-NO" dirty="0" err="1">
                <a:solidFill>
                  <a:schemeClr val="tx2"/>
                </a:solidFill>
              </a:rPr>
              <a:t>model</a:t>
            </a:r>
            <a:endParaRPr lang="nb-NO" dirty="0">
              <a:solidFill>
                <a:schemeClr val="tx2"/>
              </a:solidFill>
            </a:endParaRPr>
          </a:p>
          <a:p>
            <a:pPr lvl="2"/>
            <a:r>
              <a:rPr lang="nb-NO" dirty="0" err="1">
                <a:solidFill>
                  <a:schemeClr val="tx2"/>
                </a:solidFill>
              </a:rPr>
              <a:t>GPTs</a:t>
            </a:r>
            <a:r>
              <a:rPr lang="nb-NO" dirty="0">
                <a:solidFill>
                  <a:schemeClr val="tx2"/>
                </a:solidFill>
              </a:rPr>
              <a:t> </a:t>
            </a:r>
            <a:r>
              <a:rPr lang="nb-NO" dirty="0" err="1">
                <a:solidFill>
                  <a:schemeClr val="tx2"/>
                </a:solidFill>
              </a:rPr>
              <a:t>may</a:t>
            </a:r>
            <a:r>
              <a:rPr lang="nb-NO" dirty="0">
                <a:solidFill>
                  <a:schemeClr val="tx2"/>
                </a:solidFill>
              </a:rPr>
              <a:t> be used for </a:t>
            </a:r>
            <a:r>
              <a:rPr lang="nb-NO" dirty="0" err="1">
                <a:solidFill>
                  <a:schemeClr val="tx2"/>
                </a:solidFill>
              </a:rPr>
              <a:t>this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8C397-FB2F-B9D8-4AB7-44ED5429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AFDBC-0217-89BA-3131-F5E7562D6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A098D-F1EC-2288-3616-32D63EAEA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23</a:t>
            </a:fld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337B036C-882B-15D9-8957-A4A2340E5118}"/>
              </a:ext>
            </a:extLst>
          </p:cNvPr>
          <p:cNvSpPr/>
          <p:nvPr/>
        </p:nvSpPr>
        <p:spPr>
          <a:xfrm>
            <a:off x="4261606" y="4312286"/>
            <a:ext cx="318782" cy="5788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B263EA-08E0-2722-07D0-0D1199FB205B}"/>
              </a:ext>
            </a:extLst>
          </p:cNvPr>
          <p:cNvSpPr txBox="1"/>
          <p:nvPr/>
        </p:nvSpPr>
        <p:spPr>
          <a:xfrm>
            <a:off x="4580388" y="4417493"/>
            <a:ext cx="947956" cy="368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chemeClr val="tx2"/>
                </a:solidFill>
              </a:rPr>
              <a:t>LSTM</a:t>
            </a:r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993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ABED8-FF9B-CA1A-A32E-F590902A7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Increased</a:t>
            </a:r>
            <a:r>
              <a:rPr lang="nb-NO" dirty="0"/>
              <a:t> </a:t>
            </a:r>
            <a:r>
              <a:rPr lang="nb-NO" dirty="0" err="1"/>
              <a:t>Frequency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meetings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F705F-811D-9CF8-AC67-6106DEA74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From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week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there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be </a:t>
            </a:r>
            <a:r>
              <a:rPr lang="nb-NO" dirty="0" err="1"/>
              <a:t>meetings</a:t>
            </a:r>
            <a:r>
              <a:rPr lang="nb-NO" dirty="0"/>
              <a:t> </a:t>
            </a:r>
            <a:r>
              <a:rPr lang="nb-NO" dirty="0" err="1"/>
              <a:t>every</a:t>
            </a:r>
            <a:r>
              <a:rPr lang="nb-NO" dirty="0"/>
              <a:t> </a:t>
            </a:r>
            <a:r>
              <a:rPr lang="nb-NO" dirty="0" err="1"/>
              <a:t>other</a:t>
            </a:r>
            <a:r>
              <a:rPr lang="nb-NO" dirty="0"/>
              <a:t> </a:t>
            </a:r>
            <a:r>
              <a:rPr lang="nb-NO" dirty="0" err="1"/>
              <a:t>week</a:t>
            </a:r>
            <a:endParaRPr lang="nb-NO" dirty="0"/>
          </a:p>
          <a:p>
            <a:r>
              <a:rPr lang="nb-NO" dirty="0" err="1"/>
              <a:t>These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be </a:t>
            </a:r>
            <a:r>
              <a:rPr lang="nb-NO" dirty="0" err="1"/>
              <a:t>on</a:t>
            </a:r>
            <a:r>
              <a:rPr lang="nb-NO" dirty="0"/>
              <a:t> odd </a:t>
            </a:r>
            <a:r>
              <a:rPr lang="nb-NO" dirty="0" err="1"/>
              <a:t>numbered</a:t>
            </a:r>
            <a:r>
              <a:rPr lang="nb-NO" dirty="0"/>
              <a:t> </a:t>
            </a:r>
            <a:r>
              <a:rPr lang="nb-NO" dirty="0" err="1"/>
              <a:t>week</a:t>
            </a:r>
            <a:r>
              <a:rPr lang="nb-NO" dirty="0"/>
              <a:t> </a:t>
            </a:r>
            <a:r>
              <a:rPr lang="nb-NO" dirty="0" err="1"/>
              <a:t>thursdays</a:t>
            </a:r>
            <a:r>
              <a:rPr lang="nb-NO" dirty="0"/>
              <a:t> at 9.30</a:t>
            </a:r>
          </a:p>
          <a:p>
            <a:pPr lvl="1"/>
            <a:r>
              <a:rPr lang="nb-NO" dirty="0"/>
              <a:t>Is </a:t>
            </a:r>
            <a:r>
              <a:rPr lang="nb-NO" dirty="0" err="1"/>
              <a:t>this</a:t>
            </a:r>
            <a:r>
              <a:rPr lang="nb-NO" dirty="0"/>
              <a:t> a </a:t>
            </a:r>
            <a:r>
              <a:rPr lang="nb-NO" dirty="0" err="1"/>
              <a:t>good</a:t>
            </a:r>
            <a:r>
              <a:rPr lang="nb-NO" dirty="0"/>
              <a:t> time?</a:t>
            </a:r>
          </a:p>
          <a:p>
            <a:endParaRPr lang="nb-NO" dirty="0"/>
          </a:p>
          <a:p>
            <a:endParaRPr lang="nb-NO" dirty="0"/>
          </a:p>
          <a:p>
            <a:pPr marL="0" indent="0">
              <a:buNone/>
            </a:pPr>
            <a:r>
              <a:rPr lang="nb-NO" sz="3600" dirty="0" err="1"/>
              <a:t>Next</a:t>
            </a:r>
            <a:r>
              <a:rPr lang="nb-NO" sz="3600" dirty="0"/>
              <a:t> </a:t>
            </a:r>
            <a:r>
              <a:rPr lang="nb-NO" sz="3600" dirty="0" err="1"/>
              <a:t>meeting</a:t>
            </a:r>
            <a:r>
              <a:rPr lang="nb-NO" sz="3600" dirty="0"/>
              <a:t>: 16.03.2023</a:t>
            </a:r>
            <a:endParaRPr lang="en-GB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27874-5005-DDE5-8496-73D6229F9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087EE-6A17-5188-F768-7B81A848D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22465-0FA2-19FF-A49D-513D0442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02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DDB4D0-0376-4B70-B8DA-37CF23C207A3}"/>
              </a:ext>
            </a:extLst>
          </p:cNvPr>
          <p:cNvSpPr/>
          <p:nvPr/>
        </p:nvSpPr>
        <p:spPr>
          <a:xfrm>
            <a:off x="1076822" y="681034"/>
            <a:ext cx="2422187" cy="10992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February</a:t>
            </a:r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E303E5-24B7-4D3A-AC1B-9C66E86FBBD2}"/>
              </a:ext>
            </a:extLst>
          </p:cNvPr>
          <p:cNvSpPr/>
          <p:nvPr/>
        </p:nvSpPr>
        <p:spPr>
          <a:xfrm>
            <a:off x="5023009" y="681033"/>
            <a:ext cx="2256817" cy="1099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March</a:t>
            </a:r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603DE5F-FDC8-43BA-8A37-049E35AF5480}"/>
              </a:ext>
            </a:extLst>
          </p:cNvPr>
          <p:cNvSpPr/>
          <p:nvPr/>
        </p:nvSpPr>
        <p:spPr>
          <a:xfrm>
            <a:off x="8537936" y="681032"/>
            <a:ext cx="2426035" cy="10992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April</a:t>
            </a:r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DF1B482-3A72-4AFF-B93F-44D57306D10E}"/>
              </a:ext>
            </a:extLst>
          </p:cNvPr>
          <p:cNvSpPr/>
          <p:nvPr/>
        </p:nvSpPr>
        <p:spPr>
          <a:xfrm>
            <a:off x="619622" y="1938334"/>
            <a:ext cx="3472775" cy="3402249"/>
          </a:xfrm>
          <a:prstGeom prst="roundRect">
            <a:avLst>
              <a:gd name="adj" fmla="val 4658"/>
            </a:avLst>
          </a:prstGeom>
          <a:solidFill>
            <a:schemeClr val="accent4">
              <a:alpha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>
                <a:solidFill>
                  <a:schemeClr val="accent6">
                    <a:lumMod val="75000"/>
                  </a:schemeClr>
                </a:solidFill>
              </a:rPr>
              <a:t>The rest </a:t>
            </a:r>
            <a:r>
              <a:rPr lang="nb-NO" dirty="0" err="1">
                <a:solidFill>
                  <a:schemeClr val="accent6">
                    <a:lumMod val="75000"/>
                  </a:schemeClr>
                </a:solidFill>
              </a:rPr>
              <a:t>of</a:t>
            </a:r>
            <a:r>
              <a:rPr lang="nb-NO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nb-NO" dirty="0" err="1">
                <a:solidFill>
                  <a:schemeClr val="accent6">
                    <a:lumMod val="75000"/>
                  </a:schemeClr>
                </a:solidFill>
              </a:rPr>
              <a:t>Theory</a:t>
            </a:r>
            <a:r>
              <a:rPr lang="nb-NO" dirty="0">
                <a:solidFill>
                  <a:schemeClr val="accent6">
                    <a:lumMod val="75000"/>
                  </a:schemeClr>
                </a:solidFill>
              </a:rPr>
              <a:t> and </a:t>
            </a:r>
            <a:r>
              <a:rPr lang="nb-NO" dirty="0" err="1">
                <a:solidFill>
                  <a:schemeClr val="accent6">
                    <a:lumMod val="75000"/>
                  </a:schemeClr>
                </a:solidFill>
              </a:rPr>
              <a:t>method</a:t>
            </a:r>
            <a:r>
              <a:rPr lang="nb-NO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nb-NO" dirty="0" err="1">
                <a:solidFill>
                  <a:schemeClr val="accent6">
                    <a:lumMod val="75000"/>
                  </a:schemeClr>
                </a:solidFill>
              </a:rPr>
              <a:t>should</a:t>
            </a:r>
            <a:r>
              <a:rPr lang="nb-NO" dirty="0">
                <a:solidFill>
                  <a:schemeClr val="accent6">
                    <a:lumMod val="75000"/>
                  </a:schemeClr>
                </a:solidFill>
              </a:rPr>
              <a:t> be </a:t>
            </a:r>
            <a:r>
              <a:rPr lang="nb-NO" dirty="0" err="1">
                <a:solidFill>
                  <a:schemeClr val="accent6">
                    <a:lumMod val="75000"/>
                  </a:schemeClr>
                </a:solidFill>
              </a:rPr>
              <a:t>written</a:t>
            </a:r>
            <a:r>
              <a:rPr lang="nb-NO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nb-NO" dirty="0" err="1">
                <a:solidFill>
                  <a:schemeClr val="accent6">
                    <a:lumMod val="75000"/>
                  </a:schemeClr>
                </a:solidFill>
              </a:rPr>
              <a:t>completely</a:t>
            </a:r>
            <a:r>
              <a:rPr lang="nb-NO" dirty="0">
                <a:solidFill>
                  <a:schemeClr val="accent6">
                    <a:lumMod val="75000"/>
                  </a:schemeClr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>
                <a:solidFill>
                  <a:schemeClr val="accent6">
                    <a:lumMod val="75000"/>
                  </a:schemeClr>
                </a:solidFill>
              </a:rPr>
              <a:t>Everything</a:t>
            </a:r>
            <a:r>
              <a:rPr lang="nb-NO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nb-NO" dirty="0" err="1">
                <a:solidFill>
                  <a:schemeClr val="accent6">
                    <a:lumMod val="75000"/>
                  </a:schemeClr>
                </a:solidFill>
              </a:rPr>
              <a:t>should</a:t>
            </a:r>
            <a:r>
              <a:rPr lang="nb-NO" dirty="0">
                <a:solidFill>
                  <a:schemeClr val="accent6">
                    <a:lumMod val="75000"/>
                  </a:schemeClr>
                </a:solidFill>
              </a:rPr>
              <a:t> be </a:t>
            </a:r>
            <a:r>
              <a:rPr lang="nb-NO" dirty="0" err="1">
                <a:solidFill>
                  <a:schemeClr val="accent6">
                    <a:lumMod val="75000"/>
                  </a:schemeClr>
                </a:solidFill>
              </a:rPr>
              <a:t>set</a:t>
            </a:r>
            <a:r>
              <a:rPr lang="nb-NO" dirty="0">
                <a:solidFill>
                  <a:schemeClr val="accent6">
                    <a:lumMod val="75000"/>
                  </a:schemeClr>
                </a:solidFill>
              </a:rPr>
              <a:t> for </a:t>
            </a:r>
            <a:r>
              <a:rPr lang="nb-NO" dirty="0" err="1">
                <a:solidFill>
                  <a:schemeClr val="accent6">
                    <a:lumMod val="75000"/>
                  </a:schemeClr>
                </a:solidFill>
              </a:rPr>
              <a:t>acquiring</a:t>
            </a:r>
            <a:r>
              <a:rPr lang="nb-NO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nb-NO" dirty="0" err="1">
                <a:solidFill>
                  <a:schemeClr val="accent6">
                    <a:lumMod val="75000"/>
                  </a:schemeClr>
                </a:solidFill>
              </a:rPr>
              <a:t>results</a:t>
            </a:r>
            <a:r>
              <a:rPr lang="nb-NO" dirty="0">
                <a:solidFill>
                  <a:schemeClr val="accent6">
                    <a:lumMod val="75000"/>
                  </a:schemeClr>
                </a:solidFill>
              </a:rPr>
              <a:t> in </a:t>
            </a:r>
            <a:r>
              <a:rPr lang="nb-NO" dirty="0" err="1">
                <a:solidFill>
                  <a:schemeClr val="accent6">
                    <a:lumMod val="75000"/>
                  </a:schemeClr>
                </a:solidFill>
              </a:rPr>
              <a:t>February</a:t>
            </a:r>
            <a:r>
              <a:rPr lang="nb-NO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>
                <a:solidFill>
                  <a:schemeClr val="accent6">
                    <a:lumMod val="75000"/>
                  </a:schemeClr>
                </a:solidFill>
              </a:rPr>
              <a:t>Programming </a:t>
            </a:r>
            <a:r>
              <a:rPr lang="nb-NO" dirty="0" err="1">
                <a:solidFill>
                  <a:schemeClr val="accent6">
                    <a:lumMod val="75000"/>
                  </a:schemeClr>
                </a:solidFill>
              </a:rPr>
              <a:t>should</a:t>
            </a:r>
            <a:r>
              <a:rPr lang="nb-NO" dirty="0">
                <a:solidFill>
                  <a:schemeClr val="accent6">
                    <a:lumMod val="75000"/>
                  </a:schemeClr>
                </a:solidFill>
              </a:rPr>
              <a:t> be </a:t>
            </a:r>
            <a:r>
              <a:rPr lang="nb-NO" dirty="0" err="1">
                <a:solidFill>
                  <a:schemeClr val="accent6">
                    <a:lumMod val="75000"/>
                  </a:schemeClr>
                </a:solidFill>
              </a:rPr>
              <a:t>finished</a:t>
            </a:r>
            <a:endParaRPr lang="nb-NO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>
                <a:solidFill>
                  <a:schemeClr val="accent6">
                    <a:lumMod val="75000"/>
                  </a:schemeClr>
                </a:solidFill>
              </a:rPr>
              <a:t>Background</a:t>
            </a:r>
            <a:r>
              <a:rPr lang="nb-NO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nb-NO" dirty="0" err="1">
                <a:solidFill>
                  <a:schemeClr val="accent6">
                    <a:lumMod val="75000"/>
                  </a:schemeClr>
                </a:solidFill>
              </a:rPr>
              <a:t>chapter</a:t>
            </a:r>
            <a:endParaRPr lang="nb-NO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trike="sngStrike" dirty="0" err="1">
                <a:solidFill>
                  <a:srgbClr val="FF0000"/>
                </a:solidFill>
              </a:rPr>
              <a:t>Figures</a:t>
            </a:r>
            <a:r>
              <a:rPr lang="nb-NO" strike="sngStrike" dirty="0">
                <a:solidFill>
                  <a:srgbClr val="FF0000"/>
                </a:solidFill>
              </a:rPr>
              <a:t> must be </a:t>
            </a:r>
            <a:r>
              <a:rPr lang="nb-NO" strike="sngStrike" dirty="0" err="1">
                <a:solidFill>
                  <a:srgbClr val="FF0000"/>
                </a:solidFill>
              </a:rPr>
              <a:t>made</a:t>
            </a:r>
            <a:r>
              <a:rPr lang="nb-NO" strike="sngStrike" dirty="0">
                <a:solidFill>
                  <a:srgbClr val="FF0000"/>
                </a:solidFill>
              </a:rPr>
              <a:t>. Or </a:t>
            </a:r>
            <a:r>
              <a:rPr lang="nb-NO" strike="sngStrike" dirty="0" err="1">
                <a:solidFill>
                  <a:srgbClr val="FF0000"/>
                </a:solidFill>
              </a:rPr>
              <a:t>rcParams</a:t>
            </a:r>
            <a:r>
              <a:rPr lang="nb-NO" strike="sngStrike" dirty="0">
                <a:solidFill>
                  <a:srgbClr val="FF0000"/>
                </a:solidFill>
              </a:rPr>
              <a:t> </a:t>
            </a:r>
            <a:r>
              <a:rPr lang="nb-NO" strike="sngStrike" dirty="0" err="1">
                <a:solidFill>
                  <a:srgbClr val="FF0000"/>
                </a:solidFill>
              </a:rPr>
              <a:t>set</a:t>
            </a:r>
            <a:r>
              <a:rPr lang="nb-NO" strike="sngStrike" dirty="0">
                <a:solidFill>
                  <a:srgbClr val="FF0000"/>
                </a:solidFill>
              </a:rPr>
              <a:t> up for </a:t>
            </a:r>
            <a:r>
              <a:rPr lang="nb-NO" strike="sngStrike" dirty="0" err="1">
                <a:solidFill>
                  <a:srgbClr val="FF0000"/>
                </a:solidFill>
              </a:rPr>
              <a:t>result</a:t>
            </a:r>
            <a:r>
              <a:rPr lang="nb-NO" strike="sngStrike" dirty="0">
                <a:solidFill>
                  <a:srgbClr val="FF0000"/>
                </a:solidFill>
              </a:rPr>
              <a:t> plots.</a:t>
            </a:r>
            <a:endParaRPr lang="en-GB" strike="sngStrike" dirty="0">
              <a:solidFill>
                <a:srgbClr val="FF0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6309E1F-2471-4E38-9869-B68E9BCBF164}"/>
              </a:ext>
            </a:extLst>
          </p:cNvPr>
          <p:cNvSpPr/>
          <p:nvPr/>
        </p:nvSpPr>
        <p:spPr>
          <a:xfrm>
            <a:off x="4364771" y="1938334"/>
            <a:ext cx="3560324" cy="3402249"/>
          </a:xfrm>
          <a:prstGeom prst="roundRect">
            <a:avLst>
              <a:gd name="adj" fmla="val 4575"/>
            </a:avLst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Results</a:t>
            </a:r>
            <a:r>
              <a:rPr lang="nb-NO" dirty="0"/>
              <a:t> </a:t>
            </a:r>
            <a:r>
              <a:rPr lang="nb-NO" dirty="0" err="1"/>
              <a:t>should</a:t>
            </a:r>
            <a:r>
              <a:rPr lang="nb-NO" dirty="0"/>
              <a:t> be </a:t>
            </a:r>
            <a:r>
              <a:rPr lang="nb-NO" dirty="0" err="1"/>
              <a:t>thouroughly</a:t>
            </a:r>
            <a:r>
              <a:rPr lang="nb-NO" dirty="0"/>
              <a:t> </a:t>
            </a:r>
            <a:r>
              <a:rPr lang="nb-NO" dirty="0" err="1"/>
              <a:t>written</a:t>
            </a:r>
            <a:r>
              <a:rPr lang="nb-NO" dirty="0"/>
              <a:t> </a:t>
            </a:r>
            <a:r>
              <a:rPr lang="nb-NO" dirty="0" err="1"/>
              <a:t>about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results</a:t>
            </a:r>
            <a:r>
              <a:rPr lang="nb-NO" dirty="0"/>
              <a:t> part.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Hereafter</a:t>
            </a:r>
            <a:r>
              <a:rPr lang="nb-NO" dirty="0"/>
              <a:t> </a:t>
            </a:r>
            <a:r>
              <a:rPr lang="nb-NO" dirty="0" err="1"/>
              <a:t>they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</a:t>
            </a:r>
            <a:r>
              <a:rPr lang="nb-NO" dirty="0" err="1"/>
              <a:t>need</a:t>
            </a:r>
            <a:r>
              <a:rPr lang="nb-NO" dirty="0"/>
              <a:t> </a:t>
            </a:r>
            <a:r>
              <a:rPr lang="nb-NO" dirty="0" err="1"/>
              <a:t>discussion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Discussion</a:t>
            </a:r>
            <a:r>
              <a:rPr lang="nb-NO" dirty="0"/>
              <a:t> </a:t>
            </a:r>
            <a:r>
              <a:rPr lang="nb-NO" dirty="0" err="1"/>
              <a:t>section</a:t>
            </a:r>
            <a:r>
              <a:rPr lang="nb-NO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Conclusions</a:t>
            </a:r>
            <a:r>
              <a:rPr lang="nb-NO" dirty="0"/>
              <a:t> </a:t>
            </a:r>
            <a:r>
              <a:rPr lang="nb-NO" dirty="0" err="1"/>
              <a:t>chapter</a:t>
            </a:r>
            <a:r>
              <a:rPr lang="nb-NO" dirty="0"/>
              <a:t> is </a:t>
            </a:r>
            <a:r>
              <a:rPr lang="nb-NO" dirty="0" err="1"/>
              <a:t>written</a:t>
            </a: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Introduction</a:t>
            </a:r>
            <a:r>
              <a:rPr lang="nb-NO" dirty="0"/>
              <a:t> is </a:t>
            </a:r>
            <a:r>
              <a:rPr lang="nb-NO" dirty="0" err="1"/>
              <a:t>written</a:t>
            </a:r>
            <a:r>
              <a:rPr lang="nb-NO" dirty="0"/>
              <a:t>. 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b="1" dirty="0"/>
              <a:t>First draft </a:t>
            </a:r>
            <a:r>
              <a:rPr lang="nb-NO" b="1" dirty="0" err="1"/>
              <a:t>ready</a:t>
            </a:r>
            <a:r>
              <a:rPr lang="nb-NO" b="1" dirty="0"/>
              <a:t> by 31st</a:t>
            </a:r>
            <a:endParaRPr lang="en-GB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A254498-2C2A-4F1B-86B9-9100EA51AFF7}"/>
              </a:ext>
            </a:extLst>
          </p:cNvPr>
          <p:cNvSpPr/>
          <p:nvPr/>
        </p:nvSpPr>
        <p:spPr>
          <a:xfrm>
            <a:off x="8168286" y="1938334"/>
            <a:ext cx="3560324" cy="3402249"/>
          </a:xfrm>
          <a:prstGeom prst="roundRect">
            <a:avLst>
              <a:gd name="adj" fmla="val 5339"/>
            </a:avLst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Revision</a:t>
            </a:r>
            <a:r>
              <a:rPr lang="nb-NO" dirty="0"/>
              <a:t> </a:t>
            </a:r>
            <a:r>
              <a:rPr lang="nb-NO" dirty="0" err="1"/>
              <a:t>based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feedback</a:t>
            </a:r>
          </a:p>
        </p:txBody>
      </p:sp>
    </p:spTree>
    <p:extLst>
      <p:ext uri="{BB962C8B-B14F-4D97-AF65-F5344CB8AC3E}">
        <p14:creationId xmlns:p14="http://schemas.microsoft.com/office/powerpoint/2010/main" val="359783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562C2-2969-327B-2DDF-E1A52043C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Model testing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3151C-4AAC-487E-7DFB-F7FA55E48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Created</a:t>
            </a:r>
            <a:r>
              <a:rPr lang="nb-NO" dirty="0"/>
              <a:t> a </a:t>
            </a:r>
            <a:r>
              <a:rPr lang="nb-NO" dirty="0" err="1"/>
              <a:t>fake</a:t>
            </a:r>
            <a:r>
              <a:rPr lang="nb-NO" dirty="0"/>
              <a:t> </a:t>
            </a:r>
            <a:r>
              <a:rPr lang="nb-NO" dirty="0" err="1"/>
              <a:t>regression</a:t>
            </a:r>
            <a:r>
              <a:rPr lang="nb-NO" dirty="0"/>
              <a:t> </a:t>
            </a:r>
            <a:r>
              <a:rPr lang="nb-NO" dirty="0" err="1"/>
              <a:t>dataset</a:t>
            </a:r>
            <a:r>
              <a:rPr lang="nb-NO" dirty="0"/>
              <a:t> and </a:t>
            </a:r>
            <a:r>
              <a:rPr lang="nb-NO" dirty="0" err="1"/>
              <a:t>tested</a:t>
            </a:r>
            <a:r>
              <a:rPr lang="nb-NO" dirty="0"/>
              <a:t> </a:t>
            </a:r>
            <a:r>
              <a:rPr lang="nb-NO" dirty="0" err="1"/>
              <a:t>out</a:t>
            </a:r>
            <a:r>
              <a:rPr lang="nb-NO" dirty="0"/>
              <a:t> </a:t>
            </a:r>
            <a:r>
              <a:rPr lang="nb-NO" dirty="0" err="1"/>
              <a:t>tree</a:t>
            </a:r>
            <a:r>
              <a:rPr lang="nb-NO" dirty="0"/>
              <a:t> </a:t>
            </a:r>
            <a:r>
              <a:rPr lang="nb-NO" dirty="0" err="1"/>
              <a:t>models</a:t>
            </a:r>
            <a:r>
              <a:rPr lang="nb-NO" dirty="0"/>
              <a:t> and neural </a:t>
            </a:r>
            <a:r>
              <a:rPr lang="nb-NO" dirty="0" err="1"/>
              <a:t>nets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latent </a:t>
            </a:r>
            <a:r>
              <a:rPr lang="nb-NO" dirty="0" err="1"/>
              <a:t>representations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data</a:t>
            </a:r>
          </a:p>
          <a:p>
            <a:endParaRPr lang="nb-NO" dirty="0"/>
          </a:p>
          <a:p>
            <a:r>
              <a:rPr lang="nb-NO" dirty="0"/>
              <a:t>The </a:t>
            </a:r>
            <a:r>
              <a:rPr lang="nb-NO" dirty="0" err="1"/>
              <a:t>feature</a:t>
            </a:r>
            <a:r>
              <a:rPr lang="nb-NO" dirty="0"/>
              <a:t> </a:t>
            </a:r>
            <a:r>
              <a:rPr lang="nb-NO" dirty="0" err="1"/>
              <a:t>extractor</a:t>
            </a:r>
            <a:r>
              <a:rPr lang="nb-NO" dirty="0"/>
              <a:t> is </a:t>
            </a:r>
            <a:r>
              <a:rPr lang="nb-NO" dirty="0" err="1"/>
              <a:t>big</a:t>
            </a:r>
            <a:r>
              <a:rPr lang="nb-NO" dirty="0"/>
              <a:t>, and </a:t>
            </a:r>
            <a:r>
              <a:rPr lang="nb-NO" dirty="0" err="1"/>
              <a:t>the</a:t>
            </a:r>
            <a:r>
              <a:rPr lang="nb-NO" dirty="0"/>
              <a:t> 5 </a:t>
            </a:r>
            <a:r>
              <a:rPr lang="nb-NO" dirty="0" err="1"/>
              <a:t>decoders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comparatively</a:t>
            </a:r>
            <a:r>
              <a:rPr lang="nb-NO" dirty="0"/>
              <a:t> </a:t>
            </a:r>
            <a:r>
              <a:rPr lang="nb-NO" dirty="0" err="1"/>
              <a:t>small</a:t>
            </a:r>
            <a:endParaRPr lang="nb-NO" dirty="0"/>
          </a:p>
          <a:p>
            <a:r>
              <a:rPr lang="en-GB" dirty="0"/>
              <a:t>The decoders were used to estimate error, and backpropagate to the feature extractor from different sets of initialized weights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69C18-938B-D289-C82A-9A662CF65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ED521-03E7-3C2F-340F-3268C2872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FE222-4D47-4603-3CEF-5349814E6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E0A0EE-22F7-42B5-EF66-89471A4EC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764" y="2911619"/>
            <a:ext cx="868680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572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38D84-3034-9FBD-FA43-477F8B133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Neural Net </a:t>
            </a:r>
            <a:r>
              <a:rPr lang="nb-NO" dirty="0" err="1"/>
              <a:t>architecture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7D200-7101-6C93-4040-46636DB21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37E7C-5446-B6C8-59CD-2693F8B2F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2E215-8360-8B9D-38B8-AE024631D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90D6F8-E833-74E4-7A62-F5412A6F3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881" y="1988381"/>
            <a:ext cx="5377805" cy="38576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D15D27-3C7E-1D67-F43C-C6AA5A4EF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1988381"/>
            <a:ext cx="4171950" cy="18478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BD5A96-1EC7-06FC-E9F7-7BB0612F1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1579" y="3998209"/>
            <a:ext cx="4294775" cy="18478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FDBFC6A-7C91-F32E-0DF3-BB4E9CDCE29E}"/>
              </a:ext>
            </a:extLst>
          </p:cNvPr>
          <p:cNvSpPr txBox="1"/>
          <p:nvPr/>
        </p:nvSpPr>
        <p:spPr>
          <a:xfrm>
            <a:off x="1610685" y="1526796"/>
            <a:ext cx="4012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Batch_size</a:t>
            </a:r>
            <a:r>
              <a:rPr lang="nb-NO" dirty="0"/>
              <a:t> = 100		</a:t>
            </a:r>
            <a:r>
              <a:rPr lang="nb-NO" dirty="0" err="1"/>
              <a:t>Epochs</a:t>
            </a:r>
            <a:r>
              <a:rPr lang="nb-NO" dirty="0"/>
              <a:t>=1000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7443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D3A23-AD97-451F-4642-A3DBEDC0B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Tree</a:t>
            </a:r>
            <a:r>
              <a:rPr lang="nb-NO" dirty="0"/>
              <a:t> </a:t>
            </a:r>
            <a:r>
              <a:rPr lang="nb-NO" dirty="0" err="1"/>
              <a:t>models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46F5A-C0CD-66BE-890A-E49CFFFDC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LightGBM</a:t>
            </a:r>
            <a:r>
              <a:rPr lang="nb-NO" dirty="0"/>
              <a:t> and Random Forest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tested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source</a:t>
            </a:r>
            <a:r>
              <a:rPr lang="nb-NO" dirty="0"/>
              <a:t> data, and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latent neural </a:t>
            </a:r>
            <a:r>
              <a:rPr lang="nb-NO" dirty="0" err="1"/>
              <a:t>net</a:t>
            </a:r>
            <a:r>
              <a:rPr lang="nb-NO" dirty="0"/>
              <a:t> </a:t>
            </a:r>
            <a:r>
              <a:rPr lang="nb-NO" dirty="0" err="1"/>
              <a:t>representation</a:t>
            </a:r>
            <a:endParaRPr lang="nb-NO" dirty="0"/>
          </a:p>
          <a:p>
            <a:r>
              <a:rPr lang="nb-NO" dirty="0"/>
              <a:t>For TCN </a:t>
            </a:r>
            <a:r>
              <a:rPr lang="nb-NO" dirty="0" err="1"/>
              <a:t>seismic</a:t>
            </a:r>
            <a:r>
              <a:rPr lang="nb-NO" dirty="0"/>
              <a:t>, It </a:t>
            </a:r>
            <a:r>
              <a:rPr lang="nb-NO" dirty="0" err="1"/>
              <a:t>will</a:t>
            </a:r>
            <a:r>
              <a:rPr lang="nb-NO" dirty="0"/>
              <a:t> not be </a:t>
            </a:r>
            <a:r>
              <a:rPr lang="nb-NO" dirty="0" err="1"/>
              <a:t>possible</a:t>
            </a:r>
            <a:r>
              <a:rPr lang="nb-NO" dirty="0"/>
              <a:t> to </a:t>
            </a:r>
            <a:r>
              <a:rPr lang="nb-NO" dirty="0" err="1"/>
              <a:t>use</a:t>
            </a:r>
            <a:r>
              <a:rPr lang="nb-NO" dirty="0"/>
              <a:t> non latent </a:t>
            </a:r>
            <a:r>
              <a:rPr lang="nb-NO" dirty="0" err="1"/>
              <a:t>seismic</a:t>
            </a:r>
            <a:r>
              <a:rPr lang="nb-NO" dirty="0"/>
              <a:t> for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tree</a:t>
            </a:r>
            <a:r>
              <a:rPr lang="nb-NO" dirty="0"/>
              <a:t> </a:t>
            </a:r>
            <a:r>
              <a:rPr lang="nb-NO" dirty="0" err="1"/>
              <a:t>models</a:t>
            </a:r>
            <a:r>
              <a:rPr lang="nb-NO" dirty="0"/>
              <a:t>, so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serve as testing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viability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method</a:t>
            </a:r>
            <a:endParaRPr lang="nb-NO" dirty="0"/>
          </a:p>
          <a:p>
            <a:r>
              <a:rPr lang="nb-NO" dirty="0"/>
              <a:t>If </a:t>
            </a:r>
            <a:r>
              <a:rPr lang="nb-NO" dirty="0" err="1"/>
              <a:t>sufficiently</a:t>
            </a:r>
            <a:r>
              <a:rPr lang="nb-NO" dirty="0"/>
              <a:t> </a:t>
            </a:r>
            <a:r>
              <a:rPr lang="nb-NO" dirty="0" err="1"/>
              <a:t>viable</a:t>
            </a:r>
            <a:r>
              <a:rPr lang="nb-NO" dirty="0"/>
              <a:t>,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question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</a:t>
            </a:r>
            <a:r>
              <a:rPr lang="nb-NO" dirty="0" err="1"/>
              <a:t>only</a:t>
            </a:r>
            <a:r>
              <a:rPr lang="nb-NO" dirty="0"/>
              <a:t> be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quality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image </a:t>
            </a:r>
            <a:r>
              <a:rPr lang="nb-NO" dirty="0" err="1"/>
              <a:t>recognition</a:t>
            </a:r>
            <a:r>
              <a:rPr lang="nb-NO" dirty="0"/>
              <a:t> </a:t>
            </a:r>
            <a:r>
              <a:rPr lang="nb-NO" dirty="0" err="1"/>
              <a:t>features</a:t>
            </a:r>
            <a:endParaRPr lang="nb-NO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ABCC4-964D-33E1-8649-A1A63C6BF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1AFF-4DED-E3E8-42F8-3140F4DDB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7C5F6-5D70-22EE-F569-376C2FCA8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35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C7F1C716-825C-1566-4C7F-DD5E9B8C3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89" y="258617"/>
            <a:ext cx="11931621" cy="6059027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1C7F0-E70E-DDAA-6850-DEE063F4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75321" y="233181"/>
            <a:ext cx="811019" cy="503578"/>
          </a:xfrm>
        </p:spPr>
        <p:txBody>
          <a:bodyPr/>
          <a:lstStyle/>
          <a:p>
            <a:fld id="{81D2C36F-4504-47C0-B82F-A167342A2754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877C6F-152A-194F-1F7E-513214E1D9F1}"/>
              </a:ext>
            </a:extLst>
          </p:cNvPr>
          <p:cNvSpPr txBox="1"/>
          <p:nvPr/>
        </p:nvSpPr>
        <p:spPr>
          <a:xfrm>
            <a:off x="327171" y="5948312"/>
            <a:ext cx="205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Input </a:t>
            </a:r>
            <a:r>
              <a:rPr lang="nb-NO" dirty="0" err="1"/>
              <a:t>features</a:t>
            </a:r>
            <a:r>
              <a:rPr lang="nb-NO" dirty="0"/>
              <a:t> = 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566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A99645AF-37D9-8040-8FC3-1FBB46942B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33" y="270923"/>
            <a:ext cx="11907391" cy="6046722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55369-B8AA-DA0E-2EE9-08571CF5F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21903" y="287701"/>
            <a:ext cx="811019" cy="503578"/>
          </a:xfrm>
        </p:spPr>
        <p:txBody>
          <a:bodyPr/>
          <a:lstStyle/>
          <a:p>
            <a:fld id="{81D2C36F-4504-47C0-B82F-A167342A2754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BDE2D2-2C3F-28BA-61A6-5F85E27AFF6B}"/>
              </a:ext>
            </a:extLst>
          </p:cNvPr>
          <p:cNvSpPr txBox="1"/>
          <p:nvPr/>
        </p:nvSpPr>
        <p:spPr>
          <a:xfrm>
            <a:off x="327171" y="5948312"/>
            <a:ext cx="205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Input </a:t>
            </a:r>
            <a:r>
              <a:rPr lang="nb-NO" dirty="0" err="1"/>
              <a:t>features</a:t>
            </a:r>
            <a:r>
              <a:rPr lang="nb-NO" dirty="0"/>
              <a:t> = 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4137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B63B5-9A06-040B-DCEC-C81F0ED86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6E12D3DF-7AC8-E026-9D4C-AF61D701B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1" y="370898"/>
            <a:ext cx="12044218" cy="61162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522F943-2680-D8A0-75C1-CB59C3681A68}"/>
              </a:ext>
            </a:extLst>
          </p:cNvPr>
          <p:cNvSpPr txBox="1"/>
          <p:nvPr/>
        </p:nvSpPr>
        <p:spPr>
          <a:xfrm>
            <a:off x="327171" y="5948312"/>
            <a:ext cx="375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Input </a:t>
            </a:r>
            <a:r>
              <a:rPr lang="nb-NO" dirty="0" err="1"/>
              <a:t>features</a:t>
            </a:r>
            <a:r>
              <a:rPr lang="nb-NO" dirty="0"/>
              <a:t> = 16 &amp;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Dropout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587256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0</TotalTime>
  <Words>989</Words>
  <Application>Microsoft Office PowerPoint</Application>
  <PresentationFormat>Widescreen</PresentationFormat>
  <Paragraphs>178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Gill Sans MT</vt:lpstr>
      <vt:lpstr>Gallery</vt:lpstr>
      <vt:lpstr>General Meeting 02.03.2023</vt:lpstr>
      <vt:lpstr>Agenda</vt:lpstr>
      <vt:lpstr>PowerPoint Presentation</vt:lpstr>
      <vt:lpstr>Model testing</vt:lpstr>
      <vt:lpstr>Neural Net architecture</vt:lpstr>
      <vt:lpstr>Tree models</vt:lpstr>
      <vt:lpstr>PowerPoint Presentation</vt:lpstr>
      <vt:lpstr>PowerPoint Presentation</vt:lpstr>
      <vt:lpstr>PowerPoint Presentation</vt:lpstr>
      <vt:lpstr>Review</vt:lpstr>
      <vt:lpstr>Review cont.</vt:lpstr>
      <vt:lpstr>Uncertainty estimates</vt:lpstr>
      <vt:lpstr>Seismic to CPT correlation</vt:lpstr>
      <vt:lpstr>CPT</vt:lpstr>
      <vt:lpstr>Depth correlation</vt:lpstr>
      <vt:lpstr>Grid search Hyperparams</vt:lpstr>
      <vt:lpstr>Cross-validation</vt:lpstr>
      <vt:lpstr>Feasibility evaluation</vt:lpstr>
      <vt:lpstr>Method adjustments</vt:lpstr>
      <vt:lpstr>Ensemble</vt:lpstr>
      <vt:lpstr>Can I cite the Reports from rVO site?</vt:lpstr>
      <vt:lpstr>Citing the Delivered reports</vt:lpstr>
      <vt:lpstr>Further work</vt:lpstr>
      <vt:lpstr>Increased Frequency of meetings</vt:lpstr>
    </vt:vector>
  </TitlesOfParts>
  <Company>NGI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Meeting 02.03.2023</dc:title>
  <dc:creator>Sjur Beyer</dc:creator>
  <cp:lastModifiedBy>Sjur Beyer</cp:lastModifiedBy>
  <cp:revision>10</cp:revision>
  <dcterms:created xsi:type="dcterms:W3CDTF">2023-02-24T10:26:19Z</dcterms:created>
  <dcterms:modified xsi:type="dcterms:W3CDTF">2023-03-01T15:59:50Z</dcterms:modified>
</cp:coreProperties>
</file>