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  <p:sldMasterId id="2147483662" r:id="rId3"/>
  </p:sldMasterIdLst>
  <p:notesMasterIdLst>
    <p:notesMasterId r:id="rId66"/>
  </p:notesMasterIdLst>
  <p:sldIdLst>
    <p:sldId id="341" r:id="rId4"/>
    <p:sldId id="260" r:id="rId5"/>
    <p:sldId id="257" r:id="rId6"/>
    <p:sldId id="433" r:id="rId7"/>
    <p:sldId id="436" r:id="rId8"/>
    <p:sldId id="434" r:id="rId9"/>
    <p:sldId id="435" r:id="rId10"/>
    <p:sldId id="438" r:id="rId11"/>
    <p:sldId id="439" r:id="rId12"/>
    <p:sldId id="440" r:id="rId13"/>
    <p:sldId id="441" r:id="rId14"/>
    <p:sldId id="448" r:id="rId15"/>
    <p:sldId id="479" r:id="rId16"/>
    <p:sldId id="474" r:id="rId17"/>
    <p:sldId id="442" r:id="rId18"/>
    <p:sldId id="443" r:id="rId19"/>
    <p:sldId id="444" r:id="rId20"/>
    <p:sldId id="445" r:id="rId21"/>
    <p:sldId id="437" r:id="rId22"/>
    <p:sldId id="446" r:id="rId23"/>
    <p:sldId id="449" r:id="rId24"/>
    <p:sldId id="450" r:id="rId25"/>
    <p:sldId id="451" r:id="rId26"/>
    <p:sldId id="447" r:id="rId27"/>
    <p:sldId id="452" r:id="rId28"/>
    <p:sldId id="453" r:id="rId29"/>
    <p:sldId id="454" r:id="rId30"/>
    <p:sldId id="455" r:id="rId31"/>
    <p:sldId id="456" r:id="rId32"/>
    <p:sldId id="457" r:id="rId33"/>
    <p:sldId id="459" r:id="rId34"/>
    <p:sldId id="460" r:id="rId35"/>
    <p:sldId id="458" r:id="rId36"/>
    <p:sldId id="461" r:id="rId37"/>
    <p:sldId id="462" r:id="rId38"/>
    <p:sldId id="463" r:id="rId39"/>
    <p:sldId id="464" r:id="rId40"/>
    <p:sldId id="465" r:id="rId41"/>
    <p:sldId id="467" r:id="rId42"/>
    <p:sldId id="468" r:id="rId43"/>
    <p:sldId id="469" r:id="rId44"/>
    <p:sldId id="470" r:id="rId45"/>
    <p:sldId id="466" r:id="rId46"/>
    <p:sldId id="471" r:id="rId47"/>
    <p:sldId id="472" r:id="rId48"/>
    <p:sldId id="473" r:id="rId49"/>
    <p:sldId id="475" r:id="rId50"/>
    <p:sldId id="476" r:id="rId51"/>
    <p:sldId id="477" r:id="rId52"/>
    <p:sldId id="478" r:id="rId53"/>
    <p:sldId id="480" r:id="rId54"/>
    <p:sldId id="481" r:id="rId55"/>
    <p:sldId id="483" r:id="rId56"/>
    <p:sldId id="484" r:id="rId57"/>
    <p:sldId id="485" r:id="rId58"/>
    <p:sldId id="486" r:id="rId59"/>
    <p:sldId id="487" r:id="rId60"/>
    <p:sldId id="488" r:id="rId61"/>
    <p:sldId id="489" r:id="rId62"/>
    <p:sldId id="491" r:id="rId63"/>
    <p:sldId id="490" r:id="rId64"/>
    <p:sldId id="482" r:id="rId6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2" autoAdjust="0"/>
    <p:restoredTop sz="94590" autoAdjust="0"/>
  </p:normalViewPr>
  <p:slideViewPr>
    <p:cSldViewPr>
      <p:cViewPr varScale="1">
        <p:scale>
          <a:sx n="124" d="100"/>
          <a:sy n="124" d="100"/>
        </p:scale>
        <p:origin x="41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2EC4F-FEC7-4560-8100-DF041C04736D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4B5DF-236E-4307-843C-4582E59F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5B1F-14BD-43F6-B989-2C7E2E6B656E}" type="datetime1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текста 2. 2019 ВШЭ. С.Ю.Толдова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CE46-5972-40A7-9EFD-63470071460F}" type="datetime1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текста 2. 2019 ВШЭ. С.Ю.Толдова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CD98-B2B3-45A2-B88F-6AAD23F48E78}" type="datetime1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текста 2. 2019 ВШЭ. С.Ю.Толдова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2_20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 2"/>
          <p:cNvGrpSpPr/>
          <p:nvPr>
            <p:custDataLst>
              <p:custData r:id="rId1"/>
            </p:custDataLst>
          </p:nvPr>
        </p:nvGrpSpPr>
        <p:grpSpPr>
          <a:xfrm>
            <a:off x="-115580" y="0"/>
            <a:ext cx="9259580" cy="6921378"/>
            <a:chOff x="12822" y="-120965"/>
            <a:chExt cx="9357337" cy="6943774"/>
          </a:xfrm>
        </p:grpSpPr>
        <p:grpSp>
          <p:nvGrpSpPr>
            <p:cNvPr id="21" name="Группа 3"/>
            <p:cNvGrpSpPr/>
            <p:nvPr/>
          </p:nvGrpSpPr>
          <p:grpSpPr>
            <a:xfrm>
              <a:off x="12822" y="-120965"/>
              <a:ext cx="9357337" cy="6943774"/>
              <a:chOff x="12822" y="-120965"/>
              <a:chExt cx="9357337" cy="6943774"/>
            </a:xfrm>
          </p:grpSpPr>
          <p:pic>
            <p:nvPicPr>
              <p:cNvPr id="23" name="Picture 2" descr="http://www.hse.ru/pubs/lib/data/access/ram/ticket/79/144196565691ca43a1b8670fb6a227fde3c5e8e9a0/cached-thumb-img.29274.0.252964193739569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5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9214"/>
              <a:stretch/>
            </p:blipFill>
            <p:spPr bwMode="auto">
              <a:xfrm>
                <a:off x="121857" y="-120965"/>
                <a:ext cx="9248302" cy="11775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4" name="Прямая соединительная линия 6"/>
              <p:cNvCxnSpPr/>
              <p:nvPr/>
            </p:nvCxnSpPr>
            <p:spPr>
              <a:xfrm>
                <a:off x="120829" y="1089919"/>
                <a:ext cx="9241564" cy="24540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5" name="Группа 7"/>
              <p:cNvGrpSpPr/>
              <p:nvPr/>
            </p:nvGrpSpPr>
            <p:grpSpPr>
              <a:xfrm>
                <a:off x="12822" y="6189119"/>
                <a:ext cx="8470630" cy="633690"/>
                <a:chOff x="12822" y="6189119"/>
                <a:chExt cx="8470630" cy="633690"/>
              </a:xfrm>
            </p:grpSpPr>
            <p:sp>
              <p:nvSpPr>
                <p:cNvPr id="26" name="Прямоугольник 8"/>
                <p:cNvSpPr/>
                <p:nvPr/>
              </p:nvSpPr>
              <p:spPr>
                <a:xfrm>
                  <a:off x="129622" y="6265729"/>
                  <a:ext cx="7316316" cy="526874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75000">
                      <a:srgbClr val="DDDDDD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351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7" name="Прямоугольник 9"/>
                <p:cNvSpPr/>
                <p:nvPr/>
              </p:nvSpPr>
              <p:spPr>
                <a:xfrm>
                  <a:off x="12822" y="6279446"/>
                  <a:ext cx="5279258" cy="2548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ru-RU" sz="1051" kern="0" dirty="0">
                      <a:ln w="6350">
                        <a:solidFill>
                          <a:prstClr val="black"/>
                        </a:solidFill>
                      </a:ln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  <p:pic>
              <p:nvPicPr>
                <p:cNvPr id="28" name="Picture 6" descr="http://www.hse.ru/data/2012/01/19/1263884310/logo_%D1%81_hse_black_e.png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1013"/>
                <a:stretch/>
              </p:blipFill>
              <p:spPr bwMode="auto">
                <a:xfrm>
                  <a:off x="7860925" y="6189119"/>
                  <a:ext cx="622527" cy="6336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22" name="Рисунок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553" y="-39654"/>
              <a:ext cx="1627684" cy="1096196"/>
            </a:xfrm>
            <a:prstGeom prst="rect">
              <a:avLst/>
            </a:prstGeom>
          </p:spPr>
        </p:pic>
      </p:grpSp>
      <p:sp>
        <p:nvSpPr>
          <p:cNvPr id="30" name="Content Placeholder 29"/>
          <p:cNvSpPr>
            <a:spLocks noGrp="1"/>
          </p:cNvSpPr>
          <p:nvPr>
            <p:ph sz="quarter" idx="10"/>
          </p:nvPr>
        </p:nvSpPr>
        <p:spPr>
          <a:xfrm>
            <a:off x="539753" y="1341438"/>
            <a:ext cx="7993063" cy="460851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4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24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24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C4CC9D-A40B-44E0-9965-637BB710D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026" y="15354"/>
            <a:ext cx="7283152" cy="1143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8EBFF-EFB4-4F39-95FF-C45D95608DF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7710D0B-0BAE-4BC9-9569-1E247E5BCC69}" type="datetime1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866D4-B5CC-49DD-B4A4-D2A8BEE365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Автоматическая обработка текста 2. 2019 ВШЭ. С.Ю.Толдова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6E569-6CEA-43DD-B755-C3BF62F5014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253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-60666" y="0"/>
            <a:ext cx="9169170" cy="1052736"/>
            <a:chOff x="-56236" y="-24994"/>
            <a:chExt cx="9204666" cy="1211236"/>
          </a:xfrm>
        </p:grpSpPr>
        <p:pic>
          <p:nvPicPr>
            <p:cNvPr id="4" name="Picture 2" descr="http://www.hse.ru/pubs/lib/data/access/ram/ticket/79/144196565691ca43a1b8670fb6a227fde3c5e8e9a0/cached-thumb-img.29274.0.252964193739569.jp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214"/>
            <a:stretch/>
          </p:blipFill>
          <p:spPr bwMode="auto">
            <a:xfrm>
              <a:off x="-4430" y="-24994"/>
              <a:ext cx="9152860" cy="1171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Прямая соединительная линия 4"/>
            <p:cNvCxnSpPr/>
            <p:nvPr/>
          </p:nvCxnSpPr>
          <p:spPr>
            <a:xfrm>
              <a:off x="-56236" y="1172752"/>
              <a:ext cx="9204666" cy="1349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96" y="28548"/>
              <a:ext cx="1277464" cy="1096194"/>
            </a:xfrm>
            <a:prstGeom prst="rect">
              <a:avLst/>
            </a:prstGeom>
          </p:spPr>
        </p:pic>
      </p:grpSp>
      <p:pic>
        <p:nvPicPr>
          <p:cNvPr id="7" name="Picture 6" descr="http://www.hse.ru/data/2012/01/19/1263884310/logo_%D1%81_hse_black_e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13"/>
          <a:stretch/>
        </p:blipFill>
        <p:spPr bwMode="auto">
          <a:xfrm>
            <a:off x="8388429" y="188640"/>
            <a:ext cx="63665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0572" y="6381335"/>
            <a:ext cx="283921" cy="289563"/>
          </a:xfrm>
          <a:prstGeom prst="rect">
            <a:avLst/>
          </a:prstGeom>
        </p:spPr>
      </p:pic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539752" y="1341437"/>
            <a:ext cx="8140700" cy="4895851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971602" y="0"/>
            <a:ext cx="7416824" cy="1052736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1" name="Дата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0B6F4E-A1F0-4676-B958-1144B9D56593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Rjvgm.nthyfz kbyudbcnbr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BC67578-0D47-400E-8B0F-B331D5195F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569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0916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S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4550" y="5696842"/>
            <a:ext cx="7506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err="1">
                <a:latin typeface="Palatino Linotype" panose="02040502050505030304" pitchFamily="18" charset="0"/>
              </a:rPr>
              <a:t>С.Ю.Толдова</a:t>
            </a:r>
            <a:r>
              <a:rPr lang="ru-RU" sz="2000" dirty="0">
                <a:latin typeface="Palatino Linotype" panose="02040502050505030304" pitchFamily="18" charset="0"/>
              </a:rPr>
              <a:t>. 2019.</a:t>
            </a:r>
          </a:p>
        </p:txBody>
      </p:sp>
      <p:pic>
        <p:nvPicPr>
          <p:cNvPr id="5" name="Picture 2" descr="http://www.hse.ru/pubs/lib/data/access/ram/ticket/79/144196565691ca43a1b8670fb6a227fde3c5e8e9a0/cached-thumb-img.29274.0.252964193739569.jpg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214"/>
          <a:stretch/>
        </p:blipFill>
        <p:spPr bwMode="auto">
          <a:xfrm>
            <a:off x="-4430" y="-24994"/>
            <a:ext cx="9152860" cy="117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единительная линия 6"/>
          <p:cNvCxnSpPr/>
          <p:nvPr/>
        </p:nvCxnSpPr>
        <p:spPr>
          <a:xfrm>
            <a:off x="0" y="1146261"/>
            <a:ext cx="9144000" cy="0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Группа 7"/>
          <p:cNvGrpSpPr/>
          <p:nvPr/>
        </p:nvGrpSpPr>
        <p:grpSpPr>
          <a:xfrm>
            <a:off x="-4430" y="6439996"/>
            <a:ext cx="9152860" cy="432397"/>
            <a:chOff x="-4430" y="6439990"/>
            <a:chExt cx="9152860" cy="432397"/>
          </a:xfrm>
        </p:grpSpPr>
        <p:pic>
          <p:nvPicPr>
            <p:cNvPr id="8" name="Picture 2" descr="http://www.hse.ru/pubs/lib/data/access/ram/ticket/79/144196565691ca43a1b8670fb6a227fde3c5e8e9a0/cached-thumb-img.29274.0.252964193739569.jp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781" b="59214"/>
            <a:stretch/>
          </p:blipFill>
          <p:spPr bwMode="auto">
            <a:xfrm>
              <a:off x="0" y="6439990"/>
              <a:ext cx="9148430" cy="432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Прямая соединительная линия 16"/>
            <p:cNvCxnSpPr/>
            <p:nvPr/>
          </p:nvCxnSpPr>
          <p:spPr>
            <a:xfrm>
              <a:off x="-4430" y="6439990"/>
              <a:ext cx="9148430" cy="0"/>
            </a:xfrm>
            <a:prstGeom prst="line">
              <a:avLst/>
            </a:prstGeom>
            <a:ln w="762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Группа 3"/>
          <p:cNvGrpSpPr/>
          <p:nvPr/>
        </p:nvGrpSpPr>
        <p:grpSpPr>
          <a:xfrm>
            <a:off x="3347865" y="4514556"/>
            <a:ext cx="2304256" cy="749895"/>
            <a:chOff x="2123728" y="3995785"/>
            <a:chExt cx="4968552" cy="1916073"/>
          </a:xfrm>
        </p:grpSpPr>
        <p:pic>
          <p:nvPicPr>
            <p:cNvPr id="11" name="Picture 6" descr="http://www.hse.ru/data/2012/01/19/1263884310/logo_%D1%81_hse_black_e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013"/>
            <a:stretch/>
          </p:blipFill>
          <p:spPr bwMode="auto">
            <a:xfrm>
              <a:off x="5251341" y="4037907"/>
              <a:ext cx="1840939" cy="1873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Рисунок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3728" y="3995785"/>
              <a:ext cx="2845077" cy="19160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7144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4CA2-3589-4D49-A2B0-0D8249D192B9}" type="datetime1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текста 2. 2019 ВШЭ. С.Ю.Толдова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192F5-FC74-4E75-B4C3-C5829528A826}" type="datetime1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текста 2. 2019 ВШЭ. С.Ю.Толдова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B3B3-1FAF-4E77-8BC1-32E10A9001F4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текста 2. 2019 ВШЭ. С.Ю.Толдова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1DE5-3385-461B-A517-C99310F7E879}" type="datetime1">
              <a:rPr lang="ru-RU" smtClean="0"/>
              <a:t>22.11.2019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текста 2. 2019 ВШЭ. С.Ю.Толдова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8567-6AB1-4295-8302-ADCE15882E2B}" type="datetime1">
              <a:rPr lang="ru-RU" smtClean="0"/>
              <a:t>22.11.2019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текста 2. 2019 ВШЭ. С.Ю.Толдова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66FC-2745-4878-B2FA-FAFDDF99FEA9}" type="datetime1">
              <a:rPr lang="ru-RU" smtClean="0"/>
              <a:t>22.11.2019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текста 2. 2019 ВШЭ. С.Ю.Толдова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6466-F8C0-4DCC-9A68-356DF7EDE1EF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текста 2. 2019 ВШЭ. С.Ю.Толдова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0CE1-F469-41C1-8484-EB226323C51A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текста 2. 2019 ВШЭ. С.Ю.Толдова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10D0B-0BAE-4BC9-9569-1E247E5BCC69}" type="datetime1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Автоматическая обработка текста 2. 2019 ВШЭ. С.Ю.Толдова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835A1-215F-43A1-8796-0F93B25450B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928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ound_variable_pronoun" TargetMode="External"/><Relationship Id="rId7" Type="http://schemas.openxmlformats.org/officeDocument/2006/relationships/hyperlink" Target="http://en.wikipedia.org/wiki/Reference" TargetMode="External"/><Relationship Id="rId2" Type="http://schemas.openxmlformats.org/officeDocument/2006/relationships/hyperlink" Target="http://en.wikipedia.org/wiki/Anaphora_(linguistics)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en.wikipedia.org/wiki/Cleft_sentence" TargetMode="External"/><Relationship Id="rId5" Type="http://schemas.openxmlformats.org/officeDocument/2006/relationships/hyperlink" Target="http://en.wikipedia.org/wiki/Noun_phrase" TargetMode="External"/><Relationship Id="rId4" Type="http://schemas.openxmlformats.org/officeDocument/2006/relationships/hyperlink" Target="http://en.wikipedia.org/wiki/Definitenes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gsant.maimbava.net/res03/antC.php" TargetMode="Externa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4294967295"/>
          </p:nvPr>
        </p:nvSpPr>
        <p:spPr>
          <a:xfrm>
            <a:off x="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C0F1571A-719E-4BC5-BCDC-A6214AAD00D7}" type="datetime1">
              <a:rPr lang="ru-RU" smtClean="0"/>
              <a:t>22.11.2019</a:t>
            </a:fld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F2A835A1-215F-43A1-8796-0F93B25450BF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4294967295"/>
          </p:nvPr>
        </p:nvSpPr>
        <p:spPr>
          <a:xfrm>
            <a:off x="0" y="6356354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449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Уточнение задачи</a:t>
            </a:r>
            <a:r>
              <a:rPr lang="en-US" dirty="0"/>
              <a:t>	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C2B629-7471-424F-A2AB-0D9E3E40DC0B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8" name="Google Shape;130;p21"/>
          <p:cNvSpPr txBox="1">
            <a:spLocks/>
          </p:cNvSpPr>
          <p:nvPr/>
        </p:nvSpPr>
        <p:spPr>
          <a:xfrm>
            <a:off x="325043" y="1484784"/>
            <a:ext cx="8422483" cy="4536504"/>
          </a:xfrm>
          <a:prstGeom prst="rect">
            <a:avLst/>
          </a:prstGeom>
        </p:spPr>
        <p:txBody>
          <a:bodyPr spcFirstLastPara="1" wrap="square" lIns="91425" tIns="54000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486">
              <a:spcBef>
                <a:spcPts val="600"/>
              </a:spcBef>
            </a:pPr>
            <a:endParaRPr lang="ru-RU" sz="280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4" y="4744535"/>
            <a:ext cx="5172075" cy="16192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77" y="1362882"/>
            <a:ext cx="4382255" cy="23428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678" y="3066601"/>
            <a:ext cx="64293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30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Уточнение задачи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C2B629-7471-424F-A2AB-0D9E3E40DC0B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8" name="Google Shape;130;p21"/>
          <p:cNvSpPr txBox="1">
            <a:spLocks/>
          </p:cNvSpPr>
          <p:nvPr/>
        </p:nvSpPr>
        <p:spPr>
          <a:xfrm>
            <a:off x="360762" y="1420044"/>
            <a:ext cx="8422483" cy="4536504"/>
          </a:xfrm>
          <a:prstGeom prst="rect">
            <a:avLst/>
          </a:prstGeom>
        </p:spPr>
        <p:txBody>
          <a:bodyPr spcFirstLastPara="1" wrap="square" lIns="91425" tIns="54000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486">
              <a:spcBef>
                <a:spcPts val="1200"/>
              </a:spcBef>
            </a:pPr>
            <a:r>
              <a:rPr lang="ru-RU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распознавание </a:t>
            </a:r>
            <a:r>
              <a:rPr lang="ru-RU" sz="24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кореферентных</a:t>
            </a:r>
            <a:r>
              <a:rPr lang="ru-RU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отношений </a:t>
            </a:r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coreference</a:t>
            </a:r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resolution) </a:t>
            </a:r>
            <a:r>
              <a:rPr lang="ru-RU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– определение для пары упоминаний, есть ли между ними </a:t>
            </a:r>
            <a:r>
              <a:rPr lang="ru-RU" sz="24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кореферентное</a:t>
            </a:r>
            <a:r>
              <a:rPr lang="ru-RU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отношение (относятся ли они к одному и тому же упоминанию)</a:t>
            </a:r>
          </a:p>
          <a:p>
            <a:pPr marL="571486">
              <a:spcBef>
                <a:spcPts val="1200"/>
              </a:spcBef>
            </a:pPr>
            <a:r>
              <a:rPr lang="ru-RU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кластеризация </a:t>
            </a:r>
            <a:r>
              <a:rPr lang="ru-RU" sz="24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корферентных</a:t>
            </a:r>
            <a:r>
              <a:rPr lang="ru-RU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упоминаний</a:t>
            </a:r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/ </a:t>
            </a:r>
            <a:r>
              <a:rPr lang="ru-RU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сборка </a:t>
            </a:r>
            <a:r>
              <a:rPr lang="ru-RU" sz="24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кореферентных</a:t>
            </a:r>
            <a:r>
              <a:rPr lang="ru-RU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цепочек </a:t>
            </a:r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coreference</a:t>
            </a:r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chain cluster)</a:t>
            </a:r>
            <a:endParaRPr lang="ru-RU" sz="240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71486">
              <a:spcBef>
                <a:spcPts val="1200"/>
              </a:spcBef>
            </a:pPr>
            <a:r>
              <a:rPr lang="ru-RU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связывание сущностей (</a:t>
            </a:r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entity linking</a:t>
            </a:r>
            <a:r>
              <a:rPr lang="ru-RU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– привязывание </a:t>
            </a:r>
            <a:r>
              <a:rPr lang="ru-RU" sz="24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кореферентной</a:t>
            </a:r>
            <a:r>
              <a:rPr lang="ru-RU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цепочки к сущности из онтологии</a:t>
            </a:r>
          </a:p>
        </p:txBody>
      </p:sp>
    </p:spTree>
    <p:extLst>
      <p:ext uri="{BB962C8B-B14F-4D97-AF65-F5344CB8AC3E}">
        <p14:creationId xmlns:p14="http://schemas.microsoft.com/office/powerpoint/2010/main" val="3356610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Уточнение задачи</a:t>
            </a:r>
            <a:r>
              <a:rPr lang="en-US" dirty="0"/>
              <a:t>	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C2B629-7471-424F-A2AB-0D9E3E40DC0B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8" name="Google Shape;130;p21"/>
          <p:cNvSpPr txBox="1">
            <a:spLocks/>
          </p:cNvSpPr>
          <p:nvPr/>
        </p:nvSpPr>
        <p:spPr>
          <a:xfrm>
            <a:off x="360762" y="1420044"/>
            <a:ext cx="8422483" cy="4536504"/>
          </a:xfrm>
          <a:prstGeom prst="rect">
            <a:avLst/>
          </a:prstGeom>
        </p:spPr>
        <p:txBody>
          <a:bodyPr spcFirstLastPara="1" wrap="square" lIns="91425" tIns="54000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486">
              <a:spcBef>
                <a:spcPts val="1200"/>
              </a:spcBef>
            </a:pPr>
            <a:r>
              <a:rPr lang="ru-RU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отдельная проблема: </a:t>
            </a:r>
            <a:r>
              <a:rPr lang="ru-RU" sz="24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кореферентные</a:t>
            </a:r>
            <a:r>
              <a:rPr lang="ru-RU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отношения между событиями (событийная анафора)</a:t>
            </a:r>
          </a:p>
          <a:p>
            <a:pPr marL="571486">
              <a:spcBef>
                <a:spcPts val="1200"/>
              </a:spcBef>
            </a:pPr>
            <a:r>
              <a:rPr lang="ru-RU" sz="24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Коммунисты предложили </a:t>
            </a:r>
            <a:r>
              <a:rPr lang="en-US" sz="24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[</a:t>
            </a:r>
            <a:r>
              <a:rPr lang="ru-RU" sz="24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устроить президенту импичмент</a:t>
            </a:r>
            <a:r>
              <a:rPr lang="en-US" sz="24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]</a:t>
            </a:r>
            <a:r>
              <a:rPr lang="en-US" sz="2400" i="1" baseline="-25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ru-RU" sz="24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, но демократы </a:t>
            </a:r>
            <a:r>
              <a:rPr lang="en-US" sz="24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[</a:t>
            </a:r>
            <a:r>
              <a:rPr lang="ru-RU" sz="24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с этим</a:t>
            </a:r>
            <a:r>
              <a:rPr lang="en-US" sz="24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]</a:t>
            </a:r>
            <a:r>
              <a:rPr lang="en-US" sz="2400" i="1" baseline="-25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ru-RU" sz="24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не согласились.</a:t>
            </a:r>
          </a:p>
          <a:p>
            <a:pPr marL="571486">
              <a:spcBef>
                <a:spcPts val="1200"/>
              </a:spcBef>
            </a:pPr>
            <a:endParaRPr lang="ru-RU" sz="240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71486">
              <a:spcBef>
                <a:spcPts val="1200"/>
              </a:spcBef>
            </a:pPr>
            <a:r>
              <a:rPr lang="ru-RU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интерпретация дейктических элементов (</a:t>
            </a:r>
            <a:r>
              <a:rPr lang="ru-RU" sz="2400" i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это, то</a:t>
            </a:r>
            <a:r>
              <a:rPr lang="ru-RU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), в том числе </a:t>
            </a:r>
            <a:r>
              <a:rPr lang="ru-RU" sz="24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эксплетивы</a:t>
            </a:r>
            <a:endParaRPr lang="ru-RU" sz="280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594" indent="0">
              <a:spcBef>
                <a:spcPts val="600"/>
              </a:spcBef>
              <a:buNone/>
            </a:pPr>
            <a:endParaRPr lang="ru-RU" sz="280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573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Уточнение задачи</a:t>
            </a:r>
            <a:r>
              <a:rPr lang="en-US" dirty="0"/>
              <a:t>	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C2B629-7471-424F-A2AB-0D9E3E40DC0B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8" name="Google Shape;130;p21"/>
          <p:cNvSpPr txBox="1">
            <a:spLocks/>
          </p:cNvSpPr>
          <p:nvPr/>
        </p:nvSpPr>
        <p:spPr>
          <a:xfrm>
            <a:off x="360762" y="1420044"/>
            <a:ext cx="8422483" cy="4536504"/>
          </a:xfrm>
          <a:prstGeom prst="rect">
            <a:avLst/>
          </a:prstGeom>
        </p:spPr>
        <p:txBody>
          <a:bodyPr spcFirstLastPara="1" wrap="square" lIns="91425" tIns="54000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Немного истории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1970s - 1990</a:t>
            </a:r>
          </a:p>
          <a:p>
            <a:pPr marL="0" indent="0">
              <a:buNone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– </a:t>
            </a: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в основном, лингвистические подходы, основанные на теоретических представлениях о </a:t>
            </a:r>
            <a:r>
              <a:rPr lang="ru-RU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кореферентности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–</a:t>
            </a: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поиск антецедента по синтаксическому дереву, семантические подходы,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salience (</a:t>
            </a: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см.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Jurafsky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, Martin)</a:t>
            </a:r>
          </a:p>
          <a:p>
            <a:pPr marL="0" indent="0">
              <a:buNone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• 1990s - 2000s</a:t>
            </a:r>
          </a:p>
          <a:p>
            <a:pPr marL="0" indent="0">
              <a:buNone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– </a:t>
            </a: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машинное обучение: классификаторы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• </a:t>
            </a: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ближе к 2010 - сейчас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– </a:t>
            </a: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обучение без учителя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– </a:t>
            </a: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разные «хитрые» модели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(Markov Logic Nets,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etc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ru-RU" sz="240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235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Примеры применения</a:t>
            </a:r>
            <a:r>
              <a:rPr lang="en-US" dirty="0"/>
              <a:t>	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C2B629-7471-424F-A2AB-0D9E3E40DC0B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8" name="Google Shape;130;p21"/>
          <p:cNvSpPr txBox="1">
            <a:spLocks/>
          </p:cNvSpPr>
          <p:nvPr/>
        </p:nvSpPr>
        <p:spPr>
          <a:xfrm>
            <a:off x="360762" y="1420044"/>
            <a:ext cx="8422483" cy="4536504"/>
          </a:xfrm>
          <a:prstGeom prst="rect">
            <a:avLst/>
          </a:prstGeom>
        </p:spPr>
        <p:txBody>
          <a:bodyPr spcFirstLastPara="1" wrap="square" lIns="91425" tIns="54000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0">
              <a:spcBef>
                <a:spcPts val="600"/>
              </a:spcBef>
              <a:buNone/>
            </a:pPr>
            <a:r>
              <a:rPr lang="ru-RU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Векторные модели 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</a:t>
            </a:r>
            <a:r>
              <a:rPr lang="ru-RU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Кутузов, Дроздова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</a:t>
            </a:r>
            <a:endParaRPr lang="ru-RU" sz="280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108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75473" y="1453096"/>
            <a:ext cx="7993063" cy="4608512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</a:rPr>
              <a:t>классы </a:t>
            </a:r>
            <a:r>
              <a:rPr lang="ru-RU" dirty="0" err="1">
                <a:solidFill>
                  <a:srgbClr val="000000"/>
                </a:solidFill>
              </a:rPr>
              <a:t>референциальных</a:t>
            </a:r>
            <a:r>
              <a:rPr lang="ru-RU" dirty="0">
                <a:solidFill>
                  <a:srgbClr val="000000"/>
                </a:solidFill>
              </a:rPr>
              <a:t> выражений: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spcBef>
                <a:spcPts val="1200"/>
              </a:spcBef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неопределенные именные группы (</a:t>
            </a:r>
            <a:r>
              <a:rPr lang="ru-RU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некоторые знакомые,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a dog</a:t>
            </a:r>
            <a:r>
              <a:rPr lang="ru-RU" i="1" dirty="0"/>
              <a:t>, один знакомый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lvl="1">
              <a:spcBef>
                <a:spcPts val="1200"/>
              </a:spcBef>
            </a:pPr>
            <a:r>
              <a:rPr lang="ru-RU" dirty="0"/>
              <a:t>определенные именные группы</a:t>
            </a:r>
          </a:p>
          <a:p>
            <a:pPr lvl="1">
              <a:spcBef>
                <a:spcPts val="1200"/>
              </a:spcBef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местоимения</a:t>
            </a:r>
          </a:p>
          <a:p>
            <a:pPr lvl="1">
              <a:spcBef>
                <a:spcPts val="1200"/>
              </a:spcBef>
            </a:pPr>
            <a:r>
              <a:rPr lang="ru-RU" dirty="0"/>
              <a:t>связанная анафора: </a:t>
            </a:r>
            <a:r>
              <a:rPr lang="ru-RU" i="1" dirty="0"/>
              <a:t>Вася себя увидел в зеркале</a:t>
            </a:r>
          </a:p>
          <a:p>
            <a:pPr lvl="1">
              <a:spcBef>
                <a:spcPts val="1200"/>
              </a:spcBef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нулевая анафора: </a:t>
            </a:r>
            <a:r>
              <a:rPr lang="ru-RU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Вася пошел на каток, после того как </a:t>
            </a:r>
            <a:r>
              <a:rPr lang="ru-RU" b="1" i="1" dirty="0">
                <a:latin typeface="Calibri Light" panose="020F0302020204030204" pitchFamily="34" charset="0"/>
                <a:cs typeface="Calibri Light" panose="020F0302020204030204" pitchFamily="34" charset="0"/>
                <a:sym typeface="Symbol" panose="05050102010706020507" pitchFamily="18" charset="2"/>
              </a:rPr>
              <a:t></a:t>
            </a:r>
            <a:r>
              <a:rPr lang="ru-RU" i="1" dirty="0">
                <a:latin typeface="Calibri Light" panose="020F0302020204030204" pitchFamily="34" charset="0"/>
                <a:cs typeface="Calibri Light" panose="020F0302020204030204" pitchFamily="34" charset="0"/>
                <a:sym typeface="Symbol" panose="05050102010706020507" pitchFamily="18" charset="2"/>
              </a:rPr>
              <a:t> </a:t>
            </a:r>
            <a:r>
              <a:rPr lang="ru-RU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сделал уроки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Классы </a:t>
            </a:r>
            <a:r>
              <a:rPr lang="ru-RU" dirty="0" err="1"/>
              <a:t>референциальных</a:t>
            </a:r>
            <a:r>
              <a:rPr lang="ru-RU" dirty="0"/>
              <a:t> выражений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C2B629-7471-424F-A2AB-0D9E3E40DC0B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197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Классы </a:t>
            </a:r>
            <a:r>
              <a:rPr lang="ru-RU" dirty="0" err="1"/>
              <a:t>референциаьных</a:t>
            </a:r>
            <a:r>
              <a:rPr lang="ru-RU" dirty="0"/>
              <a:t> выражений</a:t>
            </a:r>
            <a:r>
              <a:rPr lang="en-US" dirty="0"/>
              <a:t>	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C2B629-7471-424F-A2AB-0D9E3E40DC0B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8" name="Google Shape;130;p21"/>
          <p:cNvSpPr txBox="1">
            <a:spLocks/>
          </p:cNvSpPr>
          <p:nvPr/>
        </p:nvSpPr>
        <p:spPr>
          <a:xfrm>
            <a:off x="325043" y="1413447"/>
            <a:ext cx="8422483" cy="4536504"/>
          </a:xfrm>
          <a:prstGeom prst="rect">
            <a:avLst/>
          </a:prstGeom>
        </p:spPr>
        <p:txBody>
          <a:bodyPr spcFirstLastPara="1" wrap="square" lIns="91425" tIns="54000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8635" lvl="1" indent="0">
              <a:spcBef>
                <a:spcPts val="600"/>
              </a:spcBef>
              <a:buNone/>
            </a:pPr>
            <a:endParaRPr lang="ru-RU" sz="240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Прямоугольник 1"/>
          <p:cNvSpPr/>
          <p:nvPr/>
        </p:nvSpPr>
        <p:spPr>
          <a:xfrm>
            <a:off x="485170" y="1772819"/>
            <a:ext cx="7735813" cy="38290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1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2192476" y="1878687"/>
            <a:ext cx="6036816" cy="3671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zero 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hlinkClick r:id="rId2" tooltip="Anaphora (linguistics)"/>
              </a:rPr>
              <a:t>anaphora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unstressed-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hlinkClick r:id="rId3" tooltip="Bound variable pronoun"/>
              </a:rPr>
              <a:t>bound pronouns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and grammatical agreement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stressed-independent pronouns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right-dislocated 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hlinkClick r:id="rId4" tooltip="Definiteness"/>
              </a:rPr>
              <a:t>definite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hlinkClick r:id="rId5" tooltip="Noun phrase"/>
              </a:rPr>
              <a:t>noun phrases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(NP)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neutral-ordered NPs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left-dislocated NPs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Y-moved NPs (or "contrastive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topicalization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")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hlinkClick r:id="rId6" tooltip="Cleft sentence"/>
              </a:rPr>
              <a:t>cleft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and focus constructions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hlinkClick r:id="rId7" tooltip="Reference"/>
              </a:rPr>
              <a:t>referential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indefinite NPs</a:t>
            </a:r>
          </a:p>
        </p:txBody>
      </p:sp>
      <p:sp>
        <p:nvSpPr>
          <p:cNvPr id="12" name="Стрелка вниз 7"/>
          <p:cNvSpPr/>
          <p:nvPr/>
        </p:nvSpPr>
        <p:spPr>
          <a:xfrm rot="10800000">
            <a:off x="1676728" y="1970056"/>
            <a:ext cx="225593" cy="3489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1"/>
          </a:p>
        </p:txBody>
      </p:sp>
      <p:sp>
        <p:nvSpPr>
          <p:cNvPr id="13" name="TextBox 12"/>
          <p:cNvSpPr txBox="1"/>
          <p:nvPr/>
        </p:nvSpPr>
        <p:spPr>
          <a:xfrm>
            <a:off x="485170" y="4419790"/>
            <a:ext cx="1304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Полные</a:t>
            </a:r>
          </a:p>
          <a:p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(тяжелые)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6854" y="1939230"/>
            <a:ext cx="1253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Редуци-рованные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Стрелка вниз 7"/>
          <p:cNvSpPr/>
          <p:nvPr/>
        </p:nvSpPr>
        <p:spPr>
          <a:xfrm rot="10800000">
            <a:off x="6961865" y="1911586"/>
            <a:ext cx="225593" cy="3489159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1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87454" y="1860296"/>
            <a:ext cx="1850228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Топикальные</a:t>
            </a:r>
            <a:r>
              <a:rPr lang="ru-RU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дискурсивно важные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379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75473" y="1453096"/>
            <a:ext cx="7993063" cy="4608512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</a:rPr>
              <a:t>классы </a:t>
            </a:r>
            <a:r>
              <a:rPr lang="ru-RU" dirty="0" err="1">
                <a:solidFill>
                  <a:srgbClr val="000000"/>
                </a:solidFill>
              </a:rPr>
              <a:t>референциальных</a:t>
            </a:r>
            <a:r>
              <a:rPr lang="ru-RU" dirty="0">
                <a:solidFill>
                  <a:srgbClr val="000000"/>
                </a:solidFill>
              </a:rPr>
              <a:t> выражений: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spcBef>
                <a:spcPts val="1200"/>
              </a:spcBef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неопределенные именные группы (</a:t>
            </a:r>
            <a:r>
              <a:rPr lang="ru-RU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некоторые знакомые,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a dog</a:t>
            </a:r>
            <a:r>
              <a:rPr lang="ru-RU" i="1" dirty="0"/>
              <a:t>, один знакомый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lvl="1">
              <a:spcBef>
                <a:spcPts val="1200"/>
              </a:spcBef>
            </a:pPr>
            <a:r>
              <a:rPr lang="ru-RU" dirty="0"/>
              <a:t>определенные именные группы</a:t>
            </a:r>
          </a:p>
          <a:p>
            <a:pPr lvl="1">
              <a:spcBef>
                <a:spcPts val="1200"/>
              </a:spcBef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местоимения</a:t>
            </a:r>
          </a:p>
          <a:p>
            <a:pPr lvl="1">
              <a:spcBef>
                <a:spcPts val="1200"/>
              </a:spcBef>
            </a:pPr>
            <a:r>
              <a:rPr lang="ru-RU" dirty="0"/>
              <a:t>связанная анафора: </a:t>
            </a:r>
            <a:r>
              <a:rPr lang="ru-RU" i="1" dirty="0"/>
              <a:t>Вася себя увидел в зеркале</a:t>
            </a:r>
          </a:p>
          <a:p>
            <a:pPr lvl="1">
              <a:spcBef>
                <a:spcPts val="1200"/>
              </a:spcBef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нулевая анафора: </a:t>
            </a:r>
            <a:r>
              <a:rPr lang="ru-RU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Вася пошел на каток, после того как </a:t>
            </a:r>
            <a:r>
              <a:rPr lang="ru-RU" b="1" i="1" dirty="0">
                <a:latin typeface="Calibri Light" panose="020F0302020204030204" pitchFamily="34" charset="0"/>
                <a:cs typeface="Calibri Light" panose="020F0302020204030204" pitchFamily="34" charset="0"/>
                <a:sym typeface="Symbol" panose="05050102010706020507" pitchFamily="18" charset="2"/>
              </a:rPr>
              <a:t></a:t>
            </a:r>
            <a:r>
              <a:rPr lang="ru-RU" i="1" dirty="0">
                <a:latin typeface="Calibri Light" panose="020F0302020204030204" pitchFamily="34" charset="0"/>
                <a:cs typeface="Calibri Light" panose="020F0302020204030204" pitchFamily="34" charset="0"/>
                <a:sym typeface="Symbol" panose="05050102010706020507" pitchFamily="18" charset="2"/>
              </a:rPr>
              <a:t> </a:t>
            </a:r>
            <a:r>
              <a:rPr lang="ru-RU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сделал уроки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Классы </a:t>
            </a:r>
            <a:r>
              <a:rPr lang="ru-RU" dirty="0" err="1"/>
              <a:t>референциальных</a:t>
            </a:r>
            <a:r>
              <a:rPr lang="ru-RU" dirty="0"/>
              <a:t> выражений</a:t>
            </a:r>
            <a:r>
              <a:rPr lang="en-US" dirty="0"/>
              <a:t>	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C2B629-7471-424F-A2AB-0D9E3E40DC0B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873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dirty="0"/>
              <a:t>Разметка</a:t>
            </a:r>
            <a:endParaRPr lang="en-US" sz="3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13" y="1988844"/>
            <a:ext cx="8072439" cy="2644463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922730" y="1844829"/>
            <a:ext cx="1659339" cy="1089889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1"/>
          </a:p>
        </p:txBody>
      </p:sp>
      <p:sp>
        <p:nvSpPr>
          <p:cNvPr id="7" name="Овал 6"/>
          <p:cNvSpPr/>
          <p:nvPr/>
        </p:nvSpPr>
        <p:spPr>
          <a:xfrm>
            <a:off x="1851547" y="3471752"/>
            <a:ext cx="2880320" cy="1164979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1"/>
          </a:p>
        </p:txBody>
      </p:sp>
    </p:spTree>
    <p:extLst>
      <p:ext uri="{BB962C8B-B14F-4D97-AF65-F5344CB8AC3E}">
        <p14:creationId xmlns:p14="http://schemas.microsoft.com/office/powerpoint/2010/main" val="3301512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Разметка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C2B629-7471-424F-A2AB-0D9E3E40DC0B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8" name="Google Shape;130;p21"/>
          <p:cNvSpPr txBox="1">
            <a:spLocks/>
          </p:cNvSpPr>
          <p:nvPr/>
        </p:nvSpPr>
        <p:spPr>
          <a:xfrm>
            <a:off x="325043" y="1484784"/>
            <a:ext cx="8422483" cy="4536504"/>
          </a:xfrm>
          <a:prstGeom prst="rect">
            <a:avLst/>
          </a:prstGeom>
        </p:spPr>
        <p:txBody>
          <a:bodyPr spcFirstLastPara="1" wrap="square" lIns="91425" tIns="54000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0">
              <a:spcBef>
                <a:spcPts val="600"/>
              </a:spcBef>
              <a:buNone/>
            </a:pP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11" name="Объект 3"/>
          <p:cNvSpPr txBox="1">
            <a:spLocks/>
          </p:cNvSpPr>
          <p:nvPr/>
        </p:nvSpPr>
        <p:spPr>
          <a:xfrm>
            <a:off x="392114" y="1917092"/>
            <a:ext cx="8140700" cy="3671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/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полные именные группы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ru-RU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ru-RU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ru-RU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ru-RU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/>
              <a:t> </a:t>
            </a:r>
            <a:r>
              <a:rPr lang="en-US" dirty="0"/>
              <a:t>???</a:t>
            </a:r>
            <a:r>
              <a:rPr lang="ru-RU" dirty="0"/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граница именной группы, которую мы рассматриваем</a:t>
            </a:r>
          </a:p>
          <a:p>
            <a:endParaRPr lang="en-US" dirty="0"/>
          </a:p>
        </p:txBody>
      </p:sp>
      <p:pic>
        <p:nvPicPr>
          <p:cNvPr id="1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492896"/>
            <a:ext cx="7128792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6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11560" y="1556795"/>
            <a:ext cx="8229600" cy="45259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Анафора и </a:t>
            </a:r>
            <a:r>
              <a:rPr lang="ru-RU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кореферентность</a:t>
            </a: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. Уточнение задачи</a:t>
            </a:r>
          </a:p>
          <a:p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Постановка задачи и методы решения</a:t>
            </a:r>
          </a:p>
          <a:p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Метрики </a:t>
            </a:r>
            <a:r>
              <a:rPr lang="ru-RU" sz="2800">
                <a:latin typeface="Calibri Light" panose="020F0302020204030204" pitchFamily="34" charset="0"/>
                <a:cs typeface="Calibri Light" panose="020F0302020204030204" pitchFamily="34" charset="0"/>
              </a:rPr>
              <a:t>и ресурсы</a:t>
            </a:r>
            <a:endParaRPr lang="ru-RU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0" y="6356355"/>
            <a:ext cx="2133600" cy="365125"/>
          </a:xfrm>
        </p:spPr>
        <p:txBody>
          <a:bodyPr/>
          <a:lstStyle/>
          <a:p>
            <a:fld id="{1B7CB806-94F5-426D-A9CF-93D687926EFA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7010400" y="6356355"/>
            <a:ext cx="2133600" cy="365125"/>
          </a:xfrm>
        </p:spPr>
        <p:txBody>
          <a:bodyPr/>
          <a:lstStyle/>
          <a:p>
            <a:fld id="{F2A835A1-215F-43A1-8796-0F93B25450BF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2555776" y="6467773"/>
            <a:ext cx="2895600" cy="365125"/>
          </a:xfrm>
        </p:spPr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835696" y="188645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+mj-lt"/>
              </a:rPr>
              <a:t>План</a:t>
            </a:r>
            <a:endParaRPr lang="en-US" sz="3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Разметка</a:t>
            </a:r>
            <a:r>
              <a:rPr lang="en-US" dirty="0"/>
              <a:t>	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C2B629-7471-424F-A2AB-0D9E3E40DC0B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8" name="Google Shape;130;p21"/>
          <p:cNvSpPr txBox="1">
            <a:spLocks/>
          </p:cNvSpPr>
          <p:nvPr/>
        </p:nvSpPr>
        <p:spPr>
          <a:xfrm>
            <a:off x="325043" y="1484784"/>
            <a:ext cx="8422483" cy="4536504"/>
          </a:xfrm>
          <a:prstGeom prst="rect">
            <a:avLst/>
          </a:prstGeom>
        </p:spPr>
        <p:txBody>
          <a:bodyPr spcFirstLastPara="1" wrap="square" lIns="91425" tIns="54000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0">
              <a:spcBef>
                <a:spcPts val="600"/>
              </a:spcBef>
              <a:buNone/>
            </a:pP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11" name="Объект 3"/>
          <p:cNvSpPr txBox="1">
            <a:spLocks/>
          </p:cNvSpPr>
          <p:nvPr/>
        </p:nvSpPr>
        <p:spPr>
          <a:xfrm>
            <a:off x="392114" y="1917092"/>
            <a:ext cx="8140700" cy="3671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/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полные именные группы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ru-RU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ru-RU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ru-RU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ru-RU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/>
              <a:t> </a:t>
            </a:r>
            <a:r>
              <a:rPr lang="en-US" dirty="0"/>
              <a:t>???</a:t>
            </a:r>
            <a:r>
              <a:rPr lang="ru-RU" dirty="0"/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граница именной группы, которую мы рассматриваем</a:t>
            </a:r>
          </a:p>
          <a:p>
            <a:endParaRPr lang="en-US" dirty="0"/>
          </a:p>
        </p:txBody>
      </p:sp>
      <p:pic>
        <p:nvPicPr>
          <p:cNvPr id="10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5" y="2817022"/>
            <a:ext cx="8935279" cy="165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92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Разметка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C2B629-7471-424F-A2AB-0D9E3E40DC0B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8" name="Google Shape;130;p21"/>
          <p:cNvSpPr txBox="1">
            <a:spLocks/>
          </p:cNvSpPr>
          <p:nvPr/>
        </p:nvSpPr>
        <p:spPr>
          <a:xfrm>
            <a:off x="325043" y="1484784"/>
            <a:ext cx="8422483" cy="4536504"/>
          </a:xfrm>
          <a:prstGeom prst="rect">
            <a:avLst/>
          </a:prstGeom>
        </p:spPr>
        <p:txBody>
          <a:bodyPr spcFirstLastPara="1" wrap="square" lIns="91425" tIns="54000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0">
              <a:spcBef>
                <a:spcPts val="600"/>
              </a:spcBef>
              <a:buNone/>
            </a:pP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12" name="Содержимое 2"/>
          <p:cNvSpPr txBox="1">
            <a:spLocks/>
          </p:cNvSpPr>
          <p:nvPr/>
        </p:nvSpPr>
        <p:spPr>
          <a:xfrm>
            <a:off x="519647" y="1809751"/>
            <a:ext cx="8140700" cy="3671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Ú"/>
            </a:pPr>
            <a:r>
              <a:rPr lang="ru-RU" dirty="0"/>
              <a:t> относительные местоимения</a:t>
            </a:r>
            <a:endParaRPr lang="en-US" dirty="0"/>
          </a:p>
          <a:p>
            <a:pPr>
              <a:buFont typeface="Arial" pitchFamily="34" charset="0"/>
              <a:buNone/>
            </a:pPr>
            <a:endParaRPr lang="en-US" dirty="0"/>
          </a:p>
          <a:p>
            <a:pPr>
              <a:buFont typeface="Arial" pitchFamily="34" charset="0"/>
              <a:buNone/>
            </a:pPr>
            <a:r>
              <a:rPr lang="ru-RU" i="1" dirty="0"/>
              <a:t>Меня попросили переменить место действия по </a:t>
            </a:r>
            <a:r>
              <a:rPr lang="en-US" i="1" dirty="0"/>
              <a:t>[</a:t>
            </a:r>
            <a:r>
              <a:rPr lang="ru-RU" i="1" dirty="0"/>
              <a:t>причинам</a:t>
            </a:r>
            <a:r>
              <a:rPr lang="en-US" i="1" dirty="0"/>
              <a:t>]</a:t>
            </a:r>
            <a:r>
              <a:rPr lang="en-US" i="1" baseline="-25000" dirty="0" err="1"/>
              <a:t>i</a:t>
            </a:r>
            <a:r>
              <a:rPr lang="ru-RU" i="1" dirty="0"/>
              <a:t>, </a:t>
            </a:r>
            <a:r>
              <a:rPr lang="en-US" i="1" dirty="0"/>
              <a:t>[</a:t>
            </a:r>
            <a:r>
              <a:rPr lang="ru-RU" i="1" dirty="0"/>
              <a:t>которые</a:t>
            </a:r>
            <a:r>
              <a:rPr lang="en-US" i="1" dirty="0"/>
              <a:t>]</a:t>
            </a:r>
            <a:r>
              <a:rPr lang="en-US" i="1" baseline="-25000" dirty="0" err="1"/>
              <a:t>i</a:t>
            </a:r>
            <a:r>
              <a:rPr lang="ru-RU" i="1" dirty="0"/>
              <a:t> я не мог не уважать.</a:t>
            </a:r>
          </a:p>
          <a:p>
            <a:pPr>
              <a:buFont typeface="Arial" pitchFamily="34" charset="0"/>
              <a:buNone/>
            </a:pPr>
            <a:endParaRPr lang="ru-RU" i="1" dirty="0"/>
          </a:p>
          <a:p>
            <a:pPr>
              <a:buFont typeface="Arial" pitchFamily="34" charset="0"/>
              <a:buNone/>
            </a:pPr>
            <a:endParaRPr lang="ru-RU" i="1" dirty="0"/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Какие местоимения учитываем, как размечаем относительные обороты</a:t>
            </a:r>
            <a:endParaRPr lang="ru-RU" i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0973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Разметка</a:t>
            </a:r>
            <a:r>
              <a:rPr lang="en-US" dirty="0"/>
              <a:t>	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C2B629-7471-424F-A2AB-0D9E3E40DC0B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8" name="Google Shape;130;p21"/>
          <p:cNvSpPr txBox="1">
            <a:spLocks/>
          </p:cNvSpPr>
          <p:nvPr/>
        </p:nvSpPr>
        <p:spPr>
          <a:xfrm>
            <a:off x="325043" y="1484784"/>
            <a:ext cx="8422483" cy="4536504"/>
          </a:xfrm>
          <a:prstGeom prst="rect">
            <a:avLst/>
          </a:prstGeom>
        </p:spPr>
        <p:txBody>
          <a:bodyPr spcFirstLastPara="1" wrap="square" lIns="91425" tIns="54000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0">
              <a:spcBef>
                <a:spcPts val="600"/>
              </a:spcBef>
              <a:buNone/>
            </a:pP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12" name="Содержимое 2"/>
          <p:cNvSpPr txBox="1">
            <a:spLocks/>
          </p:cNvSpPr>
          <p:nvPr/>
        </p:nvSpPr>
        <p:spPr>
          <a:xfrm>
            <a:off x="519647" y="1809751"/>
            <a:ext cx="8140700" cy="3671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/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местоимения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ru-RU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ru-RU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ru-RU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Какие местоимения учитываем</a:t>
            </a:r>
          </a:p>
        </p:txBody>
      </p:sp>
      <p:pic>
        <p:nvPicPr>
          <p:cNvPr id="10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4" y="2492896"/>
            <a:ext cx="5588291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52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Разметка</a:t>
            </a:r>
            <a:r>
              <a:rPr lang="en-US" dirty="0"/>
              <a:t>	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C2B629-7471-424F-A2AB-0D9E3E40DC0B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8" name="Google Shape;130;p21"/>
          <p:cNvSpPr txBox="1">
            <a:spLocks/>
          </p:cNvSpPr>
          <p:nvPr/>
        </p:nvSpPr>
        <p:spPr>
          <a:xfrm>
            <a:off x="325043" y="1484784"/>
            <a:ext cx="8422483" cy="4536504"/>
          </a:xfrm>
          <a:prstGeom prst="rect">
            <a:avLst/>
          </a:prstGeom>
        </p:spPr>
        <p:txBody>
          <a:bodyPr spcFirstLastPara="1" wrap="square" lIns="91425" tIns="54000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0">
              <a:spcBef>
                <a:spcPts val="600"/>
              </a:spcBef>
              <a:buNone/>
            </a:pP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12" name="Содержимое 2"/>
          <p:cNvSpPr txBox="1">
            <a:spLocks/>
          </p:cNvSpPr>
          <p:nvPr/>
        </p:nvSpPr>
        <p:spPr>
          <a:xfrm>
            <a:off x="519647" y="1809751"/>
            <a:ext cx="8140700" cy="3671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Предикативные ИГ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????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Референциальный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статус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924944"/>
            <a:ext cx="5688632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39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Разметка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C2B629-7471-424F-A2AB-0D9E3E40DC0B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8" name="Google Shape;130;p21"/>
          <p:cNvSpPr txBox="1">
            <a:spLocks/>
          </p:cNvSpPr>
          <p:nvPr/>
        </p:nvSpPr>
        <p:spPr>
          <a:xfrm>
            <a:off x="325043" y="1484784"/>
            <a:ext cx="8422483" cy="4536504"/>
          </a:xfrm>
          <a:prstGeom prst="rect">
            <a:avLst/>
          </a:prstGeom>
        </p:spPr>
        <p:txBody>
          <a:bodyPr spcFirstLastPara="1" wrap="square" lIns="91425" tIns="54000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0">
              <a:spcBef>
                <a:spcPts val="600"/>
              </a:spcBef>
              <a:buNone/>
            </a:pP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12" name="Содержимое 2"/>
          <p:cNvSpPr txBox="1">
            <a:spLocks/>
          </p:cNvSpPr>
          <p:nvPr/>
        </p:nvSpPr>
        <p:spPr>
          <a:xfrm>
            <a:off x="519647" y="1809751"/>
            <a:ext cx="8140700" cy="3671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Ú"/>
            </a:pPr>
            <a:r>
              <a:rPr lang="ru-RU"/>
              <a:t> относительные местоимения</a:t>
            </a:r>
            <a:endParaRPr lang="en-US"/>
          </a:p>
          <a:p>
            <a:pPr>
              <a:buFont typeface="Arial" pitchFamily="34" charset="0"/>
              <a:buNone/>
            </a:pPr>
            <a:endParaRPr lang="en-US"/>
          </a:p>
          <a:p>
            <a:pPr>
              <a:buFont typeface="Arial" pitchFamily="34" charset="0"/>
              <a:buNone/>
            </a:pPr>
            <a:r>
              <a:rPr lang="ru-RU" i="1"/>
              <a:t>Меня попросили переменить место действия по </a:t>
            </a:r>
            <a:r>
              <a:rPr lang="en-US" i="1"/>
              <a:t>[</a:t>
            </a:r>
            <a:r>
              <a:rPr lang="ru-RU" i="1"/>
              <a:t>причинам</a:t>
            </a:r>
            <a:r>
              <a:rPr lang="en-US" i="1"/>
              <a:t>]</a:t>
            </a:r>
            <a:r>
              <a:rPr lang="en-US" i="1" baseline="-25000"/>
              <a:t>i</a:t>
            </a:r>
            <a:r>
              <a:rPr lang="ru-RU" i="1"/>
              <a:t>, </a:t>
            </a:r>
            <a:r>
              <a:rPr lang="en-US" i="1"/>
              <a:t>[</a:t>
            </a:r>
            <a:r>
              <a:rPr lang="ru-RU" i="1"/>
              <a:t>которые</a:t>
            </a:r>
            <a:r>
              <a:rPr lang="en-US" i="1"/>
              <a:t>]</a:t>
            </a:r>
            <a:r>
              <a:rPr lang="en-US" i="1" baseline="-25000"/>
              <a:t>i</a:t>
            </a:r>
            <a:r>
              <a:rPr lang="ru-RU" i="1"/>
              <a:t> я не мог не уважать.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5103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Разметка</a:t>
            </a:r>
            <a:r>
              <a:rPr lang="en-US" dirty="0"/>
              <a:t>	</a:t>
            </a:r>
            <a:r>
              <a:rPr lang="en-US" dirty="0"/>
              <a:t>	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C2B629-7471-424F-A2AB-0D9E3E40DC0B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8" name="Google Shape;130;p21"/>
          <p:cNvSpPr txBox="1">
            <a:spLocks/>
          </p:cNvSpPr>
          <p:nvPr/>
        </p:nvSpPr>
        <p:spPr>
          <a:xfrm>
            <a:off x="325043" y="1484784"/>
            <a:ext cx="8422483" cy="4536504"/>
          </a:xfrm>
          <a:prstGeom prst="rect">
            <a:avLst/>
          </a:prstGeom>
        </p:spPr>
        <p:txBody>
          <a:bodyPr spcFirstLastPara="1" wrap="square" lIns="91425" tIns="54000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0">
              <a:spcBef>
                <a:spcPts val="600"/>
              </a:spcBef>
              <a:buNone/>
            </a:pPr>
            <a:endParaRPr lang="ru-RU" sz="2400" dirty="0">
              <a:solidFill>
                <a:srgbClr val="000000"/>
              </a:solidFill>
            </a:endParaRPr>
          </a:p>
        </p:txBody>
      </p:sp>
      <p:pic>
        <p:nvPicPr>
          <p:cNvPr id="9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64" y="2176761"/>
            <a:ext cx="8427563" cy="315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44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Разметка</a:t>
            </a:r>
            <a:r>
              <a:rPr lang="en-US" dirty="0"/>
              <a:t>	</a:t>
            </a:r>
            <a:r>
              <a:rPr lang="en-US" dirty="0"/>
              <a:t>	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C2B629-7471-424F-A2AB-0D9E3E40DC0B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8" name="Google Shape;130;p21"/>
          <p:cNvSpPr txBox="1">
            <a:spLocks/>
          </p:cNvSpPr>
          <p:nvPr/>
        </p:nvSpPr>
        <p:spPr>
          <a:xfrm>
            <a:off x="325043" y="1484784"/>
            <a:ext cx="8422483" cy="4536504"/>
          </a:xfrm>
          <a:prstGeom prst="rect">
            <a:avLst/>
          </a:prstGeom>
        </p:spPr>
        <p:txBody>
          <a:bodyPr spcFirstLastPara="1" wrap="square" lIns="91425" tIns="54000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0">
              <a:spcBef>
                <a:spcPts val="600"/>
              </a:spcBef>
              <a:buNone/>
            </a:pP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10" name="Shape 79"/>
          <p:cNvSpPr txBox="1">
            <a:spLocks/>
          </p:cNvSpPr>
          <p:nvPr/>
        </p:nvSpPr>
        <p:spPr>
          <a:xfrm>
            <a:off x="457201" y="1700808"/>
            <a:ext cx="8140700" cy="3671888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u="sng" dirty="0">
                <a:solidFill>
                  <a:schemeClr val="hlink"/>
                </a:solidFill>
                <a:hlinkClick r:id="" action="ppaction://noaction"/>
              </a:rPr>
              <a:t>antgs.maimbava.net</a:t>
            </a:r>
          </a:p>
          <a:p>
            <a:pPr>
              <a:buNone/>
            </a:pPr>
            <a:r>
              <a:rPr lang="en-US" dirty="0">
                <a:hlinkClick r:id="rId2"/>
              </a:rPr>
              <a:t>http://gsant.maimbava.net/res03/antC.php</a:t>
            </a:r>
            <a:r>
              <a:rPr lang="en-US" dirty="0"/>
              <a:t> </a:t>
            </a:r>
            <a:r>
              <a:rPr lang="ru-RU" dirty="0"/>
              <a:t>- разметка участников соревнования 2014 г.</a:t>
            </a:r>
            <a:endParaRPr lang="ru-RU" u="sng" dirty="0">
              <a:solidFill>
                <a:schemeClr val="hlink"/>
              </a:solidFill>
              <a:hlinkClick r:id="" action="ppaction://noaction"/>
            </a:endParaRPr>
          </a:p>
          <a:p>
            <a:pPr>
              <a:buFont typeface="Arial" pitchFamily="34" charset="0"/>
              <a:buNone/>
            </a:pPr>
            <a:r>
              <a:rPr lang="ru-RU" dirty="0"/>
              <a:t>Небольшой эксперимент:</a:t>
            </a:r>
            <a:endParaRPr lang="ru-RU" dirty="0">
              <a:hlinkClick r:id="" action="ppaction://noaction"/>
            </a:endParaRPr>
          </a:p>
          <a:p>
            <a:pPr>
              <a:buFont typeface="Arial" pitchFamily="34" charset="0"/>
              <a:buNone/>
            </a:pPr>
            <a:r>
              <a:rPr lang="en-US" u="sng" dirty="0">
                <a:solidFill>
                  <a:schemeClr val="hlink"/>
                </a:solidFill>
                <a:hlinkClick r:id="" action="ppaction://noaction"/>
              </a:rPr>
              <a:t>http://ant2.maimbava.net/</a:t>
            </a:r>
            <a:r>
              <a:rPr lang="ru-RU" u="sng" dirty="0">
                <a:solidFill>
                  <a:schemeClr val="hlink"/>
                </a:solidFill>
                <a:hlinkClick r:id="" action="ppaction://noaction"/>
              </a:rPr>
              <a:t> </a:t>
            </a:r>
          </a:p>
          <a:p>
            <a:r>
              <a:rPr lang="en-US" dirty="0"/>
              <a:t>oper1 - cuprum</a:t>
            </a:r>
          </a:p>
          <a:p>
            <a:r>
              <a:rPr lang="en-US" dirty="0"/>
              <a:t> oper2 - opossum</a:t>
            </a:r>
          </a:p>
          <a:p>
            <a:pPr>
              <a:buFont typeface="Arial" pitchFamily="34" charset="0"/>
              <a:buNone/>
            </a:pPr>
            <a:endParaRPr lang="en" u="sng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" action="ppaction://noaction"/>
            </a:endParaRPr>
          </a:p>
          <a:p>
            <a:endParaRPr lang="en" u="sng" dirty="0">
              <a:solidFill>
                <a:schemeClr val="hlink"/>
              </a:solidFill>
              <a:hlinkClick r:id="" action="ppaction://noaction"/>
            </a:endParaRPr>
          </a:p>
          <a:p>
            <a:endParaRPr lang="en" u="sng" dirty="0">
              <a:solidFill>
                <a:schemeClr val="hlink"/>
              </a:solidFill>
              <a:hlinkClick r:id="" action="ppaction://noaction"/>
            </a:endParaRPr>
          </a:p>
        </p:txBody>
      </p:sp>
    </p:spTree>
    <p:extLst>
      <p:ext uri="{BB962C8B-B14F-4D97-AF65-F5344CB8AC3E}">
        <p14:creationId xmlns:p14="http://schemas.microsoft.com/office/powerpoint/2010/main" val="1877245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Разметка</a:t>
            </a:r>
            <a:r>
              <a:rPr lang="en-US" dirty="0"/>
              <a:t>	</a:t>
            </a:r>
            <a:r>
              <a:rPr lang="en-US" dirty="0"/>
              <a:t>	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C2B629-7471-424F-A2AB-0D9E3E40DC0B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8" name="Google Shape;130;p21"/>
          <p:cNvSpPr txBox="1">
            <a:spLocks/>
          </p:cNvSpPr>
          <p:nvPr/>
        </p:nvSpPr>
        <p:spPr>
          <a:xfrm>
            <a:off x="325043" y="1484784"/>
            <a:ext cx="8422483" cy="4536504"/>
          </a:xfrm>
          <a:prstGeom prst="rect">
            <a:avLst/>
          </a:prstGeom>
        </p:spPr>
        <p:txBody>
          <a:bodyPr spcFirstLastPara="1" wrap="square" lIns="91425" tIns="54000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0">
              <a:spcBef>
                <a:spcPts val="600"/>
              </a:spcBef>
              <a:buNone/>
            </a:pP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10" name="Shape 79"/>
          <p:cNvSpPr txBox="1">
            <a:spLocks/>
          </p:cNvSpPr>
          <p:nvPr/>
        </p:nvSpPr>
        <p:spPr>
          <a:xfrm>
            <a:off x="149097" y="1255627"/>
            <a:ext cx="8964488" cy="3671888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buSzPct val="120000"/>
              <a:buFont typeface="+mj-lt"/>
              <a:buAutoNum type="arabicPeriod"/>
            </a:pPr>
            <a:r>
              <a:rPr lang="en" sz="2000" dirty="0"/>
              <a:t>Решаемые задачи </a:t>
            </a:r>
          </a:p>
          <a:p>
            <a:pPr>
              <a:spcBef>
                <a:spcPts val="300"/>
              </a:spcBef>
            </a:pPr>
            <a:r>
              <a:rPr lang="en" sz="2000" dirty="0"/>
              <a:t>синтаксическое связывание: </a:t>
            </a:r>
            <a:endParaRPr lang="ru-RU" sz="2000" dirty="0"/>
          </a:p>
          <a:p>
            <a:pPr lvl="1">
              <a:spcBef>
                <a:spcPts val="300"/>
              </a:spcBef>
            </a:pPr>
            <a:r>
              <a:rPr lang="ru-RU" sz="2000" b="1" i="1" u="sng" spc="-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</a:t>
            </a:r>
            <a:r>
              <a:rPr lang="en-US" sz="2000" b="1" i="1" u="sng" spc="-9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000" i="1" spc="-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думает о </a:t>
            </a:r>
            <a:r>
              <a:rPr lang="ru-RU" sz="2000" b="1" i="1" u="sng" spc="-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себе</a:t>
            </a:r>
            <a:r>
              <a:rPr lang="en-US" sz="2000" b="1" i="1" u="sng" spc="-9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u="sng" spc="-9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000" i="1" dirty="0"/>
              <a:t>, </a:t>
            </a:r>
            <a:r>
              <a:rPr lang="ru-RU" sz="2000" i="1" spc="-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Она считалась богатой невестою, и многие</a:t>
            </a:r>
            <a:r>
              <a:rPr lang="en-US" sz="2000" i="1" spc="-9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spc="-9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spc="-9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spc="-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прочили ее за себя</a:t>
            </a:r>
            <a:r>
              <a:rPr lang="en-US" sz="2000" i="1" spc="-9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spc="-9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spc="-9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spc="-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или за сыновей</a:t>
            </a:r>
            <a:r>
              <a:rPr lang="en" sz="2000" dirty="0"/>
              <a:t>; </a:t>
            </a:r>
          </a:p>
          <a:p>
            <a:pPr>
              <a:spcBef>
                <a:spcPts val="300"/>
              </a:spcBef>
            </a:pPr>
            <a:r>
              <a:rPr lang="en" sz="2000" dirty="0"/>
              <a:t>разрешение анафоры: </a:t>
            </a:r>
            <a:endParaRPr lang="ru-RU" sz="2000" dirty="0"/>
          </a:p>
          <a:p>
            <a:pPr lvl="1">
              <a:spcBef>
                <a:spcPts val="300"/>
              </a:spcBef>
            </a:pPr>
            <a:r>
              <a:rPr lang="ru-RU" sz="2000" b="1" i="1" u="sng" spc="-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Она</a:t>
            </a:r>
            <a:r>
              <a:rPr lang="ru-RU" sz="2000" b="1" i="1" u="sng" spc="-9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i="1" spc="-9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spc="-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spc="-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считалась богатой невестою, и многие прочили </a:t>
            </a:r>
            <a:r>
              <a:rPr lang="ru-RU" sz="2000" b="1" i="1" u="sng" spc="-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ее</a:t>
            </a:r>
            <a:r>
              <a:rPr lang="en-US" sz="2000" i="1" spc="-9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spc="-9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spc="-9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spc="-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себя или за сыновей</a:t>
            </a:r>
            <a:r>
              <a:rPr lang="ru-RU" sz="2000" b="1" i="1" u="sng" spc="-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" sz="2000" b="1" i="1" u="sng" spc="-9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r>
              <a:rPr lang="en" sz="2000" dirty="0"/>
              <a:t>связанность текста: анафора + повторы</a:t>
            </a:r>
            <a:r>
              <a:rPr lang="ru-RU" sz="2000" dirty="0"/>
              <a:t>: </a:t>
            </a:r>
          </a:p>
          <a:p>
            <a:pPr lvl="1">
              <a:spcBef>
                <a:spcPts val="300"/>
              </a:spcBef>
            </a:pPr>
            <a:r>
              <a:rPr lang="ru-RU" sz="2000" i="1" spc="-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Жизнедеятельность </a:t>
            </a:r>
            <a:r>
              <a:rPr lang="ru-RU" sz="2000" b="1" i="1" u="sng" spc="-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бобров</a:t>
            </a:r>
            <a:r>
              <a:rPr lang="ru-RU" sz="2000" i="1" spc="-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периодически может препятствовать дорожному движению, причем речь идет не только о падении 11 подгрызенных </a:t>
            </a:r>
            <a:r>
              <a:rPr lang="ru-RU" sz="2000" b="1" i="1" u="sng" spc="-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этими</a:t>
            </a:r>
            <a:r>
              <a:rPr lang="ru-RU" sz="2000" b="1" i="1" spc="-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животными </a:t>
            </a:r>
            <a:r>
              <a:rPr lang="ru-RU" sz="2000" i="1" spc="-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деревьев</a:t>
            </a:r>
            <a:r>
              <a:rPr lang="ru-RU" sz="2000" dirty="0"/>
              <a:t>.</a:t>
            </a:r>
            <a:r>
              <a:rPr lang="en" sz="2000" dirty="0"/>
              <a:t>; </a:t>
            </a:r>
            <a:endParaRPr lang="ru-RU" sz="2000" dirty="0"/>
          </a:p>
          <a:p>
            <a:pPr>
              <a:spcBef>
                <a:spcPts val="300"/>
              </a:spcBef>
            </a:pPr>
            <a:r>
              <a:rPr lang="en" sz="2000" dirty="0"/>
              <a:t>выделение и идентификация именованных сущностей</a:t>
            </a:r>
            <a:r>
              <a:rPr lang="ru-RU" sz="2000" dirty="0"/>
              <a:t>:</a:t>
            </a:r>
          </a:p>
          <a:p>
            <a:pPr lvl="1">
              <a:spcBef>
                <a:spcPts val="300"/>
              </a:spcBef>
            </a:pPr>
            <a:r>
              <a:rPr lang="ru-RU" sz="1800" i="1" spc="-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кругосветное плавание </a:t>
            </a:r>
            <a:r>
              <a:rPr lang="ru-RU" sz="1800" b="1" i="1" u="sng" spc="-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самый большой в мире парусник " Седов " </a:t>
            </a:r>
            <a:r>
              <a:rPr lang="ru-RU" sz="1800" i="1" spc="-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ушел 20 мая 2012 года из Санкт-Петербурга. Во Владивостоке </a:t>
            </a:r>
            <a:r>
              <a:rPr lang="ru-RU" sz="1800" b="1" i="1" u="sng" spc="-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парусник</a:t>
            </a:r>
            <a:r>
              <a:rPr lang="ru-RU" sz="1800" i="1" spc="-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взял новую смену российских курсантов и отправился в Санкт-Петербург . По её словам , после обряда посвящения в моряки капитан </a:t>
            </a:r>
            <a:r>
              <a:rPr lang="ru-RU" sz="1800" b="1" i="1" u="sng" spc="-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барка</a:t>
            </a:r>
            <a:r>
              <a:rPr lang="ru-RU" sz="1800" i="1" spc="-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вручил новичкам сертификат о пересечении экватора , скрепленный 310 печатью </a:t>
            </a:r>
            <a:r>
              <a:rPr lang="en-GB" sz="1800" i="1" spc="-9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Нептуна</a:t>
            </a:r>
            <a:r>
              <a:rPr lang="en-GB" sz="1800" i="1" spc="-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</a:p>
          <a:p>
            <a:pPr lvl="1">
              <a:spcBef>
                <a:spcPts val="300"/>
              </a:spcBef>
            </a:pPr>
            <a:endParaRPr lang="en" sz="2200" dirty="0"/>
          </a:p>
          <a:p>
            <a:pPr>
              <a:spcBef>
                <a:spcPts val="300"/>
              </a:spcBef>
              <a:buNone/>
            </a:pPr>
            <a:endParaRPr lang="en" sz="2200" u="sng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" action="ppaction://noaction"/>
            </a:endParaRPr>
          </a:p>
          <a:p>
            <a:pPr>
              <a:spcBef>
                <a:spcPts val="300"/>
              </a:spcBef>
            </a:pPr>
            <a:endParaRPr lang="en" u="sng" dirty="0">
              <a:solidFill>
                <a:schemeClr val="hlink"/>
              </a:solidFill>
              <a:hlinkClick r:id="" action="ppaction://noaction"/>
            </a:endParaRPr>
          </a:p>
          <a:p>
            <a:pPr>
              <a:spcBef>
                <a:spcPts val="300"/>
              </a:spcBef>
            </a:pPr>
            <a:endParaRPr lang="en" u="sng" dirty="0">
              <a:solidFill>
                <a:schemeClr val="hlink"/>
              </a:solidFill>
              <a:hlinkClick r:id="" action="ppaction://noaction"/>
            </a:endParaRPr>
          </a:p>
        </p:txBody>
      </p:sp>
    </p:spTree>
    <p:extLst>
      <p:ext uri="{BB962C8B-B14F-4D97-AF65-F5344CB8AC3E}">
        <p14:creationId xmlns:p14="http://schemas.microsoft.com/office/powerpoint/2010/main" val="1138374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Разметка</a:t>
            </a:r>
            <a:r>
              <a:rPr lang="en-US" dirty="0"/>
              <a:t>	</a:t>
            </a:r>
            <a:r>
              <a:rPr lang="en-US" dirty="0"/>
              <a:t>	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C2B629-7471-424F-A2AB-0D9E3E40DC0B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8" name="Google Shape;130;p21"/>
          <p:cNvSpPr txBox="1">
            <a:spLocks/>
          </p:cNvSpPr>
          <p:nvPr/>
        </p:nvSpPr>
        <p:spPr>
          <a:xfrm>
            <a:off x="325043" y="1484784"/>
            <a:ext cx="8422483" cy="4536504"/>
          </a:xfrm>
          <a:prstGeom prst="rect">
            <a:avLst/>
          </a:prstGeom>
        </p:spPr>
        <p:txBody>
          <a:bodyPr spcFirstLastPara="1" wrap="square" lIns="91425" tIns="54000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0">
              <a:spcBef>
                <a:spcPts val="600"/>
              </a:spcBef>
              <a:buNone/>
            </a:pP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10" name="Shape 79"/>
          <p:cNvSpPr txBox="1">
            <a:spLocks/>
          </p:cNvSpPr>
          <p:nvPr/>
        </p:nvSpPr>
        <p:spPr>
          <a:xfrm>
            <a:off x="179512" y="1511421"/>
            <a:ext cx="8652816" cy="3671888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+mj-lt"/>
              <a:buAutoNum type="arabicPeriod" startAt="2"/>
            </a:pPr>
            <a:r>
              <a:rPr lang="en" sz="2200" dirty="0"/>
              <a:t>Семантические и прагматические свойства референта (комментарии: именные сущности, конкретно-референтные объекты, нереферентные множества типа жители города, любые)</a:t>
            </a:r>
          </a:p>
          <a:p>
            <a:pPr>
              <a:buSzPct val="100000"/>
              <a:buFont typeface="+mj-lt"/>
              <a:buAutoNum type="arabicPeriod" startAt="2"/>
            </a:pPr>
            <a:r>
              <a:rPr lang="en" sz="2200" dirty="0"/>
              <a:t>Референциальный статус размечаемых ИГ (комментарии: предикативные тоже)</a:t>
            </a:r>
          </a:p>
          <a:p>
            <a:pPr>
              <a:buSzPct val="100000"/>
              <a:buFont typeface="+mj-lt"/>
              <a:buAutoNum type="arabicPeriod" startAt="2"/>
            </a:pPr>
            <a:r>
              <a:rPr lang="en" sz="2200" dirty="0"/>
              <a:t>Синтаксические свойства выделяемых фрагментов  </a:t>
            </a:r>
          </a:p>
          <a:p>
            <a:pPr lvl="0">
              <a:buNone/>
            </a:pPr>
            <a:r>
              <a:rPr lang="en" sz="2200" dirty="0"/>
              <a:t>(комментарий: максимальная именная группа со всеми зависимыми, вершины, часть именной группы (без определений), часть именной группы без релятивных оборотов)</a:t>
            </a:r>
          </a:p>
          <a:p>
            <a:pPr>
              <a:buSzPct val="100000"/>
              <a:buFont typeface="+mj-lt"/>
              <a:buAutoNum type="arabicPeriod" startAt="5"/>
            </a:pPr>
            <a:r>
              <a:rPr lang="en" sz="2200" dirty="0"/>
              <a:t>Разбиение фрагментов, относящихся к одному референту (комментарий: приложение - как отдельная кореферентная ИГ, относительное ме</a:t>
            </a:r>
            <a:r>
              <a:rPr lang="ru-RU" sz="2200" dirty="0"/>
              <a:t>с</a:t>
            </a:r>
            <a:r>
              <a:rPr lang="en" sz="2200" dirty="0"/>
              <a:t>тоимение в релятивном обороте - как отдельная кореферентная ИГ)</a:t>
            </a:r>
          </a:p>
          <a:p>
            <a:pPr>
              <a:spcBef>
                <a:spcPts val="300"/>
              </a:spcBef>
              <a:buNone/>
            </a:pPr>
            <a:endParaRPr lang="en" sz="2200" u="sng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" action="ppaction://noaction"/>
            </a:endParaRPr>
          </a:p>
          <a:p>
            <a:pPr>
              <a:spcBef>
                <a:spcPts val="300"/>
              </a:spcBef>
            </a:pPr>
            <a:endParaRPr lang="en" sz="2200" u="sng" dirty="0">
              <a:solidFill>
                <a:schemeClr val="hlink"/>
              </a:solidFill>
              <a:hlinkClick r:id="" action="ppaction://noaction"/>
            </a:endParaRPr>
          </a:p>
          <a:p>
            <a:pPr>
              <a:spcBef>
                <a:spcPts val="300"/>
              </a:spcBef>
            </a:pPr>
            <a:endParaRPr lang="en" sz="2200" u="sng" dirty="0">
              <a:solidFill>
                <a:schemeClr val="hlink"/>
              </a:solidFill>
              <a:hlinkClick r:id="" action="ppaction://noaction"/>
            </a:endParaRPr>
          </a:p>
        </p:txBody>
      </p:sp>
    </p:spTree>
    <p:extLst>
      <p:ext uri="{BB962C8B-B14F-4D97-AF65-F5344CB8AC3E}">
        <p14:creationId xmlns:p14="http://schemas.microsoft.com/office/powerpoint/2010/main" val="36810216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Разметка</a:t>
            </a:r>
            <a:r>
              <a:rPr lang="en-US" dirty="0"/>
              <a:t>	</a:t>
            </a:r>
            <a:r>
              <a:rPr lang="en-US" dirty="0"/>
              <a:t>	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C2B629-7471-424F-A2AB-0D9E3E40DC0B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8" name="Google Shape;130;p21"/>
          <p:cNvSpPr txBox="1">
            <a:spLocks/>
          </p:cNvSpPr>
          <p:nvPr/>
        </p:nvSpPr>
        <p:spPr>
          <a:xfrm>
            <a:off x="325043" y="1484784"/>
            <a:ext cx="8422483" cy="4536504"/>
          </a:xfrm>
          <a:prstGeom prst="rect">
            <a:avLst/>
          </a:prstGeom>
        </p:spPr>
        <p:txBody>
          <a:bodyPr spcFirstLastPara="1" wrap="square" lIns="91425" tIns="54000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0">
              <a:spcBef>
                <a:spcPts val="600"/>
              </a:spcBef>
              <a:buNone/>
            </a:pP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9" name="Shape 228"/>
          <p:cNvSpPr txBox="1">
            <a:spLocks/>
          </p:cNvSpPr>
          <p:nvPr/>
        </p:nvSpPr>
        <p:spPr>
          <a:xfrm>
            <a:off x="392114" y="1809751"/>
            <a:ext cx="8140700" cy="3671888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14317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dirty="0"/>
              <a:t>Ориентация на анафору</a:t>
            </a:r>
          </a:p>
          <a:p>
            <a:pPr indent="0">
              <a:buNone/>
            </a:pPr>
            <a:r>
              <a:rPr lang="en" dirty="0"/>
              <a:t>— обработать все местоимения</a:t>
            </a:r>
          </a:p>
          <a:p>
            <a:pPr indent="0">
              <a:buNone/>
            </a:pPr>
            <a:r>
              <a:rPr lang="en" dirty="0"/>
              <a:t>— ограничение по сфере действия (абзац, предложение...)</a:t>
            </a:r>
          </a:p>
          <a:p>
            <a:pPr indent="-314317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dirty="0"/>
              <a:t>Ориентация на референтов</a:t>
            </a:r>
          </a:p>
          <a:p>
            <a:pPr indent="0">
              <a:buNone/>
            </a:pPr>
            <a:r>
              <a:rPr lang="en" dirty="0"/>
              <a:t>— отождествление на протяжении всего текста</a:t>
            </a:r>
          </a:p>
          <a:p>
            <a:pPr indent="0">
              <a:buNone/>
            </a:pPr>
            <a:r>
              <a:rPr lang="en" dirty="0"/>
              <a:t>— предварительно заданный список референтов?</a:t>
            </a:r>
          </a:p>
        </p:txBody>
      </p:sp>
    </p:spTree>
    <p:extLst>
      <p:ext uri="{BB962C8B-B14F-4D97-AF65-F5344CB8AC3E}">
        <p14:creationId xmlns:p14="http://schemas.microsoft.com/office/powerpoint/2010/main" val="2784376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Референция – соотнесенность именной группы с действительностью</a:t>
            </a:r>
          </a:p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Референт – (в АОТ чаще всего) сущность реального мира, но:</a:t>
            </a:r>
          </a:p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может быть не конкретная сущность:</a:t>
            </a:r>
          </a:p>
          <a:p>
            <a:pPr lvl="1"/>
            <a:r>
              <a:rPr lang="ru-RU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Я знаком с </a:t>
            </a:r>
            <a:r>
              <a:rPr lang="ru-RU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некоторыми футболистами</a:t>
            </a:r>
            <a:r>
              <a:rPr lang="en-US" b="1" i="1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x</a:t>
            </a:r>
            <a:r>
              <a:rPr lang="ru-RU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ru-RU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Они</a:t>
            </a:r>
            <a:r>
              <a:rPr lang="en-US" b="1" i="1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x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…</a:t>
            </a:r>
          </a:p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может быть не объект реального мира:</a:t>
            </a:r>
          </a:p>
          <a:p>
            <a:pPr lvl="1"/>
            <a:r>
              <a:rPr lang="ru-RU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Вася увидел единорога</a:t>
            </a:r>
          </a:p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может быть не сущность:</a:t>
            </a:r>
          </a:p>
          <a:p>
            <a:pPr lvl="1"/>
            <a:r>
              <a:rPr lang="ru-RU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Наше обсуждение </a:t>
            </a:r>
            <a:r>
              <a:rPr lang="ru-RU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кореферентности</a:t>
            </a: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Уточнение задачи</a:t>
            </a:r>
            <a:r>
              <a:rPr lang="en-US" dirty="0"/>
              <a:t>	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C2B629-7471-424F-A2AB-0D9E3E40DC0B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Разметка</a:t>
            </a:r>
            <a:r>
              <a:rPr lang="en-US" dirty="0"/>
              <a:t>	</a:t>
            </a:r>
            <a:r>
              <a:rPr lang="en-US" dirty="0"/>
              <a:t>	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C2B629-7471-424F-A2AB-0D9E3E40DC0B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8" name="Google Shape;130;p21"/>
          <p:cNvSpPr txBox="1">
            <a:spLocks/>
          </p:cNvSpPr>
          <p:nvPr/>
        </p:nvSpPr>
        <p:spPr>
          <a:xfrm>
            <a:off x="325043" y="1484784"/>
            <a:ext cx="8422483" cy="4536504"/>
          </a:xfrm>
          <a:prstGeom prst="rect">
            <a:avLst/>
          </a:prstGeom>
        </p:spPr>
        <p:txBody>
          <a:bodyPr spcFirstLastPara="1" wrap="square" lIns="91425" tIns="54000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0">
              <a:spcBef>
                <a:spcPts val="600"/>
              </a:spcBef>
              <a:buNone/>
            </a:pP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9" name="Shape 228"/>
          <p:cNvSpPr txBox="1">
            <a:spLocks/>
          </p:cNvSpPr>
          <p:nvPr/>
        </p:nvSpPr>
        <p:spPr>
          <a:xfrm>
            <a:off x="392114" y="1809751"/>
            <a:ext cx="8140700" cy="3671888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14317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dirty="0"/>
              <a:t>Ориентация на анафору</a:t>
            </a:r>
          </a:p>
          <a:p>
            <a:pPr indent="0">
              <a:buNone/>
            </a:pPr>
            <a:r>
              <a:rPr lang="en" dirty="0"/>
              <a:t>— обработать все местоимения</a:t>
            </a:r>
          </a:p>
          <a:p>
            <a:pPr indent="0">
              <a:buNone/>
            </a:pPr>
            <a:r>
              <a:rPr lang="en" dirty="0"/>
              <a:t>— ограничение по сфере действия (абзац, предложение...)</a:t>
            </a:r>
          </a:p>
          <a:p>
            <a:pPr marL="28574" indent="0">
              <a:buClr>
                <a:schemeClr val="dk1"/>
              </a:buClr>
              <a:buSzPct val="100000"/>
              <a:buNone/>
            </a:pPr>
            <a:r>
              <a:rPr lang="ru-RU" dirty="0"/>
              <a:t>2. </a:t>
            </a:r>
            <a:r>
              <a:rPr lang="en" dirty="0"/>
              <a:t>Ориентация на референтов</a:t>
            </a:r>
          </a:p>
          <a:p>
            <a:pPr indent="0">
              <a:buNone/>
            </a:pPr>
            <a:r>
              <a:rPr lang="en" dirty="0"/>
              <a:t>— отождествление на протяжении всего текста</a:t>
            </a:r>
          </a:p>
          <a:p>
            <a:pPr indent="0">
              <a:buNone/>
            </a:pPr>
            <a:r>
              <a:rPr lang="en" dirty="0"/>
              <a:t>— предварительно заданный список референтов?</a:t>
            </a:r>
          </a:p>
        </p:txBody>
      </p:sp>
    </p:spTree>
    <p:extLst>
      <p:ext uri="{BB962C8B-B14F-4D97-AF65-F5344CB8AC3E}">
        <p14:creationId xmlns:p14="http://schemas.microsoft.com/office/powerpoint/2010/main" val="1675959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более простое множество признаков</a:t>
            </a:r>
          </a:p>
          <a:p>
            <a:r>
              <a:rPr lang="ru-RU" dirty="0"/>
              <a:t>более простая оценка</a:t>
            </a:r>
          </a:p>
          <a:p>
            <a:r>
              <a:rPr lang="ru-RU" dirty="0"/>
              <a:t>но:</a:t>
            </a:r>
          </a:p>
          <a:p>
            <a:pPr lvl="1"/>
            <a:r>
              <a:rPr lang="ru-RU" dirty="0"/>
              <a:t>любые анафорические местоимения, независимо от </a:t>
            </a:r>
            <a:r>
              <a:rPr lang="ru-RU" dirty="0" err="1"/>
              <a:t>референциального</a:t>
            </a:r>
            <a:r>
              <a:rPr lang="ru-RU" dirty="0"/>
              <a:t> статуса антецедента (как правило, антецедент – именная группа)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Анафора </a:t>
            </a:r>
            <a:r>
              <a:rPr lang="en-US" dirty="0"/>
              <a:t>vs.</a:t>
            </a:r>
            <a:r>
              <a:rPr lang="ru-RU" dirty="0"/>
              <a:t> </a:t>
            </a:r>
            <a:r>
              <a:rPr lang="ru-RU" dirty="0" err="1"/>
              <a:t>кореферентность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C2B629-7471-424F-A2AB-0D9E3E40DC0B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8" name="Google Shape;130;p21"/>
          <p:cNvSpPr txBox="1">
            <a:spLocks/>
          </p:cNvSpPr>
          <p:nvPr/>
        </p:nvSpPr>
        <p:spPr>
          <a:xfrm>
            <a:off x="325043" y="1484784"/>
            <a:ext cx="8422483" cy="4536504"/>
          </a:xfrm>
          <a:prstGeom prst="rect">
            <a:avLst/>
          </a:prstGeom>
        </p:spPr>
        <p:txBody>
          <a:bodyPr spcFirstLastPara="1" wrap="square" lIns="91425" tIns="54000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230393">
              <a:spcBef>
                <a:spcPts val="0"/>
              </a:spcBef>
              <a:buNone/>
            </a:pPr>
            <a:endParaRPr lang="ru-RU" sz="240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8138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348880"/>
            <a:ext cx="7283152" cy="1143000"/>
          </a:xfrm>
        </p:spPr>
        <p:txBody>
          <a:bodyPr>
            <a:noAutofit/>
          </a:bodyPr>
          <a:lstStyle/>
          <a:p>
            <a:pPr algn="ctr"/>
            <a:r>
              <a:rPr lang="ru-RU" dirty="0"/>
              <a:t>Методы</a:t>
            </a:r>
            <a:r>
              <a:rPr lang="en-US" dirty="0"/>
              <a:t>	</a:t>
            </a:r>
            <a:r>
              <a:rPr lang="en-US" dirty="0"/>
              <a:t>	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C2B629-7471-424F-A2AB-0D9E3E40DC0B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8" name="Google Shape;130;p21"/>
          <p:cNvSpPr txBox="1">
            <a:spLocks/>
          </p:cNvSpPr>
          <p:nvPr/>
        </p:nvSpPr>
        <p:spPr>
          <a:xfrm>
            <a:off x="325043" y="1484784"/>
            <a:ext cx="8422483" cy="4536504"/>
          </a:xfrm>
          <a:prstGeom prst="rect">
            <a:avLst/>
          </a:prstGeom>
        </p:spPr>
        <p:txBody>
          <a:bodyPr spcFirstLastPara="1" wrap="square" lIns="91425" tIns="54000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230393">
              <a:spcBef>
                <a:spcPts val="0"/>
              </a:spcBef>
              <a:buNone/>
            </a:pPr>
            <a:endParaRPr lang="ru-RU" sz="240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2157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189" lvl="1" indent="0">
              <a:buNone/>
            </a:pP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Правиловый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подход:</a:t>
            </a:r>
          </a:p>
          <a:p>
            <a:pPr lvl="1"/>
            <a:r>
              <a:rPr lang="ru-RU" dirty="0"/>
              <a:t>модель </a:t>
            </a:r>
            <a:r>
              <a:rPr lang="en-US" dirty="0"/>
              <a:t>generate – filter – rank</a:t>
            </a:r>
          </a:p>
          <a:p>
            <a:pPr lvl="1"/>
            <a:r>
              <a:rPr lang="ru-RU" dirty="0"/>
              <a:t>для каждого анафорического местоимения генерируется множество ИГ-кандидатов в антецеденты</a:t>
            </a:r>
          </a:p>
          <a:p>
            <a:pPr lvl="1"/>
            <a:r>
              <a:rPr lang="ru-RU" dirty="0"/>
              <a:t>фильтруются кандидаты, нарушающие ограничения</a:t>
            </a:r>
          </a:p>
          <a:p>
            <a:pPr lvl="2"/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примеры ограничений: расстояние, согласование по роду и числу</a:t>
            </a:r>
          </a:p>
          <a:p>
            <a:pPr lvl="1"/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оставшиеся кандидаты ранжируются по «степени активации»: расстояние, синтаксическая позиция…</a:t>
            </a:r>
          </a:p>
          <a:p>
            <a:pPr lvl="1"/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Р</a:t>
            </a:r>
            <a:r>
              <a:rPr lang="ru-RU" dirty="0"/>
              <a:t>азрешение анафоры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C2B629-7471-424F-A2AB-0D9E3E40DC0B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8" name="Google Shape;130;p21"/>
          <p:cNvSpPr txBox="1">
            <a:spLocks/>
          </p:cNvSpPr>
          <p:nvPr/>
        </p:nvSpPr>
        <p:spPr>
          <a:xfrm>
            <a:off x="325043" y="1484784"/>
            <a:ext cx="8422483" cy="4536504"/>
          </a:xfrm>
          <a:prstGeom prst="rect">
            <a:avLst/>
          </a:prstGeom>
        </p:spPr>
        <p:txBody>
          <a:bodyPr spcFirstLastPara="1" wrap="square" lIns="91425" tIns="54000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0">
              <a:spcBef>
                <a:spcPts val="600"/>
              </a:spcBef>
              <a:buNone/>
            </a:pP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9" name="Shape 228"/>
          <p:cNvSpPr txBox="1">
            <a:spLocks/>
          </p:cNvSpPr>
          <p:nvPr/>
        </p:nvSpPr>
        <p:spPr>
          <a:xfrm>
            <a:off x="392114" y="1844824"/>
            <a:ext cx="8140700" cy="3671888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14317">
              <a:buClr>
                <a:schemeClr val="dk1"/>
              </a:buClr>
              <a:buSzPct val="100000"/>
              <a:buFont typeface="Arial"/>
              <a:buAutoNum type="arabicPeriod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87044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pPr marL="57149" indent="0">
              <a:buNone/>
            </a:pP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Правиловый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подход:</a:t>
            </a:r>
          </a:p>
          <a:p>
            <a:pPr lvl="1"/>
            <a:r>
              <a:rPr lang="ru-RU" dirty="0"/>
              <a:t>модель </a:t>
            </a:r>
            <a:r>
              <a:rPr lang="en-US" dirty="0"/>
              <a:t>generate – filter – rank</a:t>
            </a:r>
          </a:p>
          <a:p>
            <a:pPr lvl="1"/>
            <a:r>
              <a:rPr lang="ru-RU" dirty="0"/>
              <a:t>для каждого анафорического местоимения генерируется множество ИГ-кандидатов в антецеденты</a:t>
            </a:r>
          </a:p>
          <a:p>
            <a:pPr lvl="1"/>
            <a:r>
              <a:rPr lang="ru-RU" dirty="0"/>
              <a:t>фильтруются кандидаты, нарушающие ограничения</a:t>
            </a:r>
          </a:p>
          <a:p>
            <a:pPr lvl="2"/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примеры ограничений: расстояние, согласование по роду и числу</a:t>
            </a:r>
          </a:p>
          <a:p>
            <a:pPr lvl="1"/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оставшиеся кандидаты ранжируются по «степени активации»: расстояние, синтаксическая позиция…</a:t>
            </a:r>
          </a:p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Отбор кандидатов ограничивается по расстоянию: 90% кандидатов находятся в том же или в предыдущем предложении (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[</a:t>
            </a:r>
            <a:r>
              <a:rPr lang="en-US" dirty="0"/>
              <a:t>Hobbs 1978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]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lvl="1"/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Р</a:t>
            </a:r>
            <a:r>
              <a:rPr lang="ru-RU" dirty="0"/>
              <a:t>азрешение анафоры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C2B629-7471-424F-A2AB-0D9E3E40DC0B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8" name="Google Shape;130;p21"/>
          <p:cNvSpPr txBox="1">
            <a:spLocks/>
          </p:cNvSpPr>
          <p:nvPr/>
        </p:nvSpPr>
        <p:spPr>
          <a:xfrm>
            <a:off x="325043" y="1484784"/>
            <a:ext cx="8422483" cy="4536504"/>
          </a:xfrm>
          <a:prstGeom prst="rect">
            <a:avLst/>
          </a:prstGeom>
        </p:spPr>
        <p:txBody>
          <a:bodyPr spcFirstLastPara="1" wrap="square" lIns="91425" tIns="54000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0">
              <a:spcBef>
                <a:spcPts val="600"/>
              </a:spcBef>
              <a:buNone/>
            </a:pP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9" name="Shape 228"/>
          <p:cNvSpPr txBox="1">
            <a:spLocks/>
          </p:cNvSpPr>
          <p:nvPr/>
        </p:nvSpPr>
        <p:spPr>
          <a:xfrm>
            <a:off x="392114" y="1844824"/>
            <a:ext cx="8140700" cy="3671888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14317">
              <a:buClr>
                <a:schemeClr val="dk1"/>
              </a:buClr>
              <a:buSzPct val="100000"/>
              <a:buFont typeface="Arial"/>
              <a:buAutoNum type="arabicPeriod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41346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57149" indent="0">
              <a:buNone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Результаты для простых эвристик (на материале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RuCor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):</a:t>
            </a:r>
          </a:p>
          <a:p>
            <a:pPr marL="400041"/>
            <a:r>
              <a:rPr lang="ru-RU" dirty="0" err="1"/>
              <a:t>бейзлайн</a:t>
            </a:r>
            <a:r>
              <a:rPr lang="ru-RU" dirty="0"/>
              <a:t>: выбор ближайшей ИГ</a:t>
            </a:r>
          </a:p>
          <a:p>
            <a:pPr marL="400041"/>
            <a:r>
              <a:rPr lang="ru-RU" dirty="0"/>
              <a:t>усложненный </a:t>
            </a:r>
            <a:r>
              <a:rPr lang="ru-RU" dirty="0" err="1"/>
              <a:t>бейзлайн</a:t>
            </a:r>
            <a:r>
              <a:rPr lang="ru-RU" dirty="0"/>
              <a:t>: выбор ближайшего, совпадающего по роду и числу; + простые эвристики для разных типов местоимений</a:t>
            </a:r>
          </a:p>
          <a:p>
            <a:pPr marL="400041"/>
            <a:endParaRPr lang="ru-RU" dirty="0"/>
          </a:p>
          <a:p>
            <a:pPr marL="400041"/>
            <a:endParaRPr lang="ru-RU" dirty="0"/>
          </a:p>
          <a:p>
            <a:pPr marL="400041"/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Р</a:t>
            </a:r>
            <a:r>
              <a:rPr lang="ru-RU" dirty="0"/>
              <a:t>азрешение анафоры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C2B629-7471-424F-A2AB-0D9E3E40DC0B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8" name="Google Shape;130;p21"/>
          <p:cNvSpPr txBox="1">
            <a:spLocks/>
          </p:cNvSpPr>
          <p:nvPr/>
        </p:nvSpPr>
        <p:spPr>
          <a:xfrm>
            <a:off x="325043" y="1484784"/>
            <a:ext cx="8422483" cy="4536504"/>
          </a:xfrm>
          <a:prstGeom prst="rect">
            <a:avLst/>
          </a:prstGeom>
        </p:spPr>
        <p:txBody>
          <a:bodyPr spcFirstLastPara="1" wrap="square" lIns="91425" tIns="54000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0">
              <a:spcBef>
                <a:spcPts val="600"/>
              </a:spcBef>
              <a:buNone/>
            </a:pP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9" name="Shape 228"/>
          <p:cNvSpPr txBox="1">
            <a:spLocks/>
          </p:cNvSpPr>
          <p:nvPr/>
        </p:nvSpPr>
        <p:spPr>
          <a:xfrm>
            <a:off x="392114" y="1844824"/>
            <a:ext cx="8140700" cy="3671888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14317">
              <a:buClr>
                <a:schemeClr val="dk1"/>
              </a:buClr>
              <a:buSzPct val="100000"/>
              <a:buFont typeface="Arial"/>
              <a:buAutoNum type="arabicPeriod"/>
            </a:pPr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50" y="3676137"/>
            <a:ext cx="7641109" cy="193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319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400041"/>
            <a:r>
              <a:rPr lang="ru-RU" dirty="0"/>
              <a:t>Машинное обучение:</a:t>
            </a:r>
          </a:p>
          <a:p>
            <a:pPr marL="800080" lvl="1"/>
            <a:r>
              <a:rPr lang="ru-RU" dirty="0"/>
              <a:t>бинарная классификация для каждой гипотезы: антецедент – анафорическое местоимение</a:t>
            </a:r>
          </a:p>
          <a:p>
            <a:pPr marL="800080" lvl="1"/>
            <a:r>
              <a:rPr lang="ru-RU" dirty="0"/>
              <a:t>можно применять предварительную фильтрацию</a:t>
            </a:r>
          </a:p>
          <a:p>
            <a:pPr marL="800080" lvl="1"/>
            <a:r>
              <a:rPr lang="ru-RU" dirty="0"/>
              <a:t>проблема: несбалансированное обучающее множество – «отрицательных пар значительно больше»</a:t>
            </a:r>
          </a:p>
          <a:p>
            <a:pPr marL="400041"/>
            <a:endParaRPr lang="ru-RU" dirty="0"/>
          </a:p>
          <a:p>
            <a:pPr marL="400041"/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Р</a:t>
            </a:r>
            <a:r>
              <a:rPr lang="ru-RU" dirty="0"/>
              <a:t>азрешение анафоры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C2B629-7471-424F-A2AB-0D9E3E40DC0B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8" name="Google Shape;130;p21"/>
          <p:cNvSpPr txBox="1">
            <a:spLocks/>
          </p:cNvSpPr>
          <p:nvPr/>
        </p:nvSpPr>
        <p:spPr>
          <a:xfrm>
            <a:off x="325043" y="1484784"/>
            <a:ext cx="8422483" cy="4536504"/>
          </a:xfrm>
          <a:prstGeom prst="rect">
            <a:avLst/>
          </a:prstGeom>
        </p:spPr>
        <p:txBody>
          <a:bodyPr spcFirstLastPara="1" wrap="square" lIns="91425" tIns="54000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0">
              <a:spcBef>
                <a:spcPts val="600"/>
              </a:spcBef>
              <a:buNone/>
            </a:pP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9" name="Shape 228"/>
          <p:cNvSpPr txBox="1">
            <a:spLocks/>
          </p:cNvSpPr>
          <p:nvPr/>
        </p:nvSpPr>
        <p:spPr>
          <a:xfrm>
            <a:off x="392114" y="1844824"/>
            <a:ext cx="8140700" cy="3671888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14317">
              <a:buClr>
                <a:schemeClr val="dk1"/>
              </a:buClr>
              <a:buSzPct val="100000"/>
              <a:buFont typeface="Arial"/>
              <a:buAutoNum type="arabicPeriod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887409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57149" indent="0">
              <a:buNone/>
            </a:pPr>
            <a:r>
              <a:rPr lang="ru-RU" dirty="0"/>
              <a:t>Признаки для классификации:</a:t>
            </a:r>
          </a:p>
          <a:p>
            <a:pPr marL="400041"/>
            <a:r>
              <a:rPr lang="ru-RU" dirty="0"/>
              <a:t>длина и расстояние:</a:t>
            </a:r>
          </a:p>
          <a:p>
            <a:pPr marL="800080" lvl="1"/>
            <a:r>
              <a:rPr lang="ru-RU" dirty="0"/>
              <a:t>длина ИГ-кандидата в символах</a:t>
            </a:r>
          </a:p>
          <a:p>
            <a:pPr marL="800080" lvl="1"/>
            <a:r>
              <a:rPr lang="ru-RU" dirty="0"/>
              <a:t>длина кандидата в словах</a:t>
            </a:r>
          </a:p>
          <a:p>
            <a:pPr marL="800080" lvl="1"/>
            <a:r>
              <a:rPr lang="ru-RU" dirty="0"/>
              <a:t>расстояние между ИГ в символах (ИГ-местоимения и ИГ-антецедента)</a:t>
            </a:r>
          </a:p>
          <a:p>
            <a:pPr marL="800080" lvl="1"/>
            <a:r>
              <a:rPr lang="ru-RU" dirty="0"/>
              <a:t>расстояние между ИГ в словах</a:t>
            </a:r>
          </a:p>
          <a:p>
            <a:pPr marL="800080" lvl="1"/>
            <a:r>
              <a:rPr lang="ru-RU" dirty="0"/>
              <a:t>расстояние между ИГ в группах</a:t>
            </a:r>
          </a:p>
          <a:p>
            <a:pPr marL="400041"/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Р</a:t>
            </a:r>
            <a:r>
              <a:rPr lang="ru-RU" dirty="0"/>
              <a:t>азрешение анафоры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C2B629-7471-424F-A2AB-0D9E3E40DC0B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37</a:t>
            </a:fld>
            <a:endParaRPr lang="ru-RU"/>
          </a:p>
        </p:txBody>
      </p:sp>
      <p:sp>
        <p:nvSpPr>
          <p:cNvPr id="8" name="Google Shape;130;p21"/>
          <p:cNvSpPr txBox="1">
            <a:spLocks/>
          </p:cNvSpPr>
          <p:nvPr/>
        </p:nvSpPr>
        <p:spPr>
          <a:xfrm>
            <a:off x="325043" y="1484784"/>
            <a:ext cx="8422483" cy="4536504"/>
          </a:xfrm>
          <a:prstGeom prst="rect">
            <a:avLst/>
          </a:prstGeom>
        </p:spPr>
        <p:txBody>
          <a:bodyPr spcFirstLastPara="1" wrap="square" lIns="91425" tIns="54000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0">
              <a:spcBef>
                <a:spcPts val="600"/>
              </a:spcBef>
              <a:buNone/>
            </a:pP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9" name="Shape 228"/>
          <p:cNvSpPr txBox="1">
            <a:spLocks/>
          </p:cNvSpPr>
          <p:nvPr/>
        </p:nvSpPr>
        <p:spPr>
          <a:xfrm>
            <a:off x="392114" y="1844824"/>
            <a:ext cx="8140700" cy="3671888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14317">
              <a:buClr>
                <a:schemeClr val="dk1"/>
              </a:buClr>
              <a:buSzPct val="100000"/>
              <a:buFont typeface="Arial"/>
              <a:buAutoNum type="arabicPeriod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425542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57149" indent="0">
              <a:buNone/>
            </a:pPr>
            <a:r>
              <a:rPr lang="ru-RU" dirty="0"/>
              <a:t>Признаки для классификации:</a:t>
            </a:r>
          </a:p>
          <a:p>
            <a:pPr marL="400041"/>
            <a:r>
              <a:rPr lang="ru-RU" dirty="0"/>
              <a:t>согласование:</a:t>
            </a:r>
          </a:p>
          <a:p>
            <a:pPr marL="800080" lvl="1"/>
            <a:r>
              <a:rPr lang="ru-RU" dirty="0"/>
              <a:t>число кандидата</a:t>
            </a:r>
          </a:p>
          <a:p>
            <a:pPr marL="800080" lvl="1"/>
            <a:r>
              <a:rPr lang="ru-RU" dirty="0"/>
              <a:t>число местоимения</a:t>
            </a:r>
          </a:p>
          <a:p>
            <a:pPr marL="400041"/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Р</a:t>
            </a:r>
            <a:r>
              <a:rPr lang="ru-RU" dirty="0"/>
              <a:t>азрешение анафоры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C2B629-7471-424F-A2AB-0D9E3E40DC0B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38</a:t>
            </a:fld>
            <a:endParaRPr lang="ru-RU"/>
          </a:p>
        </p:txBody>
      </p:sp>
      <p:sp>
        <p:nvSpPr>
          <p:cNvPr id="8" name="Google Shape;130;p21"/>
          <p:cNvSpPr txBox="1">
            <a:spLocks/>
          </p:cNvSpPr>
          <p:nvPr/>
        </p:nvSpPr>
        <p:spPr>
          <a:xfrm>
            <a:off x="325043" y="1484784"/>
            <a:ext cx="8422483" cy="4536504"/>
          </a:xfrm>
          <a:prstGeom prst="rect">
            <a:avLst/>
          </a:prstGeom>
        </p:spPr>
        <p:txBody>
          <a:bodyPr spcFirstLastPara="1" wrap="square" lIns="91425" tIns="54000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0">
              <a:spcBef>
                <a:spcPts val="600"/>
              </a:spcBef>
              <a:buNone/>
            </a:pP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9" name="Shape 228"/>
          <p:cNvSpPr txBox="1">
            <a:spLocks/>
          </p:cNvSpPr>
          <p:nvPr/>
        </p:nvSpPr>
        <p:spPr>
          <a:xfrm>
            <a:off x="392114" y="1844824"/>
            <a:ext cx="8140700" cy="3671888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14317">
              <a:buClr>
                <a:schemeClr val="dk1"/>
              </a:buClr>
              <a:buSzPct val="100000"/>
              <a:buFont typeface="Arial"/>
              <a:buAutoNum type="arabicPeriod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171092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marL="57149" indent="0">
              <a:buNone/>
            </a:pPr>
            <a:r>
              <a:rPr lang="ru-RU" dirty="0"/>
              <a:t>Признаки для классификации:</a:t>
            </a:r>
          </a:p>
          <a:p>
            <a:pPr marL="400041"/>
            <a:r>
              <a:rPr lang="ru-RU" dirty="0"/>
              <a:t>признаки, коррелирующие с </a:t>
            </a:r>
            <a:r>
              <a:rPr lang="ru-RU" dirty="0" err="1"/>
              <a:t>выделенностью</a:t>
            </a:r>
            <a:r>
              <a:rPr lang="en-US" dirty="0"/>
              <a:t>/</a:t>
            </a:r>
            <a:r>
              <a:rPr lang="ru-RU" dirty="0" err="1"/>
              <a:t>активированностью</a:t>
            </a:r>
            <a:r>
              <a:rPr lang="ru-RU" dirty="0"/>
              <a:t> (</a:t>
            </a:r>
            <a:r>
              <a:rPr lang="en-US" dirty="0"/>
              <a:t>salience</a:t>
            </a:r>
            <a:r>
              <a:rPr lang="ru-RU" dirty="0"/>
              <a:t>):</a:t>
            </a:r>
          </a:p>
          <a:p>
            <a:pPr marL="800080" lvl="1"/>
            <a:r>
              <a:rPr lang="ru-RU" dirty="0"/>
              <a:t>падеж ИГ- кандидата в антецеденты</a:t>
            </a:r>
          </a:p>
          <a:p>
            <a:pPr marL="800080" lvl="1"/>
            <a:r>
              <a:rPr lang="ru-RU" dirty="0"/>
              <a:t>падеж местоимения</a:t>
            </a:r>
          </a:p>
          <a:p>
            <a:pPr marL="800080" lvl="1"/>
            <a:r>
              <a:rPr lang="ru-RU" dirty="0"/>
              <a:t>совпадение падежей</a:t>
            </a:r>
          </a:p>
          <a:p>
            <a:pPr marL="800080" lvl="1"/>
            <a:r>
              <a:rPr lang="ru-RU" dirty="0"/>
              <a:t>является ли кандидат именем собственным</a:t>
            </a:r>
          </a:p>
          <a:p>
            <a:pPr marL="800080" lvl="1"/>
            <a:r>
              <a:rPr lang="ru-RU" dirty="0"/>
              <a:t>является ли кандидат одушевленным</a:t>
            </a:r>
          </a:p>
          <a:p>
            <a:pPr marL="800080" lvl="1"/>
            <a:r>
              <a:rPr lang="ru-RU" dirty="0"/>
              <a:t>количество вхождений кандидата в текст</a:t>
            </a:r>
          </a:p>
          <a:p>
            <a:pPr marL="800080" lvl="1"/>
            <a:r>
              <a:rPr lang="ru-RU" dirty="0"/>
              <a:t>тип местоимения</a:t>
            </a:r>
          </a:p>
          <a:p>
            <a:pPr marL="800080" lvl="1"/>
            <a:r>
              <a:rPr lang="ru-RU" dirty="0"/>
              <a:t>само местоимение</a:t>
            </a:r>
          </a:p>
          <a:p>
            <a:pPr marL="400041"/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Р</a:t>
            </a:r>
            <a:r>
              <a:rPr lang="ru-RU" dirty="0"/>
              <a:t>азрешение анафоры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C2B629-7471-424F-A2AB-0D9E3E40DC0B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39</a:t>
            </a:fld>
            <a:endParaRPr lang="ru-RU"/>
          </a:p>
        </p:txBody>
      </p:sp>
      <p:sp>
        <p:nvSpPr>
          <p:cNvPr id="8" name="Google Shape;130;p21"/>
          <p:cNvSpPr txBox="1">
            <a:spLocks/>
          </p:cNvSpPr>
          <p:nvPr/>
        </p:nvSpPr>
        <p:spPr>
          <a:xfrm>
            <a:off x="325043" y="1484784"/>
            <a:ext cx="8422483" cy="4536504"/>
          </a:xfrm>
          <a:prstGeom prst="rect">
            <a:avLst/>
          </a:prstGeom>
        </p:spPr>
        <p:txBody>
          <a:bodyPr spcFirstLastPara="1" wrap="square" lIns="91425" tIns="54000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0">
              <a:spcBef>
                <a:spcPts val="600"/>
              </a:spcBef>
              <a:buNone/>
            </a:pP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9" name="Shape 228"/>
          <p:cNvSpPr txBox="1">
            <a:spLocks/>
          </p:cNvSpPr>
          <p:nvPr/>
        </p:nvSpPr>
        <p:spPr>
          <a:xfrm>
            <a:off x="392114" y="1844824"/>
            <a:ext cx="8140700" cy="3671888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14317">
              <a:buClr>
                <a:schemeClr val="dk1"/>
              </a:buClr>
              <a:buSzPct val="100000"/>
              <a:buFont typeface="Arial"/>
              <a:buAutoNum type="arabicPeriod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0912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Уточнение задачи</a:t>
            </a:r>
            <a:r>
              <a:rPr lang="en-US" dirty="0"/>
              <a:t>	</a:t>
            </a:r>
            <a:r>
              <a:rPr lang="en-US" dirty="0"/>
              <a:t>	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C2B629-7471-424F-A2AB-0D9E3E40DC0B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8" name="Google Shape;130;p21"/>
          <p:cNvSpPr txBox="1">
            <a:spLocks/>
          </p:cNvSpPr>
          <p:nvPr/>
        </p:nvSpPr>
        <p:spPr>
          <a:xfrm>
            <a:off x="325043" y="1484784"/>
            <a:ext cx="8422483" cy="4536504"/>
          </a:xfrm>
          <a:prstGeom prst="rect">
            <a:avLst/>
          </a:prstGeom>
        </p:spPr>
        <p:txBody>
          <a:bodyPr spcFirstLastPara="1" wrap="square" lIns="91425" tIns="54000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230393">
              <a:spcBef>
                <a:spcPts val="0"/>
              </a:spcBef>
              <a:buNone/>
            </a:pPr>
            <a:r>
              <a:rPr lang="ru-RU" sz="2400" i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(1) В архиве исторического музея была найдена </a:t>
            </a:r>
            <a:r>
              <a:rPr lang="ru-RU" sz="2400" i="1" dirty="0">
                <a:solidFill>
                  <a:srgbClr val="A61C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[старая</a:t>
            </a:r>
            <a:r>
              <a:rPr lang="ru-RU" sz="24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sz="2400" i="1" dirty="0">
                <a:solidFill>
                  <a:srgbClr val="A61C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[потрепанная записная книжка]</a:t>
            </a:r>
            <a:r>
              <a:rPr lang="ru-RU" sz="2400" b="1" i="1" baseline="-25000" dirty="0">
                <a:solidFill>
                  <a:srgbClr val="A61C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x</a:t>
            </a:r>
            <a:r>
              <a:rPr lang="ru-RU" sz="24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ru-RU" sz="2400" i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Ученые пытались установить, кому</a:t>
            </a:r>
            <a:r>
              <a:rPr lang="ru-RU" sz="24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sz="2400" i="1" dirty="0">
                <a:solidFill>
                  <a:srgbClr val="A61C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[она]</a:t>
            </a:r>
            <a:r>
              <a:rPr lang="ru-RU" sz="2400" b="1" i="1" baseline="-25000" dirty="0">
                <a:solidFill>
                  <a:srgbClr val="A61C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x</a:t>
            </a:r>
            <a:r>
              <a:rPr lang="ru-RU" sz="2400" i="1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sz="2400" i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принадлежала. &lt;...&gt; </a:t>
            </a:r>
          </a:p>
          <a:p>
            <a:pPr marL="0" indent="230393">
              <a:spcBef>
                <a:spcPts val="1200"/>
              </a:spcBef>
              <a:buNone/>
            </a:pPr>
            <a:r>
              <a:rPr lang="ru-RU" sz="2400" i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(2) Пробовали сравнивать</a:t>
            </a:r>
            <a:r>
              <a:rPr lang="ru-RU" sz="2400" b="1" i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sz="2400" i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</a:t>
            </a:r>
            <a:r>
              <a:rPr lang="ru-RU" sz="2400" i="1" dirty="0">
                <a:solidFill>
                  <a:srgbClr val="A61C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нашу книжку]</a:t>
            </a:r>
            <a:r>
              <a:rPr lang="ru-RU" sz="2400" b="1" i="1" baseline="-25000" dirty="0">
                <a:solidFill>
                  <a:srgbClr val="A61C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x</a:t>
            </a:r>
            <a:r>
              <a:rPr lang="ru-RU" sz="24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sz="2400" i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 </a:t>
            </a:r>
            <a:r>
              <a:rPr lang="ru-RU" sz="2400" i="1" dirty="0">
                <a:solidFill>
                  <a:srgbClr val="0B539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[записной книжкой, которая хранится в Севастопольском музее]</a:t>
            </a:r>
            <a:r>
              <a:rPr lang="ru-RU" sz="2400" b="1" i="1" baseline="-25000" dirty="0">
                <a:solidFill>
                  <a:srgbClr val="0B539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</a:t>
            </a:r>
            <a:r>
              <a:rPr lang="ru-RU" sz="24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ru-RU" sz="2400" i="1" dirty="0">
                <a:solidFill>
                  <a:srgbClr val="0B539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[Она]</a:t>
            </a:r>
            <a:r>
              <a:rPr lang="ru-RU" sz="2400" b="1" i="1" baseline="-25000" dirty="0">
                <a:solidFill>
                  <a:srgbClr val="0B539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</a:t>
            </a:r>
            <a:r>
              <a:rPr lang="ru-RU" sz="2400" i="1" dirty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sz="2400" i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 два раза толще </a:t>
            </a:r>
            <a:r>
              <a:rPr lang="ru-RU" sz="2400" i="1" dirty="0">
                <a:solidFill>
                  <a:srgbClr val="A61C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[нашей]</a:t>
            </a:r>
            <a:r>
              <a:rPr lang="ru-RU" sz="2400" b="1" i="1" baseline="-25000" dirty="0">
                <a:solidFill>
                  <a:srgbClr val="A61C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x</a:t>
            </a:r>
            <a:r>
              <a:rPr lang="ru-RU" sz="2400" i="1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r>
              <a:rPr lang="ru-RU" sz="2400" i="1" dirty="0">
                <a:solidFill>
                  <a:srgbClr val="274E1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sz="2400" i="1" dirty="0">
                <a:solidFill>
                  <a:srgbClr val="0B539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[Ее]</a:t>
            </a:r>
            <a:r>
              <a:rPr lang="ru-RU" sz="2400" b="1" i="1" baseline="-25000" dirty="0">
                <a:solidFill>
                  <a:srgbClr val="0B539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</a:t>
            </a:r>
            <a:r>
              <a:rPr lang="ru-RU" sz="24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sz="2400" i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хозяином был адмирал Нахимов. &lt;...&gt; (3) Таким образом, и</a:t>
            </a:r>
            <a:r>
              <a:rPr lang="ru-RU" sz="24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sz="2400" i="1" dirty="0">
                <a:solidFill>
                  <a:srgbClr val="A61C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[книжка из Исторического музея]</a:t>
            </a:r>
            <a:r>
              <a:rPr lang="ru-RU" sz="2400" b="1" i="1" baseline="-25000" dirty="0">
                <a:solidFill>
                  <a:srgbClr val="A61C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x</a:t>
            </a:r>
            <a:r>
              <a:rPr lang="ru-RU" sz="24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и </a:t>
            </a:r>
            <a:r>
              <a:rPr lang="ru-RU" sz="2400" i="1" dirty="0">
                <a:solidFill>
                  <a:srgbClr val="0B539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[книжка из Севастопольского музея]</a:t>
            </a:r>
            <a:r>
              <a:rPr lang="ru-RU" sz="2400" b="1" i="1" baseline="-25000" dirty="0">
                <a:solidFill>
                  <a:srgbClr val="0B539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</a:t>
            </a:r>
            <a:r>
              <a:rPr lang="ru-RU" sz="2400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sz="2400" i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принадлежали адмиралу Нахимову.</a:t>
            </a:r>
            <a:endParaRPr lang="ru-RU" sz="240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230393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2400" i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(4) Теперь и содержание </a:t>
            </a:r>
            <a:r>
              <a:rPr lang="ru-RU" sz="24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sz="2400" b="1" i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[книжки]</a:t>
            </a:r>
            <a:r>
              <a:rPr lang="ru-RU" sz="2400" i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приобретало особый интерес.</a:t>
            </a:r>
            <a:endParaRPr lang="ru-RU" sz="240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8112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400041"/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Задача: получить </a:t>
            </a: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кореферентные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цепочки</a:t>
            </a:r>
          </a:p>
          <a:p>
            <a:pPr marL="400041"/>
            <a:r>
              <a:rPr lang="ru-RU" dirty="0"/>
              <a:t>Шаг 1. Получить множество упоминаний</a:t>
            </a:r>
          </a:p>
          <a:p>
            <a:pPr marL="800080" lvl="1"/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все ИГ</a:t>
            </a:r>
          </a:p>
          <a:p>
            <a:pPr marL="800080" lvl="1"/>
            <a:r>
              <a:rPr lang="ru-RU" dirty="0"/>
              <a:t>ИГ, заданные извне (при тестировании разных алгоритмов и вкладов признаков)</a:t>
            </a:r>
          </a:p>
          <a:p>
            <a:pPr marL="800080" lvl="1"/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предварительно отфильтрованные ИГ (без </a:t>
            </a: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синглтонов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Р</a:t>
            </a:r>
            <a:r>
              <a:rPr lang="ru-RU" dirty="0"/>
              <a:t>азрешение </a:t>
            </a:r>
            <a:r>
              <a:rPr lang="ru-RU" dirty="0" err="1"/>
              <a:t>кореферентности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C2B629-7471-424F-A2AB-0D9E3E40DC0B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40</a:t>
            </a:fld>
            <a:endParaRPr lang="ru-RU"/>
          </a:p>
        </p:txBody>
      </p:sp>
      <p:sp>
        <p:nvSpPr>
          <p:cNvPr id="8" name="Google Shape;130;p21"/>
          <p:cNvSpPr txBox="1">
            <a:spLocks/>
          </p:cNvSpPr>
          <p:nvPr/>
        </p:nvSpPr>
        <p:spPr>
          <a:xfrm>
            <a:off x="325043" y="1484784"/>
            <a:ext cx="8422483" cy="4536504"/>
          </a:xfrm>
          <a:prstGeom prst="rect">
            <a:avLst/>
          </a:prstGeom>
        </p:spPr>
        <p:txBody>
          <a:bodyPr spcFirstLastPara="1" wrap="square" lIns="91425" tIns="54000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0">
              <a:spcBef>
                <a:spcPts val="600"/>
              </a:spcBef>
              <a:buNone/>
            </a:pP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9" name="Shape 228"/>
          <p:cNvSpPr txBox="1">
            <a:spLocks/>
          </p:cNvSpPr>
          <p:nvPr/>
        </p:nvSpPr>
        <p:spPr>
          <a:xfrm>
            <a:off x="392114" y="1844824"/>
            <a:ext cx="8140700" cy="3671888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14317">
              <a:buClr>
                <a:schemeClr val="dk1"/>
              </a:buClr>
              <a:buSzPct val="100000"/>
              <a:buFont typeface="Arial"/>
              <a:buAutoNum type="arabicPeriod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080518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39751" y="1341439"/>
            <a:ext cx="8207772" cy="4608512"/>
          </a:xfrm>
        </p:spPr>
        <p:txBody>
          <a:bodyPr>
            <a:noAutofit/>
          </a:bodyPr>
          <a:lstStyle/>
          <a:p>
            <a:pPr marL="57149" indent="0">
              <a:buNone/>
            </a:pPr>
            <a:r>
              <a:rPr lang="ru-RU" sz="2000" dirty="0"/>
              <a:t>Разные модели</a:t>
            </a:r>
          </a:p>
          <a:p>
            <a:pPr marL="400041"/>
            <a:r>
              <a:rPr lang="en-US" sz="2000" dirty="0"/>
              <a:t>Mention-Pair:</a:t>
            </a:r>
          </a:p>
          <a:p>
            <a:pPr marL="800080" lvl="1"/>
            <a:r>
              <a:rPr lang="ru-RU" sz="2000" dirty="0"/>
              <a:t>генерируются пары-гипотезы</a:t>
            </a:r>
          </a:p>
          <a:p>
            <a:pPr marL="800080" lvl="1"/>
            <a:r>
              <a:rPr lang="ru-RU" sz="2000" dirty="0"/>
              <a:t>для каждой пары решается: </a:t>
            </a:r>
            <a:r>
              <a:rPr lang="ru-RU" sz="2000" dirty="0" err="1"/>
              <a:t>кореферентны</a:t>
            </a:r>
            <a:r>
              <a:rPr lang="ru-RU" sz="2000" dirty="0"/>
              <a:t> ИГ</a:t>
            </a:r>
            <a:r>
              <a:rPr lang="en-US" sz="2000" dirty="0"/>
              <a:t>/</a:t>
            </a:r>
            <a:r>
              <a:rPr lang="ru-RU" sz="2000" dirty="0"/>
              <a:t>не </a:t>
            </a:r>
            <a:r>
              <a:rPr lang="ru-RU" sz="2000" dirty="0" err="1"/>
              <a:t>кореферентны</a:t>
            </a:r>
            <a:endParaRPr lang="ru-RU" sz="2000" dirty="0"/>
          </a:p>
          <a:p>
            <a:pPr marL="800080" lvl="1"/>
            <a:r>
              <a:rPr lang="ru-RU" sz="2000" dirty="0" err="1"/>
              <a:t>кореферентные</a:t>
            </a:r>
            <a:r>
              <a:rPr lang="ru-RU" sz="2000" dirty="0"/>
              <a:t> пары группируются в цепочку</a:t>
            </a:r>
          </a:p>
          <a:p>
            <a:pPr marL="400041"/>
            <a:r>
              <a:rPr lang="en-US" sz="2000" dirty="0"/>
              <a:t>Entity-Mention:</a:t>
            </a:r>
          </a:p>
          <a:p>
            <a:pPr marL="800080" lvl="1"/>
            <a:r>
              <a:rPr lang="ru-RU" sz="2000" dirty="0"/>
              <a:t>генерируется список ИГ</a:t>
            </a:r>
          </a:p>
          <a:p>
            <a:pPr marL="800080" lvl="1"/>
            <a:r>
              <a:rPr lang="ru-RU" sz="2000" dirty="0"/>
              <a:t>для каждой ИГ решается, к какой цепочке ее отнести, либо задать новую цепочку</a:t>
            </a:r>
          </a:p>
          <a:p>
            <a:pPr marL="400041"/>
            <a:r>
              <a:rPr lang="en-US" sz="2000" dirty="0"/>
              <a:t>Mention Rank</a:t>
            </a:r>
            <a:r>
              <a:rPr lang="ru-RU" sz="2000" dirty="0"/>
              <a:t>:</a:t>
            </a:r>
          </a:p>
          <a:p>
            <a:pPr marL="800080" lvl="1"/>
            <a:r>
              <a:rPr lang="ru-RU" sz="2000" dirty="0"/>
              <a:t>для каждой ИГ составить ранжированный список кандидатов</a:t>
            </a:r>
          </a:p>
          <a:p>
            <a:pPr marL="800080" lvl="1"/>
            <a:r>
              <a:rPr lang="ru-RU" sz="2000" dirty="0"/>
              <a:t>сочетает достоинства работы с сущностями и с упоминаниями: но всегда выбирает что-то среди кандидатов</a:t>
            </a:r>
          </a:p>
          <a:p>
            <a:pPr marL="400041"/>
            <a:r>
              <a:rPr lang="ru-RU" sz="2000" dirty="0"/>
              <a:t>Другие модели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Р</a:t>
            </a:r>
            <a:r>
              <a:rPr lang="ru-RU" dirty="0"/>
              <a:t>азрешение </a:t>
            </a:r>
            <a:r>
              <a:rPr lang="ru-RU" dirty="0" err="1"/>
              <a:t>кореферентности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C2B629-7471-424F-A2AB-0D9E3E40DC0B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41</a:t>
            </a:fld>
            <a:endParaRPr lang="ru-RU"/>
          </a:p>
        </p:txBody>
      </p:sp>
      <p:sp>
        <p:nvSpPr>
          <p:cNvPr id="8" name="Google Shape;130;p21"/>
          <p:cNvSpPr txBox="1">
            <a:spLocks/>
          </p:cNvSpPr>
          <p:nvPr/>
        </p:nvSpPr>
        <p:spPr>
          <a:xfrm>
            <a:off x="325043" y="1484784"/>
            <a:ext cx="8422483" cy="4536504"/>
          </a:xfrm>
          <a:prstGeom prst="rect">
            <a:avLst/>
          </a:prstGeom>
        </p:spPr>
        <p:txBody>
          <a:bodyPr spcFirstLastPara="1" wrap="square" lIns="91425" tIns="54000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0">
              <a:spcBef>
                <a:spcPts val="600"/>
              </a:spcBef>
              <a:buNone/>
            </a:pP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9" name="Shape 228"/>
          <p:cNvSpPr txBox="1">
            <a:spLocks/>
          </p:cNvSpPr>
          <p:nvPr/>
        </p:nvSpPr>
        <p:spPr>
          <a:xfrm>
            <a:off x="392114" y="1844824"/>
            <a:ext cx="8140700" cy="3671888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14317">
              <a:buClr>
                <a:schemeClr val="dk1"/>
              </a:buClr>
              <a:buSzPct val="100000"/>
              <a:buFont typeface="Arial"/>
              <a:buAutoNum type="arabicPeriod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0276838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39751" y="1341439"/>
            <a:ext cx="8207772" cy="4608512"/>
          </a:xfrm>
        </p:spPr>
        <p:txBody>
          <a:bodyPr>
            <a:noAutofit/>
          </a:bodyPr>
          <a:lstStyle/>
          <a:p>
            <a:pPr marL="57149" indent="0">
              <a:buNone/>
            </a:pPr>
            <a:r>
              <a:rPr lang="ru-RU" sz="2000" dirty="0"/>
              <a:t>Простейшая модель </a:t>
            </a:r>
          </a:p>
          <a:p>
            <a:pPr marL="57149" indent="0">
              <a:buNone/>
            </a:pPr>
            <a:r>
              <a:rPr lang="ru-RU" sz="2000" dirty="0"/>
              <a:t>Этап 1. Генерация гипотез. </a:t>
            </a:r>
          </a:p>
          <a:p>
            <a:pPr marL="57149" indent="0">
              <a:buNone/>
            </a:pPr>
            <a:r>
              <a:rPr lang="ru-RU" sz="2000" dirty="0"/>
              <a:t>Для каждой пары анафор + антецедент из обучающей выборки:</a:t>
            </a:r>
          </a:p>
          <a:p>
            <a:r>
              <a:rPr lang="ru-RU" sz="2000" dirty="0"/>
              <a:t>положительный пример – пара из ЗС</a:t>
            </a:r>
          </a:p>
          <a:p>
            <a:r>
              <a:rPr lang="ru-RU" sz="2000" dirty="0"/>
              <a:t>отрицательные примеры – местоимение + ИГ , расположенные между положительной парой</a:t>
            </a:r>
          </a:p>
          <a:p>
            <a:pPr marL="57149" indent="0">
              <a:buNone/>
            </a:pPr>
            <a:r>
              <a:rPr lang="ru-RU" sz="2000" dirty="0"/>
              <a:t>Этап 2. Объединение пар в цепочки</a:t>
            </a:r>
          </a:p>
          <a:p>
            <a:pPr marL="400041"/>
            <a:r>
              <a:rPr lang="en-US" sz="2000" dirty="0"/>
              <a:t>Close-First: </a:t>
            </a:r>
            <a:r>
              <a:rPr lang="ru-RU" sz="2000" dirty="0"/>
              <a:t>в цепочку объединяется анафор и ближайший возможный антецедент</a:t>
            </a:r>
          </a:p>
          <a:p>
            <a:pPr marL="400041"/>
            <a:r>
              <a:rPr lang="en-US" sz="2000" dirty="0"/>
              <a:t>Best-First: </a:t>
            </a:r>
            <a:r>
              <a:rPr lang="ru-RU" sz="2000" dirty="0"/>
              <a:t>в цепочку объединяется пара с наибольшей вероятностью</a:t>
            </a:r>
          </a:p>
          <a:p>
            <a:pPr marL="400041"/>
            <a:endParaRPr lang="en-US" sz="2000" dirty="0"/>
          </a:p>
          <a:p>
            <a:pPr marL="400041"/>
            <a:endParaRPr lang="en-US" sz="2000" dirty="0"/>
          </a:p>
          <a:p>
            <a:pPr marL="400041"/>
            <a:endParaRPr lang="ru-RU" sz="2000" dirty="0"/>
          </a:p>
          <a:p>
            <a:pPr marL="57149" indent="0">
              <a:buNone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Модель </a:t>
            </a:r>
            <a:r>
              <a:rPr lang="en-US" dirty="0"/>
              <a:t>Mention-Pair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C2B629-7471-424F-A2AB-0D9E3E40DC0B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42</a:t>
            </a:fld>
            <a:endParaRPr lang="ru-RU"/>
          </a:p>
        </p:txBody>
      </p:sp>
      <p:sp>
        <p:nvSpPr>
          <p:cNvPr id="8" name="Google Shape;130;p21"/>
          <p:cNvSpPr txBox="1">
            <a:spLocks/>
          </p:cNvSpPr>
          <p:nvPr/>
        </p:nvSpPr>
        <p:spPr>
          <a:xfrm>
            <a:off x="325043" y="1484784"/>
            <a:ext cx="8422483" cy="4536504"/>
          </a:xfrm>
          <a:prstGeom prst="rect">
            <a:avLst/>
          </a:prstGeom>
        </p:spPr>
        <p:txBody>
          <a:bodyPr spcFirstLastPara="1" wrap="square" lIns="91425" tIns="54000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0">
              <a:spcBef>
                <a:spcPts val="600"/>
              </a:spcBef>
              <a:buNone/>
            </a:pP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9" name="Shape 228"/>
          <p:cNvSpPr txBox="1">
            <a:spLocks/>
          </p:cNvSpPr>
          <p:nvPr/>
        </p:nvSpPr>
        <p:spPr>
          <a:xfrm>
            <a:off x="392114" y="1844824"/>
            <a:ext cx="8140700" cy="3671888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14317">
              <a:buClr>
                <a:schemeClr val="dk1"/>
              </a:buClr>
              <a:buSzPct val="100000"/>
              <a:buFont typeface="Arial"/>
              <a:buAutoNum type="arabicPeriod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8927085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400041"/>
            <a:r>
              <a:rPr lang="ru-RU" dirty="0"/>
              <a:t>Модель </a:t>
            </a:r>
            <a:r>
              <a:rPr lang="en-US" dirty="0"/>
              <a:t>Entity-Pair </a:t>
            </a:r>
            <a:r>
              <a:rPr lang="ru-RU" dirty="0"/>
              <a:t>имеет серьезный недостаток:</a:t>
            </a:r>
          </a:p>
          <a:p>
            <a:pPr marL="800080" lvl="1"/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она не использует глобальную информацию</a:t>
            </a:r>
          </a:p>
          <a:p>
            <a:pPr marL="800080" lvl="1"/>
            <a:r>
              <a:rPr lang="ru-RU" dirty="0"/>
              <a:t>ошибки объединения в цепочки:</a:t>
            </a:r>
          </a:p>
          <a:p>
            <a:pPr marL="1200121" lvl="2"/>
            <a:r>
              <a:rPr lang="en-US" i="1" dirty="0"/>
              <a:t>Hilary Clinton </a:t>
            </a:r>
            <a:r>
              <a:rPr lang="en-US" dirty="0"/>
              <a:t>– </a:t>
            </a:r>
            <a:r>
              <a:rPr lang="en-US" i="1" dirty="0"/>
              <a:t>Clinton</a:t>
            </a:r>
            <a:r>
              <a:rPr lang="en-US" dirty="0"/>
              <a:t>, </a:t>
            </a:r>
            <a:r>
              <a:rPr lang="en-US" i="1" dirty="0"/>
              <a:t>Clinton – he</a:t>
            </a:r>
          </a:p>
          <a:p>
            <a:pPr marL="400041"/>
            <a:r>
              <a:rPr lang="ru-RU" dirty="0"/>
              <a:t>Модель </a:t>
            </a:r>
            <a:r>
              <a:rPr lang="en-US" dirty="0"/>
              <a:t>Entity-Mention</a:t>
            </a:r>
            <a:r>
              <a:rPr lang="ru-RU" dirty="0"/>
              <a:t> – более </a:t>
            </a:r>
            <a:r>
              <a:rPr lang="ru-RU" dirty="0" err="1"/>
              <a:t>когнитивно</a:t>
            </a:r>
            <a:r>
              <a:rPr lang="ru-RU" dirty="0"/>
              <a:t>-мотивирована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Модель </a:t>
            </a:r>
            <a:r>
              <a:rPr lang="en-US" dirty="0"/>
              <a:t>Mention-Pair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C2B629-7471-424F-A2AB-0D9E3E40DC0B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43</a:t>
            </a:fld>
            <a:endParaRPr lang="ru-RU"/>
          </a:p>
        </p:txBody>
      </p:sp>
      <p:sp>
        <p:nvSpPr>
          <p:cNvPr id="8" name="Google Shape;130;p21"/>
          <p:cNvSpPr txBox="1">
            <a:spLocks/>
          </p:cNvSpPr>
          <p:nvPr/>
        </p:nvSpPr>
        <p:spPr>
          <a:xfrm>
            <a:off x="325043" y="1484784"/>
            <a:ext cx="8422483" cy="4536504"/>
          </a:xfrm>
          <a:prstGeom prst="rect">
            <a:avLst/>
          </a:prstGeom>
        </p:spPr>
        <p:txBody>
          <a:bodyPr spcFirstLastPara="1" wrap="square" lIns="91425" tIns="54000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0">
              <a:spcBef>
                <a:spcPts val="600"/>
              </a:spcBef>
              <a:buNone/>
            </a:pP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9" name="Shape 228"/>
          <p:cNvSpPr txBox="1">
            <a:spLocks/>
          </p:cNvSpPr>
          <p:nvPr/>
        </p:nvSpPr>
        <p:spPr>
          <a:xfrm>
            <a:off x="392114" y="1844824"/>
            <a:ext cx="8140700" cy="3671888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14317">
              <a:buClr>
                <a:schemeClr val="dk1"/>
              </a:buClr>
              <a:buSzPct val="100000"/>
              <a:buFont typeface="Arial"/>
              <a:buAutoNum type="arabicPeriod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4620174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57149" indent="0">
              <a:buNone/>
            </a:pPr>
            <a:r>
              <a:rPr lang="ru-RU" dirty="0"/>
              <a:t>Признаки</a:t>
            </a:r>
          </a:p>
          <a:p>
            <a:pPr marL="400041"/>
            <a:r>
              <a:rPr lang="ru-RU" dirty="0"/>
              <a:t>строковые:</a:t>
            </a:r>
          </a:p>
          <a:p>
            <a:pPr marL="800080" lvl="1"/>
            <a:r>
              <a:rPr lang="ru-RU" dirty="0"/>
              <a:t>полное совпадение ИГ; частичное совпадение ИГ; совпадение вершин; альтернативное написание; расстояние между ИГ</a:t>
            </a:r>
          </a:p>
          <a:p>
            <a:pPr marL="400041"/>
            <a:r>
              <a:rPr lang="ru-RU" dirty="0"/>
              <a:t>грамматические:</a:t>
            </a:r>
          </a:p>
          <a:p>
            <a:pPr marL="800080" lvl="1"/>
            <a:r>
              <a:rPr lang="ru-RU" dirty="0"/>
              <a:t>является ли ИГ местоимением; есть ли указательные местоимения (артикль)</a:t>
            </a:r>
          </a:p>
          <a:p>
            <a:pPr marL="400041"/>
            <a:r>
              <a:rPr lang="ru-RU" dirty="0"/>
              <a:t>грамматические признаки пары:</a:t>
            </a:r>
          </a:p>
          <a:p>
            <a:pPr marL="800080" lvl="1"/>
            <a:r>
              <a:rPr lang="ru-RU" dirty="0"/>
              <a:t>совпадение лица, числа, рода, именами собственными;</a:t>
            </a:r>
          </a:p>
          <a:p>
            <a:pPr marL="400041"/>
            <a:r>
              <a:rPr lang="ru-RU" dirty="0"/>
              <a:t>«вспомогательные» конструкционные признаки:</a:t>
            </a:r>
          </a:p>
          <a:p>
            <a:pPr marL="800080" lvl="1"/>
            <a:r>
              <a:rPr lang="ru-RU" dirty="0"/>
              <a:t>аппозиция </a:t>
            </a:r>
            <a:r>
              <a:rPr lang="ru-RU" i="1" dirty="0"/>
              <a:t>(Вася, известный кочегар);</a:t>
            </a:r>
            <a:r>
              <a:rPr lang="ru-RU" dirty="0"/>
              <a:t> предикативная позиция (</a:t>
            </a:r>
            <a:r>
              <a:rPr lang="ru-RU" i="1" dirty="0"/>
              <a:t>Вася – лучший кочегар</a:t>
            </a:r>
            <a:r>
              <a:rPr lang="ru-RU" dirty="0"/>
              <a:t>)</a:t>
            </a:r>
          </a:p>
          <a:p>
            <a:pPr marL="800080" lvl="1"/>
            <a:r>
              <a:rPr lang="ru-RU" dirty="0"/>
              <a:t>синтаксические роли ИГ (падежи)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 err="1"/>
              <a:t>Кореферентность</a:t>
            </a:r>
            <a:r>
              <a:rPr lang="ru-RU" dirty="0"/>
              <a:t>. Признаки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C2B629-7471-424F-A2AB-0D9E3E40DC0B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44</a:t>
            </a:fld>
            <a:endParaRPr lang="ru-RU"/>
          </a:p>
        </p:txBody>
      </p:sp>
      <p:sp>
        <p:nvSpPr>
          <p:cNvPr id="8" name="Google Shape;130;p21"/>
          <p:cNvSpPr txBox="1">
            <a:spLocks/>
          </p:cNvSpPr>
          <p:nvPr/>
        </p:nvSpPr>
        <p:spPr>
          <a:xfrm>
            <a:off x="325043" y="1484784"/>
            <a:ext cx="8422483" cy="4536504"/>
          </a:xfrm>
          <a:prstGeom prst="rect">
            <a:avLst/>
          </a:prstGeom>
        </p:spPr>
        <p:txBody>
          <a:bodyPr spcFirstLastPara="1" wrap="square" lIns="91425" tIns="54000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0">
              <a:spcBef>
                <a:spcPts val="600"/>
              </a:spcBef>
              <a:buNone/>
            </a:pP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9" name="Shape 228"/>
          <p:cNvSpPr txBox="1">
            <a:spLocks/>
          </p:cNvSpPr>
          <p:nvPr/>
        </p:nvSpPr>
        <p:spPr>
          <a:xfrm>
            <a:off x="392114" y="1844824"/>
            <a:ext cx="8140700" cy="3671888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14317">
              <a:buClr>
                <a:schemeClr val="dk1"/>
              </a:buClr>
              <a:buSzPct val="100000"/>
              <a:buFont typeface="Arial"/>
              <a:buAutoNum type="arabicPeriod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786812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57149" indent="0">
              <a:buNone/>
            </a:pPr>
            <a:r>
              <a:rPr lang="ru-RU" dirty="0"/>
              <a:t>Признаки</a:t>
            </a:r>
          </a:p>
          <a:p>
            <a:pPr marL="400041"/>
            <a:r>
              <a:rPr lang="ru-RU" dirty="0"/>
              <a:t>+ семантические признаки:</a:t>
            </a:r>
          </a:p>
          <a:p>
            <a:pPr marL="800080" lvl="1"/>
            <a:r>
              <a:rPr lang="ru-RU" dirty="0"/>
              <a:t>семантические отношения: </a:t>
            </a:r>
            <a:r>
              <a:rPr lang="ru-RU" dirty="0" err="1"/>
              <a:t>гиперонимы</a:t>
            </a:r>
            <a:r>
              <a:rPr lang="ru-RU" dirty="0"/>
              <a:t>, гипонимы, синонимы</a:t>
            </a:r>
          </a:p>
          <a:p>
            <a:pPr marL="800080" lvl="1"/>
            <a:r>
              <a:rPr lang="ru-RU" dirty="0"/>
              <a:t>семантическая близость (вектора, </a:t>
            </a:r>
            <a:r>
              <a:rPr lang="ru-RU" dirty="0" err="1"/>
              <a:t>ворднеты</a:t>
            </a:r>
            <a:r>
              <a:rPr lang="ru-RU" dirty="0"/>
              <a:t>)</a:t>
            </a:r>
          </a:p>
          <a:p>
            <a:pPr marL="800080" lvl="1"/>
            <a:r>
              <a:rPr lang="ru-RU" dirty="0"/>
              <a:t>относятся к одной и той же именованной сущности</a:t>
            </a:r>
          </a:p>
          <a:p>
            <a:pPr marL="400041"/>
            <a:r>
              <a:rPr lang="ru-RU" dirty="0"/>
              <a:t>предварительная фильтрация по типам упоминаний:</a:t>
            </a:r>
          </a:p>
          <a:p>
            <a:pPr marL="800080" lvl="1"/>
            <a:r>
              <a:rPr lang="ru-RU" dirty="0"/>
              <a:t>первые упоминания</a:t>
            </a:r>
          </a:p>
          <a:p>
            <a:pPr marL="800080" lvl="1"/>
            <a:r>
              <a:rPr lang="ru-RU" dirty="0" err="1"/>
              <a:t>синглтоны</a:t>
            </a:r>
            <a:endParaRPr lang="ru-RU" dirty="0"/>
          </a:p>
          <a:p>
            <a:pPr marL="800080" lvl="1"/>
            <a:r>
              <a:rPr lang="ru-RU" dirty="0"/>
              <a:t>повторные упоминания</a:t>
            </a:r>
          </a:p>
          <a:p>
            <a:pPr marL="457189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 err="1"/>
              <a:t>Кореферентность</a:t>
            </a:r>
            <a:r>
              <a:rPr lang="ru-RU" dirty="0"/>
              <a:t>. Признаки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C2B629-7471-424F-A2AB-0D9E3E40DC0B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45</a:t>
            </a:fld>
            <a:endParaRPr lang="ru-RU"/>
          </a:p>
        </p:txBody>
      </p:sp>
      <p:sp>
        <p:nvSpPr>
          <p:cNvPr id="8" name="Google Shape;130;p21"/>
          <p:cNvSpPr txBox="1">
            <a:spLocks/>
          </p:cNvSpPr>
          <p:nvPr/>
        </p:nvSpPr>
        <p:spPr>
          <a:xfrm>
            <a:off x="325043" y="1484784"/>
            <a:ext cx="8422483" cy="4536504"/>
          </a:xfrm>
          <a:prstGeom prst="rect">
            <a:avLst/>
          </a:prstGeom>
        </p:spPr>
        <p:txBody>
          <a:bodyPr spcFirstLastPara="1" wrap="square" lIns="91425" tIns="54000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0">
              <a:spcBef>
                <a:spcPts val="600"/>
              </a:spcBef>
              <a:buNone/>
            </a:pP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9" name="Shape 228"/>
          <p:cNvSpPr txBox="1">
            <a:spLocks/>
          </p:cNvSpPr>
          <p:nvPr/>
        </p:nvSpPr>
        <p:spPr>
          <a:xfrm>
            <a:off x="392114" y="1844824"/>
            <a:ext cx="8140700" cy="3671888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14317">
              <a:buClr>
                <a:schemeClr val="dk1"/>
              </a:buClr>
              <a:buSzPct val="100000"/>
              <a:buFont typeface="Arial"/>
              <a:buAutoNum type="arabicPeriod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17228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57149" indent="0">
              <a:buNone/>
            </a:pPr>
            <a:r>
              <a:rPr lang="ru-RU" dirty="0"/>
              <a:t>Признаки</a:t>
            </a:r>
          </a:p>
          <a:p>
            <a:pPr marL="400041"/>
            <a:r>
              <a:rPr lang="ru-RU" dirty="0"/>
              <a:t>+ семантические признаки:</a:t>
            </a:r>
          </a:p>
          <a:p>
            <a:pPr marL="800080" lvl="1"/>
            <a:r>
              <a:rPr lang="ru-RU" dirty="0"/>
              <a:t>семантические отношения: </a:t>
            </a:r>
            <a:r>
              <a:rPr lang="ru-RU" dirty="0" err="1"/>
              <a:t>гиперонимы</a:t>
            </a:r>
            <a:r>
              <a:rPr lang="ru-RU" dirty="0"/>
              <a:t>, гипонимы, синонимы</a:t>
            </a:r>
          </a:p>
          <a:p>
            <a:pPr marL="800080" lvl="1"/>
            <a:r>
              <a:rPr lang="ru-RU" dirty="0"/>
              <a:t>семантическая близость (вектора, </a:t>
            </a:r>
            <a:r>
              <a:rPr lang="ru-RU" dirty="0" err="1"/>
              <a:t>ворднеты</a:t>
            </a:r>
            <a:r>
              <a:rPr lang="ru-RU" dirty="0"/>
              <a:t>)</a:t>
            </a:r>
          </a:p>
          <a:p>
            <a:pPr marL="800080" lvl="1"/>
            <a:r>
              <a:rPr lang="ru-RU" dirty="0"/>
              <a:t>относятся к одной и той же именованной сущности</a:t>
            </a:r>
          </a:p>
          <a:p>
            <a:pPr marL="400041"/>
            <a:r>
              <a:rPr lang="ru-RU" dirty="0"/>
              <a:t>предварительная фильтрация по типам упоминаний:</a:t>
            </a:r>
          </a:p>
          <a:p>
            <a:pPr marL="800080" lvl="1"/>
            <a:r>
              <a:rPr lang="ru-RU" dirty="0"/>
              <a:t>первые упоминания</a:t>
            </a:r>
          </a:p>
          <a:p>
            <a:pPr marL="800080" lvl="1"/>
            <a:r>
              <a:rPr lang="ru-RU" dirty="0" err="1"/>
              <a:t>синглтоны</a:t>
            </a:r>
            <a:endParaRPr lang="ru-RU" dirty="0"/>
          </a:p>
          <a:p>
            <a:pPr marL="800080" lvl="1"/>
            <a:r>
              <a:rPr lang="ru-RU" dirty="0"/>
              <a:t>повторные упоминания</a:t>
            </a:r>
          </a:p>
          <a:p>
            <a:pPr marL="457189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 err="1"/>
              <a:t>Кореферентность</a:t>
            </a:r>
            <a:r>
              <a:rPr lang="ru-RU" dirty="0"/>
              <a:t>. Признаки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C2B629-7471-424F-A2AB-0D9E3E40DC0B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46</a:t>
            </a:fld>
            <a:endParaRPr lang="ru-RU"/>
          </a:p>
        </p:txBody>
      </p:sp>
      <p:sp>
        <p:nvSpPr>
          <p:cNvPr id="8" name="Google Shape;130;p21"/>
          <p:cNvSpPr txBox="1">
            <a:spLocks/>
          </p:cNvSpPr>
          <p:nvPr/>
        </p:nvSpPr>
        <p:spPr>
          <a:xfrm>
            <a:off x="325043" y="1484784"/>
            <a:ext cx="8422483" cy="4536504"/>
          </a:xfrm>
          <a:prstGeom prst="rect">
            <a:avLst/>
          </a:prstGeom>
        </p:spPr>
        <p:txBody>
          <a:bodyPr spcFirstLastPara="1" wrap="square" lIns="91425" tIns="54000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0">
              <a:spcBef>
                <a:spcPts val="600"/>
              </a:spcBef>
              <a:buNone/>
            </a:pP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9" name="Shape 228"/>
          <p:cNvSpPr txBox="1">
            <a:spLocks/>
          </p:cNvSpPr>
          <p:nvPr/>
        </p:nvSpPr>
        <p:spPr>
          <a:xfrm>
            <a:off x="392114" y="1844824"/>
            <a:ext cx="8140700" cy="3671888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14317">
              <a:buClr>
                <a:schemeClr val="dk1"/>
              </a:buClr>
              <a:buSzPct val="100000"/>
              <a:buFont typeface="Arial"/>
              <a:buAutoNum type="arabicPeriod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583653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780928"/>
            <a:ext cx="7283152" cy="1143000"/>
          </a:xfrm>
        </p:spPr>
        <p:txBody>
          <a:bodyPr>
            <a:noAutofit/>
          </a:bodyPr>
          <a:lstStyle/>
          <a:p>
            <a:r>
              <a:rPr lang="ru-RU" dirty="0"/>
              <a:t>Метрики и ресурсы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C2B629-7471-424F-A2AB-0D9E3E40DC0B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47</a:t>
            </a:fld>
            <a:endParaRPr lang="ru-RU"/>
          </a:p>
        </p:txBody>
      </p:sp>
      <p:sp>
        <p:nvSpPr>
          <p:cNvPr id="8" name="Google Shape;130;p21"/>
          <p:cNvSpPr txBox="1">
            <a:spLocks/>
          </p:cNvSpPr>
          <p:nvPr/>
        </p:nvSpPr>
        <p:spPr>
          <a:xfrm>
            <a:off x="325043" y="1484784"/>
            <a:ext cx="8422483" cy="4536504"/>
          </a:xfrm>
          <a:prstGeom prst="rect">
            <a:avLst/>
          </a:prstGeom>
        </p:spPr>
        <p:txBody>
          <a:bodyPr spcFirstLastPara="1" wrap="square" lIns="91425" tIns="54000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0">
              <a:spcBef>
                <a:spcPts val="600"/>
              </a:spcBef>
              <a:buNone/>
            </a:pP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9" name="Shape 228"/>
          <p:cNvSpPr txBox="1">
            <a:spLocks/>
          </p:cNvSpPr>
          <p:nvPr/>
        </p:nvSpPr>
        <p:spPr>
          <a:xfrm>
            <a:off x="392114" y="1844824"/>
            <a:ext cx="8140700" cy="3671888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14317">
              <a:buClr>
                <a:schemeClr val="dk1"/>
              </a:buClr>
              <a:buSzPct val="100000"/>
              <a:buFont typeface="Arial"/>
              <a:buAutoNum type="arabicPeriod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2377361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57149" indent="0">
              <a:buNone/>
            </a:pPr>
            <a:r>
              <a:rPr lang="ru-RU" dirty="0"/>
              <a:t>Оценка качества в распознавании анафоры:</a:t>
            </a:r>
          </a:p>
          <a:p>
            <a:pPr marL="400041"/>
            <a:r>
              <a:rPr lang="ru-RU" dirty="0"/>
              <a:t>местоимения можно задать списком (хотя не всегда и не все системы распознают все местоимения); т.е.  полнота часто не </a:t>
            </a:r>
            <a:r>
              <a:rPr lang="ru-RU" dirty="0" err="1"/>
              <a:t>релевантна</a:t>
            </a:r>
            <a:endParaRPr lang="ru-RU" dirty="0"/>
          </a:p>
          <a:p>
            <a:pPr marL="400041"/>
            <a:r>
              <a:rPr lang="en-US" dirty="0"/>
              <a:t>accuracy - </a:t>
            </a:r>
            <a:r>
              <a:rPr lang="ru-RU" dirty="0"/>
              <a:t>%</a:t>
            </a:r>
            <a:r>
              <a:rPr lang="en-US" dirty="0"/>
              <a:t> </a:t>
            </a:r>
            <a:r>
              <a:rPr lang="ru-RU" dirty="0"/>
              <a:t>«правильных» пар</a:t>
            </a:r>
          </a:p>
          <a:p>
            <a:pPr marL="400041"/>
            <a:r>
              <a:rPr lang="ru-RU" dirty="0"/>
              <a:t>но: например, для английского – </a:t>
            </a:r>
            <a:r>
              <a:rPr lang="ru-RU" dirty="0" err="1"/>
              <a:t>эксплетивы</a:t>
            </a:r>
            <a:r>
              <a:rPr lang="ru-RU" dirty="0"/>
              <a:t> – т.е. не у всех местоимений может быть антецедент</a:t>
            </a:r>
          </a:p>
          <a:p>
            <a:pPr marL="400041"/>
            <a:r>
              <a:rPr lang="ru-RU" dirty="0"/>
              <a:t>есть проблема с тем, что отрицательных примеров существенно больше – 10% точности по классу правильных примеров, 90% точности по классу отрицательных примеров …</a:t>
            </a:r>
          </a:p>
          <a:p>
            <a:pPr marL="40004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Метрики и ресурсы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C2B629-7471-424F-A2AB-0D9E3E40DC0B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48</a:t>
            </a:fld>
            <a:endParaRPr lang="ru-RU"/>
          </a:p>
        </p:txBody>
      </p:sp>
      <p:sp>
        <p:nvSpPr>
          <p:cNvPr id="8" name="Google Shape;130;p21"/>
          <p:cNvSpPr txBox="1">
            <a:spLocks/>
          </p:cNvSpPr>
          <p:nvPr/>
        </p:nvSpPr>
        <p:spPr>
          <a:xfrm>
            <a:off x="325043" y="1484784"/>
            <a:ext cx="8422483" cy="4536504"/>
          </a:xfrm>
          <a:prstGeom prst="rect">
            <a:avLst/>
          </a:prstGeom>
        </p:spPr>
        <p:txBody>
          <a:bodyPr spcFirstLastPara="1" wrap="square" lIns="91425" tIns="54000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0">
              <a:spcBef>
                <a:spcPts val="600"/>
              </a:spcBef>
              <a:buNone/>
            </a:pP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9" name="Shape 228"/>
          <p:cNvSpPr txBox="1">
            <a:spLocks/>
          </p:cNvSpPr>
          <p:nvPr/>
        </p:nvSpPr>
        <p:spPr>
          <a:xfrm>
            <a:off x="392114" y="1844824"/>
            <a:ext cx="8140700" cy="3671888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14317">
              <a:buClr>
                <a:schemeClr val="dk1"/>
              </a:buClr>
              <a:buSzPct val="100000"/>
              <a:buFont typeface="Arial"/>
              <a:buAutoNum type="arabicPeriod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868188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57149" indent="0">
              <a:buNone/>
            </a:pPr>
            <a:r>
              <a:rPr lang="ru-RU" dirty="0"/>
              <a:t>Оценка качества в распознавании анафоры:</a:t>
            </a:r>
          </a:p>
          <a:p>
            <a:pPr marL="400041"/>
            <a:r>
              <a:rPr lang="ru-RU" dirty="0"/>
              <a:t>местоимения можно задать списком (хотя не всегда и не все системы распознают все местоимения); т.е.  полнота часто не </a:t>
            </a:r>
            <a:r>
              <a:rPr lang="ru-RU" dirty="0" err="1"/>
              <a:t>релевантна</a:t>
            </a:r>
            <a:endParaRPr lang="ru-RU" dirty="0"/>
          </a:p>
          <a:p>
            <a:pPr marL="400041"/>
            <a:r>
              <a:rPr lang="en-US" dirty="0"/>
              <a:t>accuracy - </a:t>
            </a:r>
            <a:r>
              <a:rPr lang="ru-RU" dirty="0"/>
              <a:t>%</a:t>
            </a:r>
            <a:r>
              <a:rPr lang="en-US" dirty="0"/>
              <a:t> </a:t>
            </a:r>
            <a:r>
              <a:rPr lang="ru-RU" dirty="0"/>
              <a:t>«правильных» пар</a:t>
            </a:r>
          </a:p>
          <a:p>
            <a:pPr marL="400041"/>
            <a:r>
              <a:rPr lang="ru-RU" dirty="0"/>
              <a:t>но: например, для </a:t>
            </a:r>
            <a:r>
              <a:rPr lang="ru-RU" dirty="0" err="1"/>
              <a:t>англйиского</a:t>
            </a:r>
            <a:r>
              <a:rPr lang="ru-RU" dirty="0"/>
              <a:t> – </a:t>
            </a:r>
            <a:r>
              <a:rPr lang="ru-RU" dirty="0" err="1"/>
              <a:t>эксплетивы</a:t>
            </a:r>
            <a:r>
              <a:rPr lang="ru-RU" dirty="0"/>
              <a:t> – т.е. не у всех местоимений может быть антецедент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Метрики и ресурсы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C2B629-7471-424F-A2AB-0D9E3E40DC0B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49</a:t>
            </a:fld>
            <a:endParaRPr lang="ru-RU"/>
          </a:p>
        </p:txBody>
      </p:sp>
      <p:sp>
        <p:nvSpPr>
          <p:cNvPr id="8" name="Google Shape;130;p21"/>
          <p:cNvSpPr txBox="1">
            <a:spLocks/>
          </p:cNvSpPr>
          <p:nvPr/>
        </p:nvSpPr>
        <p:spPr>
          <a:xfrm>
            <a:off x="325043" y="1484784"/>
            <a:ext cx="8422483" cy="4536504"/>
          </a:xfrm>
          <a:prstGeom prst="rect">
            <a:avLst/>
          </a:prstGeom>
        </p:spPr>
        <p:txBody>
          <a:bodyPr spcFirstLastPara="1" wrap="square" lIns="91425" tIns="54000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0">
              <a:spcBef>
                <a:spcPts val="600"/>
              </a:spcBef>
              <a:buNone/>
            </a:pP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9" name="Shape 228"/>
          <p:cNvSpPr txBox="1">
            <a:spLocks/>
          </p:cNvSpPr>
          <p:nvPr/>
        </p:nvSpPr>
        <p:spPr>
          <a:xfrm>
            <a:off x="392114" y="1844824"/>
            <a:ext cx="8140700" cy="3671888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14317">
              <a:buClr>
                <a:schemeClr val="dk1"/>
              </a:buClr>
              <a:buSzPct val="100000"/>
              <a:buFont typeface="Arial"/>
              <a:buAutoNum type="arabicPeriod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64899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Уточнение задачи</a:t>
            </a:r>
            <a:r>
              <a:rPr lang="en-US" dirty="0"/>
              <a:t>		</a:t>
            </a:r>
            <a:r>
              <a:rPr lang="en-US" dirty="0"/>
              <a:t>	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C2B629-7471-424F-A2AB-0D9E3E40DC0B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8" name="Google Shape;130;p21"/>
          <p:cNvSpPr txBox="1">
            <a:spLocks/>
          </p:cNvSpPr>
          <p:nvPr/>
        </p:nvSpPr>
        <p:spPr>
          <a:xfrm>
            <a:off x="325043" y="1484784"/>
            <a:ext cx="8422483" cy="4536504"/>
          </a:xfrm>
          <a:prstGeom prst="rect">
            <a:avLst/>
          </a:prstGeom>
        </p:spPr>
        <p:txBody>
          <a:bodyPr spcFirstLastPara="1" wrap="square" lIns="91425" tIns="54000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ru-RU" sz="24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(2)</a:t>
            </a:r>
          </a:p>
          <a:p>
            <a:pPr>
              <a:spcBef>
                <a:spcPts val="1200"/>
              </a:spcBef>
              <a:buFontTx/>
              <a:buChar char="-"/>
            </a:pPr>
            <a:r>
              <a:rPr lang="en-US" sz="24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There is a 2pm flight on United and a 4pm </a:t>
            </a:r>
            <a:r>
              <a:rPr lang="en-US" sz="2400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one on Cathay Pacific</a:t>
            </a:r>
            <a:endParaRPr lang="ru-RU" sz="2400" b="1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spcBef>
                <a:spcPts val="1200"/>
              </a:spcBef>
              <a:buFontTx/>
              <a:buChar char="-"/>
            </a:pPr>
            <a:r>
              <a:rPr lang="en-US" sz="24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I’ll take the </a:t>
            </a:r>
            <a:r>
              <a:rPr lang="en-US" sz="2400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Cathay Pacific flight</a:t>
            </a:r>
            <a:endParaRPr lang="ru-RU" sz="2400" b="1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spcBef>
                <a:spcPts val="1200"/>
              </a:spcBef>
              <a:buFontTx/>
              <a:buChar char="-"/>
            </a:pPr>
            <a:endParaRPr lang="ru-RU" sz="2400" b="1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spcBef>
                <a:spcPts val="1200"/>
              </a:spcBef>
              <a:buFontTx/>
              <a:buChar char="-"/>
            </a:pPr>
            <a:endParaRPr lang="ru-RU" sz="2400" b="1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1851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57149" indent="0">
              <a:buNone/>
            </a:pPr>
            <a:r>
              <a:rPr lang="ru-RU" dirty="0"/>
              <a:t>Оценка качества в распознавании </a:t>
            </a:r>
            <a:r>
              <a:rPr lang="ru-RU" dirty="0" err="1"/>
              <a:t>кореферентности</a:t>
            </a:r>
            <a:r>
              <a:rPr lang="ru-RU" dirty="0"/>
              <a:t>:</a:t>
            </a:r>
          </a:p>
          <a:p>
            <a:pPr marL="57149" indent="0">
              <a:buNone/>
            </a:pPr>
            <a:r>
              <a:rPr lang="ru-RU" dirty="0"/>
              <a:t>Возможны разные соотношения цепочек в золотом стандарте и в ответе системы:</a:t>
            </a:r>
          </a:p>
          <a:p>
            <a:pPr marL="57149" indent="0">
              <a:buNone/>
            </a:pP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Метрики и ресурсы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C2B629-7471-424F-A2AB-0D9E3E40DC0B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50</a:t>
            </a:fld>
            <a:endParaRPr lang="ru-RU"/>
          </a:p>
        </p:txBody>
      </p:sp>
      <p:sp>
        <p:nvSpPr>
          <p:cNvPr id="8" name="Google Shape;130;p21"/>
          <p:cNvSpPr txBox="1">
            <a:spLocks/>
          </p:cNvSpPr>
          <p:nvPr/>
        </p:nvSpPr>
        <p:spPr>
          <a:xfrm>
            <a:off x="325043" y="1484784"/>
            <a:ext cx="8422483" cy="4536504"/>
          </a:xfrm>
          <a:prstGeom prst="rect">
            <a:avLst/>
          </a:prstGeom>
        </p:spPr>
        <p:txBody>
          <a:bodyPr spcFirstLastPara="1" wrap="square" lIns="91425" tIns="54000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0">
              <a:spcBef>
                <a:spcPts val="600"/>
              </a:spcBef>
              <a:buNone/>
            </a:pP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9" name="Shape 228"/>
          <p:cNvSpPr txBox="1">
            <a:spLocks/>
          </p:cNvSpPr>
          <p:nvPr/>
        </p:nvSpPr>
        <p:spPr>
          <a:xfrm>
            <a:off x="392114" y="1844824"/>
            <a:ext cx="8140700" cy="3671888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14317">
              <a:buClr>
                <a:schemeClr val="dk1"/>
              </a:buClr>
              <a:buSzPct val="100000"/>
              <a:buFont typeface="Arial"/>
              <a:buAutoNum type="arabicPeriod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61299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Benchmarking Shared Tasks on Standard datasets</a:t>
            </a:r>
          </a:p>
          <a:p>
            <a:pPr marL="400041" lvl="1" indent="0">
              <a:buNone/>
            </a:pPr>
            <a:r>
              <a:rPr lang="en-US" dirty="0"/>
              <a:t>– Message Understanding Conference (MUC)</a:t>
            </a:r>
          </a:p>
          <a:p>
            <a:pPr marL="400041" lvl="1" indent="0">
              <a:buNone/>
            </a:pPr>
            <a:r>
              <a:rPr lang="en-US" dirty="0"/>
              <a:t>– Automatic Content Extraction (ACE)</a:t>
            </a:r>
          </a:p>
          <a:p>
            <a:pPr marL="400041" lvl="1" indent="0">
              <a:buNone/>
            </a:pPr>
            <a:r>
              <a:rPr lang="en-US" dirty="0"/>
              <a:t>– Computational Natural Language Learning (</a:t>
            </a:r>
            <a:r>
              <a:rPr lang="en-US" dirty="0" err="1"/>
              <a:t>CoNLL</a:t>
            </a:r>
            <a:r>
              <a:rPr lang="en-US" dirty="0"/>
              <a:t>)</a:t>
            </a:r>
          </a:p>
          <a:p>
            <a:pPr marL="400041" lvl="1" indent="0">
              <a:buNone/>
            </a:pPr>
            <a:r>
              <a:rPr lang="en-US" dirty="0"/>
              <a:t>– Semantic Evaluation (</a:t>
            </a:r>
            <a:r>
              <a:rPr lang="en-US" dirty="0" err="1"/>
              <a:t>SemEval</a:t>
            </a:r>
            <a:r>
              <a:rPr lang="en-US" dirty="0"/>
              <a:t>)</a:t>
            </a:r>
          </a:p>
          <a:p>
            <a:pPr marL="400041" lvl="1" indent="0">
              <a:buNone/>
            </a:pPr>
            <a:r>
              <a:rPr lang="fr-FR" dirty="0"/>
              <a:t>– </a:t>
            </a:r>
            <a:r>
              <a:rPr lang="fr-FR" dirty="0" err="1"/>
              <a:t>Coreference</a:t>
            </a:r>
            <a:r>
              <a:rPr lang="fr-FR" dirty="0"/>
              <a:t> </a:t>
            </a:r>
            <a:r>
              <a:rPr lang="fr-FR" dirty="0" err="1"/>
              <a:t>Resolution</a:t>
            </a:r>
            <a:r>
              <a:rPr lang="fr-FR" dirty="0"/>
              <a:t> </a:t>
            </a:r>
            <a:r>
              <a:rPr lang="fr-FR" dirty="0" err="1"/>
              <a:t>beyond</a:t>
            </a:r>
            <a:r>
              <a:rPr lang="fr-FR" dirty="0"/>
              <a:t> </a:t>
            </a:r>
            <a:r>
              <a:rPr lang="fr-FR" dirty="0" err="1"/>
              <a:t>OntoNotes</a:t>
            </a:r>
            <a:r>
              <a:rPr lang="fr-FR" dirty="0"/>
              <a:t> (CORBON)</a:t>
            </a:r>
          </a:p>
          <a:p>
            <a:pPr marL="0" indent="0">
              <a:buNone/>
            </a:pPr>
            <a:r>
              <a:rPr lang="en-US" dirty="0"/>
              <a:t>• Evaluation Metrics</a:t>
            </a:r>
          </a:p>
          <a:p>
            <a:pPr marL="400041" lvl="1" indent="0">
              <a:buNone/>
            </a:pPr>
            <a:r>
              <a:rPr lang="en-US" dirty="0"/>
              <a:t>– Message Understanding Conference F-measure (MUC6)</a:t>
            </a:r>
          </a:p>
          <a:p>
            <a:pPr marL="400041" lvl="1" indent="0">
              <a:buNone/>
            </a:pPr>
            <a:r>
              <a:rPr lang="en-US" dirty="0"/>
              <a:t>– </a:t>
            </a:r>
            <a:r>
              <a:rPr lang="en-US" dirty="0" err="1"/>
              <a:t>Bagga</a:t>
            </a:r>
            <a:r>
              <a:rPr lang="en-US" dirty="0"/>
              <a:t>, Baldwin, Biermann (B3)</a:t>
            </a:r>
          </a:p>
          <a:p>
            <a:pPr marL="400041" lvl="1" indent="0">
              <a:buNone/>
            </a:pPr>
            <a:r>
              <a:rPr lang="en-US" dirty="0"/>
              <a:t>– Constrained Entity-Alignment F-Measure (CEAF)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Метрики и ресурсы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C2B629-7471-424F-A2AB-0D9E3E40DC0B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51</a:t>
            </a:fld>
            <a:endParaRPr lang="ru-RU"/>
          </a:p>
        </p:txBody>
      </p:sp>
      <p:sp>
        <p:nvSpPr>
          <p:cNvPr id="8" name="Google Shape;130;p21"/>
          <p:cNvSpPr txBox="1">
            <a:spLocks/>
          </p:cNvSpPr>
          <p:nvPr/>
        </p:nvSpPr>
        <p:spPr>
          <a:xfrm>
            <a:off x="325043" y="1484784"/>
            <a:ext cx="8422483" cy="4536504"/>
          </a:xfrm>
          <a:prstGeom prst="rect">
            <a:avLst/>
          </a:prstGeom>
        </p:spPr>
        <p:txBody>
          <a:bodyPr spcFirstLastPara="1" wrap="square" lIns="91425" tIns="54000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0">
              <a:spcBef>
                <a:spcPts val="600"/>
              </a:spcBef>
              <a:buNone/>
            </a:pP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9" name="Shape 228"/>
          <p:cNvSpPr txBox="1">
            <a:spLocks/>
          </p:cNvSpPr>
          <p:nvPr/>
        </p:nvSpPr>
        <p:spPr>
          <a:xfrm>
            <a:off x="392114" y="1844824"/>
            <a:ext cx="8140700" cy="3671888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14317">
              <a:buClr>
                <a:schemeClr val="dk1"/>
              </a:buClr>
              <a:buSzPct val="100000"/>
              <a:buFont typeface="Arial"/>
              <a:buAutoNum type="arabicPeriod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87979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MUC-6 F-Measure</a:t>
            </a:r>
            <a:r>
              <a:rPr lang="ru-RU" b="1" dirty="0"/>
              <a:t> (</a:t>
            </a:r>
            <a:r>
              <a:rPr lang="en-US" dirty="0" err="1"/>
              <a:t>Vilain</a:t>
            </a:r>
            <a:r>
              <a:rPr lang="en-US" dirty="0"/>
              <a:t> et al. (1995)</a:t>
            </a:r>
            <a:r>
              <a:rPr lang="ru-RU" dirty="0"/>
              <a:t>)</a:t>
            </a:r>
            <a:endParaRPr lang="en-US" b="1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Метрики и ресурсы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C2B629-7471-424F-A2AB-0D9E3E40DC0B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52</a:t>
            </a:fld>
            <a:endParaRPr lang="ru-RU"/>
          </a:p>
        </p:txBody>
      </p:sp>
      <p:sp>
        <p:nvSpPr>
          <p:cNvPr id="8" name="Google Shape;130;p21"/>
          <p:cNvSpPr txBox="1">
            <a:spLocks/>
          </p:cNvSpPr>
          <p:nvPr/>
        </p:nvSpPr>
        <p:spPr>
          <a:xfrm>
            <a:off x="325043" y="1484784"/>
            <a:ext cx="8422483" cy="4536504"/>
          </a:xfrm>
          <a:prstGeom prst="rect">
            <a:avLst/>
          </a:prstGeom>
        </p:spPr>
        <p:txBody>
          <a:bodyPr spcFirstLastPara="1" wrap="square" lIns="91425" tIns="54000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0">
              <a:spcBef>
                <a:spcPts val="600"/>
              </a:spcBef>
              <a:buNone/>
            </a:pP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9" name="Shape 228"/>
          <p:cNvSpPr txBox="1">
            <a:spLocks/>
          </p:cNvSpPr>
          <p:nvPr/>
        </p:nvSpPr>
        <p:spPr>
          <a:xfrm>
            <a:off x="392114" y="1844824"/>
            <a:ext cx="8140700" cy="3671888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14317">
              <a:buClr>
                <a:schemeClr val="dk1"/>
              </a:buClr>
              <a:buSzPct val="100000"/>
              <a:buFont typeface="Arial"/>
              <a:buAutoNum type="arabicPeriod"/>
            </a:pPr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71" y="1938668"/>
            <a:ext cx="4838269" cy="39044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68144" y="2492901"/>
            <a:ext cx="2736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Identify the minimum number of </a:t>
            </a:r>
            <a:r>
              <a:rPr lang="en-US" b="1" dirty="0"/>
              <a:t>link</a:t>
            </a:r>
          </a:p>
          <a:p>
            <a:r>
              <a:rPr lang="en-US" dirty="0"/>
              <a:t>modifications required to make the set</a:t>
            </a:r>
          </a:p>
          <a:p>
            <a:r>
              <a:rPr lang="en-US" dirty="0"/>
              <a:t>of mentions identified by the system as</a:t>
            </a:r>
          </a:p>
          <a:p>
            <a:r>
              <a:rPr lang="en-US" dirty="0" err="1"/>
              <a:t>coreferring</a:t>
            </a:r>
            <a:r>
              <a:rPr lang="en-US" dirty="0"/>
              <a:t> </a:t>
            </a:r>
            <a:r>
              <a:rPr lang="en-US" b="1" dirty="0"/>
              <a:t>perfectly align </a:t>
            </a:r>
            <a:r>
              <a:rPr lang="en-US" dirty="0"/>
              <a:t>to the </a:t>
            </a:r>
            <a:r>
              <a:rPr lang="en-US" dirty="0" err="1"/>
              <a:t>goldstandard</a:t>
            </a:r>
            <a:endParaRPr lang="en-US" dirty="0"/>
          </a:p>
          <a:p>
            <a:r>
              <a:rPr lang="en-US" dirty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7263127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MUC-6 F-Measure</a:t>
            </a:r>
            <a:r>
              <a:rPr lang="ru-RU" b="1" dirty="0"/>
              <a:t> (</a:t>
            </a:r>
            <a:r>
              <a:rPr lang="en-US" dirty="0" err="1"/>
              <a:t>Vilain</a:t>
            </a:r>
            <a:r>
              <a:rPr lang="en-US" dirty="0"/>
              <a:t> et al. (1995)</a:t>
            </a:r>
            <a:r>
              <a:rPr lang="ru-RU" dirty="0"/>
              <a:t>)</a:t>
            </a:r>
            <a:endParaRPr lang="en-US" b="1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Метрики и ресурсы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C2B629-7471-424F-A2AB-0D9E3E40DC0B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53</a:t>
            </a:fld>
            <a:endParaRPr lang="ru-RU"/>
          </a:p>
        </p:txBody>
      </p:sp>
      <p:sp>
        <p:nvSpPr>
          <p:cNvPr id="8" name="Google Shape;130;p21"/>
          <p:cNvSpPr txBox="1">
            <a:spLocks/>
          </p:cNvSpPr>
          <p:nvPr/>
        </p:nvSpPr>
        <p:spPr>
          <a:xfrm>
            <a:off x="325043" y="1484784"/>
            <a:ext cx="8422483" cy="4536504"/>
          </a:xfrm>
          <a:prstGeom prst="rect">
            <a:avLst/>
          </a:prstGeom>
        </p:spPr>
        <p:txBody>
          <a:bodyPr spcFirstLastPara="1" wrap="square" lIns="91425" tIns="54000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0">
              <a:spcBef>
                <a:spcPts val="600"/>
              </a:spcBef>
              <a:buNone/>
            </a:pP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9" name="Shape 228"/>
          <p:cNvSpPr txBox="1">
            <a:spLocks/>
          </p:cNvSpPr>
          <p:nvPr/>
        </p:nvSpPr>
        <p:spPr>
          <a:xfrm>
            <a:off x="392114" y="1844824"/>
            <a:ext cx="8140700" cy="3671888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14317">
              <a:buClr>
                <a:schemeClr val="dk1"/>
              </a:buClr>
              <a:buSzPct val="100000"/>
              <a:buFont typeface="Arial"/>
              <a:buAutoNum type="arabicPeriod"/>
            </a:pPr>
            <a:endParaRPr lang="en" dirty="0"/>
          </a:p>
        </p:txBody>
      </p:sp>
      <p:sp>
        <p:nvSpPr>
          <p:cNvPr id="10" name="TextBox 9"/>
          <p:cNvSpPr txBox="1"/>
          <p:nvPr/>
        </p:nvSpPr>
        <p:spPr>
          <a:xfrm>
            <a:off x="6315525" y="1999364"/>
            <a:ext cx="23712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Identify the minimum number of </a:t>
            </a:r>
            <a:r>
              <a:rPr lang="en-US" b="1" dirty="0"/>
              <a:t>link</a:t>
            </a:r>
          </a:p>
          <a:p>
            <a:r>
              <a:rPr lang="en-US" dirty="0"/>
              <a:t>modifications required to make the set</a:t>
            </a:r>
          </a:p>
          <a:p>
            <a:r>
              <a:rPr lang="en-US" dirty="0"/>
              <a:t>of mentions identified by the system as</a:t>
            </a:r>
          </a:p>
          <a:p>
            <a:r>
              <a:rPr lang="en-US" dirty="0" err="1"/>
              <a:t>coreferring</a:t>
            </a:r>
            <a:r>
              <a:rPr lang="en-US" dirty="0"/>
              <a:t> </a:t>
            </a:r>
            <a:r>
              <a:rPr lang="en-US" b="1" dirty="0"/>
              <a:t>perfectly align </a:t>
            </a:r>
            <a:r>
              <a:rPr lang="en-US" dirty="0"/>
              <a:t>to the </a:t>
            </a:r>
            <a:r>
              <a:rPr lang="en-US" dirty="0" err="1"/>
              <a:t>goldstandard</a:t>
            </a:r>
            <a:endParaRPr lang="en-US" dirty="0"/>
          </a:p>
          <a:p>
            <a:r>
              <a:rPr lang="en-US" dirty="0"/>
              <a:t>set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16" y="2108546"/>
            <a:ext cx="5455003" cy="340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483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MUC-6 F-Measure</a:t>
            </a:r>
            <a:r>
              <a:rPr lang="ru-RU" b="1" dirty="0"/>
              <a:t> (</a:t>
            </a:r>
            <a:r>
              <a:rPr lang="en-US" dirty="0" err="1"/>
              <a:t>Vilain</a:t>
            </a:r>
            <a:r>
              <a:rPr lang="en-US" dirty="0"/>
              <a:t> et al. (1995)</a:t>
            </a:r>
            <a:r>
              <a:rPr lang="ru-RU" dirty="0"/>
              <a:t>)</a:t>
            </a:r>
            <a:endParaRPr lang="en-US" b="1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Метрики и ресурсы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C2B629-7471-424F-A2AB-0D9E3E40DC0B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54</a:t>
            </a:fld>
            <a:endParaRPr lang="ru-RU"/>
          </a:p>
        </p:txBody>
      </p:sp>
      <p:sp>
        <p:nvSpPr>
          <p:cNvPr id="8" name="Google Shape;130;p21"/>
          <p:cNvSpPr txBox="1">
            <a:spLocks/>
          </p:cNvSpPr>
          <p:nvPr/>
        </p:nvSpPr>
        <p:spPr>
          <a:xfrm>
            <a:off x="325043" y="1484784"/>
            <a:ext cx="8422483" cy="4536504"/>
          </a:xfrm>
          <a:prstGeom prst="rect">
            <a:avLst/>
          </a:prstGeom>
        </p:spPr>
        <p:txBody>
          <a:bodyPr spcFirstLastPara="1" wrap="square" lIns="91425" tIns="54000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0">
              <a:spcBef>
                <a:spcPts val="600"/>
              </a:spcBef>
              <a:buNone/>
            </a:pP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9" name="Shape 228"/>
          <p:cNvSpPr txBox="1">
            <a:spLocks/>
          </p:cNvSpPr>
          <p:nvPr/>
        </p:nvSpPr>
        <p:spPr>
          <a:xfrm>
            <a:off x="392114" y="1844824"/>
            <a:ext cx="8140700" cy="3671888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14317">
              <a:buClr>
                <a:schemeClr val="dk1"/>
              </a:buClr>
              <a:buSzPct val="100000"/>
              <a:buFont typeface="Arial"/>
              <a:buAutoNum type="arabicPeriod"/>
            </a:pPr>
            <a:endParaRPr lang="en" dirty="0"/>
          </a:p>
        </p:txBody>
      </p:sp>
      <p:sp>
        <p:nvSpPr>
          <p:cNvPr id="10" name="TextBox 9"/>
          <p:cNvSpPr txBox="1"/>
          <p:nvPr/>
        </p:nvSpPr>
        <p:spPr>
          <a:xfrm>
            <a:off x="6315525" y="1999364"/>
            <a:ext cx="23712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Identify the minimum number of </a:t>
            </a:r>
            <a:r>
              <a:rPr lang="en-US" b="1" dirty="0"/>
              <a:t>link</a:t>
            </a:r>
          </a:p>
          <a:p>
            <a:r>
              <a:rPr lang="en-US" dirty="0"/>
              <a:t>modifications required to make the set</a:t>
            </a:r>
          </a:p>
          <a:p>
            <a:r>
              <a:rPr lang="en-US" dirty="0"/>
              <a:t>of mentions identified by the system as</a:t>
            </a:r>
          </a:p>
          <a:p>
            <a:r>
              <a:rPr lang="en-US" dirty="0" err="1"/>
              <a:t>coreferring</a:t>
            </a:r>
            <a:r>
              <a:rPr lang="en-US" dirty="0"/>
              <a:t> </a:t>
            </a:r>
            <a:r>
              <a:rPr lang="en-US" b="1" dirty="0"/>
              <a:t>perfectly align </a:t>
            </a:r>
            <a:r>
              <a:rPr lang="en-US" dirty="0"/>
              <a:t>to the </a:t>
            </a:r>
            <a:r>
              <a:rPr lang="en-US" dirty="0" err="1"/>
              <a:t>goldstandard</a:t>
            </a:r>
            <a:endParaRPr lang="en-US" dirty="0"/>
          </a:p>
          <a:p>
            <a:r>
              <a:rPr lang="en-US" dirty="0"/>
              <a:t>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85" y="2291959"/>
            <a:ext cx="6081805" cy="319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957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MUC-6 F-Measure</a:t>
            </a:r>
            <a:r>
              <a:rPr lang="ru-RU" b="1" dirty="0"/>
              <a:t> (</a:t>
            </a:r>
            <a:r>
              <a:rPr lang="en-US" dirty="0" err="1"/>
              <a:t>Vilain</a:t>
            </a:r>
            <a:r>
              <a:rPr lang="en-US" dirty="0"/>
              <a:t> et al. (1995)</a:t>
            </a:r>
            <a:r>
              <a:rPr lang="ru-RU" dirty="0"/>
              <a:t>)</a:t>
            </a:r>
            <a:endParaRPr lang="en-US" b="1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Метрики и ресурсы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C2B629-7471-424F-A2AB-0D9E3E40DC0B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55</a:t>
            </a:fld>
            <a:endParaRPr lang="ru-RU"/>
          </a:p>
        </p:txBody>
      </p:sp>
      <p:sp>
        <p:nvSpPr>
          <p:cNvPr id="8" name="Google Shape;130;p21"/>
          <p:cNvSpPr txBox="1">
            <a:spLocks/>
          </p:cNvSpPr>
          <p:nvPr/>
        </p:nvSpPr>
        <p:spPr>
          <a:xfrm>
            <a:off x="325043" y="1484784"/>
            <a:ext cx="8422483" cy="4536504"/>
          </a:xfrm>
          <a:prstGeom prst="rect">
            <a:avLst/>
          </a:prstGeom>
        </p:spPr>
        <p:txBody>
          <a:bodyPr spcFirstLastPara="1" wrap="square" lIns="91425" tIns="54000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0">
              <a:spcBef>
                <a:spcPts val="600"/>
              </a:spcBef>
              <a:buNone/>
            </a:pP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9" name="Shape 228"/>
          <p:cNvSpPr txBox="1">
            <a:spLocks/>
          </p:cNvSpPr>
          <p:nvPr/>
        </p:nvSpPr>
        <p:spPr>
          <a:xfrm>
            <a:off x="392114" y="1844824"/>
            <a:ext cx="8140700" cy="3671888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14317">
              <a:buClr>
                <a:schemeClr val="dk1"/>
              </a:buClr>
              <a:buSzPct val="100000"/>
              <a:buFont typeface="Arial"/>
              <a:buAutoNum type="arabicPeriod"/>
            </a:pPr>
            <a:endParaRPr lang="en" dirty="0"/>
          </a:p>
        </p:txBody>
      </p:sp>
      <p:sp>
        <p:nvSpPr>
          <p:cNvPr id="10" name="TextBox 9"/>
          <p:cNvSpPr txBox="1"/>
          <p:nvPr/>
        </p:nvSpPr>
        <p:spPr>
          <a:xfrm>
            <a:off x="6315525" y="1999364"/>
            <a:ext cx="23712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Identify the minimum number of </a:t>
            </a:r>
            <a:r>
              <a:rPr lang="en-US" b="1" dirty="0"/>
              <a:t>link</a:t>
            </a:r>
          </a:p>
          <a:p>
            <a:r>
              <a:rPr lang="en-US" dirty="0"/>
              <a:t>modifications required to make the set</a:t>
            </a:r>
          </a:p>
          <a:p>
            <a:r>
              <a:rPr lang="en-US" dirty="0"/>
              <a:t>of mentions identified by the system as</a:t>
            </a:r>
          </a:p>
          <a:p>
            <a:r>
              <a:rPr lang="en-US" dirty="0" err="1"/>
              <a:t>coreferring</a:t>
            </a:r>
            <a:r>
              <a:rPr lang="en-US" dirty="0"/>
              <a:t> </a:t>
            </a:r>
            <a:r>
              <a:rPr lang="en-US" b="1" dirty="0"/>
              <a:t>perfectly align </a:t>
            </a:r>
            <a:r>
              <a:rPr lang="en-US" dirty="0"/>
              <a:t>to the </a:t>
            </a:r>
            <a:r>
              <a:rPr lang="en-US" dirty="0" err="1"/>
              <a:t>goldstandard</a:t>
            </a:r>
            <a:endParaRPr lang="en-US" dirty="0"/>
          </a:p>
          <a:p>
            <a:r>
              <a:rPr lang="en-US" dirty="0"/>
              <a:t>set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45" y="1483473"/>
            <a:ext cx="8543925" cy="470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739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Метрики и ресурсы. </a:t>
            </a:r>
            <a:r>
              <a:rPr lang="en-US" dirty="0"/>
              <a:t>B3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C2B629-7471-424F-A2AB-0D9E3E40DC0B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56</a:t>
            </a:fld>
            <a:endParaRPr lang="ru-RU"/>
          </a:p>
        </p:txBody>
      </p:sp>
      <p:sp>
        <p:nvSpPr>
          <p:cNvPr id="8" name="Google Shape;130;p21"/>
          <p:cNvSpPr txBox="1">
            <a:spLocks/>
          </p:cNvSpPr>
          <p:nvPr/>
        </p:nvSpPr>
        <p:spPr>
          <a:xfrm>
            <a:off x="325043" y="1484784"/>
            <a:ext cx="8422483" cy="4536504"/>
          </a:xfrm>
          <a:prstGeom prst="rect">
            <a:avLst/>
          </a:prstGeom>
        </p:spPr>
        <p:txBody>
          <a:bodyPr spcFirstLastPara="1" wrap="square" lIns="91425" tIns="54000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0">
              <a:spcBef>
                <a:spcPts val="600"/>
              </a:spcBef>
              <a:buNone/>
            </a:pP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9" name="Shape 228"/>
          <p:cNvSpPr txBox="1">
            <a:spLocks/>
          </p:cNvSpPr>
          <p:nvPr/>
        </p:nvSpPr>
        <p:spPr>
          <a:xfrm>
            <a:off x="392114" y="1844824"/>
            <a:ext cx="8140700" cy="3671888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14317">
              <a:buClr>
                <a:schemeClr val="dk1"/>
              </a:buClr>
              <a:buSzPct val="100000"/>
              <a:buFont typeface="Arial"/>
              <a:buAutoNum type="arabicPeriod"/>
            </a:pPr>
            <a:endParaRPr lang="e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5937" y="1628800"/>
            <a:ext cx="7993063" cy="4608512"/>
          </a:xfrm>
        </p:spPr>
        <p:txBody>
          <a:bodyPr/>
          <a:lstStyle/>
          <a:p>
            <a:r>
              <a:rPr lang="en-US" dirty="0"/>
              <a:t>MENTION-BASED</a:t>
            </a:r>
          </a:p>
          <a:p>
            <a:r>
              <a:rPr lang="en-US" dirty="0"/>
              <a:t>Defined for singleton clusters</a:t>
            </a:r>
          </a:p>
          <a:p>
            <a:r>
              <a:rPr lang="en-US" dirty="0"/>
              <a:t>Gives credit for identifying non-anaphoric</a:t>
            </a:r>
            <a:r>
              <a:rPr lang="ru-RU" dirty="0"/>
              <a:t> </a:t>
            </a:r>
            <a:r>
              <a:rPr lang="en-US" dirty="0"/>
              <a:t>expressions</a:t>
            </a:r>
          </a:p>
          <a:p>
            <a:r>
              <a:rPr lang="en-US" dirty="0"/>
              <a:t>Incorporates weighting factor</a:t>
            </a:r>
          </a:p>
          <a:p>
            <a:r>
              <a:rPr lang="en-US" dirty="0"/>
              <a:t>Trade-off between recall and precision</a:t>
            </a:r>
            <a:r>
              <a:rPr lang="ru-RU" dirty="0"/>
              <a:t> </a:t>
            </a:r>
            <a:r>
              <a:rPr lang="en-US" dirty="0"/>
              <a:t>normally set to equal</a:t>
            </a:r>
          </a:p>
        </p:txBody>
      </p:sp>
    </p:spTree>
    <p:extLst>
      <p:ext uri="{BB962C8B-B14F-4D97-AF65-F5344CB8AC3E}">
        <p14:creationId xmlns:p14="http://schemas.microsoft.com/office/powerpoint/2010/main" val="29693077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Метрики и ресурсы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C2B629-7471-424F-A2AB-0D9E3E40DC0B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57</a:t>
            </a:fld>
            <a:endParaRPr lang="ru-RU"/>
          </a:p>
        </p:txBody>
      </p:sp>
      <p:sp>
        <p:nvSpPr>
          <p:cNvPr id="8" name="Google Shape;130;p21"/>
          <p:cNvSpPr txBox="1">
            <a:spLocks/>
          </p:cNvSpPr>
          <p:nvPr/>
        </p:nvSpPr>
        <p:spPr>
          <a:xfrm>
            <a:off x="325043" y="1484784"/>
            <a:ext cx="8422483" cy="4536504"/>
          </a:xfrm>
          <a:prstGeom prst="rect">
            <a:avLst/>
          </a:prstGeom>
        </p:spPr>
        <p:txBody>
          <a:bodyPr spcFirstLastPara="1" wrap="square" lIns="91425" tIns="54000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0">
              <a:spcBef>
                <a:spcPts val="600"/>
              </a:spcBef>
              <a:buNone/>
            </a:pP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9" name="Shape 228"/>
          <p:cNvSpPr txBox="1">
            <a:spLocks/>
          </p:cNvSpPr>
          <p:nvPr/>
        </p:nvSpPr>
        <p:spPr>
          <a:xfrm>
            <a:off x="392114" y="1844824"/>
            <a:ext cx="8140700" cy="3671888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14317">
              <a:buClr>
                <a:schemeClr val="dk1"/>
              </a:buClr>
              <a:buSzPct val="100000"/>
              <a:buFont typeface="Arial"/>
              <a:buAutoNum type="arabicPeriod"/>
            </a:pPr>
            <a:endParaRPr lang="en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39756" y="1493719"/>
            <a:ext cx="7993063" cy="430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133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Метрики и ресурсы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C2B629-7471-424F-A2AB-0D9E3E40DC0B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58</a:t>
            </a:fld>
            <a:endParaRPr lang="ru-RU"/>
          </a:p>
        </p:txBody>
      </p:sp>
      <p:sp>
        <p:nvSpPr>
          <p:cNvPr id="8" name="Google Shape;130;p21"/>
          <p:cNvSpPr txBox="1">
            <a:spLocks/>
          </p:cNvSpPr>
          <p:nvPr/>
        </p:nvSpPr>
        <p:spPr>
          <a:xfrm>
            <a:off x="325043" y="1484784"/>
            <a:ext cx="8422483" cy="4536504"/>
          </a:xfrm>
          <a:prstGeom prst="rect">
            <a:avLst/>
          </a:prstGeom>
        </p:spPr>
        <p:txBody>
          <a:bodyPr spcFirstLastPara="1" wrap="square" lIns="91425" tIns="54000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0">
              <a:spcBef>
                <a:spcPts val="600"/>
              </a:spcBef>
              <a:buNone/>
            </a:pP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9" name="Shape 228"/>
          <p:cNvSpPr txBox="1">
            <a:spLocks/>
          </p:cNvSpPr>
          <p:nvPr/>
        </p:nvSpPr>
        <p:spPr>
          <a:xfrm>
            <a:off x="392114" y="1844824"/>
            <a:ext cx="8140700" cy="3671888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14317">
              <a:buClr>
                <a:schemeClr val="dk1"/>
              </a:buClr>
              <a:buSzPct val="100000"/>
              <a:buFont typeface="Arial"/>
              <a:buAutoNum type="arabicPeriod"/>
            </a:pPr>
            <a:endParaRPr lang="e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64" y="1588522"/>
            <a:ext cx="8024127" cy="418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119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Метрики и ресурсы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C2B629-7471-424F-A2AB-0D9E3E40DC0B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59</a:t>
            </a:fld>
            <a:endParaRPr lang="ru-RU"/>
          </a:p>
        </p:txBody>
      </p:sp>
      <p:sp>
        <p:nvSpPr>
          <p:cNvPr id="8" name="Google Shape;130;p21"/>
          <p:cNvSpPr txBox="1">
            <a:spLocks/>
          </p:cNvSpPr>
          <p:nvPr/>
        </p:nvSpPr>
        <p:spPr>
          <a:xfrm>
            <a:off x="325043" y="1484784"/>
            <a:ext cx="8422483" cy="4536504"/>
          </a:xfrm>
          <a:prstGeom prst="rect">
            <a:avLst/>
          </a:prstGeom>
        </p:spPr>
        <p:txBody>
          <a:bodyPr spcFirstLastPara="1" wrap="square" lIns="91425" tIns="54000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0">
              <a:spcBef>
                <a:spcPts val="600"/>
              </a:spcBef>
              <a:buNone/>
            </a:pP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9" name="Shape 228"/>
          <p:cNvSpPr txBox="1">
            <a:spLocks/>
          </p:cNvSpPr>
          <p:nvPr/>
        </p:nvSpPr>
        <p:spPr>
          <a:xfrm>
            <a:off x="392114" y="1844824"/>
            <a:ext cx="8140700" cy="3671888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14317">
              <a:buClr>
                <a:schemeClr val="dk1"/>
              </a:buClr>
              <a:buSzPct val="100000"/>
              <a:buFont typeface="Arial"/>
              <a:buAutoNum type="arabicPeriod"/>
            </a:pPr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5" y="1530103"/>
            <a:ext cx="7607053" cy="444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6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Уточнение задачи</a:t>
            </a:r>
            <a:r>
              <a:rPr lang="en-US" dirty="0"/>
              <a:t>		</a:t>
            </a:r>
            <a:r>
              <a:rPr lang="en-US" dirty="0"/>
              <a:t>	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C2B629-7471-424F-A2AB-0D9E3E40DC0B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8" name="Google Shape;130;p21"/>
          <p:cNvSpPr txBox="1">
            <a:spLocks/>
          </p:cNvSpPr>
          <p:nvPr/>
        </p:nvSpPr>
        <p:spPr>
          <a:xfrm>
            <a:off x="325043" y="1484784"/>
            <a:ext cx="8422483" cy="4536504"/>
          </a:xfrm>
          <a:prstGeom prst="rect">
            <a:avLst/>
          </a:prstGeom>
        </p:spPr>
        <p:txBody>
          <a:bodyPr spcFirstLastPara="1" wrap="square" lIns="91425" tIns="54000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ru-RU" sz="24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упоминания</a:t>
            </a:r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ru-RU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или </a:t>
            </a:r>
            <a:r>
              <a:rPr lang="ru-RU" sz="24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референциальные</a:t>
            </a:r>
            <a:r>
              <a:rPr lang="ru-RU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выражения (</a:t>
            </a:r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mentions</a:t>
            </a:r>
            <a:r>
              <a:rPr lang="ru-RU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– именная группа</a:t>
            </a:r>
          </a:p>
          <a:p>
            <a:pPr>
              <a:spcBef>
                <a:spcPts val="0"/>
              </a:spcBef>
            </a:pPr>
            <a:r>
              <a:rPr lang="ru-RU" sz="24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референты</a:t>
            </a:r>
            <a:r>
              <a:rPr lang="ru-RU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– сущности, с которыми соотносятся упоминания</a:t>
            </a:r>
          </a:p>
          <a:p>
            <a:pPr>
              <a:spcBef>
                <a:spcPts val="0"/>
              </a:spcBef>
            </a:pPr>
            <a:r>
              <a:rPr lang="ru-RU" sz="2400" b="1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кореферентность</a:t>
            </a:r>
            <a:r>
              <a:rPr lang="ru-RU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– связь между двумя упоминаниями, которые имеют одного и того же референта (относятся к одной и той же сущности)</a:t>
            </a:r>
          </a:p>
          <a:p>
            <a:pPr>
              <a:spcBef>
                <a:spcPts val="0"/>
              </a:spcBef>
            </a:pPr>
            <a:r>
              <a:rPr lang="ru-RU" sz="24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анафорическое выражение </a:t>
            </a:r>
            <a:r>
              <a:rPr lang="ru-RU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– языковая единица, которая не имеет собственного лексического значения; референт вычисляется из контекста</a:t>
            </a:r>
          </a:p>
          <a:p>
            <a:pPr>
              <a:spcBef>
                <a:spcPts val="0"/>
              </a:spcBef>
            </a:pPr>
            <a:r>
              <a:rPr lang="ru-RU" sz="24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анафора</a:t>
            </a:r>
            <a:r>
              <a:rPr lang="ru-RU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– отсылка к предыдущему контексту</a:t>
            </a:r>
          </a:p>
          <a:p>
            <a:pPr>
              <a:spcBef>
                <a:spcPts val="0"/>
              </a:spcBef>
            </a:pPr>
            <a:r>
              <a:rPr lang="ru-RU" sz="2400" b="1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катафора</a:t>
            </a:r>
            <a:r>
              <a:rPr lang="ru-RU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– отсылка к последующему контексту</a:t>
            </a:r>
          </a:p>
          <a:p>
            <a:pPr>
              <a:spcBef>
                <a:spcPts val="0"/>
              </a:spcBef>
            </a:pPr>
            <a:endParaRPr lang="ru-RU" sz="240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230393">
              <a:spcBef>
                <a:spcPts val="0"/>
              </a:spcBef>
              <a:buNone/>
            </a:pPr>
            <a:endParaRPr lang="ru-RU" sz="240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0990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Метрики и ресурсы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C2B629-7471-424F-A2AB-0D9E3E40DC0B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60</a:t>
            </a:fld>
            <a:endParaRPr lang="ru-RU"/>
          </a:p>
        </p:txBody>
      </p:sp>
      <p:sp>
        <p:nvSpPr>
          <p:cNvPr id="8" name="Google Shape;130;p21"/>
          <p:cNvSpPr txBox="1">
            <a:spLocks/>
          </p:cNvSpPr>
          <p:nvPr/>
        </p:nvSpPr>
        <p:spPr>
          <a:xfrm>
            <a:off x="325043" y="1484784"/>
            <a:ext cx="8422483" cy="4536504"/>
          </a:xfrm>
          <a:prstGeom prst="rect">
            <a:avLst/>
          </a:prstGeom>
        </p:spPr>
        <p:txBody>
          <a:bodyPr spcFirstLastPara="1" wrap="square" lIns="91425" tIns="54000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0">
              <a:spcBef>
                <a:spcPts val="600"/>
              </a:spcBef>
              <a:buNone/>
            </a:pP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9" name="Shape 228"/>
          <p:cNvSpPr txBox="1">
            <a:spLocks/>
          </p:cNvSpPr>
          <p:nvPr/>
        </p:nvSpPr>
        <p:spPr>
          <a:xfrm>
            <a:off x="392114" y="1844824"/>
            <a:ext cx="8140700" cy="3671888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14317">
              <a:buClr>
                <a:schemeClr val="dk1"/>
              </a:buClr>
              <a:buSzPct val="100000"/>
              <a:buFont typeface="Arial"/>
              <a:buAutoNum type="arabicPeriod"/>
            </a:pPr>
            <a:endParaRPr lang="e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3" y="1372815"/>
            <a:ext cx="8793400" cy="481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637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Метрики и ресурсы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C2B629-7471-424F-A2AB-0D9E3E40DC0B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61</a:t>
            </a:fld>
            <a:endParaRPr lang="ru-RU"/>
          </a:p>
        </p:txBody>
      </p:sp>
      <p:sp>
        <p:nvSpPr>
          <p:cNvPr id="8" name="Google Shape;130;p21"/>
          <p:cNvSpPr txBox="1">
            <a:spLocks/>
          </p:cNvSpPr>
          <p:nvPr/>
        </p:nvSpPr>
        <p:spPr>
          <a:xfrm>
            <a:off x="325043" y="1484784"/>
            <a:ext cx="8422483" cy="4536504"/>
          </a:xfrm>
          <a:prstGeom prst="rect">
            <a:avLst/>
          </a:prstGeom>
        </p:spPr>
        <p:txBody>
          <a:bodyPr spcFirstLastPara="1" wrap="square" lIns="91425" tIns="54000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0">
              <a:spcBef>
                <a:spcPts val="600"/>
              </a:spcBef>
              <a:buNone/>
            </a:pP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9" name="Shape 228"/>
          <p:cNvSpPr txBox="1">
            <a:spLocks/>
          </p:cNvSpPr>
          <p:nvPr/>
        </p:nvSpPr>
        <p:spPr>
          <a:xfrm>
            <a:off x="392114" y="1844824"/>
            <a:ext cx="8140700" cy="3671888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14317">
              <a:buClr>
                <a:schemeClr val="dk1"/>
              </a:buClr>
              <a:buSzPct val="100000"/>
              <a:buFont typeface="Arial"/>
              <a:buAutoNum type="arabicPeriod"/>
            </a:pPr>
            <a:endParaRPr lang="e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45" y="1549265"/>
            <a:ext cx="8078055" cy="448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517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MUC6 F-measure</a:t>
            </a:r>
          </a:p>
          <a:p>
            <a:r>
              <a:rPr lang="en-US" dirty="0"/>
              <a:t>– Ignores single mention entities</a:t>
            </a:r>
          </a:p>
          <a:p>
            <a:r>
              <a:rPr lang="en-US" dirty="0"/>
              <a:t>– Potentially biased toward large clusters</a:t>
            </a:r>
          </a:p>
          <a:p>
            <a:r>
              <a:rPr lang="en-US" dirty="0"/>
              <a:t>– No one-to-one entity mapping guarantee</a:t>
            </a:r>
          </a:p>
          <a:p>
            <a:r>
              <a:rPr lang="en-US" dirty="0"/>
              <a:t>• B3</a:t>
            </a:r>
          </a:p>
          <a:p>
            <a:r>
              <a:rPr lang="en-US" dirty="0"/>
              <a:t>– Set view of mentions in an entity</a:t>
            </a:r>
          </a:p>
          <a:p>
            <a:r>
              <a:rPr lang="en-US" dirty="0"/>
              <a:t>– Based on number of corresponding mentions between</a:t>
            </a:r>
          </a:p>
          <a:p>
            <a:r>
              <a:rPr lang="en-US" dirty="0"/>
              <a:t>entities averaged over total number of mentions</a:t>
            </a:r>
          </a:p>
          <a:p>
            <a:r>
              <a:rPr lang="en-US" dirty="0"/>
              <a:t>– Does not provide one-to-one entity mapping</a:t>
            </a:r>
          </a:p>
          <a:p>
            <a:r>
              <a:rPr lang="en-US" dirty="0"/>
              <a:t>• CEAF</a:t>
            </a:r>
          </a:p>
          <a:p>
            <a:r>
              <a:rPr lang="en-US" dirty="0"/>
              <a:t>– One-to-one entity mapping</a:t>
            </a:r>
          </a:p>
          <a:p>
            <a:r>
              <a:rPr lang="en-US" dirty="0"/>
              <a:t>– Optimal mapping can be tuned to a different similarity</a:t>
            </a:r>
          </a:p>
          <a:p>
            <a:r>
              <a:rPr lang="en-US" dirty="0"/>
              <a:t>measure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Метрики и ресурсы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C2B629-7471-424F-A2AB-0D9E3E40DC0B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62</a:t>
            </a:fld>
            <a:endParaRPr lang="ru-RU"/>
          </a:p>
        </p:txBody>
      </p:sp>
      <p:sp>
        <p:nvSpPr>
          <p:cNvPr id="8" name="Google Shape;130;p21"/>
          <p:cNvSpPr txBox="1">
            <a:spLocks/>
          </p:cNvSpPr>
          <p:nvPr/>
        </p:nvSpPr>
        <p:spPr>
          <a:xfrm>
            <a:off x="325043" y="1484784"/>
            <a:ext cx="8422483" cy="4536504"/>
          </a:xfrm>
          <a:prstGeom prst="rect">
            <a:avLst/>
          </a:prstGeom>
        </p:spPr>
        <p:txBody>
          <a:bodyPr spcFirstLastPara="1" wrap="square" lIns="91425" tIns="54000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0">
              <a:spcBef>
                <a:spcPts val="600"/>
              </a:spcBef>
              <a:buNone/>
            </a:pP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9" name="Shape 228"/>
          <p:cNvSpPr txBox="1">
            <a:spLocks/>
          </p:cNvSpPr>
          <p:nvPr/>
        </p:nvSpPr>
        <p:spPr>
          <a:xfrm>
            <a:off x="392114" y="1844824"/>
            <a:ext cx="8140700" cy="3671888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14317">
              <a:buClr>
                <a:schemeClr val="dk1"/>
              </a:buClr>
              <a:buSzPct val="100000"/>
              <a:buFont typeface="Arial"/>
              <a:buAutoNum type="arabicPeriod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6836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Уточнение задачи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C2B629-7471-424F-A2AB-0D9E3E40DC0B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8" name="Google Shape;130;p21"/>
          <p:cNvSpPr txBox="1">
            <a:spLocks/>
          </p:cNvSpPr>
          <p:nvPr/>
        </p:nvSpPr>
        <p:spPr>
          <a:xfrm>
            <a:off x="325043" y="1484784"/>
            <a:ext cx="8422483" cy="4536504"/>
          </a:xfrm>
          <a:prstGeom prst="rect">
            <a:avLst/>
          </a:prstGeom>
        </p:spPr>
        <p:txBody>
          <a:bodyPr spcFirstLastPara="1" wrap="square" lIns="91425" tIns="54000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0">
              <a:spcBef>
                <a:spcPts val="600"/>
              </a:spcBef>
              <a:buNone/>
            </a:pPr>
            <a:r>
              <a:rPr lang="ru-RU" sz="24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(3)</a:t>
            </a:r>
            <a:r>
              <a:rPr lang="ru-RU" sz="2400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" sz="2400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Участники семинара</a:t>
            </a:r>
            <a:r>
              <a:rPr lang="en" sz="24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делают доклад. </a:t>
            </a:r>
            <a:r>
              <a:rPr lang="en" sz="2400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Они</a:t>
            </a:r>
            <a:r>
              <a:rPr lang="en" sz="24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говорят, что...</a:t>
            </a:r>
            <a:endParaRPr lang="ru-RU" sz="240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594" indent="0">
              <a:spcBef>
                <a:spcPts val="600"/>
              </a:spcBef>
              <a:buNone/>
            </a:pP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Термины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ru-RU" sz="24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они</a:t>
            </a: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- </a:t>
            </a:r>
            <a:r>
              <a:rPr lang="ru-RU" sz="24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анафор</a:t>
            </a: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(то, что отсылает к другому выражению), 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sz="24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участники семинара</a:t>
            </a: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- </a:t>
            </a:r>
            <a:r>
              <a:rPr lang="ru-RU" sz="2400" b="1" i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антецедент</a:t>
            </a: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NB </a:t>
            </a:r>
            <a:r>
              <a:rPr lang="ru-RU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катафора</a:t>
            </a: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</a:p>
          <a:p>
            <a:pPr indent="-380990" algn="just">
              <a:spcBef>
                <a:spcPts val="600"/>
              </a:spcBef>
              <a:buSzPct val="100000"/>
              <a:buAutoNum type="arabicParenBoth" startAt="2"/>
            </a:pPr>
            <a:r>
              <a:rPr lang="en-US" sz="24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Because </a:t>
            </a:r>
            <a:r>
              <a:rPr lang="en-US" sz="2400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she</a:t>
            </a:r>
            <a:r>
              <a:rPr lang="en-US" sz="24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was going to the post office, </a:t>
            </a:r>
            <a:r>
              <a:rPr lang="en-US" sz="2400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Julie</a:t>
            </a:r>
            <a:r>
              <a:rPr lang="en-US" sz="24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was asked to post a small parcel</a:t>
            </a:r>
          </a:p>
          <a:p>
            <a:pPr marL="0" indent="230393">
              <a:spcBef>
                <a:spcPts val="0"/>
              </a:spcBef>
              <a:buNone/>
            </a:pPr>
            <a:endParaRPr lang="ru-RU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239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Уточнение задачи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C2B629-7471-424F-A2AB-0D9E3E40DC0B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8" name="Google Shape;130;p21"/>
          <p:cNvSpPr txBox="1">
            <a:spLocks/>
          </p:cNvSpPr>
          <p:nvPr/>
        </p:nvSpPr>
        <p:spPr>
          <a:xfrm>
            <a:off x="325043" y="1484784"/>
            <a:ext cx="8422483" cy="4536504"/>
          </a:xfrm>
          <a:prstGeom prst="rect">
            <a:avLst/>
          </a:prstGeom>
        </p:spPr>
        <p:txBody>
          <a:bodyPr spcFirstLastPara="1" wrap="square" lIns="91425" tIns="54000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486">
              <a:spcBef>
                <a:spcPts val="600"/>
              </a:spcBef>
            </a:pPr>
            <a:r>
              <a:rPr lang="ru-RU" sz="24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синглтон</a:t>
            </a:r>
            <a:r>
              <a:rPr lang="ru-RU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– упоминание, которое не имеет антецедента и само не является антецедентом</a:t>
            </a:r>
          </a:p>
          <a:p>
            <a:pPr marL="971526" lvl="1">
              <a:spcBef>
                <a:spcPts val="600"/>
              </a:spcBef>
            </a:pPr>
            <a:r>
              <a:rPr lang="ru-RU" sz="2400" i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архив исторического музея </a:t>
            </a:r>
            <a:r>
              <a:rPr lang="ru-RU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(из примера 1 )</a:t>
            </a:r>
          </a:p>
          <a:p>
            <a:pPr marL="571486">
              <a:spcBef>
                <a:spcPts val="600"/>
              </a:spcBef>
            </a:pPr>
            <a:r>
              <a:rPr lang="ru-RU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первое упоминание 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vs.</a:t>
            </a:r>
            <a:r>
              <a:rPr lang="ru-RU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повторное упоминание</a:t>
            </a:r>
          </a:p>
          <a:p>
            <a:pPr marL="571486">
              <a:spcBef>
                <a:spcPts val="600"/>
              </a:spcBef>
            </a:pPr>
            <a:r>
              <a:rPr lang="ru-RU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кореферентная</a:t>
            </a:r>
            <a:r>
              <a:rPr lang="ru-RU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цепочка (кластер)</a:t>
            </a:r>
          </a:p>
          <a:p>
            <a:pPr marL="571486">
              <a:spcBef>
                <a:spcPts val="600"/>
              </a:spcBef>
            </a:pPr>
            <a:endParaRPr lang="ru-RU" sz="280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594" indent="0">
              <a:spcBef>
                <a:spcPts val="600"/>
              </a:spcBef>
              <a:buNone/>
            </a:pPr>
            <a:r>
              <a:rPr lang="ru-RU" sz="2400" i="1" dirty="0">
                <a:solidFill>
                  <a:srgbClr val="A61C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старая</a:t>
            </a:r>
            <a:r>
              <a:rPr lang="ru-RU" sz="24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sz="2400" i="1" dirty="0">
                <a:solidFill>
                  <a:srgbClr val="A61C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потрепанная записная книжка, она, нашу книжку,</a:t>
            </a:r>
          </a:p>
          <a:p>
            <a:pPr marL="228594" indent="0">
              <a:spcBef>
                <a:spcPts val="600"/>
              </a:spcBef>
              <a:buNone/>
            </a:pPr>
            <a:r>
              <a:rPr lang="ru-RU" sz="2400" i="1" dirty="0">
                <a:solidFill>
                  <a:srgbClr val="A61C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нашей, книжка из Исторического музея, книжки</a:t>
            </a:r>
            <a:endParaRPr lang="ru-RU" sz="280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615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6023" y="0"/>
            <a:ext cx="7283152" cy="1143000"/>
          </a:xfrm>
        </p:spPr>
        <p:txBody>
          <a:bodyPr>
            <a:noAutofit/>
          </a:bodyPr>
          <a:lstStyle/>
          <a:p>
            <a:r>
              <a:rPr lang="ru-RU" dirty="0"/>
              <a:t>Уточнение задачи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C2B629-7471-424F-A2AB-0D9E3E40DC0B}" type="datetime1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Автоматическая обработка текста 2. 2019 ВШЭ. </a:t>
            </a:r>
            <a:r>
              <a:rPr lang="ru-RU" dirty="0" err="1"/>
              <a:t>С.Ю.Толдова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A835A1-215F-43A1-8796-0F93B25450BF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8" name="Google Shape;130;p21"/>
          <p:cNvSpPr txBox="1">
            <a:spLocks/>
          </p:cNvSpPr>
          <p:nvPr/>
        </p:nvSpPr>
        <p:spPr>
          <a:xfrm>
            <a:off x="325043" y="1484784"/>
            <a:ext cx="8422483" cy="4536504"/>
          </a:xfrm>
          <a:prstGeom prst="rect">
            <a:avLst/>
          </a:prstGeom>
        </p:spPr>
        <p:txBody>
          <a:bodyPr spcFirstLastPara="1" wrap="square" lIns="91425" tIns="54000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486">
              <a:spcBef>
                <a:spcPts val="600"/>
              </a:spcBef>
            </a:pPr>
            <a:endParaRPr lang="ru-RU" sz="280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00" y="1448133"/>
            <a:ext cx="8859379" cy="378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a6ce5c68-5ef3-4630-a36d-de452f974331" Revision="1" Stencil="System.MyShapes" StencilVersion="1.0"/>
</Control>
</file>

<file path=customXml/itemProps1.xml><?xml version="1.0" encoding="utf-8"?>
<ds:datastoreItem xmlns:ds="http://schemas.openxmlformats.org/officeDocument/2006/customXml" ds:itemID="{4446121B-69A4-4094-8DFA-41F0C61E496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3722</TotalTime>
  <Words>2813</Words>
  <Application>Microsoft Office PowerPoint</Application>
  <PresentationFormat>On-screen Show (4:3)</PresentationFormat>
  <Paragraphs>561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Arial</vt:lpstr>
      <vt:lpstr>Calibri</vt:lpstr>
      <vt:lpstr>Calibri Light</vt:lpstr>
      <vt:lpstr>Palatino Linotype</vt:lpstr>
      <vt:lpstr>Symbol</vt:lpstr>
      <vt:lpstr>Times New Roman</vt:lpstr>
      <vt:lpstr>Wingdings</vt:lpstr>
      <vt:lpstr>Office Theme</vt:lpstr>
      <vt:lpstr>Storyboard Layouts</vt:lpstr>
      <vt:lpstr>PowerPoint Presentation</vt:lpstr>
      <vt:lpstr>PowerPoint Presentation</vt:lpstr>
      <vt:lpstr>Уточнение задачи </vt:lpstr>
      <vt:lpstr>Уточнение задачи  </vt:lpstr>
      <vt:lpstr>Уточнение задачи   </vt:lpstr>
      <vt:lpstr>Уточнение задачи   </vt:lpstr>
      <vt:lpstr>Уточнение задачи</vt:lpstr>
      <vt:lpstr>Уточнение задачи</vt:lpstr>
      <vt:lpstr>Уточнение задачи</vt:lpstr>
      <vt:lpstr>Уточнение задачи </vt:lpstr>
      <vt:lpstr>Уточнение задачи</vt:lpstr>
      <vt:lpstr>Уточнение задачи </vt:lpstr>
      <vt:lpstr>Уточнение задачи </vt:lpstr>
      <vt:lpstr>Примеры применения </vt:lpstr>
      <vt:lpstr>Классы референциальных выражений</vt:lpstr>
      <vt:lpstr>Классы референциаьных выражений </vt:lpstr>
      <vt:lpstr>Классы референциальных выражений </vt:lpstr>
      <vt:lpstr>Разметка</vt:lpstr>
      <vt:lpstr>Разметка</vt:lpstr>
      <vt:lpstr>Разметка </vt:lpstr>
      <vt:lpstr>Разметка</vt:lpstr>
      <vt:lpstr>Разметка </vt:lpstr>
      <vt:lpstr>Разметка </vt:lpstr>
      <vt:lpstr>Разметка</vt:lpstr>
      <vt:lpstr>Разметка  </vt:lpstr>
      <vt:lpstr>Разметка  </vt:lpstr>
      <vt:lpstr>Разметка  </vt:lpstr>
      <vt:lpstr>Разметка  </vt:lpstr>
      <vt:lpstr>Разметка  </vt:lpstr>
      <vt:lpstr>Разметка  </vt:lpstr>
      <vt:lpstr>Анафора vs. кореферентность</vt:lpstr>
      <vt:lpstr>Методы  </vt:lpstr>
      <vt:lpstr>Разрешение анафоры</vt:lpstr>
      <vt:lpstr>Разрешение анафоры</vt:lpstr>
      <vt:lpstr>Разрешение анафоры</vt:lpstr>
      <vt:lpstr>Разрешение анафоры</vt:lpstr>
      <vt:lpstr>Разрешение анафоры</vt:lpstr>
      <vt:lpstr>Разрешение анафоры</vt:lpstr>
      <vt:lpstr>Разрешение анафоры</vt:lpstr>
      <vt:lpstr>Разрешение кореферентности</vt:lpstr>
      <vt:lpstr>Разрешение кореферентности</vt:lpstr>
      <vt:lpstr>Модель Mention-Pair</vt:lpstr>
      <vt:lpstr>Модель Mention-Pair</vt:lpstr>
      <vt:lpstr>Кореферентность. Признаки</vt:lpstr>
      <vt:lpstr>Кореферентность. Признаки</vt:lpstr>
      <vt:lpstr>Кореферентность. Признаки</vt:lpstr>
      <vt:lpstr>Метрики и ресурсы</vt:lpstr>
      <vt:lpstr>Метрики и ресурсы</vt:lpstr>
      <vt:lpstr>Метрики и ресурсы</vt:lpstr>
      <vt:lpstr>Метрики и ресурсы</vt:lpstr>
      <vt:lpstr>Метрики и ресурсы</vt:lpstr>
      <vt:lpstr>Метрики и ресурсы</vt:lpstr>
      <vt:lpstr>Метрики и ресурсы</vt:lpstr>
      <vt:lpstr>Метрики и ресурсы</vt:lpstr>
      <vt:lpstr>Метрики и ресурсы</vt:lpstr>
      <vt:lpstr>Метрики и ресурсы. B3</vt:lpstr>
      <vt:lpstr>Метрики и ресурсы</vt:lpstr>
      <vt:lpstr>Метрики и ресурсы</vt:lpstr>
      <vt:lpstr>Метрики и ресурсы</vt:lpstr>
      <vt:lpstr>Метрики и ресурсы</vt:lpstr>
      <vt:lpstr>Метрики и ресурсы</vt:lpstr>
      <vt:lpstr>Метрики и ресурсы</vt:lpstr>
    </vt:vector>
  </TitlesOfParts>
  <Company>ABBYY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Sense Disambiguation</dc:title>
  <dc:creator>Дмитрий Горшков</dc:creator>
  <cp:lastModifiedBy>Дмитрий Горшков</cp:lastModifiedBy>
  <cp:revision>220</cp:revision>
  <dcterms:created xsi:type="dcterms:W3CDTF">2013-09-24T07:01:14Z</dcterms:created>
  <dcterms:modified xsi:type="dcterms:W3CDTF">2019-11-22T07:52:48Z</dcterms:modified>
</cp:coreProperties>
</file>