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74" r:id="rId5"/>
    <p:sldId id="275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9" r:id="rId16"/>
    <p:sldId id="281" r:id="rId17"/>
    <p:sldId id="280" r:id="rId18"/>
    <p:sldId id="282" r:id="rId19"/>
    <p:sldId id="283" r:id="rId20"/>
    <p:sldId id="284" r:id="rId21"/>
    <p:sldId id="285" r:id="rId22"/>
    <p:sldId id="269" r:id="rId23"/>
    <p:sldId id="270" r:id="rId24"/>
    <p:sldId id="271" r:id="rId25"/>
    <p:sldId id="272" r:id="rId26"/>
    <p:sldId id="273" r:id="rId27"/>
    <p:sldId id="277" r:id="rId28"/>
    <p:sldId id="276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76"/>
  </p:normalViewPr>
  <p:slideViewPr>
    <p:cSldViewPr snapToGrid="0" snapToObjects="1">
      <p:cViewPr>
        <p:scale>
          <a:sx n="105" d="100"/>
          <a:sy n="105" d="100"/>
        </p:scale>
        <p:origin x="8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5A6C4-0524-334B-8780-08AA501139AE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7557E-28E8-8442-88C4-5C2B4DF305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95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EA16A-4D66-8C46-B568-DD31D66B5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5E4A56-98A0-0A44-BDD7-A1B5B12A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3B1119-D0C0-EC40-97EF-AEAE7B0D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53AD-DBCD-3343-B3F8-8AB5ADCE7CA6}" type="datetime1">
              <a:rPr lang="ru-RU" smtClean="0"/>
              <a:t>05.12.2019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D1C92A-5285-6347-BBE0-BA7E447B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73D8D4-B15A-F147-B90F-47A0065E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04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47D7B-126B-B845-B1EB-CC08D03F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12CA76-4018-5B47-8F5E-955B1695F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C1C2D5-7673-CD40-95E0-074CED7E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61CB-AF9C-C54F-A157-8CBA7DFCB60D}" type="datetime1">
              <a:rPr lang="ru-RU" smtClean="0"/>
              <a:t>05.12.2019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6652C7-B2A2-4D47-9380-0A18E3BE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25047D-0551-1743-9F80-9C2DB0EE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29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05021A-9F9D-4146-9961-41099D421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694184-5292-FE40-B468-BFD64D84B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30B2E2-EDF1-6A48-BC65-3AC80FA0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6F75-11B8-334E-8F53-BCCBF9A51DD7}" type="datetime1">
              <a:rPr lang="ru-RU" smtClean="0"/>
              <a:t>05.12.2019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C69DA3-CE2A-0546-862C-DA9ABB27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423F0F-52C1-E64E-9E6C-5F2CFF00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71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216D7-9EBD-A642-A2A7-CDD23380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33C4FC-4105-8E41-89F3-BBBCC8EF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B0931-7D7E-F148-AEF0-488C0DCE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EABB-EF89-4249-8076-3740F2B10716}" type="datetime1">
              <a:rPr lang="ru-RU" smtClean="0"/>
              <a:t>05.12.2019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82FB9-5F40-CF4C-9F61-44729D4F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845125-993D-2B43-9799-9A4E66A2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02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0EF94-63DF-8E47-88E5-AF35AACC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8A6665-02A7-6442-9CFC-AD281368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EA966-5B8D-624A-9C00-91D82422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78B0-74B6-9C4C-BA74-D4AFA80F891D}" type="datetime1">
              <a:rPr lang="ru-RU" smtClean="0"/>
              <a:t>05.12.2019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18B1D0-7BC2-CE4B-A84B-8B591BC1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0CCD6C-AF98-1446-834A-10E02DCC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10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2FE83-F420-6A4E-9C38-81485093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5E53AC-275B-2C45-B389-7AA51DCF8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DE7477-4BCF-A340-9F34-00AE4467A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FB9736-A37C-334B-B270-DE61373B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AE7C-18BA-A647-813D-717611727324}" type="datetime1">
              <a:rPr lang="ru-RU" smtClean="0"/>
              <a:t>05.12.2019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36D7D5-8206-2342-9AF5-AFF291B1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3042D8-473F-054D-A083-112FF29E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72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B69DA-D4FD-FA49-9D1F-87B850BC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D74EC-0267-C74B-B782-395ABE994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F1B9E1-A018-824F-98C1-108BEBF6C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BDE2FB-6143-E84A-A9BA-83E90BBF1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FCD8C3-E4EB-F246-B50E-F4680C34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AD653A-54AB-8543-8447-02F1E5AB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0328-F9AF-8148-9C25-6DB315E7AC0D}" type="datetime1">
              <a:rPr lang="ru-RU" smtClean="0"/>
              <a:t>05.12.2019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4FE6E6-4918-D54A-9B8B-36932F4A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A0C5C1-43AA-6240-9385-A1B72E53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4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356B8-2F5B-7546-A916-3C7A9CA8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F63407-6869-8443-811B-CE467536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B774-8A07-2141-AB83-30DC9E1F1274}" type="datetime1">
              <a:rPr lang="ru-RU" smtClean="0"/>
              <a:t>05.12.2019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B66B11-3CDA-9440-ACD9-8F64FED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D9F8BF-8F19-A44A-8B4D-5883C03D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8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539C13-7F15-C248-A8EB-FBDEB62C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79FC-07A7-F34B-BB39-9C10FFAB269A}" type="datetime1">
              <a:rPr lang="ru-RU" smtClean="0"/>
              <a:t>05.12.2019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225B85-5DDE-024F-80E3-86F5467A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2BA634-CBD6-0A4C-9EE6-1217DEBB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6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4718B-AEA1-0F4C-A3F6-04BD23BB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8DDFAE-8146-D541-B56E-23EE5C70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650408-AF08-B440-B6DB-19242433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9ABEBB-6044-4D4C-AC28-2BEF6F88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CD29-097B-D245-9C0E-B813263D8233}" type="datetime1">
              <a:rPr lang="ru-RU" smtClean="0"/>
              <a:t>05.12.2019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3B501B-97F7-8B45-B5D3-DAE9DE2A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8ECB04-B151-9343-9F82-28FA120D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6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395EE-2E6E-B04D-A88D-9DA3AB6A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A1BA8EB-2B35-C245-BC00-19F0E97EA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DE0CFA-E1D7-8141-909A-AE8FF3405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7CEEAF-5AE8-E643-A932-CB28AD4E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92AC-446C-8C48-8FF6-B62CF9C472A0}" type="datetime1">
              <a:rPr lang="ru-RU" smtClean="0"/>
              <a:t>05.12.2019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DD1337-79DA-F14E-93A1-8D578D11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DFB41C-D1C7-0746-94D5-3DB9E6AD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89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C2B8C-4CF7-884F-8852-2E6D8C15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B116C7-323D-8C4A-B49F-23C2BC88E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A95728-6980-7F46-BECD-488C1B272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7A3A7-9005-F84D-A861-A99B122A5D07}" type="datetime1">
              <a:rPr lang="ru-RU" smtClean="0"/>
              <a:t>05.12.2019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16B0EC-CD27-B84E-9688-80DE3E85B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B56E9E-CE88-BE49-834A-7660792C5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6877-F38D-9540-93EB-8AA485F09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8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bridge.org/core/books/statistical-machine-translation/94EADF9F680558E13BE759997553CDE5" TargetMode="External"/><Relationship Id="rId2" Type="http://schemas.openxmlformats.org/officeDocument/2006/relationships/hyperlink" Target="http://mt-class.org/jhu/slides/lecture-ibm-model1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://mttalks.ufal.ms.mff.cuni.cz/index.php?title=Phrase-based_Model#A_Real_Exampl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dexdataschool/nlp_course/tree/master/week07_mt" TargetMode="External"/><Relationship Id="rId2" Type="http://schemas.openxmlformats.org/officeDocument/2006/relationships/hyperlink" Target="http://statmt.org/wmt19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t-archive.info/" TargetMode="External"/><Relationship Id="rId4" Type="http://schemas.openxmlformats.org/officeDocument/2006/relationships/hyperlink" Target="http://web.stanford.edu/class/cs224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utchinsweb.me.uk/PPF-TOC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DF8D2-3B6C-C948-87C7-996E96B1F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Машинный перевод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CC16AA-F8F9-774F-96E0-5D04E3F75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5-6 декабря 2019</a:t>
            </a:r>
          </a:p>
          <a:p>
            <a:r>
              <a:rPr lang="ru-RU" dirty="0"/>
              <a:t>Е.В. </a:t>
            </a:r>
            <a:r>
              <a:rPr lang="ru-RU" dirty="0" err="1"/>
              <a:t>Еникеева</a:t>
            </a:r>
            <a:endParaRPr lang="ru-RU" dirty="0"/>
          </a:p>
        </p:txBody>
      </p:sp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A337596A-FF96-DA44-8763-FCB03B7D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/>
              <a:t>Автоматическая обработка естественного языка, НИУ ВШЭ, 2019</a:t>
            </a:r>
          </a:p>
        </p:txBody>
      </p:sp>
    </p:spTree>
    <p:extLst>
      <p:ext uri="{BB962C8B-B14F-4D97-AF65-F5344CB8AC3E}">
        <p14:creationId xmlns:p14="http://schemas.microsoft.com/office/powerpoint/2010/main" val="313237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8446E-5E5C-9A46-8B27-4EFDB723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Статистическая модель перевода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377606C-277A-9648-9061-AEF8E2248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088299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5053832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232094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4208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сумка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5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мешок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07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 of words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мешок слов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3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 of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пакет 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921858"/>
                  </a:ext>
                </a:extLst>
              </a:tr>
            </a:tbl>
          </a:graphicData>
        </a:graphic>
      </p:graphicFrame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B5A22C-0B79-1E46-8C35-192E2EB1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6681E8-2C69-764F-8CA5-A8895002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E11E1-14BB-AD48-BD5F-57A4D840965C}"/>
              </a:ext>
            </a:extLst>
          </p:cNvPr>
          <p:cNvSpPr txBox="1"/>
          <p:nvPr/>
        </p:nvSpPr>
        <p:spPr>
          <a:xfrm>
            <a:off x="838200" y="3549016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Откуда берем эти вероятности?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(скорее всего) </a:t>
            </a:r>
            <a:r>
              <a:rPr lang="en-US" sz="2400" dirty="0"/>
              <a:t>count-based </a:t>
            </a:r>
            <a:r>
              <a:rPr lang="ru-RU" sz="2400" dirty="0"/>
              <a:t>подход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нужно знать частоты слов / фраз из </a:t>
            </a:r>
            <a:r>
              <a:rPr lang="en-US" sz="2400" b="1" dirty="0"/>
              <a:t>e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нужно знать, когда эти фразы являются переводами друг друга</a:t>
            </a:r>
          </a:p>
        </p:txBody>
      </p:sp>
    </p:spTree>
    <p:extLst>
      <p:ext uri="{BB962C8B-B14F-4D97-AF65-F5344CB8AC3E}">
        <p14:creationId xmlns:p14="http://schemas.microsoft.com/office/powerpoint/2010/main" val="379321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115E7-7BF3-AB4E-92E6-F4431A9D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/ </a:t>
            </a:r>
            <a:r>
              <a:rPr lang="en-US" dirty="0"/>
              <a:t>alignment</a:t>
            </a:r>
            <a:r>
              <a:rPr lang="ru-RU" dirty="0"/>
              <a:t> (1)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C8FF5A-1109-C544-B6EC-49E1C3DB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0419A7-E3E8-C04B-9714-210B7674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11</a:t>
            </a:fld>
            <a:endParaRPr lang="ru-RU"/>
          </a:p>
        </p:txBody>
      </p:sp>
      <p:pic>
        <p:nvPicPr>
          <p:cNvPr id="7" name="Picture 2" descr="letteralign2.jpg">
            <a:extLst>
              <a:ext uri="{FF2B5EF4-FFF2-40B4-BE49-F238E27FC236}">
                <a16:creationId xmlns:a16="http://schemas.microsoft.com/office/drawing/2014/main" id="{8BD65282-9B7C-BC4C-A1AB-2F10AE42F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43" y="3016251"/>
            <a:ext cx="3966957" cy="31623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0C70452-23D8-8849-A626-2F5A7F493F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722" y="1690688"/>
            <a:ext cx="7224538" cy="2022218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64435D-9B51-3D48-89F5-C053D266CCFF}"/>
              </a:ext>
            </a:extLst>
          </p:cNvPr>
          <p:cNvSpPr txBox="1"/>
          <p:nvPr/>
        </p:nvSpPr>
        <p:spPr>
          <a:xfrm>
            <a:off x="720090" y="4469130"/>
            <a:ext cx="3429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= [2, 3, 4, 4, 5, 6, 6]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NB! 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Записываем из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i="1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364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52A9A-86DD-1047-BF9C-3B5BABF6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(2)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1D5D80-F88F-7348-90B0-C75833CC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Предположения:</a:t>
            </a:r>
          </a:p>
          <a:p>
            <a:r>
              <a:rPr lang="ru-RU" dirty="0"/>
              <a:t>Выравнивание по предложениям уже есть</a:t>
            </a:r>
          </a:p>
          <a:p>
            <a:r>
              <a:rPr lang="ru-RU" dirty="0"/>
              <a:t>Строим отображение один – много</a:t>
            </a:r>
          </a:p>
          <a:p>
            <a:pPr marL="457200" lvl="1" indent="0">
              <a:buNone/>
            </a:pPr>
            <a:r>
              <a:rPr lang="ru-RU" dirty="0"/>
              <a:t>(то есть одно слово из </a:t>
            </a:r>
            <a:r>
              <a:rPr lang="en-US" b="1" dirty="0"/>
              <a:t>f</a:t>
            </a:r>
            <a:r>
              <a:rPr lang="en-US" dirty="0"/>
              <a:t> </a:t>
            </a:r>
            <a:r>
              <a:rPr lang="ru-RU" dirty="0"/>
              <a:t>может отображаться несколько из 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ru-RU" dirty="0"/>
              <a:t>но не наоборот)</a:t>
            </a:r>
          </a:p>
          <a:p>
            <a:r>
              <a:rPr lang="ru-RU" dirty="0"/>
              <a:t>Есть нулевой элемент</a:t>
            </a:r>
          </a:p>
          <a:p>
            <a:pPr marL="457200" lvl="1" indent="0">
              <a:buNone/>
            </a:pPr>
            <a:r>
              <a:rPr lang="ru-RU" dirty="0"/>
              <a:t>(слово из </a:t>
            </a:r>
            <a:r>
              <a:rPr lang="en-US" b="1" dirty="0"/>
              <a:t>f</a:t>
            </a:r>
            <a:r>
              <a:rPr lang="en-US" dirty="0"/>
              <a:t> </a:t>
            </a:r>
            <a:r>
              <a:rPr lang="ru-RU" dirty="0"/>
              <a:t>может не иметь переводного эквивалента в </a:t>
            </a:r>
            <a:r>
              <a:rPr lang="en-US" b="1" dirty="0"/>
              <a:t>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2BE017-54B0-7246-BED5-DCA010AC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00B467-7C36-3E44-A337-B880DF8F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12</a:t>
            </a:fld>
            <a:endParaRPr lang="ru-RU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4C28385-6C26-4A45-A050-84E390FD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5100" y="5063579"/>
            <a:ext cx="6564630" cy="1113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491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73AAE-6A48-0543-BC20-66BA02D9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(1)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98BA748-625E-CB4F-9DF5-F9972FE401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IBM Model 1</a:t>
                </a:r>
                <a:r>
                  <a:rPr lang="en-US" dirty="0"/>
                  <a:t> (</a:t>
                </a:r>
                <a:r>
                  <a:rPr lang="ru-RU" dirty="0"/>
                  <a:t>есть ещё 2, …) —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alibri" charset="0"/>
                  </a:rPr>
                  <a:t>простая генеративная модель, описывает, как мы получаем </a:t>
                </a:r>
                <a:r>
                  <a:rPr lang="en-US" i="1" dirty="0">
                    <a:latin typeface="Times New Roman"/>
                    <a:cs typeface="Times New Roman"/>
                  </a:rPr>
                  <a:t>F</a:t>
                </a:r>
                <a:r>
                  <a:rPr lang="ru-RU" i="1" dirty="0">
                    <a:latin typeface="Times New Roman"/>
                    <a:cs typeface="Times New Roman"/>
                  </a:rPr>
                  <a:t>, </a:t>
                </a:r>
                <a:r>
                  <a:rPr lang="ru-RU" dirty="0">
                    <a:latin typeface="Times New Roman"/>
                    <a:cs typeface="Times New Roman"/>
                  </a:rPr>
                  <a:t>имея </a:t>
                </a:r>
                <a:r>
                  <a:rPr lang="en-US" i="1" dirty="0">
                    <a:latin typeface="Times New Roman"/>
                    <a:cs typeface="Times New Roman"/>
                  </a:rPr>
                  <a:t>E</a:t>
                </a:r>
                <a:r>
                  <a:rPr lang="en-US" dirty="0">
                    <a:latin typeface="Times New Roman"/>
                    <a:cs typeface="Times New Roman"/>
                  </a:rPr>
                  <a:t>=</a:t>
                </a:r>
                <a:r>
                  <a:rPr lang="en-US" i="1" dirty="0">
                    <a:latin typeface="Times New Roman"/>
                    <a:cs typeface="Times New Roman"/>
                  </a:rPr>
                  <a:t>e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1</a:t>
                </a:r>
                <a:r>
                  <a:rPr lang="en-US" dirty="0">
                    <a:latin typeface="Times New Roman"/>
                    <a:cs typeface="Times New Roman"/>
                  </a:rPr>
                  <a:t>, </a:t>
                </a:r>
                <a:r>
                  <a:rPr lang="en-US" i="1" dirty="0">
                    <a:latin typeface="Times New Roman"/>
                    <a:cs typeface="Times New Roman"/>
                  </a:rPr>
                  <a:t>e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2</a:t>
                </a:r>
                <a:r>
                  <a:rPr lang="en-US" dirty="0">
                    <a:latin typeface="Times New Roman"/>
                    <a:cs typeface="Times New Roman"/>
                  </a:rPr>
                  <a:t>, …</a:t>
                </a:r>
                <a:r>
                  <a:rPr lang="en-US" i="1" dirty="0" err="1">
                    <a:latin typeface="Times New Roman"/>
                    <a:cs typeface="Times New Roman"/>
                  </a:rPr>
                  <a:t>e</a:t>
                </a:r>
                <a:r>
                  <a:rPr lang="en-US" i="1" baseline="-25000" dirty="0" err="1">
                    <a:latin typeface="Times New Roman"/>
                    <a:cs typeface="Times New Roman"/>
                  </a:rPr>
                  <a:t>I</a:t>
                </a:r>
                <a:r>
                  <a:rPr lang="en-US" dirty="0">
                    <a:latin typeface="Times New Roman"/>
                    <a:cs typeface="Times New Roman"/>
                  </a:rPr>
                  <a:t> </a:t>
                </a:r>
                <a:endParaRPr lang="ru-RU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en-US" i="1" dirty="0">
                  <a:latin typeface="Times New Roman"/>
                  <a:cs typeface="Times New Roman"/>
                </a:endParaRPr>
              </a:p>
              <a:p>
                <a:pPr lvl="1"/>
                <a:r>
                  <a:rPr lang="ru-RU" dirty="0">
                    <a:latin typeface="Calibri" charset="0"/>
                  </a:rPr>
                  <a:t>Пусть</a:t>
                </a:r>
                <a:r>
                  <a:rPr lang="en-US" dirty="0">
                    <a:latin typeface="Calibri" charset="0"/>
                  </a:rPr>
                  <a:t> </a:t>
                </a:r>
                <a:r>
                  <a:rPr lang="en-US" dirty="0">
                    <a:latin typeface="Times New Roman"/>
                    <a:cs typeface="Times New Roman"/>
                  </a:rPr>
                  <a:t>J</a:t>
                </a:r>
                <a:r>
                  <a:rPr lang="ru-RU" dirty="0">
                    <a:latin typeface="Calibri" charset="0"/>
                  </a:rPr>
                  <a:t> — количество слов в </a:t>
                </a:r>
                <a:r>
                  <a:rPr lang="en-US" dirty="0">
                    <a:latin typeface="Times New Roman"/>
                    <a:cs typeface="Times New Roman"/>
                  </a:rPr>
                  <a:t>F</a:t>
                </a:r>
                <a:r>
                  <a:rPr lang="en-US" dirty="0">
                    <a:latin typeface="Calibri" charset="0"/>
                  </a:rPr>
                  <a:t>:   </a:t>
                </a:r>
                <a:r>
                  <a:rPr lang="en-US" i="1" dirty="0">
                    <a:latin typeface="Times New Roman"/>
                    <a:cs typeface="Times New Roman"/>
                  </a:rPr>
                  <a:t>F</a:t>
                </a:r>
                <a:r>
                  <a:rPr lang="en-US" dirty="0">
                    <a:latin typeface="Times New Roman"/>
                    <a:cs typeface="Times New Roman"/>
                  </a:rPr>
                  <a:t>=</a:t>
                </a:r>
                <a:r>
                  <a:rPr lang="en-US" i="1" dirty="0">
                    <a:latin typeface="Times New Roman"/>
                    <a:cs typeface="Times New Roman"/>
                  </a:rPr>
                  <a:t>f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1</a:t>
                </a:r>
                <a:r>
                  <a:rPr lang="en-US" dirty="0">
                    <a:latin typeface="Times New Roman"/>
                    <a:cs typeface="Times New Roman"/>
                  </a:rPr>
                  <a:t>, </a:t>
                </a:r>
                <a:r>
                  <a:rPr lang="en-US" i="1" dirty="0">
                    <a:latin typeface="Times New Roman"/>
                    <a:cs typeface="Times New Roman"/>
                  </a:rPr>
                  <a:t>f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2</a:t>
                </a:r>
                <a:r>
                  <a:rPr lang="en-US" dirty="0">
                    <a:latin typeface="Times New Roman"/>
                    <a:cs typeface="Times New Roman"/>
                  </a:rPr>
                  <a:t>, …</a:t>
                </a:r>
                <a:r>
                  <a:rPr lang="en-US" i="1" dirty="0" err="1">
                    <a:latin typeface="Times New Roman"/>
                    <a:cs typeface="Times New Roman"/>
                  </a:rPr>
                  <a:t>f</a:t>
                </a:r>
                <a:r>
                  <a:rPr lang="en-US" i="1" baseline="-25000" dirty="0" err="1">
                    <a:latin typeface="Times New Roman"/>
                    <a:cs typeface="Times New Roman"/>
                  </a:rPr>
                  <a:t>J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pPr lvl="1"/>
                <a:r>
                  <a:rPr lang="ru-RU" dirty="0">
                    <a:latin typeface="Calibri" charset="0"/>
                  </a:rPr>
                  <a:t>Построим выравнивание </a:t>
                </a:r>
                <a:r>
                  <a:rPr lang="en-US" i="1" dirty="0">
                    <a:latin typeface="Times New Roman"/>
                    <a:cs typeface="Times New Roman"/>
                  </a:rPr>
                  <a:t>A</a:t>
                </a:r>
                <a:r>
                  <a:rPr lang="en-US" dirty="0">
                    <a:latin typeface="Times New Roman"/>
                    <a:cs typeface="Times New Roman"/>
                  </a:rPr>
                  <a:t>=</a:t>
                </a:r>
                <a:r>
                  <a:rPr lang="en-US" i="1" dirty="0">
                    <a:latin typeface="Times New Roman"/>
                    <a:cs typeface="Times New Roman"/>
                  </a:rPr>
                  <a:t>a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1</a:t>
                </a:r>
                <a:r>
                  <a:rPr lang="en-US" dirty="0">
                    <a:latin typeface="Times New Roman"/>
                    <a:cs typeface="Times New Roman"/>
                  </a:rPr>
                  <a:t>, </a:t>
                </a:r>
                <a:r>
                  <a:rPr lang="en-US" i="1" dirty="0">
                    <a:latin typeface="Times New Roman"/>
                    <a:cs typeface="Times New Roman"/>
                  </a:rPr>
                  <a:t>a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2</a:t>
                </a:r>
                <a:r>
                  <a:rPr lang="en-US" dirty="0">
                    <a:latin typeface="Times New Roman"/>
                    <a:cs typeface="Times New Roman"/>
                  </a:rPr>
                  <a:t>, …</a:t>
                </a:r>
                <a:r>
                  <a:rPr lang="en-US" i="1" dirty="0" err="1">
                    <a:latin typeface="Times New Roman"/>
                    <a:cs typeface="Times New Roman"/>
                  </a:rPr>
                  <a:t>a</a:t>
                </a:r>
                <a:r>
                  <a:rPr lang="en-US" i="1" baseline="-25000" dirty="0" err="1">
                    <a:latin typeface="Times New Roman"/>
                    <a:cs typeface="Times New Roman"/>
                  </a:rPr>
                  <a:t>J</a:t>
                </a:r>
                <a:r>
                  <a:rPr lang="en-US" dirty="0">
                    <a:latin typeface="Times New Roman"/>
                    <a:cs typeface="Times New Roman"/>
                  </a:rPr>
                  <a:t> </a:t>
                </a:r>
              </a:p>
              <a:p>
                <a:pPr lvl="1"/>
                <a:r>
                  <a:rPr lang="ru-RU" dirty="0">
                    <a:latin typeface="Calibri" charset="0"/>
                  </a:rPr>
                  <a:t>Для каждой позиции </a:t>
                </a:r>
                <a:r>
                  <a:rPr lang="en-US" dirty="0">
                    <a:latin typeface="Calibri" charset="0"/>
                  </a:rPr>
                  <a:t>j</a:t>
                </a:r>
                <a:r>
                  <a:rPr lang="ru-RU" dirty="0">
                    <a:latin typeface="Calibri" charset="0"/>
                  </a:rPr>
                  <a:t> в</a:t>
                </a:r>
                <a:r>
                  <a:rPr lang="en-US" dirty="0">
                    <a:latin typeface="Calibri" charset="0"/>
                  </a:rPr>
                  <a:t> </a:t>
                </a:r>
                <a:r>
                  <a:rPr lang="en-US" i="1" dirty="0">
                    <a:latin typeface="Times New Roman"/>
                    <a:cs typeface="Times New Roman"/>
                  </a:rPr>
                  <a:t>F</a:t>
                </a:r>
                <a:r>
                  <a:rPr lang="en-US" dirty="0">
                    <a:latin typeface="Calibri" charset="0"/>
                  </a:rPr>
                  <a:t>, </a:t>
                </a:r>
                <a:r>
                  <a:rPr lang="ru-RU" dirty="0">
                    <a:latin typeface="Calibri" charset="0"/>
                  </a:rPr>
                  <a:t>генерируем слово </a:t>
                </a:r>
                <a:r>
                  <a:rPr lang="en-US" i="1" dirty="0">
                    <a:latin typeface="Times New Roman"/>
                    <a:cs typeface="Times New Roman"/>
                  </a:rPr>
                  <a:t>f</a:t>
                </a:r>
                <a:r>
                  <a:rPr lang="en-US" i="1" baseline="-25000" dirty="0">
                    <a:latin typeface="Times New Roman"/>
                    <a:cs typeface="Times New Roman"/>
                  </a:rPr>
                  <a:t>j</a:t>
                </a:r>
                <a:r>
                  <a:rPr lang="en-US" dirty="0">
                    <a:latin typeface="Calibri" charset="0"/>
                  </a:rPr>
                  <a:t> </a:t>
                </a:r>
                <a:r>
                  <a:rPr lang="ru-RU" dirty="0">
                    <a:latin typeface="Calibri" charset="0"/>
                  </a:rPr>
                  <a:t>из слова в </a:t>
                </a:r>
                <a:r>
                  <a:rPr lang="en-US" i="1" dirty="0">
                    <a:latin typeface="Times New Roman"/>
                    <a:cs typeface="Times New Roman"/>
                  </a:rPr>
                  <a:t>E</a:t>
                </a:r>
                <a:r>
                  <a:rPr lang="en-US" dirty="0">
                    <a:latin typeface="Times New Roman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i="1" baseline="-25000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98BA748-625E-CB4F-9DF5-F9972FE401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9E7B51-F681-A345-AC81-3D800938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CCC9CE-B2AA-2241-8EE7-B90C1697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14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2BF83-84AB-4A4C-BBA4-EE706187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23E8215-98E6-C242-9B25-DE2C8E8E51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— </a:t>
                </a:r>
                <a:r>
                  <a:rPr lang="ru-RU" dirty="0"/>
                  <a:t>вероятность перевода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Если мы знаем предложение </a:t>
                </a:r>
                <a:r>
                  <a:rPr lang="en-US" dirty="0"/>
                  <a:t>E, </a:t>
                </a:r>
                <a:r>
                  <a:rPr lang="ru-RU" dirty="0"/>
                  <a:t>выравнивание </a:t>
                </a:r>
                <a:r>
                  <a:rPr lang="en-US" dirty="0"/>
                  <a:t>A </a:t>
                </a:r>
                <a:r>
                  <a:rPr lang="ru-RU" dirty="0"/>
                  <a:t>и длину входа </a:t>
                </a:r>
                <a:r>
                  <a:rPr lang="en-US" dirty="0"/>
                  <a:t>J, </a:t>
                </a:r>
                <a:r>
                  <a:rPr lang="ru-RU" dirty="0"/>
                  <a:t>то можем посчитать вероятность исходного предложения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Зачем нам это? Нам нужно такое выравнивание, которое максимизирует эту вероятность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23E8215-98E6-C242-9B25-DE2C8E8E5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AD59DF-3624-924D-9540-C08C49F6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E30214-E36A-3E4D-B50F-C04D0642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1A50BCB9-2E01-5349-AD6B-B8BA71A1A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754332"/>
              </p:ext>
            </p:extLst>
          </p:nvPr>
        </p:nvGraphicFramePr>
        <p:xfrm>
          <a:off x="3677919" y="3247708"/>
          <a:ext cx="3731689" cy="1232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4" imgW="1536700" imgH="508000" progId="Equation.3">
                  <p:embed/>
                </p:oleObj>
              </mc:Choice>
              <mc:Fallback>
                <p:oleObj name="Equation" r:id="rId4" imgW="1536700" imgH="508000" progId="Equation.3">
                  <p:embed/>
                  <p:pic>
                    <p:nvPicPr>
                      <p:cNvPr id="43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7919" y="3247708"/>
                        <a:ext cx="3731689" cy="12328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3978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C14F-36C1-9747-8FEA-E33E4D67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(</a:t>
            </a:r>
            <a:r>
              <a:rPr lang="ru-RU" dirty="0"/>
              <a:t>3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287715-ED4B-784A-9D20-4EA170BC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7BC42-7DB8-A649-8D53-AA456F5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15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70C2EE9-FDB1-AB46-8D22-79193E9B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0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Вероятность такого события:</a:t>
            </a:r>
          </a:p>
          <a:p>
            <a:pPr marL="0" indent="0">
              <a:buNone/>
            </a:pPr>
            <a:r>
              <a:rPr lang="ru-RU" dirty="0"/>
              <a:t>Предложение </a:t>
            </a:r>
            <a:r>
              <a:rPr lang="en-US" b="1" dirty="0"/>
              <a:t>f</a:t>
            </a:r>
            <a:r>
              <a:rPr lang="en-US" dirty="0"/>
              <a:t> </a:t>
            </a:r>
            <a:r>
              <a:rPr lang="ru-RU" dirty="0"/>
              <a:t>переводится в </a:t>
            </a:r>
            <a:r>
              <a:rPr lang="en-US" b="1" dirty="0"/>
              <a:t>e</a:t>
            </a:r>
            <a:r>
              <a:rPr lang="en-US" dirty="0"/>
              <a:t> </a:t>
            </a:r>
            <a:r>
              <a:rPr lang="ru-RU" dirty="0"/>
              <a:t>и выравнивается функцией </a:t>
            </a:r>
            <a:r>
              <a:rPr lang="en-US" i="1" dirty="0"/>
              <a:t>a</a:t>
            </a:r>
          </a:p>
          <a:p>
            <a:pPr marL="0" indent="0">
              <a:buNone/>
            </a:pPr>
            <a:r>
              <a:rPr lang="en-US" i="1" dirty="0"/>
              <a:t>l – </a:t>
            </a:r>
            <a:r>
              <a:rPr lang="ru-RU" dirty="0"/>
              <a:t>длины, </a:t>
            </a:r>
            <a:r>
              <a:rPr lang="en-US" i="1" dirty="0"/>
              <a:t>t(</a:t>
            </a:r>
            <a:r>
              <a:rPr lang="en-US" i="1" dirty="0" err="1"/>
              <a:t>e|f</a:t>
            </a:r>
            <a:r>
              <a:rPr lang="en-US" i="1" dirty="0"/>
              <a:t>)</a:t>
            </a:r>
            <a:r>
              <a:rPr lang="en-US" dirty="0"/>
              <a:t> – </a:t>
            </a:r>
            <a:r>
              <a:rPr lang="ru-RU" dirty="0"/>
              <a:t>вероятность пословного перевода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8821AB-8CCF-A546-BC12-B029F877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381057"/>
            <a:ext cx="64389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3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C14F-36C1-9747-8FEA-E33E4D67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(</a:t>
            </a:r>
            <a:r>
              <a:rPr lang="ru-RU" dirty="0"/>
              <a:t>4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287715-ED4B-784A-9D20-4EA170BC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7BC42-7DB8-A649-8D53-AA456F5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16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70C2EE9-FDB1-AB46-8D22-79193E9B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2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Как оценить вероятность выравнивания?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Числитель – умеем выводить из пословных вероятностей </a:t>
            </a:r>
            <a:r>
              <a:rPr lang="en-US" i="1" dirty="0"/>
              <a:t>t</a:t>
            </a:r>
            <a:endParaRPr lang="ru-RU" i="1" dirty="0"/>
          </a:p>
          <a:p>
            <a:pPr marL="0" indent="0">
              <a:buNone/>
            </a:pPr>
            <a:r>
              <a:rPr lang="ru-RU" dirty="0"/>
              <a:t>В любом случае, надо оценить</a:t>
            </a:r>
            <a:r>
              <a:rPr lang="en-US" dirty="0"/>
              <a:t> </a:t>
            </a:r>
            <a:r>
              <a:rPr lang="ru-RU" dirty="0"/>
              <a:t>знаменатель – вероятность перевода </a:t>
            </a:r>
            <a:r>
              <a:rPr lang="en-US" b="1" dirty="0"/>
              <a:t>f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b="1" dirty="0"/>
              <a:t>e</a:t>
            </a:r>
            <a:r>
              <a:rPr lang="en-US" dirty="0"/>
              <a:t> </a:t>
            </a:r>
            <a:r>
              <a:rPr lang="ru-RU" dirty="0"/>
              <a:t>при любом выравнивании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92D634-DB6C-974D-928D-1BCBE4FD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2505964"/>
            <a:ext cx="34163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93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C14F-36C1-9747-8FEA-E33E4D67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(5)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287715-ED4B-784A-9D20-4EA170BC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7BC42-7DB8-A649-8D53-AA456F5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17</a:t>
            </a:fld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9E5EE19-C3CA-3946-AD0E-6B20D657C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740" y="1569593"/>
            <a:ext cx="3834672" cy="1978279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E14EB7-C645-764D-AB73-58B419C94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672" y="2191163"/>
            <a:ext cx="55245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C14F-36C1-9747-8FEA-E33E4D67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</a:t>
            </a:r>
            <a:r>
              <a:rPr lang="ru-RU" dirty="0"/>
              <a:t>: </a:t>
            </a:r>
            <a:r>
              <a:rPr lang="en-US" dirty="0"/>
              <a:t>E-step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287715-ED4B-784A-9D20-4EA170BC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7BC42-7DB8-A649-8D53-AA456F5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18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70C2EE9-FDB1-AB46-8D22-79193E9B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1825625"/>
            <a:ext cx="3200400" cy="3877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Сводим предыдущие формулы вместе, чтобы таки получить вероятность выравнивания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B3B7C1-17FA-2F44-A7A8-E45BFDF18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38" y="1339596"/>
            <a:ext cx="69723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17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C14F-36C1-9747-8FEA-E33E4D67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</a:t>
            </a:r>
            <a:r>
              <a:rPr lang="ru-RU" dirty="0"/>
              <a:t>: </a:t>
            </a:r>
            <a:r>
              <a:rPr lang="en-US" dirty="0"/>
              <a:t>M-step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287715-ED4B-784A-9D20-4EA170BC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7BC42-7DB8-A649-8D53-AA456F5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870C2EE9-FDB1-AB46-8D22-79193E9B6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090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Что мы можем оценить по данным?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ru-RU" dirty="0"/>
                  <a:t> – функция Кронекера: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если </a:t>
                </a:r>
                <a:r>
                  <a:rPr lang="en-US" i="1" dirty="0"/>
                  <a:t>x=y</a:t>
                </a:r>
                <a:r>
                  <a:rPr lang="en-US" dirty="0"/>
                  <a:t>, </a:t>
                </a:r>
                <a:r>
                  <a:rPr lang="ru-RU" dirty="0"/>
                  <a:t>иначе </a:t>
                </a:r>
                <a:r>
                  <a:rPr lang="ru-RU" i="1" dirty="0"/>
                  <a:t>0</a:t>
                </a:r>
              </a:p>
            </p:txBody>
          </p:sp>
        </mc:Choice>
        <mc:Fallback xmlns="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870C2EE9-FDB1-AB46-8D22-79193E9B6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09015"/>
              </a:xfrm>
              <a:blipFill>
                <a:blip r:embed="rId2"/>
                <a:stretch>
                  <a:fillRect l="-1086" t="-11392" b="-139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591D5F-966F-384C-BBEA-7F0BB635F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76" y="2753995"/>
            <a:ext cx="8116824" cy="16813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DC7691-FBA1-A74F-8B6B-6AB7F903B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384" y="4435337"/>
            <a:ext cx="6815836" cy="14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9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FEFB6-80E4-7B49-909E-5A37DB24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Введение: основные темы в МП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8651C-5A6B-8145-996D-27B7636A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Автоматический перевод</a:t>
            </a:r>
            <a:endParaRPr lang="en-US" dirty="0"/>
          </a:p>
          <a:p>
            <a:pPr lvl="1"/>
            <a:r>
              <a:rPr lang="ru-RU" dirty="0"/>
              <a:t>Онлайн-переводчики</a:t>
            </a:r>
          </a:p>
          <a:p>
            <a:pPr lvl="1"/>
            <a:r>
              <a:rPr lang="ru-RU" dirty="0"/>
              <a:t>Перевод специальных текстов (патенты, локализация)</a:t>
            </a:r>
          </a:p>
          <a:p>
            <a:pPr lvl="1"/>
            <a:r>
              <a:rPr lang="ru-RU" dirty="0"/>
              <a:t>Перевод в мессенджерах</a:t>
            </a:r>
          </a:p>
          <a:p>
            <a:pPr lvl="1"/>
            <a:r>
              <a:rPr lang="ru-RU" dirty="0"/>
              <a:t>…</a:t>
            </a:r>
          </a:p>
          <a:p>
            <a:r>
              <a:rPr lang="ru-RU" dirty="0"/>
              <a:t>Инструменты переводчиков</a:t>
            </a:r>
            <a:endParaRPr lang="en-US" dirty="0"/>
          </a:p>
          <a:p>
            <a:pPr lvl="1"/>
            <a:r>
              <a:rPr lang="en-US" dirty="0"/>
              <a:t>computer-assisted translation, CAT</a:t>
            </a:r>
          </a:p>
          <a:p>
            <a:pPr lvl="1"/>
            <a:r>
              <a:rPr lang="ru-RU" dirty="0"/>
              <a:t>переводческая память (</a:t>
            </a:r>
            <a:r>
              <a:rPr lang="en-US" dirty="0"/>
              <a:t>translation memory)</a:t>
            </a:r>
          </a:p>
          <a:p>
            <a:r>
              <a:rPr lang="ru-RU" dirty="0"/>
              <a:t>Оценка качества МП</a:t>
            </a: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C9DFEA-44A6-D246-B9F3-32339D26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F51E7D-7DAF-3A44-8A99-BC82124A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526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C14F-36C1-9747-8FEA-E33E4D67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</a:t>
            </a:r>
            <a:r>
              <a:rPr lang="ru-RU" dirty="0"/>
              <a:t>: Псевдокод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287715-ED4B-784A-9D20-4EA170BC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7BC42-7DB8-A649-8D53-AA456F5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20</a:t>
            </a:fld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9344A2F-C4A2-3C47-85A9-EF4A2E1B2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2157"/>
            <a:ext cx="10515600" cy="4338274"/>
          </a:xfrm>
        </p:spPr>
      </p:pic>
    </p:spTree>
    <p:extLst>
      <p:ext uri="{BB962C8B-B14F-4D97-AF65-F5344CB8AC3E}">
        <p14:creationId xmlns:p14="http://schemas.microsoft.com/office/powerpoint/2010/main" val="2015332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C14F-36C1-9747-8FEA-E33E4D67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</a:t>
            </a:r>
            <a:r>
              <a:rPr lang="ru-RU" dirty="0"/>
              <a:t>: Пример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287715-ED4B-784A-9D20-4EA170BC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7BC42-7DB8-A649-8D53-AA456F5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21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25B27C8-4F4B-E84B-8F59-80074591A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09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IBM 1 – </a:t>
            </a:r>
            <a:r>
              <a:rPr lang="ru-RU" dirty="0"/>
              <a:t>модель, использующая только </a:t>
            </a:r>
            <a:r>
              <a:rPr lang="en-US" i="1" dirty="0"/>
              <a:t>t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lexical translation probability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D7CC89-5F36-3340-8B3D-362C843F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50" y="1475232"/>
            <a:ext cx="5930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0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C617B-FA54-C240-9AFA-849652AF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Models (4)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C835C0-C999-C446-8C2E-CEF8F3F3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Про оценку параметров: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http://mt-class.org/jhu/slides/lecture-ibm-model1.pdf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(слайды </a:t>
            </a:r>
            <a:r>
              <a:rPr lang="en-US" dirty="0" err="1"/>
              <a:t>P.Koehn</a:t>
            </a:r>
            <a:r>
              <a:rPr lang="en-US" dirty="0"/>
              <a:t>’</a:t>
            </a:r>
            <a:r>
              <a:rPr lang="ru-RU" dirty="0"/>
              <a:t>а)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i="1" dirty="0"/>
              <a:t>Книжка по </a:t>
            </a:r>
            <a:r>
              <a:rPr lang="en-US" i="1" dirty="0"/>
              <a:t>SMT:</a:t>
            </a:r>
          </a:p>
          <a:p>
            <a:pPr marL="0" indent="0">
              <a:buNone/>
            </a:pPr>
            <a:r>
              <a:rPr lang="en-US" dirty="0"/>
              <a:t>Philipp Koehn. 2009. Statistical Machine Translation. Cambridge University Press </a:t>
            </a:r>
            <a:r>
              <a:rPr lang="en-US" dirty="0">
                <a:hlinkClick r:id="rId3"/>
              </a:rPr>
              <a:t>https://www.cambridge.org/core/books/statistical-machine-translation/94EADF9F680558E13BE759997553CDE5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9E7FD8-C3F2-2947-9EDE-933E4BC1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A2DC2B-FCCE-8448-9675-06508C50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467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F9233-2131-214A-A0E7-200E1350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Models (5)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C6E79-2ABB-0A42-B013-1CA3C358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Что дальше?</a:t>
            </a:r>
          </a:p>
          <a:p>
            <a:r>
              <a:rPr lang="ru-RU" dirty="0"/>
              <a:t>Перестановки / </a:t>
            </a:r>
            <a:r>
              <a:rPr lang="en-US" dirty="0"/>
              <a:t>reordering</a:t>
            </a:r>
          </a:p>
          <a:p>
            <a:r>
              <a:rPr lang="ru-RU" dirty="0"/>
              <a:t>Вставки-удаления / </a:t>
            </a:r>
            <a:r>
              <a:rPr lang="en-US" dirty="0"/>
              <a:t>fertility</a:t>
            </a:r>
          </a:p>
          <a:p>
            <a:r>
              <a:rPr lang="ru-RU" dirty="0"/>
              <a:t>Классы слов </a:t>
            </a:r>
            <a:r>
              <a:rPr lang="en-US" dirty="0"/>
              <a:t>/ word classes</a:t>
            </a:r>
          </a:p>
          <a:p>
            <a:r>
              <a:rPr lang="en-US" dirty="0"/>
              <a:t>…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4DC388-5B78-DE42-AEBD-285CE913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7FC323-F0F4-BB4A-8C6D-DBC25A01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991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D52E2-FC89-3545-80A3-6074BE6D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Декодинг</a:t>
            </a:r>
            <a:r>
              <a:rPr lang="en-US" dirty="0"/>
              <a:t> (1)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6F930-A622-6945-87DB-E0574BAAF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Как же получить перевод, если у нас есть </a:t>
            </a:r>
            <a:r>
              <a:rPr lang="en-US" dirty="0"/>
              <a:t>PT </a:t>
            </a:r>
            <a:r>
              <a:rPr lang="ru-RU" dirty="0"/>
              <a:t>и </a:t>
            </a:r>
            <a:r>
              <a:rPr lang="en-US" dirty="0"/>
              <a:t>LM?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Stack-based decoding</a:t>
            </a:r>
            <a:endParaRPr lang="ru-RU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B57EB3-AA8C-164C-9F6C-EF5BBE10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A45E6C-DF71-4941-81CC-C320BAF6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24</a:t>
            </a:fld>
            <a:endParaRPr lang="ru-RU"/>
          </a:p>
        </p:txBody>
      </p:sp>
      <p:pic>
        <p:nvPicPr>
          <p:cNvPr id="6" name="Picture 4" descr="koehnlatticeg.pdf">
            <a:extLst>
              <a:ext uri="{FF2B5EF4-FFF2-40B4-BE49-F238E27FC236}">
                <a16:creationId xmlns:a16="http://schemas.microsoft.com/office/drawing/2014/main" id="{15E4B5AC-74A0-AA42-81BA-77D62A5C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2589068"/>
            <a:ext cx="8824419" cy="282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85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AA08C-8A17-274C-A94D-A8801D03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Декодинг</a:t>
            </a:r>
            <a:r>
              <a:rPr lang="ru-RU" dirty="0"/>
              <a:t> (2)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69EB5-2D2A-BA45-AD09-7F315FF8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825625"/>
            <a:ext cx="60960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Decoding by hypothesis expansion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Слишком большое пространство поиска: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Обрезаем гипотезы (</a:t>
            </a:r>
            <a:r>
              <a:rPr lang="en-US" dirty="0"/>
              <a:t>pruning)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Beam search (</a:t>
            </a:r>
            <a:r>
              <a:rPr lang="ru-RU" dirty="0"/>
              <a:t>лучевой поиск?)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http://mttalks.ufal.ms.mff.cuni.cz/index.php?title=Phrase-based_Model#A_Real_Example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accent1"/>
                </a:solidFill>
              </a:rPr>
              <a:t>Пример графа поиска для большого предложения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74D602-1C19-5540-99FF-C9D2453B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8612EF-0453-1441-BD42-6FB4AEF9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25</a:t>
            </a:fld>
            <a:endParaRPr lang="ru-RU"/>
          </a:p>
        </p:txBody>
      </p:sp>
      <p:pic>
        <p:nvPicPr>
          <p:cNvPr id="6" name="Picture 8" descr="mtstackpart3.jpg">
            <a:extLst>
              <a:ext uri="{FF2B5EF4-FFF2-40B4-BE49-F238E27FC236}">
                <a16:creationId xmlns:a16="http://schemas.microsoft.com/office/drawing/2014/main" id="{23EACEFE-F409-4549-A70B-9B3946D04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1" y="1354595"/>
            <a:ext cx="4251960" cy="49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9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C2E86-E6C2-AC48-9537-96332F2F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Автоматическая оценка МП (1)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297551-FF13-9E4A-BFC1-D81E3F0D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895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Сравнение с эталоном — много метрик</a:t>
            </a:r>
          </a:p>
          <a:p>
            <a:r>
              <a:rPr lang="en-US" b="1" dirty="0"/>
              <a:t>BLEU – </a:t>
            </a:r>
            <a:r>
              <a:rPr lang="ru-RU" dirty="0"/>
              <a:t>учитывает точность по </a:t>
            </a:r>
            <a:r>
              <a:rPr lang="en-US" dirty="0"/>
              <a:t>n-</a:t>
            </a:r>
            <a:r>
              <a:rPr lang="ru-RU" dirty="0"/>
              <a:t>граммам и штрафует большую разницу в длине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Kishore </a:t>
            </a:r>
            <a:r>
              <a:rPr lang="en-US" sz="2200" dirty="0" err="1">
                <a:solidFill>
                  <a:schemeClr val="accent1"/>
                </a:solidFill>
              </a:rPr>
              <a:t>Papineni</a:t>
            </a:r>
            <a:r>
              <a:rPr lang="en-US" sz="2200" dirty="0">
                <a:solidFill>
                  <a:schemeClr val="accent1"/>
                </a:solidFill>
              </a:rPr>
              <a:t>, Salim </a:t>
            </a:r>
            <a:r>
              <a:rPr lang="en-US" sz="2200" dirty="0" err="1">
                <a:solidFill>
                  <a:schemeClr val="accent1"/>
                </a:solidFill>
              </a:rPr>
              <a:t>Roukos</a:t>
            </a:r>
            <a:r>
              <a:rPr lang="en-US" sz="2200" dirty="0">
                <a:solidFill>
                  <a:schemeClr val="accent1"/>
                </a:solidFill>
              </a:rPr>
              <a:t>, Todd Ward and Wei-Jing Zhu. 2002. BLEU: A method for automatic evaluation of machine translation. Proceedings of ACL 2002</a:t>
            </a:r>
            <a:endParaRPr lang="ru-RU" sz="2200" dirty="0">
              <a:solidFill>
                <a:schemeClr val="accent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325E73-3675-794A-BC10-E92B3E2B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31AACC-5837-5D4A-91A0-E23265E9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26</a:t>
            </a:fld>
            <a:endParaRPr lang="ru-RU" dirty="0"/>
          </a:p>
        </p:txBody>
      </p:sp>
      <p:graphicFrame>
        <p:nvGraphicFramePr>
          <p:cNvPr id="67" name="Object 2">
            <a:extLst>
              <a:ext uri="{FF2B5EF4-FFF2-40B4-BE49-F238E27FC236}">
                <a16:creationId xmlns:a16="http://schemas.microsoft.com/office/drawing/2014/main" id="{2108C468-5CFC-0D49-97A7-39E4A4BEB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208062"/>
              </p:ext>
            </p:extLst>
          </p:nvPr>
        </p:nvGraphicFramePr>
        <p:xfrm>
          <a:off x="1992630" y="3028950"/>
          <a:ext cx="4943475" cy="1057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3" imgW="3683000" imgH="787400" progId="Equation.3">
                  <p:embed/>
                </p:oleObj>
              </mc:Choice>
              <mc:Fallback>
                <p:oleObj name="Equation" r:id="rId3" imgW="3683000" imgH="787400" progId="Equation.3">
                  <p:embed/>
                  <p:pic>
                    <p:nvPicPr>
                      <p:cNvPr id="1167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630" y="3028950"/>
                        <a:ext cx="4943475" cy="1057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2">
            <a:extLst>
              <a:ext uri="{FF2B5EF4-FFF2-40B4-BE49-F238E27FC236}">
                <a16:creationId xmlns:a16="http://schemas.microsoft.com/office/drawing/2014/main" id="{EECA201B-9562-8A42-8FFE-28D784604E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549671"/>
              </p:ext>
            </p:extLst>
          </p:nvPr>
        </p:nvGraphicFramePr>
        <p:xfrm>
          <a:off x="1687830" y="4171950"/>
          <a:ext cx="5595937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5" imgW="3289300" imgH="495300" progId="Equation.3">
                  <p:embed/>
                </p:oleObj>
              </mc:Choice>
              <mc:Fallback>
                <p:oleObj name="Equation" r:id="rId5" imgW="3289300" imgH="495300" progId="Equation.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830" y="4171950"/>
                        <a:ext cx="5595937" cy="843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044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C2E86-E6C2-AC48-9537-96332F2F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Автоматическая оценка МП (2)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297551-FF13-9E4A-BFC1-D81E3F0D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8950" cy="4351338"/>
          </a:xfrm>
        </p:spPr>
        <p:txBody>
          <a:bodyPr>
            <a:normAutofit/>
          </a:bodyPr>
          <a:lstStyle/>
          <a:p>
            <a:r>
              <a:rPr lang="ru-RU" dirty="0"/>
              <a:t>Многозначность / синонимия / …</a:t>
            </a:r>
          </a:p>
          <a:p>
            <a:r>
              <a:rPr lang="ru-RU" dirty="0"/>
              <a:t>Гладкость ?</a:t>
            </a:r>
          </a:p>
          <a:p>
            <a:r>
              <a:rPr lang="ru-RU" dirty="0"/>
              <a:t>Зависимость от эталонов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Human Evaluation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Quality Estimation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325E73-3675-794A-BC10-E92B3E2B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31AACC-5837-5D4A-91A0-E23265E9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0767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C188F-8BDB-CD48-AA15-17AAE45C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ещё почитать?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AA368B-A4FE-FD41-8076-4833BDEC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WMT – </a:t>
            </a:r>
            <a:r>
              <a:rPr lang="ru-RU" dirty="0"/>
              <a:t>ежегодный </a:t>
            </a:r>
            <a:r>
              <a:rPr lang="ru-RU" dirty="0" err="1"/>
              <a:t>воркшоп</a:t>
            </a:r>
            <a:r>
              <a:rPr lang="ru-RU" dirty="0"/>
              <a:t> и соревнование систем МП и оценки качества </a:t>
            </a:r>
            <a:r>
              <a:rPr lang="en-US" dirty="0">
                <a:hlinkClick r:id="rId2"/>
              </a:rPr>
              <a:t>http://statmt.org/wmt19/</a:t>
            </a:r>
            <a:endParaRPr lang="ru-RU" dirty="0"/>
          </a:p>
          <a:p>
            <a:r>
              <a:rPr lang="ru-RU" dirty="0"/>
              <a:t>Лучший в мире курс по </a:t>
            </a:r>
            <a:r>
              <a:rPr lang="en-US" dirty="0"/>
              <a:t>NLP (</a:t>
            </a:r>
            <a:r>
              <a:rPr lang="ru-RU" dirty="0"/>
              <a:t>ШАД)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https://github.com/yandexdataschool/nlp_course/tree/master/week07_mt</a:t>
            </a:r>
            <a:r>
              <a:rPr lang="en-US" dirty="0"/>
              <a:t> </a:t>
            </a:r>
          </a:p>
          <a:p>
            <a:r>
              <a:rPr lang="ru-RU" dirty="0" err="1"/>
              <a:t>Стэнфордский</a:t>
            </a:r>
            <a:r>
              <a:rPr lang="ru-RU" dirty="0"/>
              <a:t> курс по </a:t>
            </a:r>
            <a:r>
              <a:rPr lang="en-US" dirty="0"/>
              <a:t>NLP </a:t>
            </a:r>
            <a:r>
              <a:rPr lang="ru-RU" dirty="0"/>
              <a:t>(есть ссылки на предыдущие годы)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http://web.stanford.edu/class/cs224n/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сайт с библиографией по МП (после 2015 года не очень часто обновляется) </a:t>
            </a:r>
            <a:r>
              <a:rPr lang="en-US" dirty="0">
                <a:hlinkClick r:id="rId5"/>
              </a:rPr>
              <a:t>http://www.mt-archive.info/</a:t>
            </a:r>
            <a:r>
              <a:rPr lang="ru-RU"/>
              <a:t> 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55D503-32ED-4F41-BA9A-8F5BADA9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84180D-D9D8-7C41-B000-81E5BEC7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26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AE74F-F196-024D-AD61-ED2B307E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Введение: 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8B717-7DF1-4740-BFFD-7A263C94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1946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-48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Warren Weaver,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идея автоматического перевода с использованием словаря фраз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1949 Weaver memorandum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1954 IBM/Georgetown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Джорджтаунский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эксперимент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1958 первая Всесоюзная конференция по МП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1955-65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развитие МП сразу в нескольких лабораториях в США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1966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доклад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ALPAC,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эксперименты сворачиваются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http://www.hutchinsweb.me.uk/PPF-TOC.htm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E4E9F3-1209-2A4B-ABDA-2CF75BC4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F324-16C7-5847-BAB0-252E93B5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48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32716-76A5-F743-869C-C1E0C1A0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Введение: интерлингва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B078F3-7D65-724E-B7ED-CC542A85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F17AF5-97EE-8042-B5DA-52EEC86F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4</a:t>
            </a:fld>
            <a:endParaRPr lang="ru-RU"/>
          </a:p>
        </p:txBody>
      </p:sp>
      <p:pic>
        <p:nvPicPr>
          <p:cNvPr id="6" name="Picture 35" descr="vauqpyr">
            <a:extLst>
              <a:ext uri="{FF2B5EF4-FFF2-40B4-BE49-F238E27FC236}">
                <a16:creationId xmlns:a16="http://schemas.microsoft.com/office/drawing/2014/main" id="{69550EA2-0FD9-5143-BEE7-8C4AB74B04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78000" y="2102644"/>
            <a:ext cx="8636000" cy="37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408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1B750-B871-F447-819E-1BA50498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Введение: традиционные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021A2A-AE58-3A4E-95D4-72A487280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translation – </a:t>
            </a:r>
            <a:r>
              <a:rPr lang="ru-RU" dirty="0"/>
              <a:t>прямой перевод:</a:t>
            </a:r>
          </a:p>
          <a:p>
            <a:pPr lvl="1"/>
            <a:r>
              <a:rPr lang="ru-RU" dirty="0"/>
              <a:t>Словари</a:t>
            </a:r>
          </a:p>
          <a:p>
            <a:pPr lvl="1"/>
            <a:r>
              <a:rPr lang="ru-RU" dirty="0" err="1"/>
              <a:t>Маппинг</a:t>
            </a:r>
            <a:r>
              <a:rPr lang="ru-RU" dirty="0"/>
              <a:t> грамматики</a:t>
            </a:r>
          </a:p>
          <a:p>
            <a:r>
              <a:rPr lang="en-US" dirty="0"/>
              <a:t>Transfer model</a:t>
            </a:r>
          </a:p>
          <a:p>
            <a:pPr lvl="1"/>
            <a:r>
              <a:rPr lang="ru-RU" dirty="0" err="1"/>
              <a:t>Парсим</a:t>
            </a:r>
            <a:r>
              <a:rPr lang="ru-RU" dirty="0"/>
              <a:t> входной текст</a:t>
            </a:r>
          </a:p>
          <a:p>
            <a:pPr lvl="1"/>
            <a:r>
              <a:rPr lang="ru-RU" dirty="0"/>
              <a:t>Применяем правила (</a:t>
            </a:r>
            <a:r>
              <a:rPr lang="en-US" dirty="0"/>
              <a:t>transfer) </a:t>
            </a:r>
            <a:r>
              <a:rPr lang="ru-RU" dirty="0"/>
              <a:t>и преобразуем в дерево языка перевода</a:t>
            </a:r>
          </a:p>
          <a:p>
            <a:pPr lvl="1"/>
            <a:r>
              <a:rPr lang="ru-RU" dirty="0"/>
              <a:t>Генерируем предложение по дереву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75DF27-0F18-4642-9CEC-1B242B86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7B9656-E735-7940-9668-034A6EE6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33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BEFBC-60C6-A147-9EB2-0A4EB9C7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Введение: терминология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EFCBA7-47CB-D84F-BE95-263F4BE89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Source language – </a:t>
            </a:r>
            <a:r>
              <a:rPr lang="en-US" b="1" dirty="0"/>
              <a:t>f</a:t>
            </a:r>
            <a:r>
              <a:rPr lang="en-US" dirty="0"/>
              <a:t> (foreign)</a:t>
            </a:r>
          </a:p>
          <a:p>
            <a:pPr marL="0" indent="0">
              <a:buNone/>
            </a:pPr>
            <a:r>
              <a:rPr lang="en-US" dirty="0"/>
              <a:t>Destination / target language – </a:t>
            </a:r>
            <a:r>
              <a:rPr lang="en-US" b="1" dirty="0"/>
              <a:t>e </a:t>
            </a:r>
            <a:r>
              <a:rPr lang="en-US" dirty="0"/>
              <a:t>(English / input)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Два основных параметра:</a:t>
            </a:r>
          </a:p>
          <a:p>
            <a:r>
              <a:rPr lang="en-US" dirty="0"/>
              <a:t>fluency</a:t>
            </a:r>
          </a:p>
          <a:p>
            <a:r>
              <a:rPr lang="en-US" dirty="0"/>
              <a:t>adequacy / faithfulness 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Ручная оценка качества обычно смещена в сторону </a:t>
            </a:r>
            <a:r>
              <a:rPr lang="en-US" i="1" dirty="0"/>
              <a:t>fluency</a:t>
            </a:r>
            <a:r>
              <a:rPr lang="en-US" dirty="0"/>
              <a:t>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01B5FF-42AB-CF48-83C3-443EAC04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99748F-261C-EB41-BCB7-3E1242A0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69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8A7CB-DF89-F14E-968F-B0DAD759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channel model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7384C5-291E-AA46-A66B-06B24A69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D22919-1404-5F44-9C32-50D77848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7</a:t>
            </a:fld>
            <a:endParaRPr lang="ru-RU"/>
          </a:p>
        </p:txBody>
      </p:sp>
      <p:pic>
        <p:nvPicPr>
          <p:cNvPr id="6" name="Picture 4" descr="statmt">
            <a:extLst>
              <a:ext uri="{FF2B5EF4-FFF2-40B4-BE49-F238E27FC236}">
                <a16:creationId xmlns:a16="http://schemas.microsoft.com/office/drawing/2014/main" id="{F45744C3-3663-8E4C-8D5F-B79C7071C5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4550" y="2255044"/>
            <a:ext cx="1050290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58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CE431-B63F-9B4F-B0BC-C82EB398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Статистический МП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0EAB66-C96C-C64E-81B1-1ECBFB68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E7D143-9D52-1B4B-8FDC-DBF9E10F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ACF30557-C79D-F446-8A68-67D5866B934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061966"/>
              </p:ext>
            </p:extLst>
          </p:nvPr>
        </p:nvGraphicFramePr>
        <p:xfrm>
          <a:off x="1389257" y="2096612"/>
          <a:ext cx="2788213" cy="80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3" imgW="1282700" imgH="368300" progId="Equation.3">
                  <p:embed/>
                </p:oleObj>
              </mc:Choice>
              <mc:Fallback>
                <p:oleObj name="Equation" r:id="rId3" imgW="1282700" imgH="368300" progId="Equation.3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257" y="2096612"/>
                        <a:ext cx="2788213" cy="8005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DF99277-0D67-D54E-A2C4-9ED1D72A1B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337321"/>
              </p:ext>
            </p:extLst>
          </p:nvPr>
        </p:nvGraphicFramePr>
        <p:xfrm>
          <a:off x="4337844" y="1690688"/>
          <a:ext cx="4087812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5" imgW="1638300" imgH="965200" progId="Equation.3">
                  <p:embed/>
                </p:oleObj>
              </mc:Choice>
              <mc:Fallback>
                <p:oleObj name="Equation" r:id="rId5" imgW="1638300" imgH="965200" progId="Equation.3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844" y="1690688"/>
                        <a:ext cx="4087812" cy="241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E14515-1D6B-1C48-8C78-F8F5A545D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406" y="4103688"/>
            <a:ext cx="5232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Translation Model          Language Model</a:t>
            </a:r>
          </a:p>
        </p:txBody>
      </p:sp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138DA2A8-C1A9-B743-BF20-C19206FA58C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159181" y="3527426"/>
            <a:ext cx="422275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6D81005D-5A06-E442-8CAF-C9E1D620B21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880031" y="3609976"/>
            <a:ext cx="3302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7ED491-DAF8-1340-922B-D434BBF8ED27}"/>
              </a:ext>
            </a:extLst>
          </p:cNvPr>
          <p:cNvSpPr txBox="1"/>
          <p:nvPr/>
        </p:nvSpPr>
        <p:spPr>
          <a:xfrm>
            <a:off x="1428750" y="5177790"/>
            <a:ext cx="5795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 Model </a:t>
            </a:r>
            <a:r>
              <a:rPr lang="ru-RU" dirty="0"/>
              <a:t>– модель перевода / фразовая таблица</a:t>
            </a:r>
          </a:p>
          <a:p>
            <a:r>
              <a:rPr lang="en-US" dirty="0"/>
              <a:t>Language Model – </a:t>
            </a:r>
            <a:r>
              <a:rPr lang="ru-RU" dirty="0"/>
              <a:t>языковая модель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0A6F1-EC63-9648-AF38-4AF7A2943AF6}"/>
              </a:ext>
            </a:extLst>
          </p:cNvPr>
          <p:cNvSpPr txBox="1"/>
          <p:nvPr/>
        </p:nvSpPr>
        <p:spPr>
          <a:xfrm>
            <a:off x="7992348" y="4786690"/>
            <a:ext cx="3794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Peter Brown, Stephen A. Della </a:t>
            </a:r>
            <a:r>
              <a:rPr lang="en-US" sz="1600" dirty="0" err="1">
                <a:solidFill>
                  <a:schemeClr val="accent1"/>
                </a:solidFill>
              </a:rPr>
              <a:t>Pietra</a:t>
            </a:r>
            <a:r>
              <a:rPr lang="en-US" sz="1600" dirty="0">
                <a:solidFill>
                  <a:schemeClr val="accent1"/>
                </a:solidFill>
              </a:rPr>
              <a:t>, Vincent J. Della </a:t>
            </a:r>
            <a:r>
              <a:rPr lang="en-US" sz="1600" dirty="0" err="1">
                <a:solidFill>
                  <a:schemeClr val="accent1"/>
                </a:solidFill>
              </a:rPr>
              <a:t>Pietra</a:t>
            </a:r>
            <a:r>
              <a:rPr lang="en-US" sz="1600" dirty="0">
                <a:solidFill>
                  <a:schemeClr val="accent1"/>
                </a:solidFill>
              </a:rPr>
              <a:t>, Robert L. Mercer. 1993. The Mathematics of Statistical Machine Translation: Parameter Estimation. Computational Linguistics 19:2, 263-311.   </a:t>
            </a:r>
            <a:r>
              <a:rPr lang="en-US" sz="1600" b="1" dirty="0">
                <a:solidFill>
                  <a:schemeClr val="accent1"/>
                </a:solidFill>
              </a:rPr>
              <a:t>“The IBM Models”</a:t>
            </a:r>
          </a:p>
        </p:txBody>
      </p:sp>
    </p:spTree>
    <p:extLst>
      <p:ext uri="{BB962C8B-B14F-4D97-AF65-F5344CB8AC3E}">
        <p14:creationId xmlns:p14="http://schemas.microsoft.com/office/powerpoint/2010/main" val="421372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53EB3-4BF2-4F47-BB51-BEB89D69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Статистическая языковая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D5C39-26E4-3242-94E6-933DED0E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Модель порядка </a:t>
            </a:r>
            <a:r>
              <a:rPr lang="en-US" i="1" dirty="0"/>
              <a:t>K</a:t>
            </a:r>
            <a:endParaRPr lang="ru-RU" i="1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6CCE2F-A078-9343-9107-7A0D97C4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27553B-5F88-D346-8C03-D080C2B9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F93CF6CA-93B8-704B-A8FB-B4E311713B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755387"/>
              </p:ext>
            </p:extLst>
          </p:nvPr>
        </p:nvGraphicFramePr>
        <p:xfrm>
          <a:off x="1506537" y="2653547"/>
          <a:ext cx="710406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Equation" r:id="rId3" imgW="2336800" imgH="355600" progId="Equation.3">
                  <p:embed/>
                </p:oleObj>
              </mc:Choice>
              <mc:Fallback>
                <p:oleObj name="Equation" r:id="rId3" imgW="2336800" imgH="3556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7" y="2653547"/>
                        <a:ext cx="7104063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AF3F7EBF-DFC4-814A-99A2-C2A7DC1A63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080887"/>
              </p:ext>
            </p:extLst>
          </p:nvPr>
        </p:nvGraphicFramePr>
        <p:xfrm>
          <a:off x="1208087" y="3740984"/>
          <a:ext cx="86042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Equation" r:id="rId5" imgW="2438400" imgH="177800" progId="Equation.3">
                  <p:embed/>
                </p:oleObj>
              </mc:Choice>
              <mc:Fallback>
                <p:oleObj name="Equation" r:id="rId5" imgW="2438400" imgH="17780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7" y="3740984"/>
                        <a:ext cx="8604250" cy="6302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3229D19-AED3-E943-8E0A-164D7C18CD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856607"/>
              </p:ext>
            </p:extLst>
          </p:nvPr>
        </p:nvGraphicFramePr>
        <p:xfrm>
          <a:off x="5058568" y="4717356"/>
          <a:ext cx="2598103" cy="1113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‘ормула" r:id="rId7" imgW="1333500" imgH="571500" progId="Equation.3">
                  <p:embed/>
                </p:oleObj>
              </mc:Choice>
              <mc:Fallback>
                <p:oleObj name="‘ормула" r:id="rId7" imgW="1333500" imgH="571500" progId="Equation.3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58568" y="4717356"/>
                        <a:ext cx="2598103" cy="1113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C1BE962-62A8-8A46-BFD4-873B0BF24794}"/>
              </a:ext>
            </a:extLst>
          </p:cNvPr>
          <p:cNvSpPr txBox="1"/>
          <p:nvPr/>
        </p:nvSpPr>
        <p:spPr>
          <a:xfrm>
            <a:off x="1575050" y="4942126"/>
            <a:ext cx="3421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Оценка вероятности по частотам</a:t>
            </a:r>
          </a:p>
          <a:p>
            <a:r>
              <a:rPr lang="ru-RU" dirty="0"/>
              <a:t>(</a:t>
            </a:r>
            <a:r>
              <a:rPr lang="en-US" dirty="0"/>
              <a:t>count-based)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198606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1258</Words>
  <Application>Microsoft Macintosh PowerPoint</Application>
  <PresentationFormat>Широкоэкранный</PresentationFormat>
  <Paragraphs>222</Paragraphs>
  <Slides>28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Equation</vt:lpstr>
      <vt:lpstr>‘ормула</vt:lpstr>
      <vt:lpstr>Машинный перевод</vt:lpstr>
      <vt:lpstr>Введение: основные темы в МП</vt:lpstr>
      <vt:lpstr>Введение: история</vt:lpstr>
      <vt:lpstr>Введение: интерлингва</vt:lpstr>
      <vt:lpstr>Введение: традиционные модели</vt:lpstr>
      <vt:lpstr>Введение: терминология</vt:lpstr>
      <vt:lpstr>Noisy channel model</vt:lpstr>
      <vt:lpstr>Статистический МП</vt:lpstr>
      <vt:lpstr>Статистическая языковая модель</vt:lpstr>
      <vt:lpstr>Статистическая модель перевода</vt:lpstr>
      <vt:lpstr>Выравнивание / alignment (1)</vt:lpstr>
      <vt:lpstr>Выравнивание (2)</vt:lpstr>
      <vt:lpstr>IBM Model 1 (1)</vt:lpstr>
      <vt:lpstr>IBM Model 1 (2)</vt:lpstr>
      <vt:lpstr>IBM Model 1 (3)</vt:lpstr>
      <vt:lpstr>IBM Model 1 (4)</vt:lpstr>
      <vt:lpstr>IBM Model 1 (5)</vt:lpstr>
      <vt:lpstr>IBM Model 1 : E-step</vt:lpstr>
      <vt:lpstr>IBM Model 1 : M-step</vt:lpstr>
      <vt:lpstr>IBM Model 1 : Псевдокод</vt:lpstr>
      <vt:lpstr>IBM Model 1 : Пример</vt:lpstr>
      <vt:lpstr>IBM Models (4)</vt:lpstr>
      <vt:lpstr>IBM Models (5)</vt:lpstr>
      <vt:lpstr>Декодинг (1)</vt:lpstr>
      <vt:lpstr>Декодинг (2)</vt:lpstr>
      <vt:lpstr>Автоматическая оценка МП (1)</vt:lpstr>
      <vt:lpstr>Автоматическая оценка МП (2)</vt:lpstr>
      <vt:lpstr>Что ещё почитать?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Машинный перевод</dc:title>
  <dc:creator>Microsoft Office User</dc:creator>
  <cp:lastModifiedBy>Microsoft Office User</cp:lastModifiedBy>
  <cp:revision>58</cp:revision>
  <dcterms:created xsi:type="dcterms:W3CDTF">2019-12-03T09:43:14Z</dcterms:created>
  <dcterms:modified xsi:type="dcterms:W3CDTF">2019-12-05T12:21:14Z</dcterms:modified>
</cp:coreProperties>
</file>