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6" r:id="rId6"/>
    <p:sldId id="267"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cfasociety.org/france/Documents/Quant%20Awards%202012/Kumar%20Gautam-Research%20Paper-Quant%20Awards.pdf" TargetMode="External"/><Relationship Id="rId2" Type="http://schemas.openxmlformats.org/officeDocument/2006/relationships/hyperlink" Target="https://www.ncbi.nlm.nih.gov/pmc/articles/PMC477644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A371A-0AAF-40DD-B0B1-5DC01D95C366}"/>
              </a:ext>
            </a:extLst>
          </p:cNvPr>
          <p:cNvSpPr>
            <a:spLocks noGrp="1"/>
          </p:cNvSpPr>
          <p:nvPr>
            <p:ph type="ctrTitle"/>
          </p:nvPr>
        </p:nvSpPr>
        <p:spPr/>
        <p:txBody>
          <a:bodyPr/>
          <a:lstStyle/>
          <a:p>
            <a:r>
              <a:rPr lang="en-US" sz="4800" dirty="0" smtClean="0"/>
              <a:t>Classification &amp; Clustering</a:t>
            </a:r>
            <a:endParaRPr lang="en-US" sz="4800" dirty="0"/>
          </a:p>
        </p:txBody>
      </p:sp>
      <p:sp>
        <p:nvSpPr>
          <p:cNvPr id="3" name="Subtitle 2">
            <a:extLst>
              <a:ext uri="{FF2B5EF4-FFF2-40B4-BE49-F238E27FC236}">
                <a16:creationId xmlns:a16="http://schemas.microsoft.com/office/drawing/2014/main" xmlns="" id="{9AADFAC1-1A24-445E-AA97-533B4B917ED8}"/>
              </a:ext>
            </a:extLst>
          </p:cNvPr>
          <p:cNvSpPr>
            <a:spLocks noGrp="1"/>
          </p:cNvSpPr>
          <p:nvPr>
            <p:ph type="subTitle" idx="1"/>
          </p:nvPr>
        </p:nvSpPr>
        <p:spPr/>
        <p:txBody>
          <a:bodyPr>
            <a:normAutofit lnSpcReduction="10000"/>
          </a:bodyPr>
          <a:lstStyle/>
          <a:p>
            <a:r>
              <a:rPr lang="en-US" dirty="0" smtClean="0"/>
              <a:t>Silverio J. Vasquez</a:t>
            </a:r>
          </a:p>
          <a:p>
            <a:r>
              <a:rPr lang="en-US" dirty="0" smtClean="0"/>
              <a:t>Data 607</a:t>
            </a:r>
          </a:p>
          <a:p>
            <a:r>
              <a:rPr lang="en-US" dirty="0" smtClean="0"/>
              <a:t>Oct. 4</a:t>
            </a:r>
            <a:r>
              <a:rPr lang="en-US" baseline="30000" dirty="0" smtClean="0"/>
              <a:t>th</a:t>
            </a:r>
            <a:r>
              <a:rPr lang="en-US" dirty="0" smtClean="0"/>
              <a:t>, 2017</a:t>
            </a:r>
            <a:endParaRPr lang="en-US" dirty="0"/>
          </a:p>
        </p:txBody>
      </p:sp>
    </p:spTree>
    <p:extLst>
      <p:ext uri="{BB962C8B-B14F-4D97-AF65-F5344CB8AC3E}">
        <p14:creationId xmlns:p14="http://schemas.microsoft.com/office/powerpoint/2010/main" val="159182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5716D-9A88-48D0-BE6C-7406B4BE89CC}"/>
              </a:ext>
            </a:extLst>
          </p:cNvPr>
          <p:cNvSpPr>
            <a:spLocks noGrp="1"/>
          </p:cNvSpPr>
          <p:nvPr>
            <p:ph type="title"/>
          </p:nvPr>
        </p:nvSpPr>
        <p:spPr/>
        <p:txBody>
          <a:bodyPr>
            <a:normAutofit/>
          </a:bodyPr>
          <a:lstStyle/>
          <a:p>
            <a:r>
              <a:rPr lang="en-US" dirty="0"/>
              <a:t>R Packages for </a:t>
            </a:r>
            <a:r>
              <a:rPr lang="en-US" dirty="0" smtClean="0"/>
              <a:t>Classification/Clustering</a:t>
            </a:r>
            <a:endParaRPr lang="en-US" dirty="0"/>
          </a:p>
        </p:txBody>
      </p:sp>
      <p:sp>
        <p:nvSpPr>
          <p:cNvPr id="3" name="Content Placeholder 2">
            <a:extLst>
              <a:ext uri="{FF2B5EF4-FFF2-40B4-BE49-F238E27FC236}">
                <a16:creationId xmlns:a16="http://schemas.microsoft.com/office/drawing/2014/main" xmlns="" id="{EC91D1D5-AC79-405B-881B-561E2FC95990}"/>
              </a:ext>
            </a:extLst>
          </p:cNvPr>
          <p:cNvSpPr>
            <a:spLocks noGrp="1"/>
          </p:cNvSpPr>
          <p:nvPr>
            <p:ph idx="1"/>
          </p:nvPr>
        </p:nvSpPr>
        <p:spPr/>
        <p:txBody>
          <a:bodyPr>
            <a:normAutofit/>
          </a:bodyPr>
          <a:lstStyle/>
          <a:p>
            <a:r>
              <a:rPr lang="en-US" dirty="0" smtClean="0"/>
              <a:t>K-NN</a:t>
            </a:r>
            <a:endParaRPr lang="en-US" dirty="0"/>
          </a:p>
          <a:p>
            <a:pPr lvl="1"/>
            <a:r>
              <a:rPr lang="en-US" dirty="0" err="1" smtClean="0"/>
              <a:t>knn</a:t>
            </a:r>
            <a:r>
              <a:rPr lang="en-US" dirty="0" smtClean="0"/>
              <a:t> function within the “class” package</a:t>
            </a:r>
            <a:endParaRPr lang="en-US" dirty="0"/>
          </a:p>
          <a:p>
            <a:r>
              <a:rPr lang="en-US" dirty="0" smtClean="0"/>
              <a:t>K-Means</a:t>
            </a:r>
            <a:endParaRPr lang="en-US" dirty="0"/>
          </a:p>
          <a:p>
            <a:pPr lvl="1"/>
            <a:r>
              <a:rPr lang="en-US" dirty="0" err="1" smtClean="0"/>
              <a:t>kmeans</a:t>
            </a:r>
            <a:r>
              <a:rPr lang="en-US" dirty="0" smtClean="0"/>
              <a:t> function available by default from </a:t>
            </a:r>
            <a:r>
              <a:rPr lang="en-US" smtClean="0"/>
              <a:t>the “stats” </a:t>
            </a:r>
            <a:r>
              <a:rPr lang="en-US" dirty="0" smtClean="0"/>
              <a:t>package</a:t>
            </a: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92969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5716D-9A88-48D0-BE6C-7406B4BE89CC}"/>
              </a:ext>
            </a:extLst>
          </p:cNvPr>
          <p:cNvSpPr>
            <a:spLocks noGrp="1"/>
          </p:cNvSpPr>
          <p:nvPr>
            <p:ph type="title"/>
          </p:nvPr>
        </p:nvSpPr>
        <p:spPr/>
        <p:txBody>
          <a:bodyPr/>
          <a:lstStyle/>
          <a:p>
            <a:r>
              <a:rPr lang="en-US" dirty="0" smtClean="0"/>
              <a:t>Classification/Clustering</a:t>
            </a:r>
            <a:r>
              <a:rPr lang="en-US" dirty="0"/>
              <a:t>?</a:t>
            </a:r>
          </a:p>
        </p:txBody>
      </p:sp>
      <p:sp>
        <p:nvSpPr>
          <p:cNvPr id="3" name="Content Placeholder 2">
            <a:extLst>
              <a:ext uri="{FF2B5EF4-FFF2-40B4-BE49-F238E27FC236}">
                <a16:creationId xmlns:a16="http://schemas.microsoft.com/office/drawing/2014/main" xmlns="" id="{EC91D1D5-AC79-405B-881B-561E2FC95990}"/>
              </a:ext>
            </a:extLst>
          </p:cNvPr>
          <p:cNvSpPr>
            <a:spLocks noGrp="1"/>
          </p:cNvSpPr>
          <p:nvPr>
            <p:ph idx="1"/>
          </p:nvPr>
        </p:nvSpPr>
        <p:spPr/>
        <p:txBody>
          <a:bodyPr>
            <a:normAutofit/>
          </a:bodyPr>
          <a:lstStyle/>
          <a:p>
            <a:r>
              <a:rPr lang="en-US" dirty="0" smtClean="0"/>
              <a:t>The first is the act of grouping known data points to its nearest neighbors based on known features, i.e., if you’re similar to your neighbors, then you’re mos</a:t>
            </a:r>
            <a:r>
              <a:rPr lang="en-US" dirty="0" smtClean="0"/>
              <a:t>t likely one of them (or belong to the same class). This is a subset of supervised learning.</a:t>
            </a:r>
            <a:endParaRPr lang="en-US" dirty="0" smtClean="0"/>
          </a:p>
          <a:p>
            <a:r>
              <a:rPr lang="en-US" dirty="0" smtClean="0"/>
              <a:t>The latter is the </a:t>
            </a:r>
            <a:r>
              <a:rPr lang="en-US" dirty="0"/>
              <a:t>act of finding </a:t>
            </a:r>
            <a:r>
              <a:rPr lang="en-US" dirty="0" smtClean="0"/>
              <a:t>distinct </a:t>
            </a:r>
            <a:r>
              <a:rPr lang="en-US" dirty="0" smtClean="0"/>
              <a:t>groups </a:t>
            </a:r>
            <a:r>
              <a:rPr lang="en-US" dirty="0" smtClean="0"/>
              <a:t>of </a:t>
            </a:r>
            <a:r>
              <a:rPr lang="en-US" dirty="0"/>
              <a:t>similar items within a </a:t>
            </a:r>
            <a:r>
              <a:rPr lang="en-US" dirty="0" smtClean="0"/>
              <a:t>larger grouping, </a:t>
            </a:r>
            <a:r>
              <a:rPr lang="en-US" dirty="0"/>
              <a:t>i.e., finding “natural” groupings of </a:t>
            </a:r>
            <a:r>
              <a:rPr lang="en-US" dirty="0" smtClean="0"/>
              <a:t>data. This is a subset of unsupervised learning.</a:t>
            </a:r>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11842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5716D-9A88-48D0-BE6C-7406B4BE89CC}"/>
              </a:ext>
            </a:extLst>
          </p:cNvPr>
          <p:cNvSpPr>
            <a:spLocks noGrp="1"/>
          </p:cNvSpPr>
          <p:nvPr>
            <p:ph type="title"/>
          </p:nvPr>
        </p:nvSpPr>
        <p:spPr/>
        <p:txBody>
          <a:bodyPr/>
          <a:lstStyle/>
          <a:p>
            <a:r>
              <a:rPr lang="en-US" dirty="0" smtClean="0"/>
              <a:t>When classifying, what does similar mean?</a:t>
            </a:r>
            <a:endParaRPr lang="en-US" dirty="0"/>
          </a:p>
        </p:txBody>
      </p:sp>
      <p:sp>
        <p:nvSpPr>
          <p:cNvPr id="3" name="Content Placeholder 2">
            <a:extLst>
              <a:ext uri="{FF2B5EF4-FFF2-40B4-BE49-F238E27FC236}">
                <a16:creationId xmlns:a16="http://schemas.microsoft.com/office/drawing/2014/main" xmlns="" id="{EC91D1D5-AC79-405B-881B-561E2FC95990}"/>
              </a:ext>
            </a:extLst>
          </p:cNvPr>
          <p:cNvSpPr>
            <a:spLocks noGrp="1"/>
          </p:cNvSpPr>
          <p:nvPr>
            <p:ph idx="1"/>
          </p:nvPr>
        </p:nvSpPr>
        <p:spPr/>
        <p:txBody>
          <a:bodyPr>
            <a:normAutofit/>
          </a:bodyPr>
          <a:lstStyle/>
          <a:p>
            <a:r>
              <a:rPr lang="en-US" dirty="0"/>
              <a:t>Plot the variable by its features and calculate geometric distance</a:t>
            </a:r>
          </a:p>
          <a:p>
            <a:endParaRPr lang="en-US" dirty="0"/>
          </a:p>
          <a:p>
            <a:endParaRPr lang="en-US" dirty="0"/>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xmlns="" id="{996493EF-B0D4-42EF-BEB1-26A6232F99BA}"/>
              </a:ext>
            </a:extLst>
          </p:cNvPr>
          <p:cNvPicPr>
            <a:picLocks noChangeAspect="1"/>
          </p:cNvPicPr>
          <p:nvPr/>
        </p:nvPicPr>
        <p:blipFill>
          <a:blip r:embed="rId2"/>
          <a:stretch>
            <a:fillRect/>
          </a:stretch>
        </p:blipFill>
        <p:spPr>
          <a:xfrm>
            <a:off x="2711137" y="3062924"/>
            <a:ext cx="5731353" cy="2715024"/>
          </a:xfrm>
          <a:prstGeom prst="rect">
            <a:avLst/>
          </a:prstGeom>
        </p:spPr>
      </p:pic>
      <p:sp>
        <p:nvSpPr>
          <p:cNvPr id="5" name="TextBox 4">
            <a:extLst>
              <a:ext uri="{FF2B5EF4-FFF2-40B4-BE49-F238E27FC236}">
                <a16:creationId xmlns:a16="http://schemas.microsoft.com/office/drawing/2014/main" xmlns="" id="{6BC80278-2A34-4E7B-B6D6-0A13E97A0360}"/>
              </a:ext>
            </a:extLst>
          </p:cNvPr>
          <p:cNvSpPr txBox="1"/>
          <p:nvPr/>
        </p:nvSpPr>
        <p:spPr>
          <a:xfrm>
            <a:off x="5692664" y="5740162"/>
            <a:ext cx="5499652" cy="369332"/>
          </a:xfrm>
          <a:prstGeom prst="rect">
            <a:avLst/>
          </a:prstGeom>
          <a:noFill/>
        </p:spPr>
        <p:txBody>
          <a:bodyPr wrap="square" rtlCol="0">
            <a:spAutoFit/>
          </a:bodyPr>
          <a:lstStyle/>
          <a:p>
            <a:r>
              <a:rPr lang="en-US" dirty="0"/>
              <a:t>Source: Data Science for Business Figure 6-1, p. 143</a:t>
            </a:r>
          </a:p>
        </p:txBody>
      </p:sp>
    </p:spTree>
    <p:extLst>
      <p:ext uri="{BB962C8B-B14F-4D97-AF65-F5344CB8AC3E}">
        <p14:creationId xmlns:p14="http://schemas.microsoft.com/office/powerpoint/2010/main" val="143165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B9761-76DA-4C34-85CA-B1B9431BC26D}"/>
              </a:ext>
            </a:extLst>
          </p:cNvPr>
          <p:cNvSpPr>
            <a:spLocks noGrp="1"/>
          </p:cNvSpPr>
          <p:nvPr>
            <p:ph type="title"/>
          </p:nvPr>
        </p:nvSpPr>
        <p:spPr/>
        <p:txBody>
          <a:bodyPr>
            <a:normAutofit/>
          </a:bodyPr>
          <a:lstStyle/>
          <a:p>
            <a:r>
              <a:rPr lang="en-US" sz="3200" dirty="0"/>
              <a:t>K-Nearest </a:t>
            </a:r>
            <a:r>
              <a:rPr lang="en-US" sz="3200" dirty="0" smtClean="0"/>
              <a:t>Neighbor</a:t>
            </a:r>
            <a:endParaRPr lang="en-US" sz="3200" dirty="0"/>
          </a:p>
        </p:txBody>
      </p:sp>
      <p:sp>
        <p:nvSpPr>
          <p:cNvPr id="4" name="Text Placeholder 3">
            <a:extLst>
              <a:ext uri="{FF2B5EF4-FFF2-40B4-BE49-F238E27FC236}">
                <a16:creationId xmlns:a16="http://schemas.microsoft.com/office/drawing/2014/main" xmlns="" id="{78A4D1F6-1599-4E57-B8F1-C0FA105D28D5}"/>
              </a:ext>
            </a:extLst>
          </p:cNvPr>
          <p:cNvSpPr>
            <a:spLocks noGrp="1"/>
          </p:cNvSpPr>
          <p:nvPr>
            <p:ph type="body" sz="half" idx="2"/>
          </p:nvPr>
        </p:nvSpPr>
        <p:spPr/>
        <p:txBody>
          <a:bodyPr/>
          <a:lstStyle/>
          <a:p>
            <a:pPr marL="285750" indent="-285750" algn="l">
              <a:buFont typeface="Arial" panose="020B0604020202020204" pitchFamily="34" charset="0"/>
              <a:buChar char="•"/>
            </a:pPr>
            <a:r>
              <a:rPr lang="en-US" sz="2000" dirty="0"/>
              <a:t>In a scatter plot, we can drop a new </a:t>
            </a:r>
            <a:r>
              <a:rPr lang="en-US" sz="2000" dirty="0" smtClean="0"/>
              <a:t>data point </a:t>
            </a:r>
            <a:r>
              <a:rPr lang="en-US" sz="2000" dirty="0" smtClean="0"/>
              <a:t>to </a:t>
            </a:r>
            <a:r>
              <a:rPr lang="en-US" sz="2000" dirty="0"/>
              <a:t>analyze how “similar” it is to existing </a:t>
            </a:r>
            <a:r>
              <a:rPr lang="en-US" sz="2000" dirty="0" smtClean="0"/>
              <a:t>data based on known features.</a:t>
            </a:r>
            <a:endParaRPr lang="en-US" sz="2000" dirty="0"/>
          </a:p>
          <a:p>
            <a:pPr marL="285750" indent="-285750" algn="l">
              <a:buFont typeface="Arial" panose="020B0604020202020204" pitchFamily="34" charset="0"/>
              <a:buChar char="•"/>
            </a:pPr>
            <a:r>
              <a:rPr lang="en-US" sz="2000" dirty="0" smtClean="0"/>
              <a:t>Example: Is </a:t>
            </a:r>
            <a:r>
              <a:rPr lang="en-US" sz="2000" dirty="0"/>
              <a:t>the </a:t>
            </a:r>
            <a:r>
              <a:rPr lang="en-US" sz="2000" dirty="0" smtClean="0"/>
              <a:t>“?” in the chart </a:t>
            </a:r>
            <a:r>
              <a:rPr lang="en-US" sz="2000" dirty="0"/>
              <a:t>a plus sign or a dot?</a:t>
            </a:r>
          </a:p>
          <a:p>
            <a:pPr marL="285750" indent="-285750" algn="l">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xmlns="" id="{9798898D-8E0A-4492-9E4D-2616FD2ADFD4}"/>
              </a:ext>
            </a:extLst>
          </p:cNvPr>
          <p:cNvPicPr>
            <a:picLocks noGrp="1" noChangeAspect="1"/>
          </p:cNvPicPr>
          <p:nvPr>
            <p:ph idx="1"/>
          </p:nvPr>
        </p:nvPicPr>
        <p:blipFill>
          <a:blip r:embed="rId2"/>
          <a:stretch>
            <a:fillRect/>
          </a:stretch>
        </p:blipFill>
        <p:spPr>
          <a:xfrm>
            <a:off x="5405496" y="1245703"/>
            <a:ext cx="5538149" cy="4333461"/>
          </a:xfrm>
          <a:prstGeom prst="rect">
            <a:avLst/>
          </a:prstGeom>
        </p:spPr>
      </p:pic>
      <p:sp>
        <p:nvSpPr>
          <p:cNvPr id="6" name="TextBox 5">
            <a:extLst>
              <a:ext uri="{FF2B5EF4-FFF2-40B4-BE49-F238E27FC236}">
                <a16:creationId xmlns:a16="http://schemas.microsoft.com/office/drawing/2014/main" xmlns="" id="{186E8296-CD9B-49D0-9C99-216D038852DC}"/>
              </a:ext>
            </a:extLst>
          </p:cNvPr>
          <p:cNvSpPr txBox="1"/>
          <p:nvPr/>
        </p:nvSpPr>
        <p:spPr>
          <a:xfrm>
            <a:off x="5692664" y="5740162"/>
            <a:ext cx="5499652" cy="369332"/>
          </a:xfrm>
          <a:prstGeom prst="rect">
            <a:avLst/>
          </a:prstGeom>
          <a:noFill/>
        </p:spPr>
        <p:txBody>
          <a:bodyPr wrap="square" rtlCol="0">
            <a:spAutoFit/>
          </a:bodyPr>
          <a:lstStyle/>
          <a:p>
            <a:r>
              <a:rPr lang="en-US" dirty="0"/>
              <a:t>Source: Data Science for Business Figure 6-2, p. 147</a:t>
            </a:r>
          </a:p>
        </p:txBody>
      </p:sp>
    </p:spTree>
    <p:extLst>
      <p:ext uri="{BB962C8B-B14F-4D97-AF65-F5344CB8AC3E}">
        <p14:creationId xmlns:p14="http://schemas.microsoft.com/office/powerpoint/2010/main" val="344536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5716D-9A88-48D0-BE6C-7406B4BE89CC}"/>
              </a:ext>
            </a:extLst>
          </p:cNvPr>
          <p:cNvSpPr>
            <a:spLocks noGrp="1"/>
          </p:cNvSpPr>
          <p:nvPr>
            <p:ph type="title"/>
          </p:nvPr>
        </p:nvSpPr>
        <p:spPr/>
        <p:txBody>
          <a:bodyPr/>
          <a:lstStyle/>
          <a:p>
            <a:r>
              <a:rPr lang="en-US" dirty="0" smtClean="0"/>
              <a:t>When clustering, what does similar mean?</a:t>
            </a:r>
            <a:endParaRPr lang="en-US" dirty="0"/>
          </a:p>
        </p:txBody>
      </p:sp>
      <p:sp>
        <p:nvSpPr>
          <p:cNvPr id="3" name="Content Placeholder 2">
            <a:extLst>
              <a:ext uri="{FF2B5EF4-FFF2-40B4-BE49-F238E27FC236}">
                <a16:creationId xmlns:a16="http://schemas.microsoft.com/office/drawing/2014/main" xmlns="" id="{EC91D1D5-AC79-405B-881B-561E2FC95990}"/>
              </a:ext>
            </a:extLst>
          </p:cNvPr>
          <p:cNvSpPr>
            <a:spLocks noGrp="1"/>
          </p:cNvSpPr>
          <p:nvPr>
            <p:ph idx="1"/>
          </p:nvPr>
        </p:nvSpPr>
        <p:spPr/>
        <p:txBody>
          <a:bodyPr>
            <a:normAutofit/>
          </a:bodyPr>
          <a:lstStyle/>
          <a:p>
            <a:r>
              <a:rPr lang="en-US" dirty="0" smtClean="0"/>
              <a:t>This falls under unsupervised learning </a:t>
            </a:r>
            <a:br>
              <a:rPr lang="en-US" dirty="0" smtClean="0"/>
            </a:br>
            <a:r>
              <a:rPr lang="en-US" dirty="0" smtClean="0"/>
              <a:t>because we don’t have information  </a:t>
            </a:r>
            <a:br>
              <a:rPr lang="en-US" dirty="0" smtClean="0"/>
            </a:br>
            <a:r>
              <a:rPr lang="en-US" dirty="0" smtClean="0"/>
              <a:t>on the data points, i.e., no known </a:t>
            </a:r>
            <a:br>
              <a:rPr lang="en-US" dirty="0" smtClean="0"/>
            </a:br>
            <a:r>
              <a:rPr lang="en-US" dirty="0" smtClean="0"/>
              <a:t>features. </a:t>
            </a:r>
          </a:p>
          <a:p>
            <a:pPr marL="0" indent="0">
              <a:buNone/>
            </a:pPr>
            <a:endParaRPr lang="en-US" dirty="0"/>
          </a:p>
          <a:p>
            <a:endParaRPr lang="en-US" dirty="0"/>
          </a:p>
          <a:p>
            <a:endParaRPr lang="en-US" dirty="0"/>
          </a:p>
          <a:p>
            <a:pPr marL="457200" lvl="1" indent="0">
              <a:buNone/>
            </a:pPr>
            <a:endParaRPr lang="en-US" dirty="0"/>
          </a:p>
          <a:p>
            <a:pPr lvl="1"/>
            <a:endParaRPr lang="en-US" dirty="0"/>
          </a:p>
          <a:p>
            <a:pPr lvl="1"/>
            <a:endParaRPr lang="en-US" dirty="0"/>
          </a:p>
        </p:txBody>
      </p:sp>
      <p:sp>
        <p:nvSpPr>
          <p:cNvPr id="5" name="TextBox 4">
            <a:extLst>
              <a:ext uri="{FF2B5EF4-FFF2-40B4-BE49-F238E27FC236}">
                <a16:creationId xmlns:a16="http://schemas.microsoft.com/office/drawing/2014/main" xmlns="" id="{6BC80278-2A34-4E7B-B6D6-0A13E97A0360}"/>
              </a:ext>
            </a:extLst>
          </p:cNvPr>
          <p:cNvSpPr txBox="1"/>
          <p:nvPr/>
        </p:nvSpPr>
        <p:spPr>
          <a:xfrm>
            <a:off x="5692664" y="5740162"/>
            <a:ext cx="5499652" cy="338554"/>
          </a:xfrm>
          <a:prstGeom prst="rect">
            <a:avLst/>
          </a:prstGeom>
          <a:noFill/>
        </p:spPr>
        <p:txBody>
          <a:bodyPr wrap="square" rtlCol="0">
            <a:spAutoFit/>
          </a:bodyPr>
          <a:lstStyle/>
          <a:p>
            <a:r>
              <a:rPr lang="en-US" sz="1600" dirty="0"/>
              <a:t>Source: </a:t>
            </a:r>
            <a:r>
              <a:rPr lang="en-US" sz="1600" dirty="0" smtClean="0"/>
              <a:t>An Introduction to Statistical Learning, Figure 10.8, </a:t>
            </a:r>
            <a:r>
              <a:rPr lang="en-US" sz="1600" dirty="0"/>
              <a:t>p. </a:t>
            </a:r>
            <a:r>
              <a:rPr lang="en-US" sz="1600" dirty="0" smtClean="0"/>
              <a:t>391</a:t>
            </a:r>
            <a:endParaRPr lang="en-US" sz="1600" dirty="0"/>
          </a:p>
        </p:txBody>
      </p:sp>
      <p:pic>
        <p:nvPicPr>
          <p:cNvPr id="6" name="Picture 5"/>
          <p:cNvPicPr>
            <a:picLocks noChangeAspect="1"/>
          </p:cNvPicPr>
          <p:nvPr/>
        </p:nvPicPr>
        <p:blipFill>
          <a:blip r:embed="rId2"/>
          <a:stretch>
            <a:fillRect/>
          </a:stretch>
        </p:blipFill>
        <p:spPr>
          <a:xfrm>
            <a:off x="6426490" y="2464298"/>
            <a:ext cx="4032000" cy="3288000"/>
          </a:xfrm>
          <a:prstGeom prst="rect">
            <a:avLst/>
          </a:prstGeom>
        </p:spPr>
      </p:pic>
    </p:spTree>
    <p:extLst>
      <p:ext uri="{BB962C8B-B14F-4D97-AF65-F5344CB8AC3E}">
        <p14:creationId xmlns:p14="http://schemas.microsoft.com/office/powerpoint/2010/main" val="4237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B9761-76DA-4C34-85CA-B1B9431BC26D}"/>
              </a:ext>
            </a:extLst>
          </p:cNvPr>
          <p:cNvSpPr>
            <a:spLocks noGrp="1"/>
          </p:cNvSpPr>
          <p:nvPr>
            <p:ph type="title"/>
          </p:nvPr>
        </p:nvSpPr>
        <p:spPr/>
        <p:txBody>
          <a:bodyPr>
            <a:normAutofit/>
          </a:bodyPr>
          <a:lstStyle/>
          <a:p>
            <a:r>
              <a:rPr lang="en-US" sz="3200" dirty="0" smtClean="0"/>
              <a:t>K-Means Clustering</a:t>
            </a:r>
            <a:endParaRPr lang="en-US" sz="3200" dirty="0"/>
          </a:p>
        </p:txBody>
      </p:sp>
      <p:sp>
        <p:nvSpPr>
          <p:cNvPr id="4" name="Text Placeholder 3">
            <a:extLst>
              <a:ext uri="{FF2B5EF4-FFF2-40B4-BE49-F238E27FC236}">
                <a16:creationId xmlns:a16="http://schemas.microsoft.com/office/drawing/2014/main" xmlns="" id="{78A4D1F6-1599-4E57-B8F1-C0FA105D28D5}"/>
              </a:ext>
            </a:extLst>
          </p:cNvPr>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2000" dirty="0"/>
              <a:t>In a scatter plot, </a:t>
            </a:r>
            <a:r>
              <a:rPr lang="en-US" sz="2000" dirty="0" smtClean="0"/>
              <a:t>k number of clusters are created by grouping observations close to the nearest mean (stars in the figure to the right). </a:t>
            </a:r>
            <a:endParaRPr lang="en-US" sz="2000" dirty="0"/>
          </a:p>
          <a:p>
            <a:pPr marL="285750" indent="-28575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xmlns="" id="{186E8296-CD9B-49D0-9C99-216D038852DC}"/>
              </a:ext>
            </a:extLst>
          </p:cNvPr>
          <p:cNvSpPr txBox="1"/>
          <p:nvPr/>
        </p:nvSpPr>
        <p:spPr>
          <a:xfrm>
            <a:off x="5692664" y="5781352"/>
            <a:ext cx="5499652" cy="369332"/>
          </a:xfrm>
          <a:prstGeom prst="rect">
            <a:avLst/>
          </a:prstGeom>
          <a:noFill/>
        </p:spPr>
        <p:txBody>
          <a:bodyPr wrap="square" rtlCol="0">
            <a:spAutoFit/>
          </a:bodyPr>
          <a:lstStyle/>
          <a:p>
            <a:r>
              <a:rPr lang="en-US" dirty="0"/>
              <a:t>Source: Data Science for Business Figure </a:t>
            </a:r>
            <a:r>
              <a:rPr lang="en-US" dirty="0" smtClean="0"/>
              <a:t>6-10, </a:t>
            </a:r>
            <a:r>
              <a:rPr lang="en-US" dirty="0"/>
              <a:t>p. </a:t>
            </a:r>
            <a:r>
              <a:rPr lang="en-US" dirty="0" smtClean="0"/>
              <a:t>170</a:t>
            </a:r>
            <a:endParaRPr lang="en-US" dirty="0"/>
          </a:p>
        </p:txBody>
      </p:sp>
      <p:pic>
        <p:nvPicPr>
          <p:cNvPr id="8" name="Content Placeholder 7"/>
          <p:cNvPicPr>
            <a:picLocks noGrp="1" noChangeAspect="1"/>
          </p:cNvPicPr>
          <p:nvPr>
            <p:ph idx="1"/>
          </p:nvPr>
        </p:nvPicPr>
        <p:blipFill>
          <a:blip r:embed="rId2"/>
          <a:stretch>
            <a:fillRect/>
          </a:stretch>
        </p:blipFill>
        <p:spPr>
          <a:xfrm>
            <a:off x="5557287" y="982663"/>
            <a:ext cx="5192226" cy="4892675"/>
          </a:xfrm>
          <a:prstGeom prst="rect">
            <a:avLst/>
          </a:prstGeom>
        </p:spPr>
      </p:pic>
    </p:spTree>
    <p:extLst>
      <p:ext uri="{BB962C8B-B14F-4D97-AF65-F5344CB8AC3E}">
        <p14:creationId xmlns:p14="http://schemas.microsoft.com/office/powerpoint/2010/main" val="145370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5716D-9A88-48D0-BE6C-7406B4BE89CC}"/>
              </a:ext>
            </a:extLst>
          </p:cNvPr>
          <p:cNvSpPr>
            <a:spLocks noGrp="1"/>
          </p:cNvSpPr>
          <p:nvPr>
            <p:ph type="title"/>
          </p:nvPr>
        </p:nvSpPr>
        <p:spPr/>
        <p:txBody>
          <a:bodyPr/>
          <a:lstStyle/>
          <a:p>
            <a:r>
              <a:rPr lang="en-US" dirty="0" smtClean="0"/>
              <a:t>How to Pick K?</a:t>
            </a:r>
            <a:endParaRPr lang="en-US" dirty="0"/>
          </a:p>
        </p:txBody>
      </p:sp>
      <p:sp>
        <p:nvSpPr>
          <p:cNvPr id="3" name="Content Placeholder 2">
            <a:extLst>
              <a:ext uri="{FF2B5EF4-FFF2-40B4-BE49-F238E27FC236}">
                <a16:creationId xmlns:a16="http://schemas.microsoft.com/office/drawing/2014/main" xmlns="" id="{EC91D1D5-AC79-405B-881B-561E2FC95990}"/>
              </a:ext>
            </a:extLst>
          </p:cNvPr>
          <p:cNvSpPr>
            <a:spLocks noGrp="1"/>
          </p:cNvSpPr>
          <p:nvPr>
            <p:ph idx="1"/>
          </p:nvPr>
        </p:nvSpPr>
        <p:spPr/>
        <p:txBody>
          <a:bodyPr>
            <a:normAutofit/>
          </a:bodyPr>
          <a:lstStyle/>
          <a:p>
            <a:r>
              <a:rPr lang="en-US" dirty="0" smtClean="0"/>
              <a:t>Iteratively try different values for K, or cross-validate.</a:t>
            </a:r>
            <a:endParaRPr lang="en-US" dirty="0"/>
          </a:p>
          <a:p>
            <a:endParaRPr lang="en-US" dirty="0"/>
          </a:p>
          <a:p>
            <a:endParaRPr lang="en-US" dirty="0"/>
          </a:p>
          <a:p>
            <a:pPr marL="457200" lvl="1" indent="0">
              <a:buNone/>
            </a:pPr>
            <a:endParaRPr lang="en-US" dirty="0"/>
          </a:p>
          <a:p>
            <a:pPr lvl="1"/>
            <a:endParaRPr lang="en-US" dirty="0"/>
          </a:p>
          <a:p>
            <a:pPr lvl="1"/>
            <a:endParaRPr lang="en-US" dirty="0"/>
          </a:p>
        </p:txBody>
      </p:sp>
      <p:pic>
        <p:nvPicPr>
          <p:cNvPr id="6" name="Picture 5"/>
          <p:cNvPicPr>
            <a:picLocks noChangeAspect="1"/>
          </p:cNvPicPr>
          <p:nvPr/>
        </p:nvPicPr>
        <p:blipFill rotWithShape="1">
          <a:blip r:embed="rId2"/>
          <a:srcRect l="1447" t="2580" r="9925"/>
          <a:stretch/>
        </p:blipFill>
        <p:spPr>
          <a:xfrm>
            <a:off x="2207740" y="3006811"/>
            <a:ext cx="6054811" cy="2889873"/>
          </a:xfrm>
          <a:prstGeom prst="rect">
            <a:avLst/>
          </a:prstGeom>
        </p:spPr>
      </p:pic>
      <p:sp>
        <p:nvSpPr>
          <p:cNvPr id="7" name="TextBox 6">
            <a:extLst>
              <a:ext uri="{FF2B5EF4-FFF2-40B4-BE49-F238E27FC236}">
                <a16:creationId xmlns:a16="http://schemas.microsoft.com/office/drawing/2014/main" xmlns="" id="{6BC80278-2A34-4E7B-B6D6-0A13E97A0360}"/>
              </a:ext>
            </a:extLst>
          </p:cNvPr>
          <p:cNvSpPr txBox="1"/>
          <p:nvPr/>
        </p:nvSpPr>
        <p:spPr>
          <a:xfrm>
            <a:off x="5692664" y="5789587"/>
            <a:ext cx="5499652" cy="338554"/>
          </a:xfrm>
          <a:prstGeom prst="rect">
            <a:avLst/>
          </a:prstGeom>
          <a:noFill/>
        </p:spPr>
        <p:txBody>
          <a:bodyPr wrap="square" rtlCol="0">
            <a:spAutoFit/>
          </a:bodyPr>
          <a:lstStyle/>
          <a:p>
            <a:r>
              <a:rPr lang="en-US" sz="1600" dirty="0"/>
              <a:t>Source: </a:t>
            </a:r>
            <a:r>
              <a:rPr lang="en-US" sz="1600" dirty="0" smtClean="0"/>
              <a:t>An Introduction to Statistical Learning, Figure 10.5, </a:t>
            </a:r>
            <a:r>
              <a:rPr lang="en-US" sz="1600" dirty="0"/>
              <a:t>p. </a:t>
            </a:r>
            <a:r>
              <a:rPr lang="en-US" sz="1600" dirty="0" smtClean="0"/>
              <a:t>387</a:t>
            </a:r>
            <a:endParaRPr lang="en-US" sz="1600" dirty="0"/>
          </a:p>
        </p:txBody>
      </p:sp>
    </p:spTree>
    <p:extLst>
      <p:ext uri="{BB962C8B-B14F-4D97-AF65-F5344CB8AC3E}">
        <p14:creationId xmlns:p14="http://schemas.microsoft.com/office/powerpoint/2010/main" val="76263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3B9761-76DA-4C34-85CA-B1B9431BC26D}"/>
              </a:ext>
            </a:extLst>
          </p:cNvPr>
          <p:cNvSpPr>
            <a:spLocks noGrp="1"/>
          </p:cNvSpPr>
          <p:nvPr>
            <p:ph type="title"/>
          </p:nvPr>
        </p:nvSpPr>
        <p:spPr/>
        <p:txBody>
          <a:bodyPr>
            <a:normAutofit/>
          </a:bodyPr>
          <a:lstStyle/>
          <a:p>
            <a:r>
              <a:rPr lang="en-US" sz="3000" dirty="0"/>
              <a:t>Careful to </a:t>
            </a:r>
            <a:r>
              <a:rPr lang="en-US" sz="3000" dirty="0" smtClean="0"/>
              <a:t>Not Over fit</a:t>
            </a:r>
            <a:endParaRPr lang="en-US" sz="3000" dirty="0"/>
          </a:p>
        </p:txBody>
      </p:sp>
      <p:sp>
        <p:nvSpPr>
          <p:cNvPr id="4" name="Text Placeholder 3">
            <a:extLst>
              <a:ext uri="{FF2B5EF4-FFF2-40B4-BE49-F238E27FC236}">
                <a16:creationId xmlns:a16="http://schemas.microsoft.com/office/drawing/2014/main" xmlns="" id="{78A4D1F6-1599-4E57-B8F1-C0FA105D28D5}"/>
              </a:ext>
            </a:extLst>
          </p:cNvPr>
          <p:cNvSpPr>
            <a:spLocks noGrp="1"/>
          </p:cNvSpPr>
          <p:nvPr>
            <p:ph type="body" sz="half" idx="2"/>
          </p:nvPr>
        </p:nvSpPr>
        <p:spPr/>
        <p:txBody>
          <a:bodyPr/>
          <a:lstStyle/>
          <a:p>
            <a:pPr marL="285750" indent="-285750" algn="l">
              <a:buFont typeface="Arial" panose="020B0604020202020204" pitchFamily="34" charset="0"/>
              <a:buChar char="•"/>
            </a:pPr>
            <a:r>
              <a:rPr lang="en-US" sz="2000" dirty="0"/>
              <a:t>If K=1, then one has overfitted and this model </a:t>
            </a:r>
            <a:r>
              <a:rPr lang="en-US" sz="2000" dirty="0" smtClean="0"/>
              <a:t>will poorly </a:t>
            </a:r>
            <a:r>
              <a:rPr lang="en-US" sz="2000" dirty="0"/>
              <a:t>classify a new data point.</a:t>
            </a:r>
          </a:p>
          <a:p>
            <a:pPr marL="285750" indent="-28575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xmlns="" id="{186E8296-CD9B-49D0-9C99-216D038852DC}"/>
              </a:ext>
            </a:extLst>
          </p:cNvPr>
          <p:cNvSpPr txBox="1"/>
          <p:nvPr/>
        </p:nvSpPr>
        <p:spPr>
          <a:xfrm>
            <a:off x="5692664" y="5740162"/>
            <a:ext cx="5499652" cy="369332"/>
          </a:xfrm>
          <a:prstGeom prst="rect">
            <a:avLst/>
          </a:prstGeom>
          <a:noFill/>
        </p:spPr>
        <p:txBody>
          <a:bodyPr wrap="square" rtlCol="0">
            <a:spAutoFit/>
          </a:bodyPr>
          <a:lstStyle/>
          <a:p>
            <a:r>
              <a:rPr lang="en-US" dirty="0"/>
              <a:t>Source: Data Science for Business Figure 6-4, p. 153</a:t>
            </a:r>
          </a:p>
        </p:txBody>
      </p:sp>
      <p:pic>
        <p:nvPicPr>
          <p:cNvPr id="9" name="Content Placeholder 8">
            <a:extLst>
              <a:ext uri="{FF2B5EF4-FFF2-40B4-BE49-F238E27FC236}">
                <a16:creationId xmlns:a16="http://schemas.microsoft.com/office/drawing/2014/main" xmlns="" id="{AD073485-176C-4E21-A5F6-AC10F32EAFBE}"/>
              </a:ext>
            </a:extLst>
          </p:cNvPr>
          <p:cNvPicPr>
            <a:picLocks noGrp="1" noChangeAspect="1"/>
          </p:cNvPicPr>
          <p:nvPr>
            <p:ph idx="1"/>
          </p:nvPr>
        </p:nvPicPr>
        <p:blipFill>
          <a:blip r:embed="rId2"/>
          <a:stretch>
            <a:fillRect/>
          </a:stretch>
        </p:blipFill>
        <p:spPr>
          <a:xfrm>
            <a:off x="5247861" y="1346597"/>
            <a:ext cx="6130259" cy="4393565"/>
          </a:xfrm>
          <a:prstGeom prst="rect">
            <a:avLst/>
          </a:prstGeom>
        </p:spPr>
      </p:pic>
    </p:spTree>
    <p:extLst>
      <p:ext uri="{BB962C8B-B14F-4D97-AF65-F5344CB8AC3E}">
        <p14:creationId xmlns:p14="http://schemas.microsoft.com/office/powerpoint/2010/main" val="126022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5716D-9A88-48D0-BE6C-7406B4BE89CC}"/>
              </a:ext>
            </a:extLst>
          </p:cNvPr>
          <p:cNvSpPr>
            <a:spLocks noGrp="1"/>
          </p:cNvSpPr>
          <p:nvPr>
            <p:ph type="title"/>
          </p:nvPr>
        </p:nvSpPr>
        <p:spPr/>
        <p:txBody>
          <a:bodyPr/>
          <a:lstStyle/>
          <a:p>
            <a:r>
              <a:rPr lang="en-US" dirty="0"/>
              <a:t>Real World Application</a:t>
            </a:r>
          </a:p>
        </p:txBody>
      </p:sp>
      <p:sp>
        <p:nvSpPr>
          <p:cNvPr id="3" name="Content Placeholder 2">
            <a:extLst>
              <a:ext uri="{FF2B5EF4-FFF2-40B4-BE49-F238E27FC236}">
                <a16:creationId xmlns:a16="http://schemas.microsoft.com/office/drawing/2014/main" xmlns="" id="{EC91D1D5-AC79-405B-881B-561E2FC95990}"/>
              </a:ext>
            </a:extLst>
          </p:cNvPr>
          <p:cNvSpPr>
            <a:spLocks noGrp="1"/>
          </p:cNvSpPr>
          <p:nvPr>
            <p:ph idx="1"/>
          </p:nvPr>
        </p:nvSpPr>
        <p:spPr/>
        <p:txBody>
          <a:bodyPr>
            <a:normAutofit fontScale="55000" lnSpcReduction="20000"/>
          </a:bodyPr>
          <a:lstStyle/>
          <a:p>
            <a:r>
              <a:rPr lang="en-US" dirty="0"/>
              <a:t>Market Segmentation</a:t>
            </a:r>
          </a:p>
          <a:p>
            <a:pPr lvl="1"/>
            <a:r>
              <a:rPr lang="en-US" dirty="0"/>
              <a:t>If a group of customers respond better to certain features, then marketing strategies can be customized to better increase chances of “success” (e.g., credit card offers, email advertisements)</a:t>
            </a:r>
          </a:p>
          <a:p>
            <a:r>
              <a:rPr lang="en-US" dirty="0"/>
              <a:t>Healthcare </a:t>
            </a:r>
            <a:r>
              <a:rPr lang="en-US" dirty="0" smtClean="0"/>
              <a:t>Claims</a:t>
            </a:r>
          </a:p>
          <a:p>
            <a:pPr lvl="1"/>
            <a:r>
              <a:rPr lang="en-US" dirty="0" smtClean="0"/>
              <a:t>“Cluster </a:t>
            </a:r>
            <a:r>
              <a:rPr lang="en-US" dirty="0"/>
              <a:t>analysis (CA) is a frequently used applied statistical technique that helps to reveal hidden structures and “clusters” found in large data sets. However, this method has not been widely used in large healthcare claims databases where the distribution of expenditure data is commonly severely skewed. The purpose of this study was to identify cost change patterns of patients with end-stage renal disease (ESRD) who initiated hemodialysis (HD) by applying different clustering methods</a:t>
            </a:r>
            <a:r>
              <a:rPr lang="en-US" dirty="0" smtClean="0"/>
              <a:t>.”</a:t>
            </a:r>
            <a:endParaRPr lang="en-US" dirty="0"/>
          </a:p>
          <a:p>
            <a:pPr lvl="1"/>
            <a:r>
              <a:rPr lang="en-US" dirty="0">
                <a:hlinkClick r:id="rId2"/>
              </a:rPr>
              <a:t>https://www.ncbi.nlm.nih.gov/pmc/articles/PMC4776444</a:t>
            </a:r>
            <a:r>
              <a:rPr lang="en-US" dirty="0" smtClean="0">
                <a:hlinkClick r:id="rId2"/>
              </a:rPr>
              <a:t>/</a:t>
            </a:r>
            <a:endParaRPr lang="en-US" dirty="0" smtClean="0"/>
          </a:p>
          <a:p>
            <a:r>
              <a:rPr lang="en-US" dirty="0" smtClean="0"/>
              <a:t>Finance</a:t>
            </a:r>
          </a:p>
          <a:p>
            <a:pPr lvl="1"/>
            <a:r>
              <a:rPr lang="en-US" dirty="0" smtClean="0"/>
              <a:t>“[The author] cluster stocks which behave similarly, and then use them as inputs to a factor model for international stock returns. [The author] compare[s] a factor model based on clusters with a factor model based on industry classifications. [The author] conclude[s] that cluster based factor model performs better than an industry based factor model.”</a:t>
            </a:r>
          </a:p>
          <a:p>
            <a:pPr lvl="1"/>
            <a:r>
              <a:rPr lang="en-US" dirty="0">
                <a:hlinkClick r:id="rId3"/>
              </a:rPr>
              <a:t>https://</a:t>
            </a:r>
            <a:r>
              <a:rPr lang="en-US" dirty="0" smtClean="0">
                <a:hlinkClick r:id="rId3"/>
              </a:rPr>
              <a:t>www.cfasociety.org/france/Documents/Quant%20Awards%202012/Kumar%20Gautam-Research%20Paper-Quant%20Awards.pdf</a:t>
            </a:r>
            <a:endParaRPr lang="en-US" dirty="0" smtClean="0"/>
          </a:p>
          <a:p>
            <a:pPr marL="457200" lvl="1" indent="0">
              <a:buNone/>
            </a:pP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5547794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0</TotalTime>
  <Words>549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Classification &amp; Clustering</vt:lpstr>
      <vt:lpstr>Classification/Clustering?</vt:lpstr>
      <vt:lpstr>When classifying, what does similar mean?</vt:lpstr>
      <vt:lpstr>K-Nearest Neighbor</vt:lpstr>
      <vt:lpstr>When clustering, what does similar mean?</vt:lpstr>
      <vt:lpstr>K-Means Clustering</vt:lpstr>
      <vt:lpstr>How to Pick K?</vt:lpstr>
      <vt:lpstr>Careful to Not Over fit</vt:lpstr>
      <vt:lpstr>Real World Application</vt:lpstr>
      <vt:lpstr>R Packages for Classification/Clustering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of Clustering</dc:title>
  <dc:creator>sjv1030</dc:creator>
  <cp:keywords>Public</cp:keywords>
  <cp:lastModifiedBy>Silverio Vasquez</cp:lastModifiedBy>
  <cp:revision>18</cp:revision>
  <dcterms:created xsi:type="dcterms:W3CDTF">2017-10-04T02:45:22Z</dcterms:created>
  <dcterms:modified xsi:type="dcterms:W3CDTF">2017-10-04T17:54:31Z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4e735a41-1cff-4552-92cc-69bef22e9bf7</vt:lpwstr>
  </property>
  <property fmtid="{D5CDD505-2E9C-101B-9397-08002B2CF9AE}" pid="3" name="db.comClassification">
    <vt:lpwstr>Public</vt:lpwstr>
  </property>
</Properties>
</file>