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56" r:id="rId5"/>
    <p:sldId id="257" r:id="rId6"/>
    <p:sldId id="258" r:id="rId7"/>
    <p:sldId id="261" r:id="rId8"/>
    <p:sldId id="266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26"/>
  </p:normalViewPr>
  <p:slideViewPr>
    <p:cSldViewPr snapToGrid="0" snapToObjects="1" showGuides="1">
      <p:cViewPr varScale="1">
        <p:scale>
          <a:sx n="118" d="100"/>
          <a:sy n="118" d="100"/>
        </p:scale>
        <p:origin x="23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8A1B-AECA-E64A-9489-61D5B0D20729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A2B3-7994-2048-ABC7-19C5437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B6-429E-9846-8573-21F2ACC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A5C4-8854-C048-B053-439FAFB3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433-47E0-5242-8377-AA7434D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3EE6-23BE-A346-8016-9B0B03B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271-6C8A-2541-BEE0-064B4C1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709-E42B-2F4F-983E-1200FE6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3B8F-D0D2-214F-A60D-76040D60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C57-AD55-5648-9693-2C0A1D6D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C23-D408-074A-9D18-FB92460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CE7-45AD-794C-8AE0-D2DDF65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ACD58-36A1-7744-AE64-EB248D4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CE7D-E205-B741-9390-6718DBF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C1C9-4656-2B43-8EBE-96634B4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2D4-A5CB-7643-8C9F-B903C11C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CD-631E-714E-AEED-BE92C4E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53D-DEB0-BD4F-9F8F-10DE3F2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1FB5-F2FE-9944-8899-41397103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2BC-39BA-7C44-A6BD-E50D193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62C-0B3C-6C46-9F9B-B5370B8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60A-6639-7142-8C65-FC59B4F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395-9EF9-514D-8E72-444DCF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A62B-C320-AD4B-94FE-A3000D76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071-B7EF-DA4C-A77A-834E798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75F-B1F6-924A-8827-B0254549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605E-7D9B-CC46-8ADB-EE4F821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1AD-8FA1-934A-876C-F357304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7E9-E372-0E49-9AFD-15CD1E1E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258-0C7C-9547-BC74-C3DDC33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2CC9-5F4B-CD47-B6E9-8A4B766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8E65-E2D0-1848-80BC-CD2B441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2D47-35F1-1048-B628-F62C432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BFB-D261-F34F-A007-C5693E9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9A61-7899-0242-80F8-DC72EF62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8B4A-72FD-004E-A068-D1D3EF45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B453-8357-9346-88C3-5656D8F5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632B-08F0-3A46-80C8-071E3164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A59D-FB2E-5041-B71B-1528786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7D2F-0FFC-0449-88BB-34223CF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C755-17FA-A64E-9866-5D2C4E5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1E3-DC63-AD49-B92A-2958CF1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7C4-DE5C-504D-BBDA-F656CB58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99CE-0F79-8C40-8C47-7455EF3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606-7C8A-924D-BF21-AB9778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0452-EA86-E641-8DA2-E2D5DC9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6E3-2E4C-4549-9F0D-287A1810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BFB4-A8BA-C848-9D9F-1F58546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76D-3D94-7A48-B640-AFF91A7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86C-2828-8C4B-A1F0-0E862FB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E665C-3ED6-E141-A020-7F556949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3726-055B-834D-82EA-CA903D2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9599-104A-9B40-8ED6-4AF36B7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1FB1-6AA7-6447-AB7E-0F6AA4F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B4F-AC93-944E-A09B-B29854A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284D-37CC-3F4A-A9B0-4B4EA52C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F25B-0C55-664B-9B23-00F273EB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D556-6D50-D440-B52D-D091FC0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5E5E-A1E9-024A-AC3A-131B2D3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4DF3C-04B1-3543-B9D9-A0C51EE1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288D-53C2-5E4B-8B34-72A3F70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662F-1A9D-F14C-BA54-64272C0E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2DD1-FDFD-4B4F-A0B3-93EF119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92A5-D5EC-824D-9F15-8899D1395F4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D4D-200E-2A48-8747-CD284E29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67B0-A1EC-4E46-8C3E-9317DEEC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7EF5-E2C2-9849-8A26-9186E9B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through cross-lag panel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C2F9-5535-624C-8197-C225500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CLPM regress variables at wave N on all three variables at wave N-1</a:t>
            </a:r>
          </a:p>
          <a:p>
            <a:pPr lvl="1"/>
            <a:r>
              <a:rPr lang="en-US" dirty="0"/>
              <a:t>Parameters constrained to be equivalent across time </a:t>
            </a:r>
          </a:p>
          <a:p>
            <a:pPr lvl="2"/>
            <a:r>
              <a:rPr lang="en-US" dirty="0"/>
              <a:t>For example, effect of material hardship on caregiver well-being is the same between all weeks.</a:t>
            </a:r>
          </a:p>
          <a:p>
            <a:pPr lvl="1"/>
            <a:r>
              <a:rPr lang="en-US" dirty="0"/>
              <a:t>Calculate indirect effect by multiplying pathway from predictor at Wave 1 to mediator at Wave 2 by path from mediator at Wave 2 to outcome at Wave 3.</a:t>
            </a:r>
          </a:p>
          <a:p>
            <a:pPr lvl="1"/>
            <a:endParaRPr lang="en-US" dirty="0"/>
          </a:p>
          <a:p>
            <a:r>
              <a:rPr lang="en-US" dirty="0"/>
              <a:t>Full Information Maximum Likelihood: any caregiver contributes information to the model so long as they have at least two timepoints with relevant data. </a:t>
            </a:r>
          </a:p>
          <a:p>
            <a:pPr lvl="1"/>
            <a:r>
              <a:rPr lang="en-US" dirty="0"/>
              <a:t>Equality constraints ensure model has enough information to converge</a:t>
            </a:r>
          </a:p>
        </p:txBody>
      </p:sp>
    </p:spTree>
    <p:extLst>
      <p:ext uri="{BB962C8B-B14F-4D97-AF65-F5344CB8AC3E}">
        <p14:creationId xmlns:p14="http://schemas.microsoft.com/office/powerpoint/2010/main" val="197202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7" y="688143"/>
            <a:ext cx="102470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1" y="1011309"/>
            <a:ext cx="241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1" y="1011309"/>
            <a:ext cx="2344433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1" y="1011309"/>
            <a:ext cx="2344434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-.039 (p &lt;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-.008 (p &lt; .001)</a:t>
            </a:r>
          </a:p>
        </p:txBody>
      </p:sp>
    </p:spTree>
    <p:extLst>
      <p:ext uri="{BB962C8B-B14F-4D97-AF65-F5344CB8AC3E}">
        <p14:creationId xmlns:p14="http://schemas.microsoft.com/office/powerpoint/2010/main" val="269165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</a:rPr>
              <a:t>.01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0.10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.86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.006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-.005 (p &lt; .001)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49408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AE736-4935-6B45-81E4-2AB595C1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3079750"/>
            <a:ext cx="61849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E19C2-536C-B342-B0AD-87E1A97C9B68}"/>
              </a:ext>
            </a:extLst>
          </p:cNvPr>
          <p:cNvSpPr txBox="1"/>
          <p:nvPr/>
        </p:nvSpPr>
        <p:spPr>
          <a:xfrm>
            <a:off x="2087594" y="2039007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waves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57A1B8-45C8-9243-AFE2-A43F76C5CCFB}"/>
              </a:ext>
            </a:extLst>
          </p:cNvPr>
          <p:cNvCxnSpPr/>
          <p:nvPr/>
        </p:nvCxnSpPr>
        <p:spPr>
          <a:xfrm rot="16200000" flipH="1">
            <a:off x="3142594" y="2480441"/>
            <a:ext cx="536027" cy="493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5DA9A-4703-EF44-91AB-EA1827EE9873}"/>
              </a:ext>
            </a:extLst>
          </p:cNvPr>
          <p:cNvSpPr txBox="1"/>
          <p:nvPr/>
        </p:nvSpPr>
        <p:spPr>
          <a:xfrm>
            <a:off x="1825689" y="4264995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caregivers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5B3333D-F666-4B42-A7E4-382C34CF36F3}"/>
              </a:ext>
            </a:extLst>
          </p:cNvPr>
          <p:cNvCxnSpPr>
            <a:cxnSpLocks/>
          </p:cNvCxnSpPr>
          <p:nvPr/>
        </p:nvCxnSpPr>
        <p:spPr>
          <a:xfrm flipV="1">
            <a:off x="3531476" y="3862552"/>
            <a:ext cx="949947" cy="402444"/>
          </a:xfrm>
          <a:prstGeom prst="curvedConnector3">
            <a:avLst>
              <a:gd name="adj1" fmla="val 10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53752C-85B0-A04E-A9AD-1D76CA9FF306}"/>
              </a:ext>
            </a:extLst>
          </p:cNvPr>
          <p:cNvSpPr txBox="1"/>
          <p:nvPr/>
        </p:nvSpPr>
        <p:spPr>
          <a:xfrm>
            <a:off x="6178182" y="1536090"/>
            <a:ext cx="41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there are 99 caregivers who completed the assessment 5 different times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C6EF6-F022-A443-B4A6-7BFD65D682BB}"/>
              </a:ext>
            </a:extLst>
          </p:cNvPr>
          <p:cNvCxnSpPr/>
          <p:nvPr/>
        </p:nvCxnSpPr>
        <p:spPr>
          <a:xfrm flipH="1">
            <a:off x="4599432" y="2459420"/>
            <a:ext cx="1609344" cy="7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40C7C-528D-E146-9F24-9FC0E7F0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1933194"/>
            <a:ext cx="3378200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9ED1C-DEDE-D64C-8542-C5B139ED24D5}"/>
              </a:ext>
            </a:extLst>
          </p:cNvPr>
          <p:cNvSpPr txBox="1"/>
          <p:nvPr/>
        </p:nvSpPr>
        <p:spPr>
          <a:xfrm>
            <a:off x="8906256" y="1764792"/>
            <a:ext cx="2733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number of data points</a:t>
            </a:r>
          </a:p>
          <a:p>
            <a:endParaRPr lang="en-US" dirty="0"/>
          </a:p>
          <a:p>
            <a:r>
              <a:rPr lang="en-US" dirty="0" err="1"/>
              <a:t>lost_income</a:t>
            </a:r>
            <a:r>
              <a:rPr lang="en-US" dirty="0"/>
              <a:t> = how many caregivers report having lost income since beginning of pandemic</a:t>
            </a:r>
          </a:p>
          <a:p>
            <a:endParaRPr lang="en-US" dirty="0"/>
          </a:p>
          <a:p>
            <a:r>
              <a:rPr lang="en-US" dirty="0"/>
              <a:t>Percent = what percent of that week’s sample has lost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4720-32FA-F04B-B80C-3B8D69E6026F}"/>
              </a:ext>
            </a:extLst>
          </p:cNvPr>
          <p:cNvSpPr txBox="1"/>
          <p:nvPr/>
        </p:nvSpPr>
        <p:spPr>
          <a:xfrm>
            <a:off x="1517904" y="585216"/>
            <a:ext cx="493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more data at later timepoints.</a:t>
            </a:r>
          </a:p>
          <a:p>
            <a:endParaRPr lang="en-US" dirty="0"/>
          </a:p>
          <a:p>
            <a:r>
              <a:rPr lang="en-US" dirty="0"/>
              <a:t>Loss of income follows a U-shaped curve over time</a:t>
            </a:r>
          </a:p>
        </p:txBody>
      </p:sp>
    </p:spTree>
    <p:extLst>
      <p:ext uri="{BB962C8B-B14F-4D97-AF65-F5344CB8AC3E}">
        <p14:creationId xmlns:p14="http://schemas.microsoft.com/office/powerpoint/2010/main" val="41522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C0FFBA-AD6D-884A-95A5-A8038FF2AA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02064" y="1011309"/>
            <a:ext cx="231856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BE250-26FD-A54C-81BC-DF3ABB8B5A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4202" y="1011309"/>
            <a:ext cx="23656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10133468" y="1011309"/>
            <a:ext cx="47129" cy="2417691"/>
          </a:xfrm>
          <a:prstGeom prst="curvedConnector3">
            <a:avLst>
              <a:gd name="adj1" fmla="val -4850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F93F5EA-2A5E-B243-9963-D3373CFA02C5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10133469" y="1011309"/>
            <a:ext cx="47128" cy="4835382"/>
          </a:xfrm>
          <a:prstGeom prst="curvedConnector3">
            <a:avLst>
              <a:gd name="adj1" fmla="val -160014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50823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BA376-51A0-7E42-BB02-5DEAE6FCBA0F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-.003 (p &lt; .001)</a:t>
            </a:r>
          </a:p>
        </p:txBody>
      </p:sp>
    </p:spTree>
    <p:extLst>
      <p:ext uri="{BB962C8B-B14F-4D97-AF65-F5344CB8AC3E}">
        <p14:creationId xmlns:p14="http://schemas.microsoft.com/office/powerpoint/2010/main" val="3162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-.008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-.003 (p = .007)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.90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-.000 (ns)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5838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82E7-0D34-5649-B375-EB86430A6040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vast majority of our caregivers report having trouble paying for 1 or more basic needs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BFF04-6FBB-564D-BE48-9AD9D6F1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33" y="492573"/>
            <a:ext cx="53515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8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82892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2" y="1011309"/>
            <a:ext cx="241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18329" y="1011309"/>
            <a:ext cx="246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2" y="1011309"/>
            <a:ext cx="2344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2" y="1011309"/>
            <a:ext cx="234443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18329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438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6" y="1011308"/>
            <a:ext cx="73002" cy="2417691"/>
          </a:xfrm>
          <a:prstGeom prst="curvedConnector3">
            <a:avLst>
              <a:gd name="adj1" fmla="val 4131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8" y="1011309"/>
            <a:ext cx="73001" cy="4835382"/>
          </a:xfrm>
          <a:prstGeom prst="curvedConnector3">
            <a:avLst>
              <a:gd name="adj1" fmla="val 11507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10107596" y="1011309"/>
            <a:ext cx="25872" cy="2417691"/>
          </a:xfrm>
          <a:prstGeom prst="curvedConnector3">
            <a:avLst>
              <a:gd name="adj1" fmla="val 9835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44BF1-2439-AC4F-9E2C-0F3101FF9203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9DFD3-5243-4047-A1C6-77DC2A50B2CB}"/>
              </a:ext>
            </a:extLst>
          </p:cNvPr>
          <p:cNvSpPr txBox="1"/>
          <p:nvPr/>
        </p:nvSpPr>
        <p:spPr>
          <a:xfrm>
            <a:off x="9990481" y="208165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-.09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32917-C1B9-0E4F-96D8-DE1164007A0A}"/>
              </a:ext>
            </a:extLst>
          </p:cNvPr>
          <p:cNvSpPr txBox="1"/>
          <p:nvPr/>
        </p:nvSpPr>
        <p:spPr>
          <a:xfrm>
            <a:off x="1868415" y="45224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A9D81F-E017-9643-97B5-71ADB3343A39}"/>
              </a:ext>
            </a:extLst>
          </p:cNvPr>
          <p:cNvSpPr txBox="1"/>
          <p:nvPr/>
        </p:nvSpPr>
        <p:spPr>
          <a:xfrm>
            <a:off x="1874583" y="2030788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-.30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C42C1-4124-6447-84AD-B674A8F81D63}"/>
              </a:ext>
            </a:extLst>
          </p:cNvPr>
          <p:cNvSpPr txBox="1"/>
          <p:nvPr/>
        </p:nvSpPr>
        <p:spPr>
          <a:xfrm>
            <a:off x="680704" y="3290499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Macintosh PowerPoint</Application>
  <PresentationFormat>Widescreen</PresentationFormat>
  <Paragraphs>294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Mediation through cross-lag panel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through cross-lag panel models</dc:title>
  <dc:creator>Sara Weston</dc:creator>
  <cp:lastModifiedBy>Sara Weston</cp:lastModifiedBy>
  <cp:revision>2</cp:revision>
  <dcterms:created xsi:type="dcterms:W3CDTF">2020-08-04T15:48:17Z</dcterms:created>
  <dcterms:modified xsi:type="dcterms:W3CDTF">2020-08-07T15:08:13Z</dcterms:modified>
</cp:coreProperties>
</file>