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56" r:id="rId5"/>
    <p:sldId id="257" r:id="rId6"/>
    <p:sldId id="258" r:id="rId7"/>
    <p:sldId id="261" r:id="rId8"/>
    <p:sldId id="266" r:id="rId9"/>
    <p:sldId id="259" r:id="rId10"/>
    <p:sldId id="260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26"/>
  </p:normalViewPr>
  <p:slideViewPr>
    <p:cSldViewPr snapToGrid="0" snapToObjects="1" showGuides="1">
      <p:cViewPr varScale="1">
        <p:scale>
          <a:sx n="121" d="100"/>
          <a:sy n="121" d="100"/>
        </p:scale>
        <p:origin x="8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8A1B-AECA-E64A-9489-61D5B0D2072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A2B3-7994-2048-ABC7-19C5437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75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3B6-429E-9846-8573-21F2ACC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A5C4-8854-C048-B053-439FAFB3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2433-47E0-5242-8377-AA7434D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3EE6-23BE-A346-8016-9B0B03B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4271-6C8A-2541-BEE0-064B4C1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709-E42B-2F4F-983E-1200FE6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3B8F-D0D2-214F-A60D-76040D60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BC57-AD55-5648-9693-2C0A1D6D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C23-D408-074A-9D18-FB92460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CE7-45AD-794C-8AE0-D2DDF65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ACD58-36A1-7744-AE64-EB248D4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CE7D-E205-B741-9390-6718DBF2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C1C9-4656-2B43-8EBE-96634B4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82D4-A5CB-7643-8C9F-B903C11C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67CD-631E-714E-AEED-BE92C4E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B53D-DEB0-BD4F-9F8F-10DE3F2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1FB5-F2FE-9944-8899-41397103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02BC-39BA-7C44-A6BD-E50D193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E62C-0B3C-6C46-9F9B-B5370B87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C60A-6639-7142-8C65-FC59B4F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E395-9EF9-514D-8E72-444DCFA1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A62B-C320-AD4B-94FE-A3000D76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071-B7EF-DA4C-A77A-834E798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75F-B1F6-924A-8827-B0254549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605E-7D9B-CC46-8ADB-EE4F821D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1AD-8FA1-934A-876C-F357304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7E9-E372-0E49-9AFD-15CD1E1E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A258-0C7C-9547-BC74-C3DDC33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2CC9-5F4B-CD47-B6E9-8A4B766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8E65-E2D0-1848-80BC-CD2B441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2D47-35F1-1048-B628-F62C432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2BFB-D261-F34F-A007-C5693E91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9A61-7899-0242-80F8-DC72EF62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8B4A-72FD-004E-A068-D1D3EF45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B453-8357-9346-88C3-5656D8F5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6632B-08F0-3A46-80C8-071E3164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A59D-FB2E-5041-B71B-1528786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F7D2F-0FFC-0449-88BB-34223CFB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C755-17FA-A64E-9866-5D2C4E5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1E3-DC63-AD49-B92A-2958CF16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97C4-DE5C-504D-BBDA-F656CB58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99CE-0F79-8C40-8C47-7455EF3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2606-7C8A-924D-BF21-AB97786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0452-EA86-E641-8DA2-E2D5DC9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6E3-2E4C-4549-9F0D-287A1810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BFB4-A8BA-C848-9D9F-1F58546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76D-3D94-7A48-B640-AFF91A7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86C-2828-8C4B-A1F0-0E862FB2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E665C-3ED6-E141-A020-7F556949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3726-055B-834D-82EA-CA903D2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9599-104A-9B40-8ED6-4AF36B7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1FB1-6AA7-6447-AB7E-0F6AA4F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B4F-AC93-944E-A09B-B29854AE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B284D-37CC-3F4A-A9B0-4B4EA52C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F25B-0C55-664B-9B23-00F273EB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1D556-6D50-D440-B52D-D091FC0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5E5E-A1E9-024A-AC3A-131B2D30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4DF3C-04B1-3543-B9D9-A0C51EE1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288D-53C2-5E4B-8B34-72A3F708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662F-1A9D-F14C-BA54-64272C0E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2DD1-FDFD-4B4F-A0B3-93EF119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0D4D-200E-2A48-8747-CD284E29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67B0-A1EC-4E46-8C3E-9317DEEC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7EF5-E2C2-9849-8A26-9186E9B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through cross-lag panel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C2F9-5535-624C-8197-C225500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CLPM regress variables at wave N on all three variables at wave N-1</a:t>
            </a:r>
          </a:p>
          <a:p>
            <a:pPr lvl="1"/>
            <a:r>
              <a:rPr lang="en-US" dirty="0"/>
              <a:t>Parameters constrained to be equivalent across time </a:t>
            </a:r>
          </a:p>
          <a:p>
            <a:pPr lvl="2"/>
            <a:r>
              <a:rPr lang="en-US" dirty="0"/>
              <a:t>For example, effect of material hardship on caregiver well-being is the same between all weeks.</a:t>
            </a:r>
          </a:p>
          <a:p>
            <a:pPr lvl="1"/>
            <a:r>
              <a:rPr lang="en-US" dirty="0"/>
              <a:t>Calculate indirect effect by multiplying pathway from predictor at Wave 1 to mediator at Wave 2 by path from mediator at Wave 2 to outcome at Wave 3.</a:t>
            </a:r>
          </a:p>
          <a:p>
            <a:pPr lvl="1"/>
            <a:endParaRPr lang="en-US" dirty="0"/>
          </a:p>
          <a:p>
            <a:r>
              <a:rPr lang="en-US" dirty="0"/>
              <a:t>Full Information Maximum Likelihood: any caregiver contributes information to the model so long as they have at least two timepoints with relevant data. </a:t>
            </a:r>
          </a:p>
          <a:p>
            <a:pPr lvl="1"/>
            <a:r>
              <a:rPr lang="en-US" dirty="0"/>
              <a:t>Equality constraints ensure model has enough information to converge</a:t>
            </a:r>
          </a:p>
        </p:txBody>
      </p:sp>
    </p:spTree>
    <p:extLst>
      <p:ext uri="{BB962C8B-B14F-4D97-AF65-F5344CB8AC3E}">
        <p14:creationId xmlns:p14="http://schemas.microsoft.com/office/powerpoint/2010/main" val="197202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7" y="688143"/>
            <a:ext cx="102470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1" y="1011309"/>
            <a:ext cx="241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1" y="1011309"/>
            <a:ext cx="2344433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1" y="1011309"/>
            <a:ext cx="2344434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-.039 (p &lt; .001)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-.008 (p &lt; .001)</a:t>
            </a:r>
          </a:p>
        </p:txBody>
      </p:sp>
    </p:spTree>
    <p:extLst>
      <p:ext uri="{BB962C8B-B14F-4D97-AF65-F5344CB8AC3E}">
        <p14:creationId xmlns:p14="http://schemas.microsoft.com/office/powerpoint/2010/main" val="269165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407342" y="2490952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2503824" y="2490952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2503823" y="4105047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2503824" y="5719141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4629010" y="5719141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20376" y="2675618"/>
            <a:ext cx="1383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20376" y="2675618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120376" y="2675618"/>
            <a:ext cx="1383448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216858" y="2675618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188153" y="4289713"/>
            <a:ext cx="1440857" cy="16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154" y="5903807"/>
            <a:ext cx="14408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1736333" y="2521773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.79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1491706" y="3017467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1053680" y="3202397"/>
            <a:ext cx="285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3092028" y="3202397"/>
            <a:ext cx="33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3159448" y="4513434"/>
            <a:ext cx="280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/>
                </a:solidFill>
              </a:rPr>
              <a:t>.01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3230870" y="5957946"/>
            <a:ext cx="363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4116633" y="2521773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4333217" y="3017467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0.10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4332009" y="3938292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2FB06-DA14-164A-9ABD-332515D8A3CA}"/>
              </a:ext>
            </a:extLst>
          </p:cNvPr>
          <p:cNvSpPr txBox="1"/>
          <p:nvPr/>
        </p:nvSpPr>
        <p:spPr>
          <a:xfrm>
            <a:off x="6501450" y="2582164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76BE9-ABE4-E04B-8E38-4324C97F7478}"/>
              </a:ext>
            </a:extLst>
          </p:cNvPr>
          <p:cNvSpPr txBox="1"/>
          <p:nvPr/>
        </p:nvSpPr>
        <p:spPr>
          <a:xfrm>
            <a:off x="8597932" y="2582164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Material Hardship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4653A-3391-D94C-93EE-0165454A162C}"/>
              </a:ext>
            </a:extLst>
          </p:cNvPr>
          <p:cNvSpPr txBox="1"/>
          <p:nvPr/>
        </p:nvSpPr>
        <p:spPr>
          <a:xfrm>
            <a:off x="8597931" y="4196259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09376-04D5-EB49-A767-3CBE784972AE}"/>
              </a:ext>
            </a:extLst>
          </p:cNvPr>
          <p:cNvSpPr txBox="1"/>
          <p:nvPr/>
        </p:nvSpPr>
        <p:spPr>
          <a:xfrm>
            <a:off x="8597932" y="5810353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4B25B-B5F0-BD4F-BB62-8682BECA3848}"/>
              </a:ext>
            </a:extLst>
          </p:cNvPr>
          <p:cNvSpPr txBox="1"/>
          <p:nvPr/>
        </p:nvSpPr>
        <p:spPr>
          <a:xfrm>
            <a:off x="10723118" y="5810353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9A245-D2D8-904D-BD9E-40067F6CBF1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14484" y="2766830"/>
            <a:ext cx="1383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9475A-E5FA-C942-9D5E-D7A7621C36C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214484" y="2766830"/>
            <a:ext cx="1383447" cy="1614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F98BA-E7C0-9C41-B16E-FBB9AA6D52E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214484" y="2766830"/>
            <a:ext cx="1383448" cy="3228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915A6-EA29-C44D-B197-EC5E6382BCC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10966" y="2766830"/>
            <a:ext cx="1412152" cy="3228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D24F-E6B1-3543-A1F0-E26DEB25112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282261" y="4380925"/>
            <a:ext cx="1440857" cy="1614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37214C-9B20-2C43-AA6D-3692949AF27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9282262" y="5995019"/>
            <a:ext cx="14408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90EF7-3DE6-504C-9778-F7A9345C1B4E}"/>
              </a:ext>
            </a:extLst>
          </p:cNvPr>
          <p:cNvSpPr txBox="1"/>
          <p:nvPr/>
        </p:nvSpPr>
        <p:spPr>
          <a:xfrm>
            <a:off x="7830441" y="2612985"/>
            <a:ext cx="283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.86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A9A71-429A-9244-9B51-AC4E24C4407D}"/>
              </a:ext>
            </a:extLst>
          </p:cNvPr>
          <p:cNvSpPr txBox="1"/>
          <p:nvPr/>
        </p:nvSpPr>
        <p:spPr>
          <a:xfrm>
            <a:off x="7585814" y="310867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84B96-0DAF-A647-BE38-4808B169D72F}"/>
              </a:ext>
            </a:extLst>
          </p:cNvPr>
          <p:cNvSpPr txBox="1"/>
          <p:nvPr/>
        </p:nvSpPr>
        <p:spPr>
          <a:xfrm>
            <a:off x="7103254" y="329360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-.19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3FD0C-2114-BD49-98DF-463A2E4294D9}"/>
              </a:ext>
            </a:extLst>
          </p:cNvPr>
          <p:cNvSpPr txBox="1"/>
          <p:nvPr/>
        </p:nvSpPr>
        <p:spPr>
          <a:xfrm>
            <a:off x="9246511" y="3293345"/>
            <a:ext cx="374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-.19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7427A-0890-0F4B-9BE1-A7A296D9CAD6}"/>
              </a:ext>
            </a:extLst>
          </p:cNvPr>
          <p:cNvSpPr txBox="1"/>
          <p:nvPr/>
        </p:nvSpPr>
        <p:spPr>
          <a:xfrm>
            <a:off x="9310965" y="4605767"/>
            <a:ext cx="3174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27F3E-FCC9-9C49-A9B7-3822DAB38563}"/>
              </a:ext>
            </a:extLst>
          </p:cNvPr>
          <p:cNvSpPr txBox="1"/>
          <p:nvPr/>
        </p:nvSpPr>
        <p:spPr>
          <a:xfrm>
            <a:off x="9365119" y="6035195"/>
            <a:ext cx="32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AF72-0A94-D440-A228-E558C227E6F9}"/>
              </a:ext>
            </a:extLst>
          </p:cNvPr>
          <p:cNvSpPr txBox="1"/>
          <p:nvPr/>
        </p:nvSpPr>
        <p:spPr>
          <a:xfrm>
            <a:off x="10210741" y="2612985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2D14C-D83F-974B-9D16-2224DBAE95C2}"/>
              </a:ext>
            </a:extLst>
          </p:cNvPr>
          <p:cNvSpPr txBox="1"/>
          <p:nvPr/>
        </p:nvSpPr>
        <p:spPr>
          <a:xfrm>
            <a:off x="10427325" y="3108679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.006 (ns)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FD3E9-9DF6-3849-B665-10CAAD7A1415}"/>
              </a:ext>
            </a:extLst>
          </p:cNvPr>
          <p:cNvSpPr txBox="1"/>
          <p:nvPr/>
        </p:nvSpPr>
        <p:spPr>
          <a:xfrm>
            <a:off x="10426117" y="4029504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-.005 (p &lt; .001)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2CFF-D929-A248-A5B5-FDE601B76DFA}"/>
              </a:ext>
            </a:extLst>
          </p:cNvPr>
          <p:cNvSpPr txBox="1"/>
          <p:nvPr/>
        </p:nvSpPr>
        <p:spPr>
          <a:xfrm>
            <a:off x="1903679" y="87685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social support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BC70B-3C5D-0B41-BBEC-491D7CA9B138}"/>
              </a:ext>
            </a:extLst>
          </p:cNvPr>
          <p:cNvSpPr txBox="1"/>
          <p:nvPr/>
        </p:nvSpPr>
        <p:spPr>
          <a:xfrm>
            <a:off x="7214484" y="752712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49408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12249" y="688143"/>
            <a:ext cx="11031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 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54384" y="688143"/>
            <a:ext cx="11031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 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43651" y="688143"/>
            <a:ext cx="11031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 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15435" y="1011309"/>
            <a:ext cx="233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57570" y="1011309"/>
            <a:ext cx="238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15435" y="1011309"/>
            <a:ext cx="2305189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57570" y="1011309"/>
            <a:ext cx="235232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5232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99450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33763" cy="2417691"/>
          </a:xfrm>
          <a:prstGeom prst="curvedConnector3">
            <a:avLst>
              <a:gd name="adj1" fmla="val 777073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78487" y="1011309"/>
            <a:ext cx="33762" cy="4835382"/>
          </a:xfrm>
          <a:prstGeom prst="curvedConnector3">
            <a:avLst>
              <a:gd name="adj1" fmla="val 2209105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202062" y="176273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.09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.09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.72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55860-234C-914B-9B28-6B74D7765691}"/>
              </a:ext>
            </a:extLst>
          </p:cNvPr>
          <p:cNvSpPr txBox="1"/>
          <p:nvPr/>
        </p:nvSpPr>
        <p:spPr>
          <a:xfrm>
            <a:off x="1868415" y="4499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64C11-DEFC-644F-8D69-15EF3762BE43}"/>
              </a:ext>
            </a:extLst>
          </p:cNvPr>
          <p:cNvSpPr txBox="1"/>
          <p:nvPr/>
        </p:nvSpPr>
        <p:spPr>
          <a:xfrm>
            <a:off x="1935500" y="201178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-.32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EB94D-986E-124C-BEE3-C7C2B37C71E6}"/>
              </a:ext>
            </a:extLst>
          </p:cNvPr>
          <p:cNvSpPr txBox="1"/>
          <p:nvPr/>
        </p:nvSpPr>
        <p:spPr>
          <a:xfrm>
            <a:off x="694419" y="32904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-.22</a:t>
            </a:r>
            <a:endParaRPr lang="en-US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A904A2F-ADD6-C547-8FED-9E01E6720881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10133468" y="1011309"/>
            <a:ext cx="13370" cy="2417691"/>
          </a:xfrm>
          <a:prstGeom prst="curvedConnector3">
            <a:avLst>
              <a:gd name="adj1" fmla="val -2810359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D0B7FA-36CF-5B4D-9AE7-9445094AB3F2}"/>
              </a:ext>
            </a:extLst>
          </p:cNvPr>
          <p:cNvSpPr txBox="1"/>
          <p:nvPr/>
        </p:nvSpPr>
        <p:spPr>
          <a:xfrm>
            <a:off x="10601279" y="191492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-.16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5D8A5D-C0C0-4F41-AA2C-FC77098709F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15435" y="1011309"/>
            <a:ext cx="2305190" cy="4835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DC81BD-C194-774D-AB65-25645FE710E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57570" y="1011309"/>
            <a:ext cx="2352322" cy="4835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1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12248" y="688143"/>
            <a:ext cx="1103187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54384" y="688143"/>
            <a:ext cx="11031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15435" y="1011309"/>
            <a:ext cx="233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15435" y="1011309"/>
            <a:ext cx="23051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15435" y="1011309"/>
            <a:ext cx="2305190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57571" y="1011309"/>
            <a:ext cx="2352321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-.073 (p = .001)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-.004 (p = .004)</a:t>
            </a:r>
          </a:p>
        </p:txBody>
      </p:sp>
    </p:spTree>
    <p:extLst>
      <p:ext uri="{BB962C8B-B14F-4D97-AF65-F5344CB8AC3E}">
        <p14:creationId xmlns:p14="http://schemas.microsoft.com/office/powerpoint/2010/main" val="1457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AE736-4935-6B45-81E4-2AB595C1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3079750"/>
            <a:ext cx="61849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E19C2-536C-B342-B0AD-87E1A97C9B68}"/>
              </a:ext>
            </a:extLst>
          </p:cNvPr>
          <p:cNvSpPr txBox="1"/>
          <p:nvPr/>
        </p:nvSpPr>
        <p:spPr>
          <a:xfrm>
            <a:off x="2087594" y="2039007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waves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57A1B8-45C8-9243-AFE2-A43F76C5CCFB}"/>
              </a:ext>
            </a:extLst>
          </p:cNvPr>
          <p:cNvCxnSpPr/>
          <p:nvPr/>
        </p:nvCxnSpPr>
        <p:spPr>
          <a:xfrm rot="16200000" flipH="1">
            <a:off x="3142594" y="2480441"/>
            <a:ext cx="536027" cy="4939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5DA9A-4703-EF44-91AB-EA1827EE9873}"/>
              </a:ext>
            </a:extLst>
          </p:cNvPr>
          <p:cNvSpPr txBox="1"/>
          <p:nvPr/>
        </p:nvSpPr>
        <p:spPr>
          <a:xfrm>
            <a:off x="1825689" y="4264995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caregivers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5B3333D-F666-4B42-A7E4-382C34CF36F3}"/>
              </a:ext>
            </a:extLst>
          </p:cNvPr>
          <p:cNvCxnSpPr>
            <a:cxnSpLocks/>
          </p:cNvCxnSpPr>
          <p:nvPr/>
        </p:nvCxnSpPr>
        <p:spPr>
          <a:xfrm flipV="1">
            <a:off x="3531476" y="3862552"/>
            <a:ext cx="949947" cy="402444"/>
          </a:xfrm>
          <a:prstGeom prst="curvedConnector3">
            <a:avLst>
              <a:gd name="adj1" fmla="val 106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53752C-85B0-A04E-A9AD-1D76CA9FF306}"/>
              </a:ext>
            </a:extLst>
          </p:cNvPr>
          <p:cNvSpPr txBox="1"/>
          <p:nvPr/>
        </p:nvSpPr>
        <p:spPr>
          <a:xfrm>
            <a:off x="6178182" y="1536090"/>
            <a:ext cx="41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there are 99 caregivers who completed the assessment 5 different times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C6EF6-F022-A443-B4A6-7BFD65D682BB}"/>
              </a:ext>
            </a:extLst>
          </p:cNvPr>
          <p:cNvCxnSpPr/>
          <p:nvPr/>
        </p:nvCxnSpPr>
        <p:spPr>
          <a:xfrm flipH="1">
            <a:off x="4599432" y="2459420"/>
            <a:ext cx="1609344" cy="7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8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40C7C-528D-E146-9F24-9FC0E7F0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1933194"/>
            <a:ext cx="3378200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9ED1C-DEDE-D64C-8542-C5B139ED24D5}"/>
              </a:ext>
            </a:extLst>
          </p:cNvPr>
          <p:cNvSpPr txBox="1"/>
          <p:nvPr/>
        </p:nvSpPr>
        <p:spPr>
          <a:xfrm>
            <a:off x="8906256" y="1764792"/>
            <a:ext cx="2733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number of data points</a:t>
            </a:r>
          </a:p>
          <a:p>
            <a:endParaRPr lang="en-US" dirty="0"/>
          </a:p>
          <a:p>
            <a:r>
              <a:rPr lang="en-US" dirty="0" err="1"/>
              <a:t>lost_income</a:t>
            </a:r>
            <a:r>
              <a:rPr lang="en-US" dirty="0"/>
              <a:t> = how many caregivers report having lost income since beginning of pandemic</a:t>
            </a:r>
          </a:p>
          <a:p>
            <a:endParaRPr lang="en-US" dirty="0"/>
          </a:p>
          <a:p>
            <a:r>
              <a:rPr lang="en-US" dirty="0"/>
              <a:t>Percent = what percent of that week’s sample has lost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C4720-32FA-F04B-B80C-3B8D69E6026F}"/>
              </a:ext>
            </a:extLst>
          </p:cNvPr>
          <p:cNvSpPr txBox="1"/>
          <p:nvPr/>
        </p:nvSpPr>
        <p:spPr>
          <a:xfrm>
            <a:off x="1517904" y="585216"/>
            <a:ext cx="493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more data at later timepoints.</a:t>
            </a:r>
          </a:p>
          <a:p>
            <a:endParaRPr lang="en-US" dirty="0"/>
          </a:p>
          <a:p>
            <a:r>
              <a:rPr lang="en-US" dirty="0"/>
              <a:t>Loss of income follows a U-shaped curve over time</a:t>
            </a:r>
          </a:p>
        </p:txBody>
      </p:sp>
    </p:spTree>
    <p:extLst>
      <p:ext uri="{BB962C8B-B14F-4D97-AF65-F5344CB8AC3E}">
        <p14:creationId xmlns:p14="http://schemas.microsoft.com/office/powerpoint/2010/main" val="41522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C0FFBA-AD6D-884A-95A5-A8038FF2AA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02064" y="1011309"/>
            <a:ext cx="2318561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BE250-26FD-A54C-81BC-DF3ABB8B5A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44202" y="1011309"/>
            <a:ext cx="2365690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>
            <a:off x="10133468" y="1011309"/>
            <a:ext cx="47129" cy="2417691"/>
          </a:xfrm>
          <a:prstGeom prst="curvedConnector3">
            <a:avLst>
              <a:gd name="adj1" fmla="val -4850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F93F5EA-2A5E-B243-9963-D3373CFA02C5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10133469" y="1011309"/>
            <a:ext cx="47128" cy="4835382"/>
          </a:xfrm>
          <a:prstGeom prst="curvedConnector3">
            <a:avLst>
              <a:gd name="adj1" fmla="val -160014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50823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BA376-51A0-7E42-BB02-5DEAE6FCBA0F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55860-234C-914B-9B28-6B74D7765691}"/>
              </a:ext>
            </a:extLst>
          </p:cNvPr>
          <p:cNvSpPr txBox="1"/>
          <p:nvPr/>
        </p:nvSpPr>
        <p:spPr>
          <a:xfrm>
            <a:off x="1868415" y="4499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64C11-DEFC-644F-8D69-15EF3762BE43}"/>
              </a:ext>
            </a:extLst>
          </p:cNvPr>
          <p:cNvSpPr txBox="1"/>
          <p:nvPr/>
        </p:nvSpPr>
        <p:spPr>
          <a:xfrm>
            <a:off x="1935500" y="201178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-.12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EB94D-986E-124C-BEE3-C7C2B37C71E6}"/>
              </a:ext>
            </a:extLst>
          </p:cNvPr>
          <p:cNvSpPr txBox="1"/>
          <p:nvPr/>
        </p:nvSpPr>
        <p:spPr>
          <a:xfrm>
            <a:off x="694419" y="32904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-.003 (p &lt; .001)</a:t>
            </a:r>
          </a:p>
        </p:txBody>
      </p:sp>
    </p:spTree>
    <p:extLst>
      <p:ext uri="{BB962C8B-B14F-4D97-AF65-F5344CB8AC3E}">
        <p14:creationId xmlns:p14="http://schemas.microsoft.com/office/powerpoint/2010/main" val="31625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407342" y="2490952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2503824" y="2490952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2503823" y="4105047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2503824" y="5719141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4629010" y="5719141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120376" y="2675618"/>
            <a:ext cx="13834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20376" y="2675618"/>
            <a:ext cx="1383447" cy="1614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120376" y="2675618"/>
            <a:ext cx="1383448" cy="322818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216858" y="2675618"/>
            <a:ext cx="1412152" cy="32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188153" y="4289713"/>
            <a:ext cx="1440857" cy="1614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154" y="5903807"/>
            <a:ext cx="1440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1736333" y="2521773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.77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1491706" y="3017467"/>
            <a:ext cx="334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1053680" y="3202397"/>
            <a:ext cx="285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3092028" y="3202397"/>
            <a:ext cx="33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3159448" y="4513434"/>
            <a:ext cx="280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3230870" y="5957946"/>
            <a:ext cx="363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4116633" y="2521773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4333217" y="3017467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-.008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4332009" y="3938292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-.003 (p = .007)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2FB06-DA14-164A-9ABD-332515D8A3CA}"/>
              </a:ext>
            </a:extLst>
          </p:cNvPr>
          <p:cNvSpPr txBox="1"/>
          <p:nvPr/>
        </p:nvSpPr>
        <p:spPr>
          <a:xfrm>
            <a:off x="6501450" y="2582164"/>
            <a:ext cx="713034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76BE9-ABE4-E04B-8E38-4324C97F7478}"/>
              </a:ext>
            </a:extLst>
          </p:cNvPr>
          <p:cNvSpPr txBox="1"/>
          <p:nvPr/>
        </p:nvSpPr>
        <p:spPr>
          <a:xfrm>
            <a:off x="8597932" y="2582164"/>
            <a:ext cx="7130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Income </a:t>
            </a:r>
          </a:p>
          <a:p>
            <a:pPr algn="ctr"/>
            <a:r>
              <a:rPr lang="en-US" sz="900" dirty="0"/>
              <a:t>Decreased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4653A-3391-D94C-93EE-0165454A162C}"/>
              </a:ext>
            </a:extLst>
          </p:cNvPr>
          <p:cNvSpPr txBox="1"/>
          <p:nvPr/>
        </p:nvSpPr>
        <p:spPr>
          <a:xfrm>
            <a:off x="8597931" y="4196259"/>
            <a:ext cx="6843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Caregiver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09376-04D5-EB49-A767-3CBE784972AE}"/>
              </a:ext>
            </a:extLst>
          </p:cNvPr>
          <p:cNvSpPr txBox="1"/>
          <p:nvPr/>
        </p:nvSpPr>
        <p:spPr>
          <a:xfrm>
            <a:off x="8597932" y="5810353"/>
            <a:ext cx="6843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4B25B-B5F0-BD4F-BB62-8682BECA3848}"/>
              </a:ext>
            </a:extLst>
          </p:cNvPr>
          <p:cNvSpPr txBox="1"/>
          <p:nvPr/>
        </p:nvSpPr>
        <p:spPr>
          <a:xfrm>
            <a:off x="10723118" y="5810353"/>
            <a:ext cx="684330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Child </a:t>
            </a:r>
          </a:p>
          <a:p>
            <a:pPr algn="ctr"/>
            <a:r>
              <a:rPr lang="en-US" sz="900" dirty="0"/>
              <a:t>Wellbeing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9A245-D2D8-904D-BD9E-40067F6CBF1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14484" y="2766830"/>
            <a:ext cx="13834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B9475A-E5FA-C942-9D5E-D7A7621C36C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214484" y="2766830"/>
            <a:ext cx="1383447" cy="16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F98BA-E7C0-9C41-B16E-FBB9AA6D52E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7214484" y="2766830"/>
            <a:ext cx="1383448" cy="322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915A6-EA29-C44D-B197-EC5E6382BCC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9310966" y="2766830"/>
            <a:ext cx="1412152" cy="322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D24F-E6B1-3543-A1F0-E26DEB25112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282261" y="4380925"/>
            <a:ext cx="1440857" cy="1614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37214C-9B20-2C43-AA6D-3692949AF27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9282262" y="5995019"/>
            <a:ext cx="1440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890EF7-3DE6-504C-9778-F7A9345C1B4E}"/>
              </a:ext>
            </a:extLst>
          </p:cNvPr>
          <p:cNvSpPr txBox="1"/>
          <p:nvPr/>
        </p:nvSpPr>
        <p:spPr>
          <a:xfrm>
            <a:off x="7830441" y="2612985"/>
            <a:ext cx="283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.90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A9A71-429A-9244-9B51-AC4E24C4407D}"/>
              </a:ext>
            </a:extLst>
          </p:cNvPr>
          <p:cNvSpPr txBox="1"/>
          <p:nvPr/>
        </p:nvSpPr>
        <p:spPr>
          <a:xfrm>
            <a:off x="7585814" y="310867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84B96-0DAF-A647-BE38-4808B169D72F}"/>
              </a:ext>
            </a:extLst>
          </p:cNvPr>
          <p:cNvSpPr txBox="1"/>
          <p:nvPr/>
        </p:nvSpPr>
        <p:spPr>
          <a:xfrm>
            <a:off x="7103254" y="3293609"/>
            <a:ext cx="3296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3FD0C-2114-BD49-98DF-463A2E4294D9}"/>
              </a:ext>
            </a:extLst>
          </p:cNvPr>
          <p:cNvSpPr txBox="1"/>
          <p:nvPr/>
        </p:nvSpPr>
        <p:spPr>
          <a:xfrm>
            <a:off x="9246511" y="3293345"/>
            <a:ext cx="374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1"/>
                </a:solidFill>
              </a:rPr>
              <a:t>-.30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B7427A-0890-0F4B-9BE1-A7A296D9CAD6}"/>
              </a:ext>
            </a:extLst>
          </p:cNvPr>
          <p:cNvSpPr txBox="1"/>
          <p:nvPr/>
        </p:nvSpPr>
        <p:spPr>
          <a:xfrm>
            <a:off x="9310965" y="4605767"/>
            <a:ext cx="3174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2"/>
                </a:solidFill>
              </a:rPr>
              <a:t>.10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427F3E-FCC9-9C49-A9B7-3822DAB38563}"/>
              </a:ext>
            </a:extLst>
          </p:cNvPr>
          <p:cNvSpPr txBox="1"/>
          <p:nvPr/>
        </p:nvSpPr>
        <p:spPr>
          <a:xfrm>
            <a:off x="9365119" y="6035195"/>
            <a:ext cx="32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/>
                </a:solidFill>
              </a:rPr>
              <a:t>.78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1BAF72-0A94-D440-A228-E558C227E6F9}"/>
              </a:ext>
            </a:extLst>
          </p:cNvPr>
          <p:cNvSpPr txBox="1"/>
          <p:nvPr/>
        </p:nvSpPr>
        <p:spPr>
          <a:xfrm>
            <a:off x="10210741" y="2612985"/>
            <a:ext cx="1832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TOTAL:</a:t>
            </a:r>
          </a:p>
          <a:p>
            <a:r>
              <a:rPr lang="en-US" sz="900" dirty="0"/>
              <a:t>i1*i3 + i2*c3 + i3*h3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INDIRECT (through Caregiver):</a:t>
            </a:r>
          </a:p>
          <a:p>
            <a:r>
              <a:rPr lang="en-US" sz="900" dirty="0"/>
              <a:t>i2*c3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2D14C-D83F-974B-9D16-2224DBAE95C2}"/>
              </a:ext>
            </a:extLst>
          </p:cNvPr>
          <p:cNvSpPr txBox="1"/>
          <p:nvPr/>
        </p:nvSpPr>
        <p:spPr>
          <a:xfrm>
            <a:off x="10427325" y="3108679"/>
            <a:ext cx="651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FD3E9-9DF6-3849-B665-10CAAD7A1415}"/>
              </a:ext>
            </a:extLst>
          </p:cNvPr>
          <p:cNvSpPr txBox="1"/>
          <p:nvPr/>
        </p:nvSpPr>
        <p:spPr>
          <a:xfrm>
            <a:off x="10426117" y="4029504"/>
            <a:ext cx="98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-.000 (ns)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2CFF-D929-A248-A5B5-FDE601B76DFA}"/>
              </a:ext>
            </a:extLst>
          </p:cNvPr>
          <p:cNvSpPr txBox="1"/>
          <p:nvPr/>
        </p:nvSpPr>
        <p:spPr>
          <a:xfrm>
            <a:off x="1903679" y="876857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social support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BC70B-3C5D-0B41-BBEC-491D7CA9B138}"/>
              </a:ext>
            </a:extLst>
          </p:cNvPr>
          <p:cNvSpPr txBox="1"/>
          <p:nvPr/>
        </p:nvSpPr>
        <p:spPr>
          <a:xfrm>
            <a:off x="7214484" y="752712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158384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82E7-0D34-5649-B375-EB86430A6040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vast majority of our caregivers report having trouble paying for 1 or more basic needs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BBFF04-6FBB-564D-BE48-9AD9D6F1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33" y="492573"/>
            <a:ext cx="53515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8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82892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2" y="1011309"/>
            <a:ext cx="241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18329" y="1011309"/>
            <a:ext cx="246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2" y="1011309"/>
            <a:ext cx="2344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2" y="1011309"/>
            <a:ext cx="234443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18329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438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6" y="1011308"/>
            <a:ext cx="73002" cy="2417691"/>
          </a:xfrm>
          <a:prstGeom prst="curvedConnector3">
            <a:avLst>
              <a:gd name="adj1" fmla="val 4131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78488" y="1011309"/>
            <a:ext cx="73001" cy="4835382"/>
          </a:xfrm>
          <a:prstGeom prst="curvedConnector3">
            <a:avLst>
              <a:gd name="adj1" fmla="val 11507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10107596" y="1011309"/>
            <a:ext cx="25872" cy="2417691"/>
          </a:xfrm>
          <a:prstGeom prst="curvedConnector3">
            <a:avLst>
              <a:gd name="adj1" fmla="val 98358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44BF1-2439-AC4F-9E2C-0F3101FF9203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9DFD3-5243-4047-A1C6-77DC2A50B2CB}"/>
              </a:ext>
            </a:extLst>
          </p:cNvPr>
          <p:cNvSpPr txBox="1"/>
          <p:nvPr/>
        </p:nvSpPr>
        <p:spPr>
          <a:xfrm>
            <a:off x="9990481" y="208165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-.09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32917-C1B9-0E4F-96D8-DE1164007A0A}"/>
              </a:ext>
            </a:extLst>
          </p:cNvPr>
          <p:cNvSpPr txBox="1"/>
          <p:nvPr/>
        </p:nvSpPr>
        <p:spPr>
          <a:xfrm>
            <a:off x="1868415" y="452242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A9D81F-E017-9643-97B5-71ADB3343A39}"/>
              </a:ext>
            </a:extLst>
          </p:cNvPr>
          <p:cNvSpPr txBox="1"/>
          <p:nvPr/>
        </p:nvSpPr>
        <p:spPr>
          <a:xfrm>
            <a:off x="1874583" y="2030788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-.30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0C42C1-4124-6447-84AD-B674A8F81D63}"/>
              </a:ext>
            </a:extLst>
          </p:cNvPr>
          <p:cNvSpPr txBox="1"/>
          <p:nvPr/>
        </p:nvSpPr>
        <p:spPr>
          <a:xfrm>
            <a:off x="680704" y="3290499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804</Words>
  <Application>Microsoft Macintosh PowerPoint</Application>
  <PresentationFormat>Widescreen</PresentationFormat>
  <Paragraphs>359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Mediation through cross-lag panel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 through cross-lag panel models</dc:title>
  <dc:creator>Sara Weston</dc:creator>
  <cp:lastModifiedBy>Sara Weston</cp:lastModifiedBy>
  <cp:revision>3</cp:revision>
  <dcterms:created xsi:type="dcterms:W3CDTF">2020-08-04T15:48:17Z</dcterms:created>
  <dcterms:modified xsi:type="dcterms:W3CDTF">2020-11-25T22:36:11Z</dcterms:modified>
</cp:coreProperties>
</file>