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0"/>
  </p:notesMasterIdLst>
  <p:handoutMasterIdLst>
    <p:handoutMasterId r:id="rId71"/>
  </p:handoutMasterIdLst>
  <p:sldIdLst>
    <p:sldId id="256" r:id="rId2"/>
    <p:sldId id="279" r:id="rId3"/>
    <p:sldId id="280" r:id="rId4"/>
    <p:sldId id="281" r:id="rId5"/>
    <p:sldId id="287" r:id="rId6"/>
    <p:sldId id="283" r:id="rId7"/>
    <p:sldId id="284" r:id="rId8"/>
    <p:sldId id="285" r:id="rId9"/>
    <p:sldId id="286" r:id="rId10"/>
    <p:sldId id="266" r:id="rId11"/>
    <p:sldId id="267" r:id="rId12"/>
    <p:sldId id="268" r:id="rId13"/>
    <p:sldId id="269" r:id="rId14"/>
    <p:sldId id="270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303" r:id="rId26"/>
    <p:sldId id="344" r:id="rId27"/>
    <p:sldId id="346" r:id="rId28"/>
    <p:sldId id="298" r:id="rId29"/>
    <p:sldId id="304" r:id="rId30"/>
    <p:sldId id="337" r:id="rId31"/>
    <p:sldId id="306" r:id="rId32"/>
    <p:sldId id="305" r:id="rId33"/>
    <p:sldId id="308" r:id="rId34"/>
    <p:sldId id="309" r:id="rId35"/>
    <p:sldId id="310" r:id="rId36"/>
    <p:sldId id="311" r:id="rId37"/>
    <p:sldId id="312" r:id="rId38"/>
    <p:sldId id="338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6" r:id="rId51"/>
    <p:sldId id="327" r:id="rId52"/>
    <p:sldId id="273" r:id="rId53"/>
    <p:sldId id="274" r:id="rId54"/>
    <p:sldId id="324" r:id="rId55"/>
    <p:sldId id="329" r:id="rId56"/>
    <p:sldId id="330" r:id="rId57"/>
    <p:sldId id="331" r:id="rId58"/>
    <p:sldId id="332" r:id="rId59"/>
    <p:sldId id="333" r:id="rId60"/>
    <p:sldId id="335" r:id="rId61"/>
    <p:sldId id="334" r:id="rId62"/>
    <p:sldId id="336" r:id="rId63"/>
    <p:sldId id="342" r:id="rId64"/>
    <p:sldId id="343" r:id="rId65"/>
    <p:sldId id="345" r:id="rId66"/>
    <p:sldId id="341" r:id="rId67"/>
    <p:sldId id="340" r:id="rId68"/>
    <p:sldId id="339" r:id="rId6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609" autoAdjust="0"/>
  </p:normalViewPr>
  <p:slideViewPr>
    <p:cSldViewPr>
      <p:cViewPr varScale="1">
        <p:scale>
          <a:sx n="71" d="100"/>
          <a:sy n="71" d="100"/>
        </p:scale>
        <p:origin x="-7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5E1A73-A432-46C8-805B-F660379334A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426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EF57F0-A09A-42B7-9BA8-A38379E93E5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059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47F787-1D62-4984-BBA4-3B349B6EB9BE}" type="slidenum">
              <a:rPr lang="en-GB"/>
              <a:pPr/>
              <a:t>1</a:t>
            </a:fld>
            <a:endParaRPr lang="en-GB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700213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 sz="1400"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AB680E47-1312-4BE8-BD09-344EA899ED0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3079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068638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Witold Kwaśnicki, INE, UWr</a:t>
            </a:r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5D2FD-DA87-4964-8005-38E7DDAAD0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96388"/>
      </p:ext>
    </p:extLst>
  </p:cSld>
  <p:clrMapOvr>
    <a:masterClrMapping/>
  </p:clrMapOvr>
  <p:transition spd="slow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64350" y="228600"/>
            <a:ext cx="2152650" cy="58293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305550" cy="582930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Witold Kwaśnicki, INE, UWr</a:t>
            </a:r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FD338-ACA0-4DE3-9B6D-53D84F4B8F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97388"/>
      </p:ext>
    </p:extLst>
  </p:cSld>
  <p:clrMapOvr>
    <a:masterClrMapping/>
  </p:clrMapOvr>
  <p:transition spd="slow"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ytuł, tekst i 2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53657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203700" cy="486092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4813300" y="1196975"/>
            <a:ext cx="4203700" cy="235426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4813300" y="3703638"/>
            <a:ext cx="4203700" cy="235426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>
          <a:xfrm rot="16200000">
            <a:off x="-1792287" y="4830763"/>
            <a:ext cx="3849687" cy="204787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Witold Kwaśnicki, INE, UWr</a:t>
            </a:r>
            <a:endParaRPr lang="en-US"/>
          </a:p>
        </p:txBody>
      </p:sp>
      <p:sp>
        <p:nvSpPr>
          <p:cNvPr id="7" name="Symbol zastępczy stopki 6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FCE956B-4E1D-4545-9EFC-8C753092A5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98093"/>
      </p:ext>
    </p:extLst>
  </p:cSld>
  <p:clrMapOvr>
    <a:masterClrMapping/>
  </p:clrMapOvr>
  <p:transition spd="slow">
    <p:pull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ytuł, tekst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53657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203700" cy="486092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813300" y="1196975"/>
            <a:ext cx="4203700" cy="486092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 rot="16200000">
            <a:off x="-1792287" y="4830763"/>
            <a:ext cx="3849687" cy="204787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Witold Kwaśnicki, INE, UWr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C1D9F20-D8E4-43CA-95FB-7F5CE238DF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46508"/>
      </p:ext>
    </p:extLst>
  </p:cSld>
  <p:clrMapOvr>
    <a:masterClrMapping/>
  </p:clrMapOvr>
  <p:transition spd="slow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Witold Kwaśnicki, INE, UWr</a:t>
            </a:r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7779D5-9192-4B26-8B9F-4D0EB53375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66737"/>
      </p:ext>
    </p:extLst>
  </p:cSld>
  <p:clrMapOvr>
    <a:masterClrMapping/>
  </p:clrMapOvr>
  <p:transition spd="slow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Witold Kwaśnicki, INE, UWr</a:t>
            </a:r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85C39-A26B-4D6B-B070-98533653F9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15119"/>
      </p:ext>
    </p:extLst>
  </p:cSld>
  <p:clrMapOvr>
    <a:masterClrMapping/>
  </p:clrMapOvr>
  <p:transition spd="slow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203700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813300" y="1196975"/>
            <a:ext cx="4203700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Witold Kwaśnicki, INE, UWr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52070-9385-43FC-B5F9-C9127D1AE4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9212"/>
      </p:ext>
    </p:extLst>
  </p:cSld>
  <p:clrMapOvr>
    <a:masterClrMapping/>
  </p:clrMapOvr>
  <p:transition spd="slow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Witold Kwaśnicki, INE, UWr</a:t>
            </a:r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407638-946D-41E6-881F-2528B5367B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3940"/>
      </p:ext>
    </p:extLst>
  </p:cSld>
  <p:clrMapOvr>
    <a:masterClrMapping/>
  </p:clrMapOvr>
  <p:transition spd="slow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Witold Kwaśnicki, INE, UWr</a:t>
            </a:r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2B4B6-A3C7-4923-B2CA-A599E78375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79589"/>
      </p:ext>
    </p:extLst>
  </p:cSld>
  <p:clrMapOvr>
    <a:masterClrMapping/>
  </p:clrMapOvr>
  <p:transition spd="slow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Witold Kwaśnicki, INE, UWr</a:t>
            </a:r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9BCE3-EC39-4985-8D44-7C6F9B1443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58619"/>
      </p:ext>
    </p:extLst>
  </p:cSld>
  <p:clrMapOvr>
    <a:masterClrMapping/>
  </p:clrMapOvr>
  <p:transition spd="slow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Witold Kwaśnicki, INE, UWr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B1634-9E02-4CEF-8C5B-B002836A6D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7973"/>
      </p:ext>
    </p:extLst>
  </p:cSld>
  <p:clrMapOvr>
    <a:masterClrMapping/>
  </p:clrMapOvr>
  <p:transition spd="slow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Witold Kwaśnicki, INE, UWr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AC409E-F26A-4DC7-9762-A43B7FE460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16845"/>
      </p:ext>
    </p:extLst>
  </p:cSld>
  <p:clrMapOvr>
    <a:masterClrMapping/>
  </p:clrMapOvr>
  <p:transition spd="slow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559800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-1792287" y="4830763"/>
            <a:ext cx="3849687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pl-PL"/>
              <a:t>Witold Kwaśnicki, INE, UWr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fld id="{D926D18B-7D7F-4BDA-AB8A-F3AB87BD917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836613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slow">
    <p:pull dir="d"/>
  </p:transition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ises.org/journals/qjae/pdf/qjae7_1_10.pdf" TargetMode="External"/><Relationship Id="rId2" Type="http://schemas.openxmlformats.org/officeDocument/2006/relationships/hyperlink" Target="http://www.mises.org/journals/qjae/pdf/qjae6_3_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wasnicki.prawo.uni.wroc.pl/todownload/BarnettWymiary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inepan.waw.pl/pliki/studia_ekonomiczne/Studia_2013_1_10_Kwasnicki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l.wikipedia.org/wiki/Liczba_niemianowan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1557338"/>
            <a:ext cx="8640960" cy="1366837"/>
          </a:xfrm>
        </p:spPr>
        <p:txBody>
          <a:bodyPr/>
          <a:lstStyle/>
          <a:p>
            <a:pPr algn="ctr"/>
            <a:r>
              <a:rPr lang="pl-PL" sz="4400" dirty="0"/>
              <a:t>Problemy analizy wymiarowej w ekonomii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163488" y="3717032"/>
            <a:ext cx="7772400" cy="609600"/>
          </a:xfrm>
        </p:spPr>
        <p:txBody>
          <a:bodyPr/>
          <a:lstStyle/>
          <a:p>
            <a:pPr algn="r"/>
            <a:r>
              <a:rPr lang="pl-PL" sz="2000" dirty="0"/>
              <a:t>Witold Kwaśnicki</a:t>
            </a:r>
            <a:endParaRPr lang="en-GB" sz="2000" dirty="0"/>
          </a:p>
        </p:txBody>
      </p:sp>
      <p:sp>
        <p:nvSpPr>
          <p:cNvPr id="2" name="pole tekstowe 1"/>
          <p:cNvSpPr txBox="1"/>
          <p:nvPr/>
        </p:nvSpPr>
        <p:spPr>
          <a:xfrm>
            <a:off x="223755" y="5507452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i="1" dirty="0" smtClean="0"/>
              <a:t>„</a:t>
            </a:r>
            <a:r>
              <a:rPr lang="en-US" sz="3200" i="1" dirty="0" smtClean="0"/>
              <a:t>K </a:t>
            </a:r>
            <a:r>
              <a:rPr lang="en-US" sz="3200" i="1" dirty="0"/>
              <a:t>will denote a generic constant which constantly changes its value</a:t>
            </a:r>
            <a:r>
              <a:rPr lang="en-US" sz="3200" i="1" dirty="0" smtClean="0"/>
              <a:t>.</a:t>
            </a:r>
            <a:r>
              <a:rPr lang="pl-PL" sz="3200" i="1" dirty="0" smtClean="0"/>
              <a:t>”</a:t>
            </a:r>
            <a:endParaRPr lang="pl-PL" sz="3200" dirty="0"/>
          </a:p>
          <a:p>
            <a:pPr algn="r"/>
            <a:r>
              <a:rPr lang="en-US" sz="1600" dirty="0" err="1"/>
              <a:t>Kjell-Ove</a:t>
            </a:r>
            <a:r>
              <a:rPr lang="en-US" sz="1600" dirty="0"/>
              <a:t> </a:t>
            </a:r>
            <a:r>
              <a:rPr lang="en-US" sz="1600" dirty="0" err="1"/>
              <a:t>Widman</a:t>
            </a:r>
            <a:r>
              <a:rPr lang="en-US" sz="1600" dirty="0"/>
              <a:t>, </a:t>
            </a:r>
            <a:r>
              <a:rPr lang="en-US" sz="1600" i="1" dirty="0"/>
              <a:t>On  the boundary behavior…</a:t>
            </a:r>
            <a:r>
              <a:rPr lang="en-US" sz="1600" dirty="0"/>
              <a:t>, </a:t>
            </a:r>
            <a:r>
              <a:rPr lang="en-US" sz="1600" dirty="0" err="1"/>
              <a:t>Arkiv</a:t>
            </a:r>
            <a:r>
              <a:rPr lang="en-US" sz="1600" dirty="0"/>
              <a:t> </a:t>
            </a:r>
            <a:r>
              <a:rPr lang="en-US" sz="1600" dirty="0" err="1"/>
              <a:t>för</a:t>
            </a:r>
            <a:r>
              <a:rPr lang="en-US" sz="1600" dirty="0"/>
              <a:t> </a:t>
            </a:r>
            <a:r>
              <a:rPr lang="en-US" sz="1600" dirty="0" err="1"/>
              <a:t>Matematik</a:t>
            </a:r>
            <a:r>
              <a:rPr lang="en-US" sz="1600" dirty="0"/>
              <a:t> 6(6) (1966) </a:t>
            </a:r>
            <a:r>
              <a:rPr lang="en-US" sz="1600" dirty="0" smtClean="0"/>
              <a:t>485–533</a:t>
            </a:r>
            <a:endParaRPr lang="pl-PL" sz="1600" dirty="0"/>
          </a:p>
        </p:txBody>
      </p:sp>
      <p:pic>
        <p:nvPicPr>
          <p:cNvPr id="96258" name="Picture 2" descr="http://kwasnicki.prawo.uni.wroc.pl/pliki/Krzysztof-Konopelski-o-wolno%C5%9Bc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455" y="5924"/>
            <a:ext cx="69532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Witold Kwaśnicki, INE, UWr</a:t>
            </a:r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sz="2700" i="1"/>
              <a:t>Funkcja produkcji</a:t>
            </a:r>
            <a:endParaRPr lang="pl-PL" sz="270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975"/>
            <a:ext cx="4835525" cy="4860925"/>
          </a:xfrm>
        </p:spPr>
        <p:txBody>
          <a:bodyPr/>
          <a:lstStyle/>
          <a:p>
            <a:r>
              <a:rPr lang="pl-PL" sz="2800" i="1" dirty="0"/>
              <a:t>Funkcja produkcji</a:t>
            </a:r>
            <a:r>
              <a:rPr lang="pl-PL" sz="2800" dirty="0"/>
              <a:t> – określa maksymalne rozmiary produkcji, jakie są możliwe do osiągnięcia przy różnym poziomie nakładów (czynników </a:t>
            </a:r>
            <a:r>
              <a:rPr lang="pl-PL" sz="2800" dirty="0" smtClean="0"/>
              <a:t>produkcji) </a:t>
            </a:r>
            <a:r>
              <a:rPr lang="pl-PL" sz="2800" dirty="0"/>
              <a:t/>
            </a:r>
            <a:br>
              <a:rPr lang="pl-PL" sz="2800" dirty="0"/>
            </a:br>
            <a:r>
              <a:rPr lang="pl-PL" sz="2800" dirty="0"/>
              <a:t>   </a:t>
            </a:r>
            <a:r>
              <a:rPr lang="pl-PL" sz="2800" i="1" dirty="0" err="1"/>
              <a:t>x</a:t>
            </a:r>
            <a:r>
              <a:rPr lang="pl-PL" sz="2800" i="1" baseline="-25000" dirty="0" err="1"/>
              <a:t>1</a:t>
            </a:r>
            <a:r>
              <a:rPr lang="pl-PL" sz="2800" dirty="0"/>
              <a:t>, </a:t>
            </a:r>
            <a:r>
              <a:rPr lang="pl-PL" sz="2800" i="1" dirty="0" err="1"/>
              <a:t>x</a:t>
            </a:r>
            <a:r>
              <a:rPr lang="pl-PL" sz="2800" i="1" baseline="-25000" dirty="0" err="1"/>
              <a:t>2</a:t>
            </a:r>
            <a:r>
              <a:rPr lang="pl-PL" sz="2800" dirty="0"/>
              <a:t>, … </a:t>
            </a:r>
            <a:r>
              <a:rPr lang="pl-PL" sz="2800" i="1" dirty="0" err="1" smtClean="0"/>
              <a:t>x</a:t>
            </a:r>
            <a:r>
              <a:rPr lang="pl-PL" sz="2800" i="1" baseline="-25000" dirty="0" err="1" smtClean="0"/>
              <a:t>n</a:t>
            </a:r>
            <a:r>
              <a:rPr lang="pl-PL" sz="2800" dirty="0" smtClean="0"/>
              <a:t>. </a:t>
            </a:r>
          </a:p>
          <a:p>
            <a:r>
              <a:rPr lang="pl-PL" sz="2800" dirty="0" smtClean="0"/>
              <a:t>Knut </a:t>
            </a:r>
            <a:r>
              <a:rPr lang="pl-PL" sz="2800" dirty="0" err="1" smtClean="0"/>
              <a:t>Wicksell</a:t>
            </a:r>
            <a:r>
              <a:rPr lang="pl-PL" sz="2800" dirty="0" smtClean="0"/>
              <a:t> </a:t>
            </a:r>
            <a:r>
              <a:rPr lang="en-US" sz="2800" dirty="0" smtClean="0"/>
              <a:t>(1894</a:t>
            </a:r>
            <a:r>
              <a:rPr lang="en-US" sz="2800" dirty="0"/>
              <a:t>)</a:t>
            </a:r>
            <a:endParaRPr lang="pl-PL" sz="2800" dirty="0"/>
          </a:p>
          <a:p>
            <a:r>
              <a:rPr lang="pl-PL" sz="2800" dirty="0"/>
              <a:t>podobnie jak w fizyce:</a:t>
            </a:r>
          </a:p>
          <a:p>
            <a:endParaRPr lang="pl-PL" sz="2800" dirty="0"/>
          </a:p>
          <a:p>
            <a:endParaRPr lang="pl-PL" sz="2800" dirty="0"/>
          </a:p>
        </p:txBody>
      </p:sp>
      <p:graphicFrame>
        <p:nvGraphicFramePr>
          <p:cNvPr id="72711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95963" y="1844675"/>
          <a:ext cx="30273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45" name="Równanie" r:id="rId3" imgW="1511280" imgH="228600" progId="Equation.3">
                  <p:embed/>
                </p:oleObj>
              </mc:Choice>
              <mc:Fallback>
                <p:oleObj name="Równanie" r:id="rId3" imgW="15112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844675"/>
                        <a:ext cx="30273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graphicFrame>
        <p:nvGraphicFramePr>
          <p:cNvPr id="72713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795963" y="4797425"/>
          <a:ext cx="2106612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46" name="Równanie" r:id="rId5" imgW="749160" imgH="609480" progId="Equation.3">
                  <p:embed/>
                </p:oleObj>
              </mc:Choice>
              <mc:Fallback>
                <p:oleObj name="Równanie" r:id="rId5" imgW="749160" imgH="609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797425"/>
                        <a:ext cx="2106612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Object 11"/>
          <p:cNvGraphicFramePr>
            <a:graphicFrameLocks noChangeAspect="1"/>
          </p:cNvGraphicFramePr>
          <p:nvPr/>
        </p:nvGraphicFramePr>
        <p:xfrm>
          <a:off x="684213" y="5661025"/>
          <a:ext cx="38830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47" name="Równanie" r:id="rId7" imgW="2552400" imgH="444240" progId="Equation.3">
                  <p:embed/>
                </p:oleObj>
              </mc:Choice>
              <mc:Fallback>
                <p:oleObj name="Równanie" r:id="rId7" imgW="255240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661025"/>
                        <a:ext cx="38830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Witold Kwaśnicki, INE, UWr</a:t>
            </a:r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Funkcja produkcji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0238" y="1343025"/>
            <a:ext cx="8386762" cy="5254625"/>
          </a:xfrm>
        </p:spPr>
        <p:txBody>
          <a:bodyPr/>
          <a:lstStyle/>
          <a:p>
            <a:r>
              <a:rPr lang="pl-PL" sz="2800"/>
              <a:t>Jedno z podstawowych pojęć ekonomii neoklasycznej – bardzo silnie krytykowane przez inne szkoły ekonomiczne</a:t>
            </a:r>
          </a:p>
          <a:p>
            <a:endParaRPr lang="pl-PL" sz="2800"/>
          </a:p>
          <a:p>
            <a:pPr lvl="1">
              <a:buFont typeface="Monotype Sorts" pitchFamily="2" charset="2"/>
              <a:buNone/>
            </a:pPr>
            <a:r>
              <a:rPr lang="pl-PL" sz="2400"/>
              <a:t>gdzie: </a:t>
            </a:r>
            <a:endParaRPr lang="pl-PL" sz="2400" i="1"/>
          </a:p>
          <a:p>
            <a:pPr lvl="1"/>
            <a:r>
              <a:rPr lang="pl-PL" sz="2400" i="1"/>
              <a:t>Q</a:t>
            </a:r>
            <a:r>
              <a:rPr lang="pl-PL" sz="2400"/>
              <a:t>, </a:t>
            </a:r>
            <a:r>
              <a:rPr lang="pl-PL" sz="2400" i="1"/>
              <a:t>K</a:t>
            </a:r>
            <a:r>
              <a:rPr lang="pl-PL" sz="2400"/>
              <a:t>, </a:t>
            </a:r>
            <a:r>
              <a:rPr lang="pl-PL" sz="2400" i="1"/>
              <a:t>L</a:t>
            </a:r>
            <a:r>
              <a:rPr lang="pl-PL" sz="2400"/>
              <a:t> – wielkości produkcji, kapitału i pracy;</a:t>
            </a:r>
          </a:p>
          <a:p>
            <a:pPr lvl="1"/>
            <a:r>
              <a:rPr lang="pl-PL" sz="2400"/>
              <a:t>A – stała określająca zdolności techniczne systemu</a:t>
            </a:r>
          </a:p>
          <a:p>
            <a:r>
              <a:rPr lang="pl-PL" sz="2800"/>
              <a:t>Funkcja Cobb’a-Douglas’a</a:t>
            </a:r>
          </a:p>
          <a:p>
            <a:endParaRPr lang="pl-PL" sz="2800"/>
          </a:p>
          <a:p>
            <a:r>
              <a:rPr lang="pl-PL" sz="2800"/>
              <a:t>pełna substytucyjność pracy i kapitału </a:t>
            </a:r>
          </a:p>
          <a:p>
            <a:endParaRPr lang="pl-PL" sz="2800"/>
          </a:p>
          <a:p>
            <a:endParaRPr lang="pl-PL" sz="2800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2987675" y="2708275"/>
          <a:ext cx="28321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66" name="Równanie" r:id="rId3" imgW="939600" imgH="203040" progId="Equation.3">
                  <p:embed/>
                </p:oleObj>
              </mc:Choice>
              <mc:Fallback>
                <p:oleObj name="Równanie" r:id="rId3" imgW="93960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08275"/>
                        <a:ext cx="28321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2700338" y="5084763"/>
          <a:ext cx="40608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67" name="Równanie" r:id="rId5" imgW="4051080" imgH="571320" progId="Equation.3">
                  <p:embed/>
                </p:oleObj>
              </mc:Choice>
              <mc:Fallback>
                <p:oleObj name="Równanie" r:id="rId5" imgW="4051080" imgH="5713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084763"/>
                        <a:ext cx="40608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3203575" y="6165850"/>
          <a:ext cx="15398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68" name="Równanie" r:id="rId7" imgW="1663560" imgH="469800" progId="Equation.3">
                  <p:embed/>
                </p:oleObj>
              </mc:Choice>
              <mc:Fallback>
                <p:oleObj name="Równanie" r:id="rId7" imgW="166356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6165850"/>
                        <a:ext cx="15398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Witold Kwaśnicki, INE, UWr</a:t>
            </a:r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793037" cy="563562"/>
          </a:xfrm>
        </p:spPr>
        <p:txBody>
          <a:bodyPr/>
          <a:lstStyle/>
          <a:p>
            <a:r>
              <a:rPr lang="pl-PL" sz="3200"/>
              <a:t>Funkcja produkcji</a:t>
            </a:r>
          </a:p>
        </p:txBody>
      </p:sp>
      <p:sp>
        <p:nvSpPr>
          <p:cNvPr id="74755" name="Line 3"/>
          <p:cNvSpPr>
            <a:spLocks noChangeShapeType="1"/>
          </p:cNvSpPr>
          <p:nvPr/>
        </p:nvSpPr>
        <p:spPr bwMode="auto">
          <a:xfrm flipV="1">
            <a:off x="1249363" y="2181225"/>
            <a:ext cx="0" cy="38179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74756" name="Line 4"/>
          <p:cNvSpPr>
            <a:spLocks noChangeShapeType="1"/>
          </p:cNvSpPr>
          <p:nvPr/>
        </p:nvSpPr>
        <p:spPr bwMode="auto">
          <a:xfrm>
            <a:off x="1262063" y="5980113"/>
            <a:ext cx="608488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74757" name="Freeform 5"/>
          <p:cNvSpPr>
            <a:spLocks/>
          </p:cNvSpPr>
          <p:nvPr/>
        </p:nvSpPr>
        <p:spPr bwMode="auto">
          <a:xfrm>
            <a:off x="1249363" y="2120900"/>
            <a:ext cx="6186487" cy="3830638"/>
          </a:xfrm>
          <a:custGeom>
            <a:avLst/>
            <a:gdLst>
              <a:gd name="T0" fmla="*/ 0 w 3698"/>
              <a:gd name="T1" fmla="*/ 2380 h 2380"/>
              <a:gd name="T2" fmla="*/ 401 w 3698"/>
              <a:gd name="T3" fmla="*/ 1578 h 2380"/>
              <a:gd name="T4" fmla="*/ 768 w 3698"/>
              <a:gd name="T5" fmla="*/ 994 h 2380"/>
              <a:gd name="T6" fmla="*/ 1002 w 3698"/>
              <a:gd name="T7" fmla="*/ 752 h 2380"/>
              <a:gd name="T8" fmla="*/ 1311 w 3698"/>
              <a:gd name="T9" fmla="*/ 560 h 2380"/>
              <a:gd name="T10" fmla="*/ 1720 w 3698"/>
              <a:gd name="T11" fmla="*/ 401 h 2380"/>
              <a:gd name="T12" fmla="*/ 2179 w 3698"/>
              <a:gd name="T13" fmla="*/ 276 h 2380"/>
              <a:gd name="T14" fmla="*/ 2621 w 3698"/>
              <a:gd name="T15" fmla="*/ 184 h 2380"/>
              <a:gd name="T16" fmla="*/ 3114 w 3698"/>
              <a:gd name="T17" fmla="*/ 92 h 2380"/>
              <a:gd name="T18" fmla="*/ 3698 w 3698"/>
              <a:gd name="T19" fmla="*/ 0 h 2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98" h="2380">
                <a:moveTo>
                  <a:pt x="0" y="2380"/>
                </a:moveTo>
                <a:cubicBezTo>
                  <a:pt x="67" y="2246"/>
                  <a:pt x="273" y="1809"/>
                  <a:pt x="401" y="1578"/>
                </a:cubicBezTo>
                <a:cubicBezTo>
                  <a:pt x="529" y="1347"/>
                  <a:pt x="668" y="1132"/>
                  <a:pt x="768" y="994"/>
                </a:cubicBezTo>
                <a:cubicBezTo>
                  <a:pt x="868" y="856"/>
                  <a:pt x="912" y="824"/>
                  <a:pt x="1002" y="752"/>
                </a:cubicBezTo>
                <a:cubicBezTo>
                  <a:pt x="1092" y="680"/>
                  <a:pt x="1191" y="618"/>
                  <a:pt x="1311" y="560"/>
                </a:cubicBezTo>
                <a:cubicBezTo>
                  <a:pt x="1431" y="502"/>
                  <a:pt x="1575" y="448"/>
                  <a:pt x="1720" y="401"/>
                </a:cubicBezTo>
                <a:cubicBezTo>
                  <a:pt x="1865" y="354"/>
                  <a:pt x="2029" y="312"/>
                  <a:pt x="2179" y="276"/>
                </a:cubicBezTo>
                <a:cubicBezTo>
                  <a:pt x="2329" y="240"/>
                  <a:pt x="2465" y="215"/>
                  <a:pt x="2621" y="184"/>
                </a:cubicBezTo>
                <a:cubicBezTo>
                  <a:pt x="2777" y="153"/>
                  <a:pt x="2935" y="123"/>
                  <a:pt x="3114" y="92"/>
                </a:cubicBezTo>
                <a:cubicBezTo>
                  <a:pt x="3293" y="61"/>
                  <a:pt x="3576" y="19"/>
                  <a:pt x="3698" y="0"/>
                </a:cubicBez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6877050" y="5445125"/>
            <a:ext cx="1890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pl-PL" sz="1600" i="1">
                <a:latin typeface="Tahoma" pitchFamily="34" charset="0"/>
              </a:rPr>
              <a:t>zatrudnienie (N,L)</a:t>
            </a:r>
            <a:r>
              <a:rPr lang="pl-PL">
                <a:latin typeface="Tahoma" pitchFamily="34" charset="0"/>
              </a:rPr>
              <a:t> 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815975" y="585470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l-PL" sz="1800" i="1">
                <a:latin typeface="Tahoma" pitchFamily="34" charset="0"/>
              </a:rPr>
              <a:t>0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312738" y="1754188"/>
            <a:ext cx="155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l-PL" sz="1800" i="1">
                <a:solidFill>
                  <a:srgbClr val="FF00FF"/>
                </a:solidFill>
                <a:latin typeface="Tahoma" pitchFamily="34" charset="0"/>
              </a:rPr>
              <a:t>Produkcja (Y)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1752600" y="2111375"/>
            <a:ext cx="0" cy="3875088"/>
          </a:xfrm>
          <a:prstGeom prst="line">
            <a:avLst/>
          </a:prstGeom>
          <a:noFill/>
          <a:ln w="19050">
            <a:solidFill>
              <a:srgbClr val="FF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>
            <a:off x="2257425" y="2111375"/>
            <a:ext cx="0" cy="3913188"/>
          </a:xfrm>
          <a:prstGeom prst="line">
            <a:avLst/>
          </a:prstGeom>
          <a:noFill/>
          <a:ln w="19050">
            <a:solidFill>
              <a:srgbClr val="FF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>
            <a:off x="1752600" y="4919663"/>
            <a:ext cx="501650" cy="1587"/>
          </a:xfrm>
          <a:prstGeom prst="line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 flipV="1">
            <a:off x="2257425" y="4054475"/>
            <a:ext cx="0" cy="865188"/>
          </a:xfrm>
          <a:prstGeom prst="line">
            <a:avLst/>
          </a:prstGeom>
          <a:noFill/>
          <a:ln w="28575">
            <a:solidFill>
              <a:srgbClr val="008000"/>
            </a:solidFill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>
            <a:off x="3192463" y="2133600"/>
            <a:ext cx="4762" cy="3860800"/>
          </a:xfrm>
          <a:prstGeom prst="line">
            <a:avLst/>
          </a:prstGeom>
          <a:noFill/>
          <a:ln w="19050">
            <a:solidFill>
              <a:srgbClr val="FF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74766" name="Line 14"/>
          <p:cNvSpPr>
            <a:spLocks noChangeShapeType="1"/>
          </p:cNvSpPr>
          <p:nvPr/>
        </p:nvSpPr>
        <p:spPr bwMode="auto">
          <a:xfrm flipH="1">
            <a:off x="3692525" y="2133600"/>
            <a:ext cx="4763" cy="3856038"/>
          </a:xfrm>
          <a:prstGeom prst="line">
            <a:avLst/>
          </a:prstGeom>
          <a:noFill/>
          <a:ln w="19050">
            <a:solidFill>
              <a:srgbClr val="FF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>
            <a:off x="3206750" y="3167063"/>
            <a:ext cx="504825" cy="0"/>
          </a:xfrm>
          <a:prstGeom prst="line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 flipV="1">
            <a:off x="3692525" y="2940050"/>
            <a:ext cx="4763" cy="233363"/>
          </a:xfrm>
          <a:prstGeom prst="line">
            <a:avLst/>
          </a:prstGeom>
          <a:noFill/>
          <a:ln w="28575">
            <a:solidFill>
              <a:srgbClr val="008000"/>
            </a:solidFill>
            <a:miter lim="800000"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>
            <a:off x="4848225" y="2136775"/>
            <a:ext cx="4763" cy="3846513"/>
          </a:xfrm>
          <a:prstGeom prst="line">
            <a:avLst/>
          </a:prstGeom>
          <a:noFill/>
          <a:ln w="19050">
            <a:solidFill>
              <a:srgbClr val="FF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74770" name="Line 18"/>
          <p:cNvSpPr>
            <a:spLocks noChangeShapeType="1"/>
          </p:cNvSpPr>
          <p:nvPr/>
        </p:nvSpPr>
        <p:spPr bwMode="auto">
          <a:xfrm>
            <a:off x="5353050" y="2078038"/>
            <a:ext cx="0" cy="3889375"/>
          </a:xfrm>
          <a:prstGeom prst="line">
            <a:avLst/>
          </a:prstGeom>
          <a:noFill/>
          <a:ln w="19050">
            <a:solidFill>
              <a:srgbClr val="FF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 flipV="1">
            <a:off x="4857750" y="2620963"/>
            <a:ext cx="495300" cy="0"/>
          </a:xfrm>
          <a:prstGeom prst="line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 flipV="1">
            <a:off x="5353050" y="2497138"/>
            <a:ext cx="1588" cy="104775"/>
          </a:xfrm>
          <a:prstGeom prst="line">
            <a:avLst/>
          </a:prstGeom>
          <a:noFill/>
          <a:ln w="28575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>
            <a:off x="6288088" y="2124075"/>
            <a:ext cx="0" cy="3889375"/>
          </a:xfrm>
          <a:prstGeom prst="line">
            <a:avLst/>
          </a:prstGeom>
          <a:noFill/>
          <a:ln w="19050">
            <a:solidFill>
              <a:srgbClr val="FF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>
            <a:off x="6792913" y="2109788"/>
            <a:ext cx="0" cy="3889375"/>
          </a:xfrm>
          <a:prstGeom prst="line">
            <a:avLst/>
          </a:prstGeom>
          <a:noFill/>
          <a:ln w="19050">
            <a:solidFill>
              <a:srgbClr val="FF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>
            <a:off x="6294438" y="2346325"/>
            <a:ext cx="504825" cy="0"/>
          </a:xfrm>
          <a:prstGeom prst="line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 flipV="1">
            <a:off x="6792913" y="2254250"/>
            <a:ext cx="0" cy="88900"/>
          </a:xfrm>
          <a:prstGeom prst="line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74777" name="Oval 25"/>
          <p:cNvSpPr>
            <a:spLocks noChangeArrowheads="1"/>
          </p:cNvSpPr>
          <p:nvPr/>
        </p:nvSpPr>
        <p:spPr bwMode="auto">
          <a:xfrm>
            <a:off x="2224088" y="4021138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74778" name="Oval 26"/>
          <p:cNvSpPr>
            <a:spLocks noChangeArrowheads="1"/>
          </p:cNvSpPr>
          <p:nvPr/>
        </p:nvSpPr>
        <p:spPr bwMode="auto">
          <a:xfrm>
            <a:off x="2219325" y="4881563"/>
            <a:ext cx="71438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74779" name="Oval 27"/>
          <p:cNvSpPr>
            <a:spLocks noChangeArrowheads="1"/>
          </p:cNvSpPr>
          <p:nvPr/>
        </p:nvSpPr>
        <p:spPr bwMode="auto">
          <a:xfrm>
            <a:off x="1720850" y="4883150"/>
            <a:ext cx="71438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74780" name="Oval 28"/>
          <p:cNvSpPr>
            <a:spLocks noChangeArrowheads="1"/>
          </p:cNvSpPr>
          <p:nvPr/>
        </p:nvSpPr>
        <p:spPr bwMode="auto">
          <a:xfrm>
            <a:off x="3665538" y="2897188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74781" name="Oval 29"/>
          <p:cNvSpPr>
            <a:spLocks noChangeArrowheads="1"/>
          </p:cNvSpPr>
          <p:nvPr/>
        </p:nvSpPr>
        <p:spPr bwMode="auto">
          <a:xfrm>
            <a:off x="3154363" y="3130550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74782" name="Oval 30"/>
          <p:cNvSpPr>
            <a:spLocks noChangeArrowheads="1"/>
          </p:cNvSpPr>
          <p:nvPr/>
        </p:nvSpPr>
        <p:spPr bwMode="auto">
          <a:xfrm>
            <a:off x="3654425" y="3133725"/>
            <a:ext cx="71438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74783" name="Oval 31"/>
          <p:cNvSpPr>
            <a:spLocks noChangeArrowheads="1"/>
          </p:cNvSpPr>
          <p:nvPr/>
        </p:nvSpPr>
        <p:spPr bwMode="auto">
          <a:xfrm>
            <a:off x="5314950" y="2470150"/>
            <a:ext cx="71438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74784" name="Oval 32"/>
          <p:cNvSpPr>
            <a:spLocks noChangeArrowheads="1"/>
          </p:cNvSpPr>
          <p:nvPr/>
        </p:nvSpPr>
        <p:spPr bwMode="auto">
          <a:xfrm>
            <a:off x="4814888" y="2587625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74785" name="Oval 33"/>
          <p:cNvSpPr>
            <a:spLocks noChangeArrowheads="1"/>
          </p:cNvSpPr>
          <p:nvPr/>
        </p:nvSpPr>
        <p:spPr bwMode="auto">
          <a:xfrm>
            <a:off x="5314950" y="2592388"/>
            <a:ext cx="71438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74786" name="Oval 34"/>
          <p:cNvSpPr>
            <a:spLocks noChangeArrowheads="1"/>
          </p:cNvSpPr>
          <p:nvPr/>
        </p:nvSpPr>
        <p:spPr bwMode="auto">
          <a:xfrm>
            <a:off x="6756400" y="2181225"/>
            <a:ext cx="71438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74787" name="Oval 35"/>
          <p:cNvSpPr>
            <a:spLocks noChangeArrowheads="1"/>
          </p:cNvSpPr>
          <p:nvPr/>
        </p:nvSpPr>
        <p:spPr bwMode="auto">
          <a:xfrm>
            <a:off x="6249988" y="2303463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74788" name="Oval 36"/>
          <p:cNvSpPr>
            <a:spLocks noChangeArrowheads="1"/>
          </p:cNvSpPr>
          <p:nvPr/>
        </p:nvSpPr>
        <p:spPr bwMode="auto">
          <a:xfrm>
            <a:off x="6750050" y="2308225"/>
            <a:ext cx="71438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74789" name="Text Box 37"/>
          <p:cNvSpPr txBox="1">
            <a:spLocks noChangeArrowheads="1"/>
          </p:cNvSpPr>
          <p:nvPr/>
        </p:nvSpPr>
        <p:spPr bwMode="auto">
          <a:xfrm>
            <a:off x="1635125" y="4991100"/>
            <a:ext cx="701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l-PL" sz="1600">
                <a:latin typeface="Symbol" pitchFamily="18" charset="2"/>
              </a:rPr>
              <a:t>D</a:t>
            </a:r>
            <a:r>
              <a:rPr lang="pl-PL" sz="1600">
                <a:latin typeface="Tahoma" pitchFamily="34" charset="0"/>
              </a:rPr>
              <a:t>N=1</a:t>
            </a:r>
          </a:p>
        </p:txBody>
      </p:sp>
      <p:sp>
        <p:nvSpPr>
          <p:cNvPr id="74790" name="Text Box 38"/>
          <p:cNvSpPr txBox="1">
            <a:spLocks noChangeArrowheads="1"/>
          </p:cNvSpPr>
          <p:nvPr/>
        </p:nvSpPr>
        <p:spPr bwMode="auto">
          <a:xfrm>
            <a:off x="2184400" y="4270375"/>
            <a:ext cx="425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l-PL" sz="1600">
                <a:latin typeface="Symbol" pitchFamily="18" charset="2"/>
              </a:rPr>
              <a:t>D</a:t>
            </a:r>
            <a:r>
              <a:rPr lang="pl-PL" sz="1600">
                <a:latin typeface="Tahoma" pitchFamily="34" charset="0"/>
              </a:rPr>
              <a:t>Y</a:t>
            </a:r>
          </a:p>
        </p:txBody>
      </p:sp>
      <p:graphicFrame>
        <p:nvGraphicFramePr>
          <p:cNvPr id="74791" name="Object 39"/>
          <p:cNvGraphicFramePr>
            <a:graphicFrameLocks noGrp="1" noChangeAspect="1"/>
          </p:cNvGraphicFramePr>
          <p:nvPr>
            <p:ph idx="1"/>
          </p:nvPr>
        </p:nvGraphicFramePr>
        <p:xfrm>
          <a:off x="6246813" y="1543050"/>
          <a:ext cx="21590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37" name="Równanie" r:id="rId3" imgW="4051080" imgH="571320" progId="Equation.3">
                  <p:embed/>
                </p:oleObj>
              </mc:Choice>
              <mc:Fallback>
                <p:oleObj name="Równanie" r:id="rId3" imgW="4051080" imgH="57132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813" y="1543050"/>
                        <a:ext cx="21590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92" name="Rectangle 40"/>
          <p:cNvSpPr>
            <a:spLocks noChangeArrowheads="1"/>
          </p:cNvSpPr>
          <p:nvPr/>
        </p:nvSpPr>
        <p:spPr bwMode="auto">
          <a:xfrm>
            <a:off x="7224713" y="1246188"/>
            <a:ext cx="1352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pl-PL" sz="1600" i="1">
                <a:latin typeface="Tahoma" pitchFamily="34" charset="0"/>
              </a:rPr>
              <a:t>K, A </a:t>
            </a:r>
            <a:r>
              <a:rPr lang="pl-PL" sz="1600" i="1">
                <a:latin typeface="Tahoma" pitchFamily="34" charset="0"/>
                <a:sym typeface="Wingdings" pitchFamily="2" charset="2"/>
              </a:rPr>
              <a:t> const</a:t>
            </a:r>
            <a:endParaRPr lang="pl-PL">
              <a:latin typeface="Tahoma" pitchFamily="34" charset="0"/>
            </a:endParaRPr>
          </a:p>
        </p:txBody>
      </p:sp>
      <p:sp>
        <p:nvSpPr>
          <p:cNvPr id="74793" name="Text Box 41"/>
          <p:cNvSpPr txBox="1">
            <a:spLocks noChangeArrowheads="1"/>
          </p:cNvSpPr>
          <p:nvPr/>
        </p:nvSpPr>
        <p:spPr bwMode="auto">
          <a:xfrm>
            <a:off x="7119939" y="2410400"/>
            <a:ext cx="20240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pl-PL" sz="1800" b="1" dirty="0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pl-PL" sz="1800" b="1" dirty="0">
                <a:solidFill>
                  <a:srgbClr val="FF0000"/>
                </a:solidFill>
                <a:latin typeface="Tahoma" pitchFamily="34" charset="0"/>
              </a:rPr>
              <a:t>=0,3    </a:t>
            </a:r>
            <a:r>
              <a:rPr lang="pl-PL" sz="1800" b="1" dirty="0">
                <a:solidFill>
                  <a:srgbClr val="FF0000"/>
                </a:solidFill>
                <a:latin typeface="Symbol" pitchFamily="18" charset="2"/>
              </a:rPr>
              <a:t>b</a:t>
            </a:r>
            <a:r>
              <a:rPr lang="pl-PL" sz="1800" b="1" dirty="0">
                <a:solidFill>
                  <a:srgbClr val="FF0000"/>
                </a:solidFill>
                <a:latin typeface="Tahoma" pitchFamily="34" charset="0"/>
              </a:rPr>
              <a:t>=0,7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Witold Kwaśnicki, INE, UWr</a:t>
            </a:r>
            <a:endParaRPr lang="en-US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1990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611188" y="1341438"/>
            <a:ext cx="8135937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pl-PL" dirty="0">
                <a:latin typeface="Tahoma" pitchFamily="34" charset="0"/>
              </a:rPr>
              <a:t>z neoklasycznej teorii wzrostu (w długim okresie czasu) elastyczności produkcji: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</a:pPr>
            <a:r>
              <a:rPr kumimoji="1" lang="pl-PL" dirty="0">
                <a:latin typeface="Tahoma" pitchFamily="34" charset="0"/>
              </a:rPr>
              <a:t>względem kapitału: </a:t>
            </a:r>
            <a:r>
              <a:rPr kumimoji="1" lang="pl-PL" dirty="0">
                <a:latin typeface="Symbol" pitchFamily="18" charset="2"/>
              </a:rPr>
              <a:t>a</a:t>
            </a:r>
            <a:r>
              <a:rPr kumimoji="1" lang="pl-PL" dirty="0">
                <a:latin typeface="Tahoma" pitchFamily="34" charset="0"/>
              </a:rPr>
              <a:t> równa udziałowi nadwyżki w wartości dodanej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</a:pPr>
            <a:r>
              <a:rPr kumimoji="1" lang="pl-PL" dirty="0">
                <a:latin typeface="Tahoma" pitchFamily="34" charset="0"/>
              </a:rPr>
              <a:t>względem pracy: </a:t>
            </a:r>
            <a:r>
              <a:rPr kumimoji="1" lang="pl-PL" dirty="0">
                <a:latin typeface="Symbol" pitchFamily="18" charset="2"/>
              </a:rPr>
              <a:t>b=1-a </a:t>
            </a:r>
            <a:r>
              <a:rPr kumimoji="1" lang="pl-PL" dirty="0">
                <a:latin typeface="Symbol" pitchFamily="18" charset="2"/>
                <a:sym typeface="Wingdings" pitchFamily="2" charset="2"/>
              </a:rPr>
              <a:t></a:t>
            </a:r>
            <a:r>
              <a:rPr kumimoji="1" lang="pl-PL" dirty="0">
                <a:latin typeface="Tahoma" pitchFamily="34" charset="0"/>
              </a:rPr>
              <a:t> </a:t>
            </a:r>
            <a:r>
              <a:rPr kumimoji="1" lang="pl-PL" dirty="0">
                <a:solidFill>
                  <a:srgbClr val="FF0000"/>
                </a:solidFill>
                <a:latin typeface="Tahoma" pitchFamily="34" charset="0"/>
              </a:rPr>
              <a:t>udziałowi kosztów pracy w wartości dodanej</a:t>
            </a:r>
            <a:r>
              <a:rPr kumimoji="1" lang="pl-PL" dirty="0">
                <a:latin typeface="Tahoma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pl-PL" dirty="0">
                <a:latin typeface="Tahoma" pitchFamily="34" charset="0"/>
              </a:rPr>
              <a:t>(</a:t>
            </a:r>
            <a:r>
              <a:rPr kumimoji="1" lang="pl-PL" dirty="0" err="1">
                <a:latin typeface="Tahoma" pitchFamily="34" charset="0"/>
              </a:rPr>
              <a:t>Coe</a:t>
            </a:r>
            <a:r>
              <a:rPr kumimoji="1" lang="pl-PL" dirty="0">
                <a:latin typeface="Tahoma" pitchFamily="34" charset="0"/>
              </a:rPr>
              <a:t>, </a:t>
            </a:r>
            <a:r>
              <a:rPr kumimoji="1" lang="pl-PL" dirty="0" err="1">
                <a:latin typeface="Tahoma" pitchFamily="34" charset="0"/>
              </a:rPr>
              <a:t>Helpman</a:t>
            </a:r>
            <a:r>
              <a:rPr kumimoji="1" lang="pl-PL" dirty="0">
                <a:latin typeface="Tahoma" pitchFamily="34" charset="0"/>
              </a:rPr>
              <a:t>, 1995); OECD (1987-89) </a:t>
            </a:r>
            <a:r>
              <a:rPr kumimoji="1" lang="pl-PL" dirty="0">
                <a:latin typeface="Symbol" pitchFamily="18" charset="2"/>
              </a:rPr>
              <a:t>a</a:t>
            </a:r>
            <a:r>
              <a:rPr kumimoji="1" lang="pl-PL" dirty="0">
                <a:latin typeface="Tahoma" pitchFamily="34" charset="0"/>
              </a:rPr>
              <a:t>=0,335, (Niemcy 0,401, Szwajcaria 0,211)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pl-PL" dirty="0">
                <a:latin typeface="Tahoma" pitchFamily="34" charset="0"/>
              </a:rPr>
              <a:t>dla Polski: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</a:pPr>
            <a:r>
              <a:rPr kumimoji="1" lang="pl-PL" dirty="0">
                <a:latin typeface="Tahoma" pitchFamily="34" charset="0"/>
              </a:rPr>
              <a:t>L. Zienkowski (dla 1992-2000): </a:t>
            </a:r>
            <a:r>
              <a:rPr kumimoji="1" lang="pl-PL" dirty="0">
                <a:latin typeface="Symbol" pitchFamily="18" charset="2"/>
              </a:rPr>
              <a:t>a</a:t>
            </a:r>
            <a:r>
              <a:rPr kumimoji="1" lang="pl-PL" dirty="0">
                <a:latin typeface="Tahoma" pitchFamily="34" charset="0"/>
              </a:rPr>
              <a:t> = 0,47-0,51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</a:pPr>
            <a:r>
              <a:rPr kumimoji="1" lang="pl-PL" dirty="0">
                <a:latin typeface="Tahoma" pitchFamily="34" charset="0"/>
              </a:rPr>
              <a:t>R. Rapacki (dla 1990-2000):</a:t>
            </a:r>
            <a:r>
              <a:rPr kumimoji="1" lang="pl-PL" dirty="0">
                <a:latin typeface="Symbol" pitchFamily="18" charset="2"/>
              </a:rPr>
              <a:t> a</a:t>
            </a:r>
            <a:r>
              <a:rPr kumimoji="1" lang="pl-PL" dirty="0">
                <a:latin typeface="Tahoma" pitchFamily="34" charset="0"/>
              </a:rPr>
              <a:t>=0,35,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</a:pPr>
            <a:r>
              <a:rPr kumimoji="1" lang="pl-PL" dirty="0">
                <a:latin typeface="Tahoma" pitchFamily="34" charset="0"/>
              </a:rPr>
              <a:t>W. Welfe </a:t>
            </a:r>
            <a:r>
              <a:rPr kumimoji="1" lang="pl-PL" dirty="0">
                <a:latin typeface="Symbol" pitchFamily="18" charset="2"/>
              </a:rPr>
              <a:t>a</a:t>
            </a:r>
            <a:r>
              <a:rPr kumimoji="1" lang="pl-PL" dirty="0">
                <a:latin typeface="Tahoma" pitchFamily="34" charset="0"/>
              </a:rPr>
              <a:t>=0,48.</a:t>
            </a:r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3203575" y="188913"/>
          <a:ext cx="441166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4" name="Równanie" r:id="rId3" imgW="1473120" imgH="228600" progId="Equation.3">
                  <p:embed/>
                </p:oleObj>
              </mc:Choice>
              <mc:Fallback>
                <p:oleObj name="Równanie" r:id="rId3" imgW="14731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88913"/>
                        <a:ext cx="441166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Witold Kwaśnicki, INE, UWr</a:t>
            </a:r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smtClean="0"/>
              <a:t>Artykuł </a:t>
            </a:r>
            <a:r>
              <a:rPr lang="pl-PL" sz="3200" dirty="0" err="1" smtClean="0"/>
              <a:t>Barnett’a</a:t>
            </a:r>
            <a:endParaRPr lang="pl-PL" sz="3200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4745"/>
            <a:ext cx="8964612" cy="4933156"/>
          </a:xfrm>
        </p:spPr>
        <p:txBody>
          <a:bodyPr/>
          <a:lstStyle/>
          <a:p>
            <a:r>
              <a:rPr lang="en-US" dirty="0"/>
              <a:t>William Barnett II, ‘Dimensions And Economics: Some Problems’, </a:t>
            </a:r>
            <a:r>
              <a:rPr lang="en-US" i="1" dirty="0"/>
              <a:t>The Quarterly Journal Of Austrian Economics</a:t>
            </a:r>
            <a:r>
              <a:rPr lang="en-US" dirty="0"/>
              <a:t>, Vol. 6, No. 3 (Fall 2003): 27–46</a:t>
            </a:r>
            <a:endParaRPr lang="pl-PL" dirty="0"/>
          </a:p>
          <a:p>
            <a:pPr lvl="1"/>
            <a:r>
              <a:rPr lang="pl-PL" dirty="0">
                <a:hlinkClick r:id="rId2"/>
              </a:rPr>
              <a:t>www.mises.org/</a:t>
            </a:r>
            <a:r>
              <a:rPr lang="pl-PL" dirty="0" err="1">
                <a:hlinkClick r:id="rId2"/>
              </a:rPr>
              <a:t>journals</a:t>
            </a:r>
            <a:r>
              <a:rPr lang="pl-PL" dirty="0">
                <a:hlinkClick r:id="rId2"/>
              </a:rPr>
              <a:t>/</a:t>
            </a:r>
            <a:r>
              <a:rPr lang="pl-PL" dirty="0" err="1">
                <a:hlinkClick r:id="rId2"/>
              </a:rPr>
              <a:t>qjae</a:t>
            </a:r>
            <a:r>
              <a:rPr lang="pl-PL" dirty="0">
                <a:hlinkClick r:id="rId2"/>
              </a:rPr>
              <a:t>/pdf/qjae6_3_2.pdf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Poprawiona wersja w </a:t>
            </a:r>
            <a:r>
              <a:rPr lang="nn-NO" dirty="0" smtClean="0"/>
              <a:t>V</a:t>
            </a:r>
            <a:r>
              <a:rPr lang="pl-PL" dirty="0" err="1" smtClean="0"/>
              <a:t>ol</a:t>
            </a:r>
            <a:r>
              <a:rPr lang="nn-NO" dirty="0" smtClean="0"/>
              <a:t>. 7, N</a:t>
            </a:r>
            <a:r>
              <a:rPr lang="pl-PL" dirty="0" smtClean="0"/>
              <a:t>o</a:t>
            </a:r>
            <a:r>
              <a:rPr lang="nn-NO" dirty="0" smtClean="0"/>
              <a:t>. 1 (</a:t>
            </a:r>
            <a:r>
              <a:rPr lang="pl-PL" dirty="0" smtClean="0"/>
              <a:t>Spring </a:t>
            </a:r>
            <a:r>
              <a:rPr lang="nn-NO" dirty="0" smtClean="0"/>
              <a:t>2004</a:t>
            </a:r>
            <a:r>
              <a:rPr lang="pl-PL" dirty="0" smtClean="0"/>
              <a:t>) </a:t>
            </a:r>
            <a:r>
              <a:rPr lang="pl-PL" dirty="0" smtClean="0">
                <a:hlinkClick r:id="rId3"/>
              </a:rPr>
              <a:t>mises.org/</a:t>
            </a:r>
            <a:r>
              <a:rPr lang="pl-PL" dirty="0" err="1" smtClean="0">
                <a:hlinkClick r:id="rId3"/>
              </a:rPr>
              <a:t>journals</a:t>
            </a:r>
            <a:r>
              <a:rPr lang="pl-PL" dirty="0" smtClean="0">
                <a:hlinkClick r:id="rId3"/>
              </a:rPr>
              <a:t>/</a:t>
            </a:r>
            <a:r>
              <a:rPr lang="pl-PL" dirty="0" err="1" smtClean="0">
                <a:hlinkClick r:id="rId3"/>
              </a:rPr>
              <a:t>qjae</a:t>
            </a:r>
            <a:r>
              <a:rPr lang="pl-PL" dirty="0" smtClean="0">
                <a:hlinkClick r:id="rId3"/>
              </a:rPr>
              <a:t>/pdf/qjae7_1_10.pdf</a:t>
            </a:r>
            <a:endParaRPr lang="pl-PL" dirty="0"/>
          </a:p>
          <a:p>
            <a:pPr lvl="1"/>
            <a:r>
              <a:rPr lang="pl-PL" dirty="0" smtClean="0"/>
              <a:t>Polskie tłumaczenie: Wiliam </a:t>
            </a:r>
            <a:r>
              <a:rPr lang="pl-PL" dirty="0"/>
              <a:t>BARNETT II, Wymiary a ekonomia; niektóre </a:t>
            </a:r>
            <a:r>
              <a:rPr lang="pl-PL" dirty="0" smtClean="0"/>
              <a:t>problemy, Studia Ekonomiczne, nr 3 (2006), </a:t>
            </a:r>
            <a:r>
              <a:rPr lang="pl-PL" dirty="0" smtClean="0"/>
              <a:t>Dostępne </a:t>
            </a:r>
            <a:r>
              <a:rPr lang="pl-PL" dirty="0" smtClean="0"/>
              <a:t>pod: </a:t>
            </a:r>
            <a:r>
              <a:rPr lang="pl-PL" dirty="0" smtClean="0">
                <a:hlinkClick r:id="rId4"/>
              </a:rPr>
              <a:t>http://kwasnicki.prawo.uni.wroc.pl/todownload/BarnettWymiary.pdf</a:t>
            </a:r>
            <a:endParaRPr lang="pl-P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228600"/>
            <a:ext cx="10620672" cy="536575"/>
          </a:xfrm>
        </p:spPr>
        <p:txBody>
          <a:bodyPr/>
          <a:lstStyle/>
          <a:p>
            <a:r>
              <a:rPr lang="en-US" sz="3200" dirty="0" smtClean="0"/>
              <a:t>William Barnett II, Dimensions And Economic</a:t>
            </a:r>
            <a:r>
              <a:rPr lang="pl-PL" sz="3200" dirty="0" smtClean="0"/>
              <a:t>s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„Przy </a:t>
            </a:r>
            <a:r>
              <a:rPr lang="pl-PL" dirty="0"/>
              <a:t>korzystaniu w pracy naukowej z matematyki konieczne jest konsekwentne i prawidłowe posługiwanie się wymiarami</a:t>
            </a:r>
            <a:r>
              <a:rPr lang="pl-PL" dirty="0" smtClean="0"/>
              <a:t>.”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4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752128"/>
          </a:xfrm>
        </p:spPr>
        <p:txBody>
          <a:bodyPr/>
          <a:lstStyle/>
          <a:p>
            <a:r>
              <a:rPr lang="pl-PL" sz="3200" dirty="0"/>
              <a:t>Wymiary bez uzasadnienia i sensu </a:t>
            </a:r>
            <a:r>
              <a:rPr lang="pl-PL" sz="3200" dirty="0" smtClean="0"/>
              <a:t>ekonomicznego</a:t>
            </a:r>
            <a:endParaRPr lang="pl-P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Dwuczynnikowa funkcja </a:t>
                </a:r>
                <a:r>
                  <a:rPr lang="pl-PL" dirty="0" err="1" smtClean="0"/>
                  <a:t>Cobba</a:t>
                </a:r>
                <a:r>
                  <a:rPr lang="pl-PL" dirty="0" smtClean="0"/>
                  <a:t>-Douglasa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>
                          <a:latin typeface="Cambria Math"/>
                        </a:rPr>
                        <m:t>𝑄</m:t>
                      </m:r>
                      <m:r>
                        <a:rPr lang="pl-PL" i="1">
                          <a:latin typeface="Cambria Math"/>
                        </a:rPr>
                        <m:t>=</m:t>
                      </m:r>
                      <m:r>
                        <a:rPr lang="pl-PL" i="1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pl-PL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pl-PL" i="1">
                              <a:latin typeface="Cambria Math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pl-PL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pl-PL" i="1">
                              <a:latin typeface="Cambria Math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  <a:p>
                <a:pPr lvl="1"/>
                <a:r>
                  <a:rPr lang="pl-PL" i="1" dirty="0" smtClean="0"/>
                  <a:t>Q</a:t>
                </a:r>
                <a:r>
                  <a:rPr lang="pl-PL" dirty="0" smtClean="0"/>
                  <a:t> </a:t>
                </a:r>
                <a:r>
                  <a:rPr lang="pl-PL" dirty="0"/>
                  <a:t>jest mierzone w </a:t>
                </a:r>
                <a:r>
                  <a:rPr lang="pl-PL" i="1" dirty="0"/>
                  <a:t>wihajstrach</a:t>
                </a:r>
                <a:r>
                  <a:rPr lang="pl-PL" dirty="0"/>
                  <a:t>/</a:t>
                </a:r>
                <a:r>
                  <a:rPr lang="pl-PL" i="1" dirty="0"/>
                  <a:t>czas</a:t>
                </a:r>
                <a:r>
                  <a:rPr lang="pl-PL" dirty="0"/>
                  <a:t> [</a:t>
                </a:r>
                <a:r>
                  <a:rPr lang="pl-PL" i="1" dirty="0" err="1"/>
                  <a:t>whj</a:t>
                </a:r>
                <a:r>
                  <a:rPr lang="pl-PL" dirty="0"/>
                  <a:t>/</a:t>
                </a:r>
                <a:r>
                  <a:rPr lang="pl-PL" i="1" dirty="0"/>
                  <a:t>rok</a:t>
                </a:r>
                <a:r>
                  <a:rPr lang="pl-PL" dirty="0" smtClean="0"/>
                  <a:t>];</a:t>
                </a:r>
              </a:p>
              <a:p>
                <a:pPr lvl="1"/>
                <a:r>
                  <a:rPr lang="pl-PL" i="1" dirty="0"/>
                  <a:t>K</a:t>
                </a:r>
                <a:r>
                  <a:rPr lang="pl-PL" dirty="0"/>
                  <a:t> jest mierzone w </a:t>
                </a:r>
                <a:r>
                  <a:rPr lang="pl-PL" i="1" dirty="0"/>
                  <a:t>maszynogodzinach</a:t>
                </a:r>
                <a:r>
                  <a:rPr lang="pl-PL" dirty="0"/>
                  <a:t>/</a:t>
                </a:r>
                <a:r>
                  <a:rPr lang="pl-PL" i="1" dirty="0"/>
                  <a:t>czas</a:t>
                </a:r>
                <a:r>
                  <a:rPr lang="pl-PL" dirty="0"/>
                  <a:t> [</a:t>
                </a:r>
                <a:r>
                  <a:rPr lang="pl-PL" i="1" dirty="0"/>
                  <a:t>mg</a:t>
                </a:r>
                <a:r>
                  <a:rPr lang="pl-PL" dirty="0"/>
                  <a:t>/</a:t>
                </a:r>
                <a:r>
                  <a:rPr lang="pl-PL" i="1" dirty="0"/>
                  <a:t>rok</a:t>
                </a:r>
                <a:r>
                  <a:rPr lang="pl-PL" dirty="0" smtClean="0"/>
                  <a:t>];</a:t>
                </a:r>
                <a:endParaRPr lang="pl-PL" dirty="0"/>
              </a:p>
              <a:p>
                <a:pPr lvl="1"/>
                <a:r>
                  <a:rPr lang="pl-PL" i="1" dirty="0" smtClean="0"/>
                  <a:t>L</a:t>
                </a:r>
                <a:r>
                  <a:rPr lang="pl-PL" dirty="0" smtClean="0"/>
                  <a:t> </a:t>
                </a:r>
                <a:r>
                  <a:rPr lang="pl-PL" dirty="0"/>
                  <a:t>jest mierzone w </a:t>
                </a:r>
                <a:r>
                  <a:rPr lang="pl-PL" i="1" dirty="0"/>
                  <a:t>roboczogodzinach</a:t>
                </a:r>
                <a:r>
                  <a:rPr lang="pl-PL" dirty="0"/>
                  <a:t>/</a:t>
                </a:r>
                <a:r>
                  <a:rPr lang="pl-PL" i="1" dirty="0"/>
                  <a:t>czas</a:t>
                </a:r>
                <a:r>
                  <a:rPr lang="pl-PL" dirty="0"/>
                  <a:t> [</a:t>
                </a:r>
                <a:r>
                  <a:rPr lang="pl-PL" i="1" dirty="0" err="1"/>
                  <a:t>rg</a:t>
                </a:r>
                <a:r>
                  <a:rPr lang="pl-PL" dirty="0"/>
                  <a:t>/</a:t>
                </a:r>
                <a:r>
                  <a:rPr lang="pl-PL" i="1" dirty="0"/>
                  <a:t>rok</a:t>
                </a:r>
                <a:r>
                  <a:rPr lang="pl-PL" dirty="0"/>
                  <a:t>].</a:t>
                </a:r>
              </a:p>
              <a:p>
                <a:endParaRPr lang="pl-PL" dirty="0"/>
              </a:p>
              <a:p>
                <a:endParaRPr lang="pl-PL" dirty="0" smtClean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67" t="-16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9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7772400" cy="536575"/>
          </a:xfrm>
        </p:spPr>
        <p:txBody>
          <a:bodyPr/>
          <a:lstStyle/>
          <a:p>
            <a:r>
              <a:rPr lang="pl-PL" dirty="0"/>
              <a:t>Wymiary bez uzasadnienia i sensu ekonomicznego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196975"/>
                <a:ext cx="9036496" cy="4860925"/>
              </a:xfrm>
            </p:spPr>
            <p:txBody>
              <a:bodyPr/>
              <a:lstStyle/>
              <a:p>
                <a:r>
                  <a:rPr lang="pl-PL" dirty="0" smtClean="0"/>
                  <a:t>Zatem analiza wymiarowa funkcji produkcji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/>
                      </a:rPr>
                      <m:t>𝑄</m:t>
                    </m:r>
                    <m:r>
                      <a:rPr lang="pl-PL" i="1">
                        <a:latin typeface="Cambria Math"/>
                      </a:rPr>
                      <m:t>=</m:t>
                    </m:r>
                    <m:r>
                      <a:rPr lang="pl-PL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pl-PL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pl-PL" i="1">
                            <a:latin typeface="Cambria Math"/>
                          </a:rPr>
                          <m:t>𝛼</m:t>
                        </m:r>
                      </m:sup>
                    </m:sSup>
                    <m:sSup>
                      <m:sSupPr>
                        <m:ctrlPr>
                          <a:rPr lang="pl-PL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pl-PL" i="1">
                            <a:latin typeface="Cambria Math"/>
                          </a:rPr>
                          <m:t>𝛽</m:t>
                        </m:r>
                      </m:sup>
                    </m:sSup>
                    <m:r>
                      <a:rPr lang="pl-PL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pl-PL" dirty="0" smtClean="0"/>
                  <a:t>pozwala </a:t>
                </a:r>
                <a:r>
                  <a:rPr lang="pl-PL" dirty="0"/>
                  <a:t>ustalić, że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𝐴</m:t>
                    </m:r>
                    <m:r>
                      <a:rPr lang="pl-PL" b="0" i="1" smtClean="0">
                        <a:latin typeface="Cambria Math"/>
                      </a:rPr>
                      <m:t>=</m:t>
                    </m:r>
                    <m:r>
                      <a:rPr lang="pl-PL" b="0" i="1" smtClean="0">
                        <a:latin typeface="Cambria Math"/>
                      </a:rPr>
                      <m:t>𝑄</m:t>
                    </m:r>
                    <m:r>
                      <a:rPr lang="pl-PL" b="0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pl-PL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pl-PL" i="1">
                            <a:latin typeface="Cambria Math"/>
                          </a:rPr>
                          <m:t>𝛼</m:t>
                        </m:r>
                      </m:sup>
                    </m:sSup>
                    <m:sSup>
                      <m:sSupPr>
                        <m:ctrlPr>
                          <a:rPr lang="pl-PL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pl-PL" i="1">
                            <a:latin typeface="Cambria Math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pl-PL" dirty="0" smtClean="0"/>
                  <a:t> i</a:t>
                </a:r>
                <a:endParaRPr lang="pl-PL" dirty="0"/>
              </a:p>
              <a:p>
                <a:pPr marL="0" indent="0">
                  <a:buNone/>
                </a:pPr>
                <a:r>
                  <a:rPr lang="pl-PL" dirty="0" smtClean="0"/>
                  <a:t>jest </a:t>
                </a:r>
                <a:r>
                  <a:rPr lang="pl-PL" dirty="0"/>
                  <a:t>mierzone w</a:t>
                </a:r>
                <a:r>
                  <a:rPr lang="pl-PL" dirty="0" smtClean="0"/>
                  <a:t>:</a:t>
                </a:r>
              </a:p>
              <a:p>
                <a:pPr marL="0" indent="0">
                  <a:buNone/>
                </a:pPr>
                <a:r>
                  <a:rPr lang="pl-PL" sz="2300" dirty="0" smtClean="0"/>
                  <a:t>[</a:t>
                </a:r>
                <a:r>
                  <a:rPr lang="pl-PL" sz="2300" i="1" dirty="0"/>
                  <a:t>wihajstry</a:t>
                </a:r>
                <a:r>
                  <a:rPr lang="pl-PL" sz="2300" dirty="0"/>
                  <a:t>/</a:t>
                </a:r>
                <a:r>
                  <a:rPr lang="pl-PL" sz="2300" i="1" dirty="0"/>
                  <a:t>czas</a:t>
                </a:r>
                <a:r>
                  <a:rPr lang="pl-PL" sz="2300" dirty="0"/>
                  <a:t>]/[(</a:t>
                </a:r>
                <a:r>
                  <a:rPr lang="pl-PL" sz="2300" i="1" dirty="0" smtClean="0"/>
                  <a:t>maszynogodziny</a:t>
                </a:r>
                <a:r>
                  <a:rPr lang="pl-PL" sz="2300" dirty="0" smtClean="0"/>
                  <a:t>/</a:t>
                </a:r>
                <a:r>
                  <a:rPr lang="pl-PL" sz="2300" i="1" dirty="0" smtClean="0"/>
                  <a:t>czas</a:t>
                </a:r>
                <a:r>
                  <a:rPr lang="pl-PL" sz="2300" dirty="0" smtClean="0"/>
                  <a:t>)</a:t>
                </a:r>
                <a:r>
                  <a:rPr lang="pl-PL" sz="2300" baseline="30000" dirty="0" smtClean="0">
                    <a:latin typeface="Symbol" pitchFamily="18" charset="2"/>
                  </a:rPr>
                  <a:t>a</a:t>
                </a:r>
                <a:r>
                  <a:rPr lang="pl-PL" sz="2300" dirty="0" smtClean="0"/>
                  <a:t>•(</a:t>
                </a:r>
                <a:r>
                  <a:rPr lang="pl-PL" sz="2300" i="1" dirty="0" smtClean="0"/>
                  <a:t>roboczogodziny</a:t>
                </a:r>
                <a:r>
                  <a:rPr lang="pl-PL" sz="2300" dirty="0" smtClean="0"/>
                  <a:t>/</a:t>
                </a:r>
                <a:r>
                  <a:rPr lang="pl-PL" sz="2300" i="1" dirty="0" smtClean="0"/>
                  <a:t>czas</a:t>
                </a:r>
                <a:r>
                  <a:rPr lang="pl-PL" sz="2300" dirty="0" smtClean="0"/>
                  <a:t>)</a:t>
                </a:r>
                <a:r>
                  <a:rPr lang="pl-PL" sz="2300" baseline="30000" dirty="0" smtClean="0">
                    <a:latin typeface="Symbol" pitchFamily="18" charset="2"/>
                  </a:rPr>
                  <a:t>b</a:t>
                </a:r>
                <a:r>
                  <a:rPr lang="pl-PL" sz="2300" dirty="0" smtClean="0"/>
                  <a:t>]; </a:t>
                </a:r>
              </a:p>
              <a:p>
                <a:pPr marL="0" indent="0">
                  <a:buNone/>
                </a:pPr>
                <a:r>
                  <a:rPr lang="pl-PL" dirty="0" smtClean="0"/>
                  <a:t>[</a:t>
                </a:r>
                <a:r>
                  <a:rPr lang="pl-PL" i="1" dirty="0" err="1"/>
                  <a:t>whj</a:t>
                </a:r>
                <a:r>
                  <a:rPr lang="pl-PL" i="1" dirty="0"/>
                  <a:t> </a:t>
                </a:r>
                <a:r>
                  <a:rPr lang="pl-PL" dirty="0"/>
                  <a:t>• </a:t>
                </a:r>
                <a:r>
                  <a:rPr lang="pl-PL" i="1" dirty="0" err="1" smtClean="0"/>
                  <a:t>rok</a:t>
                </a:r>
                <a:r>
                  <a:rPr lang="pl-PL" baseline="30000" dirty="0" err="1" smtClean="0">
                    <a:latin typeface="Symbol" pitchFamily="18" charset="2"/>
                  </a:rPr>
                  <a:t>a</a:t>
                </a:r>
                <a:r>
                  <a:rPr lang="pl-PL" baseline="30000" dirty="0" err="1" smtClean="0"/>
                  <a:t>+</a:t>
                </a:r>
                <a:r>
                  <a:rPr lang="pl-PL" baseline="30000" dirty="0" err="1" smtClean="0">
                    <a:latin typeface="Symbol" pitchFamily="18" charset="2"/>
                  </a:rPr>
                  <a:t>b</a:t>
                </a:r>
                <a:r>
                  <a:rPr lang="pl-PL" baseline="30000" dirty="0" err="1" smtClean="0"/>
                  <a:t>-1</a:t>
                </a:r>
                <a:r>
                  <a:rPr lang="pl-PL" dirty="0"/>
                  <a:t>]/[</a:t>
                </a:r>
                <a:r>
                  <a:rPr lang="pl-PL" i="1" dirty="0" err="1" smtClean="0"/>
                  <a:t>mg</a:t>
                </a:r>
                <a:r>
                  <a:rPr lang="pl-PL" baseline="30000" dirty="0" err="1" smtClean="0">
                    <a:latin typeface="Symbol" pitchFamily="18" charset="2"/>
                  </a:rPr>
                  <a:t>a</a:t>
                </a:r>
                <a:r>
                  <a:rPr lang="pl-PL" dirty="0" smtClean="0"/>
                  <a:t> </a:t>
                </a:r>
                <a:r>
                  <a:rPr lang="pl-PL" dirty="0"/>
                  <a:t>• </a:t>
                </a:r>
                <a:r>
                  <a:rPr lang="pl-PL" i="1" dirty="0" err="1" smtClean="0"/>
                  <a:t>rg</a:t>
                </a:r>
                <a:r>
                  <a:rPr lang="pl-PL" baseline="30000" dirty="0" err="1">
                    <a:latin typeface="Symbol" pitchFamily="18" charset="2"/>
                  </a:rPr>
                  <a:t>b</a:t>
                </a:r>
                <a:r>
                  <a:rPr lang="pl-PL" dirty="0" smtClean="0"/>
                  <a:t>].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196975"/>
                <a:ext cx="9036496" cy="4860925"/>
              </a:xfrm>
              <a:blipFill rotWithShape="1">
                <a:blip r:embed="rId2"/>
                <a:stretch>
                  <a:fillRect l="-1754" t="-1629" r="-54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4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7772400" cy="536575"/>
          </a:xfrm>
        </p:spPr>
        <p:txBody>
          <a:bodyPr/>
          <a:lstStyle/>
          <a:p>
            <a:r>
              <a:rPr lang="pl-PL" dirty="0"/>
              <a:t>Wymiary bez uzasadnienia i sensu ekonomicznego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7504" y="1196975"/>
            <a:ext cx="9036496" cy="4860925"/>
          </a:xfrm>
        </p:spPr>
        <p:txBody>
          <a:bodyPr/>
          <a:lstStyle/>
          <a:p>
            <a:r>
              <a:rPr lang="pl-PL" sz="2800" dirty="0" smtClean="0"/>
              <a:t>„Niecałkowite </a:t>
            </a:r>
            <a:r>
              <a:rPr lang="pl-PL" sz="2800" dirty="0"/>
              <a:t>wartości </a:t>
            </a:r>
            <a:r>
              <a:rPr lang="pl-PL" sz="2800" dirty="0" smtClean="0">
                <a:latin typeface="Symbol" pitchFamily="18" charset="2"/>
              </a:rPr>
              <a:t>a</a:t>
            </a:r>
            <a:r>
              <a:rPr lang="pl-PL" sz="2800" dirty="0" smtClean="0"/>
              <a:t>, </a:t>
            </a:r>
            <a:r>
              <a:rPr lang="pl-PL" sz="2800" dirty="0" smtClean="0">
                <a:latin typeface="Symbol" pitchFamily="18" charset="2"/>
              </a:rPr>
              <a:t>b</a:t>
            </a:r>
            <a:r>
              <a:rPr lang="pl-PL" sz="2800" dirty="0" smtClean="0"/>
              <a:t>, </a:t>
            </a:r>
            <a:r>
              <a:rPr lang="pl-PL" sz="2800" dirty="0"/>
              <a:t>lub obu dają w efekcie takie jednostki jak np. [(roboczogodziny/rok)</a:t>
            </a:r>
            <a:r>
              <a:rPr lang="pl-PL" sz="2800" baseline="30000" dirty="0"/>
              <a:t>0.5</a:t>
            </a:r>
            <a:r>
              <a:rPr lang="pl-PL" sz="2800" dirty="0"/>
              <a:t>] lub [(roboczogodziny/rok)</a:t>
            </a:r>
            <a:r>
              <a:rPr lang="pl-PL" sz="2800" baseline="30000" dirty="0"/>
              <a:t>1.5</a:t>
            </a:r>
            <a:r>
              <a:rPr lang="pl-PL" sz="2800" dirty="0"/>
              <a:t>] dla </a:t>
            </a:r>
            <a:r>
              <a:rPr lang="pl-PL" sz="2800" i="1" dirty="0"/>
              <a:t>L</a:t>
            </a:r>
            <a:r>
              <a:rPr lang="pl-PL" sz="2800" baseline="30000" dirty="0"/>
              <a:t>β</a:t>
            </a:r>
            <a:r>
              <a:rPr lang="pl-PL" sz="2800" dirty="0"/>
              <a:t>, podobnie będzie w przypadku </a:t>
            </a:r>
            <a:r>
              <a:rPr lang="pl-PL" sz="2800" i="1" dirty="0" smtClean="0"/>
              <a:t>K</a:t>
            </a:r>
            <a:r>
              <a:rPr lang="pl-PL" sz="2800" baseline="30000" dirty="0" smtClean="0">
                <a:latin typeface="Symbol" pitchFamily="18" charset="2"/>
              </a:rPr>
              <a:t>a</a:t>
            </a:r>
            <a:r>
              <a:rPr lang="pl-PL" sz="2800" dirty="0" smtClean="0"/>
              <a:t>. </a:t>
            </a:r>
            <a:r>
              <a:rPr lang="pl-PL" sz="2800" dirty="0">
                <a:solidFill>
                  <a:srgbClr val="FF0000"/>
                </a:solidFill>
              </a:rPr>
              <a:t>Jednak pierwiastki kwadratowe z roboczogodzin czy lat są pojęciami nie mającymi uzasadnienia, podobnie jak pierwiastki kwadratowe z sześcianów roboczogodzin i sześcianów lat. </a:t>
            </a:r>
            <a:r>
              <a:rPr lang="pl-PL" sz="2800" dirty="0" smtClean="0"/>
              <a:t>… (</a:t>
            </a:r>
            <a:r>
              <a:rPr lang="pl-PL" sz="2800" dirty="0"/>
              <a:t>Jednostki </a:t>
            </a:r>
            <a:r>
              <a:rPr lang="pl-PL" sz="2800" i="1" dirty="0"/>
              <a:t>A</a:t>
            </a:r>
            <a:r>
              <a:rPr lang="pl-PL" sz="2800" dirty="0"/>
              <a:t> są jeszcze mniej znaczące, o ile to w ogóle możliwe.) Zatem, </a:t>
            </a:r>
            <a:r>
              <a:rPr lang="pl-PL" sz="2800" dirty="0">
                <a:solidFill>
                  <a:srgbClr val="FF0000"/>
                </a:solidFill>
              </a:rPr>
              <a:t>bez względu na wartości </a:t>
            </a:r>
            <a:r>
              <a:rPr lang="pl-PL" sz="2800" dirty="0" smtClean="0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pl-PL" sz="2800" dirty="0" smtClean="0">
                <a:solidFill>
                  <a:srgbClr val="FF0000"/>
                </a:solidFill>
              </a:rPr>
              <a:t> </a:t>
            </a:r>
            <a:r>
              <a:rPr lang="pl-PL" sz="2800" dirty="0">
                <a:solidFill>
                  <a:srgbClr val="FF0000"/>
                </a:solidFill>
              </a:rPr>
              <a:t>i </a:t>
            </a:r>
            <a:r>
              <a:rPr lang="pl-PL" sz="2800" dirty="0" smtClean="0">
                <a:solidFill>
                  <a:srgbClr val="FF0000"/>
                </a:solidFill>
                <a:latin typeface="Symbol" pitchFamily="18" charset="2"/>
              </a:rPr>
              <a:t>b</a:t>
            </a:r>
            <a:r>
              <a:rPr lang="pl-PL" sz="2800" dirty="0" smtClean="0">
                <a:solidFill>
                  <a:srgbClr val="FF0000"/>
                </a:solidFill>
              </a:rPr>
              <a:t>, </a:t>
            </a:r>
            <a:r>
              <a:rPr lang="pl-PL" sz="2800" dirty="0">
                <a:solidFill>
                  <a:srgbClr val="FF0000"/>
                </a:solidFill>
              </a:rPr>
              <a:t>wymiary albo nie mają uzasadnienia albo sensu ekonomicznego</a:t>
            </a:r>
            <a:r>
              <a:rPr lang="pl-PL" sz="2800" dirty="0" smtClean="0"/>
              <a:t>.”</a:t>
            </a:r>
            <a:endParaRPr lang="pl-PL" sz="2800" dirty="0"/>
          </a:p>
          <a:p>
            <a:endParaRPr lang="pl-PL" sz="280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Niestałe </a:t>
            </a:r>
            <a:r>
              <a:rPr lang="pl-PL" dirty="0" smtClean="0"/>
              <a:t>wymiary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052737"/>
                <a:ext cx="8964488" cy="5805264"/>
              </a:xfrm>
            </p:spPr>
            <p:txBody>
              <a:bodyPr/>
              <a:lstStyle/>
              <a:p>
                <a:r>
                  <a:rPr lang="pl-PL" sz="2400" dirty="0" smtClean="0"/>
                  <a:t>same stałe lub zmienne (w funkcji produkcji) posiadają różne wymiary, czyli tak jakby prędkość mierzyć raz w metrach na sekundę, a kiedy indziej w samych metrach lub w metrach do kwadratu na sekundę.</a:t>
                </a:r>
              </a:p>
              <a:p>
                <a:r>
                  <a:rPr lang="pl-PL" sz="2400" dirty="0" smtClean="0"/>
                  <a:t>Prawo </a:t>
                </a:r>
                <a:r>
                  <a:rPr lang="pl-PL" sz="2400" dirty="0"/>
                  <a:t>powszechnej grawitacji Sir Izaaka Newtona można wyrazić następująco:</a:t>
                </a:r>
                <a14:m>
                  <m:oMath xmlns:m="http://schemas.openxmlformats.org/officeDocument/2006/math">
                    <m:r>
                      <a:rPr lang="pl-PL" sz="2400" b="0" i="0" smtClean="0">
                        <a:latin typeface="Cambria Math"/>
                      </a:rPr>
                      <m:t>  </m:t>
                    </m:r>
                    <m:r>
                      <a:rPr lang="pl-PL" sz="2400" i="1">
                        <a:latin typeface="Cambria Math"/>
                      </a:rPr>
                      <m:t>𝐹</m:t>
                    </m:r>
                    <m:r>
                      <a:rPr lang="pl-PL" sz="2400" i="1">
                        <a:latin typeface="Cambria Math"/>
                      </a:rPr>
                      <m:t>~</m:t>
                    </m:r>
                    <m:f>
                      <m:fPr>
                        <m:ctrlPr>
                          <a:rPr lang="pl-PL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pl-PL" sz="2400" i="1">
                            <a:latin typeface="Cambria Math"/>
                          </a:rPr>
                          <m:t>𝑚</m:t>
                        </m:r>
                        <m:r>
                          <a:rPr lang="pl-PL" sz="2400" i="1">
                            <a:latin typeface="Cambria Math"/>
                          </a:rPr>
                          <m:t> </m:t>
                        </m:r>
                        <m:r>
                          <a:rPr lang="pl-PL" sz="2400" i="1">
                            <a:latin typeface="Cambria Math"/>
                          </a:rPr>
                          <m:t>𝑚</m:t>
                        </m:r>
                        <m:r>
                          <a:rPr lang="pl-PL" sz="2400" i="1">
                            <a:latin typeface="Cambria Math"/>
                          </a:rPr>
                          <m:t>′</m:t>
                        </m:r>
                      </m:num>
                      <m:den>
                        <m:sSup>
                          <m:sSupPr>
                            <m:ctrlPr>
                              <a:rPr lang="pl-PL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l-PL" sz="2400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pl-PL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pl-PL" sz="2400" dirty="0"/>
              </a:p>
              <a:p>
                <a:r>
                  <a:rPr lang="pl-PL" sz="2400" dirty="0"/>
                  <a:t>Powyższa proporcja może zostać zamieniona na równanie po przemnożeniu </a:t>
                </a:r>
                <a:r>
                  <a:rPr lang="pl-PL" sz="2400" dirty="0" smtClean="0"/>
                  <a:t>przez </a:t>
                </a:r>
                <a:r>
                  <a:rPr lang="pl-PL" sz="2400" dirty="0">
                    <a:solidFill>
                      <a:srgbClr val="FF0000"/>
                    </a:solidFill>
                  </a:rPr>
                  <a:t>stałą</a:t>
                </a:r>
                <a:r>
                  <a:rPr lang="pl-PL" sz="2400" dirty="0"/>
                  <a:t> </a:t>
                </a:r>
                <a:r>
                  <a:rPr lang="pl-PL" sz="2400" dirty="0" smtClean="0"/>
                  <a:t>grawitacji </a:t>
                </a:r>
                <a:r>
                  <a:rPr lang="pl-PL" sz="2400" i="1" dirty="0" smtClean="0"/>
                  <a:t>G</a:t>
                </a:r>
                <a:r>
                  <a:rPr lang="pl-PL" sz="2400" dirty="0"/>
                  <a:t>:</a:t>
                </a:r>
                <a14:m>
                  <m:oMath xmlns:m="http://schemas.openxmlformats.org/officeDocument/2006/math">
                    <m:r>
                      <a:rPr lang="pl-PL" sz="2400" b="0" i="0" smtClean="0">
                        <a:latin typeface="Cambria Math"/>
                      </a:rPr>
                      <m:t>   </m:t>
                    </m:r>
                    <m:r>
                      <a:rPr lang="pl-PL" sz="2400" i="1">
                        <a:latin typeface="Cambria Math"/>
                      </a:rPr>
                      <m:t>𝐹</m:t>
                    </m:r>
                    <m:r>
                      <a:rPr lang="pl-PL" sz="2400" i="1">
                        <a:latin typeface="Cambria Math"/>
                      </a:rPr>
                      <m:t>=</m:t>
                    </m:r>
                    <m:r>
                      <a:rPr lang="pl-PL" sz="2400" i="1">
                        <a:latin typeface="Cambria Math"/>
                      </a:rPr>
                      <m:t>𝐺</m:t>
                    </m:r>
                    <m:f>
                      <m:fPr>
                        <m:ctrlPr>
                          <a:rPr lang="pl-PL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pl-PL" sz="2400" i="1">
                            <a:latin typeface="Cambria Math"/>
                          </a:rPr>
                          <m:t>𝑚</m:t>
                        </m:r>
                        <m:r>
                          <a:rPr lang="pl-PL" sz="2400" i="1">
                            <a:latin typeface="Cambria Math"/>
                          </a:rPr>
                          <m:t> </m:t>
                        </m:r>
                        <m:r>
                          <a:rPr lang="pl-PL" sz="2400" i="1">
                            <a:latin typeface="Cambria Math"/>
                          </a:rPr>
                          <m:t>𝑚</m:t>
                        </m:r>
                        <m:r>
                          <a:rPr lang="pl-PL" sz="2400" i="1">
                            <a:latin typeface="Cambria Math"/>
                          </a:rPr>
                          <m:t>′</m:t>
                        </m:r>
                      </m:num>
                      <m:den>
                        <m:sSup>
                          <m:sSupPr>
                            <m:ctrlPr>
                              <a:rPr lang="pl-PL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l-PL" sz="2400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pl-PL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pl-PL" sz="2400" dirty="0"/>
              </a:p>
              <a:p>
                <a:r>
                  <a:rPr lang="pl-PL" sz="2400" dirty="0" smtClean="0"/>
                  <a:t>Zatem</a:t>
                </a:r>
                <a:r>
                  <a:rPr lang="pl-PL" sz="2400" dirty="0"/>
                  <a:t>: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/>
                      </a:rPr>
                      <m:t>𝐺</m:t>
                    </m:r>
                    <m:r>
                      <a:rPr lang="pl-PL" sz="2400" b="0" i="1" smtClean="0">
                        <a:latin typeface="Cambria Math"/>
                      </a:rPr>
                      <m:t>=</m:t>
                    </m:r>
                    <m:r>
                      <a:rPr lang="pl-PL" sz="2400" b="0" i="1" smtClean="0">
                        <a:latin typeface="Cambria Math"/>
                      </a:rPr>
                      <m:t>𝐹</m:t>
                    </m:r>
                    <m:r>
                      <a:rPr lang="pl-PL" sz="2400" b="0" i="1" smtClean="0">
                        <a:latin typeface="Cambria Math"/>
                      </a:rPr>
                      <m:t>/(</m:t>
                    </m:r>
                    <m:f>
                      <m:fPr>
                        <m:ctrlPr>
                          <a:rPr lang="pl-PL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pl-PL" sz="2400" i="1">
                            <a:latin typeface="Cambria Math"/>
                          </a:rPr>
                          <m:t>𝑚</m:t>
                        </m:r>
                        <m:r>
                          <a:rPr lang="pl-PL" sz="2400" i="1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pl-PL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l-PL" sz="2400" i="1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pl-PL" sz="24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l-PL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l-PL" sz="2400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pl-PL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l-PL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pl-PL" sz="2400" dirty="0"/>
              </a:p>
              <a:p>
                <a:r>
                  <a:rPr lang="pl-PL" sz="2400" dirty="0" smtClean="0"/>
                  <a:t>Logiczna </a:t>
                </a:r>
                <a:r>
                  <a:rPr lang="pl-PL" sz="2400" dirty="0"/>
                  <a:t>i fizyczna spójność wymaga, aby </a:t>
                </a:r>
                <a:r>
                  <a:rPr lang="pl-PL" sz="2400" i="1" dirty="0"/>
                  <a:t>G</a:t>
                </a:r>
                <a:r>
                  <a:rPr lang="pl-PL" sz="2400" dirty="0"/>
                  <a:t> miało wymiary </a:t>
                </a:r>
                <a:r>
                  <a:rPr lang="pl-PL" sz="2400" i="1" dirty="0"/>
                  <a:t>F</a:t>
                </a:r>
                <a:r>
                  <a:rPr lang="pl-PL" sz="2400" dirty="0"/>
                  <a:t>/(</a:t>
                </a:r>
                <a:r>
                  <a:rPr lang="pl-PL" sz="2400" i="1" dirty="0"/>
                  <a:t>mm</a:t>
                </a:r>
                <a:r>
                  <a:rPr lang="pl-PL" sz="2400" dirty="0"/>
                  <a:t>′/</a:t>
                </a:r>
                <a:r>
                  <a:rPr lang="pl-PL" sz="2400" i="1" dirty="0" err="1" smtClean="0"/>
                  <a:t>r</a:t>
                </a:r>
                <a:r>
                  <a:rPr lang="pl-PL" sz="2400" baseline="30000" dirty="0" err="1" smtClean="0"/>
                  <a:t>2</a:t>
                </a:r>
                <a:r>
                  <a:rPr lang="pl-PL" sz="2400" dirty="0" smtClean="0"/>
                  <a:t>)</a:t>
                </a:r>
                <a:r>
                  <a:rPr lang="pl-PL" sz="2400" dirty="0" smtClean="0">
                    <a:sym typeface="Wingdings" pitchFamily="2" charset="2"/>
                  </a:rPr>
                  <a:t> </a:t>
                </a:r>
                <a:r>
                  <a:rPr lang="pl-PL" sz="2400" dirty="0" smtClean="0">
                    <a:solidFill>
                      <a:srgbClr val="FF0000"/>
                    </a:solidFill>
                  </a:rPr>
                  <a:t>[</a:t>
                </a:r>
                <a:r>
                  <a:rPr lang="pl-PL" sz="2400" dirty="0" err="1" smtClean="0">
                    <a:solidFill>
                      <a:srgbClr val="FF0000"/>
                    </a:solidFill>
                  </a:rPr>
                  <a:t>m</a:t>
                </a:r>
                <a:r>
                  <a:rPr lang="pl-PL" sz="2400" baseline="30000" dirty="0" err="1" smtClean="0">
                    <a:solidFill>
                      <a:srgbClr val="FF0000"/>
                    </a:solidFill>
                  </a:rPr>
                  <a:t>3</a:t>
                </a:r>
                <a:r>
                  <a:rPr lang="pl-PL" sz="2400" dirty="0">
                    <a:solidFill>
                      <a:srgbClr val="FF0000"/>
                    </a:solidFill>
                  </a:rPr>
                  <a:t>]/[</a:t>
                </a:r>
                <a:r>
                  <a:rPr lang="pl-PL" sz="2400" dirty="0" err="1" smtClean="0">
                    <a:solidFill>
                      <a:srgbClr val="FF0000"/>
                    </a:solidFill>
                  </a:rPr>
                  <a:t>kg•s</a:t>
                </a:r>
                <a:r>
                  <a:rPr lang="pl-PL" sz="2400" baseline="30000" dirty="0" err="1" smtClean="0">
                    <a:solidFill>
                      <a:srgbClr val="FF0000"/>
                    </a:solidFill>
                  </a:rPr>
                  <a:t>2</a:t>
                </a:r>
                <a:r>
                  <a:rPr lang="pl-PL" sz="2400" dirty="0" smtClean="0">
                    <a:solidFill>
                      <a:srgbClr val="FF0000"/>
                    </a:solidFill>
                  </a:rPr>
                  <a:t>] </a:t>
                </a:r>
                <a:r>
                  <a:rPr lang="pl-PL" sz="2400" dirty="0" smtClean="0">
                    <a:sym typeface="Wingdings" pitchFamily="2" charset="2"/>
                  </a:rPr>
                  <a:t></a:t>
                </a:r>
                <a:r>
                  <a:rPr lang="pl-PL" sz="2400" dirty="0" smtClean="0"/>
                  <a:t>zatem </a:t>
                </a:r>
                <a:r>
                  <a:rPr lang="pl-PL" sz="2400" i="1" dirty="0">
                    <a:solidFill>
                      <a:srgbClr val="FF0000"/>
                    </a:solidFill>
                  </a:rPr>
                  <a:t>G</a:t>
                </a:r>
                <a:r>
                  <a:rPr lang="pl-PL" sz="2400" dirty="0">
                    <a:solidFill>
                      <a:srgbClr val="FF0000"/>
                    </a:solidFill>
                  </a:rPr>
                  <a:t> </a:t>
                </a:r>
                <a:r>
                  <a:rPr lang="pl-PL" sz="2400" dirty="0"/>
                  <a:t>musi </a:t>
                </a:r>
                <a:r>
                  <a:rPr lang="pl-PL" sz="2400" dirty="0" smtClean="0"/>
                  <a:t>mieć tę jednostkę.</a:t>
                </a:r>
                <a:endParaRPr lang="pl-PL" sz="2400" dirty="0"/>
              </a:p>
              <a:p>
                <a:r>
                  <a:rPr lang="pl-PL" sz="2400" dirty="0" smtClean="0">
                    <a:solidFill>
                      <a:srgbClr val="FF0000"/>
                    </a:solidFill>
                  </a:rPr>
                  <a:t>Ten </a:t>
                </a:r>
                <a:r>
                  <a:rPr lang="pl-PL" sz="2400" dirty="0">
                    <a:solidFill>
                      <a:srgbClr val="FF0000"/>
                    </a:solidFill>
                  </a:rPr>
                  <a:t>wynik jest niezmienny dla niezliczonych pomiarów </a:t>
                </a:r>
                <a:r>
                  <a:rPr lang="pl-PL" sz="2400" i="1" dirty="0">
                    <a:solidFill>
                      <a:srgbClr val="FF0000"/>
                    </a:solidFill>
                  </a:rPr>
                  <a:t>G</a:t>
                </a:r>
                <a:r>
                  <a:rPr lang="pl-PL" sz="2400" dirty="0">
                    <a:solidFill>
                      <a:srgbClr val="FF0000"/>
                    </a:solidFill>
                  </a:rPr>
                  <a:t> od przeszło trzech </a:t>
                </a:r>
                <a:r>
                  <a:rPr lang="pl-PL" sz="2400" dirty="0" smtClean="0">
                    <a:solidFill>
                      <a:srgbClr val="FF0000"/>
                    </a:solidFill>
                  </a:rPr>
                  <a:t>wieków</a:t>
                </a:r>
                <a:r>
                  <a:rPr lang="pl-PL" sz="2400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052737"/>
                <a:ext cx="8964488" cy="5805264"/>
              </a:xfrm>
              <a:blipFill rotWithShape="1">
                <a:blip r:embed="rId2"/>
                <a:stretch>
                  <a:fillRect l="-884" t="-840" r="-476" b="-73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Witold Kwaśnicki, INE, </a:t>
            </a:r>
            <a:r>
              <a:rPr lang="pl-PL" dirty="0" err="1" smtClean="0"/>
              <a:t>UWr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to jest analiza wymiarowa?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„analiza </a:t>
            </a:r>
            <a:r>
              <a:rPr lang="pl-PL" dirty="0"/>
              <a:t>wymiarowa,</a:t>
            </a:r>
            <a:r>
              <a:rPr lang="pl-PL" i="1" dirty="0"/>
              <a:t> fiz. </a:t>
            </a:r>
            <a:r>
              <a:rPr lang="pl-PL" dirty="0"/>
              <a:t>metoda postępowania przy sprawdzaniu równań lub wyznaczaniu postaci wzorów wiążących różne wielkości fiz. na podstawie danych z </a:t>
            </a:r>
            <a:r>
              <a:rPr lang="pl-PL" dirty="0">
                <a:solidFill>
                  <a:srgbClr val="FF0000"/>
                </a:solidFill>
              </a:rPr>
              <a:t>doświadczeń</a:t>
            </a:r>
            <a:r>
              <a:rPr lang="pl-PL" dirty="0"/>
              <a:t> lub w wyniku </a:t>
            </a:r>
            <a:r>
              <a:rPr lang="pl-PL" dirty="0">
                <a:solidFill>
                  <a:srgbClr val="FF0000"/>
                </a:solidFill>
              </a:rPr>
              <a:t>eksperymentów myślowych</a:t>
            </a:r>
            <a:r>
              <a:rPr lang="pl-PL" dirty="0" smtClean="0"/>
              <a:t>.” </a:t>
            </a:r>
            <a:r>
              <a:rPr lang="pl-PL" dirty="0"/>
              <a:t>(</a:t>
            </a:r>
            <a:r>
              <a:rPr lang="pl-PL" dirty="0" err="1"/>
              <a:t>Encykopedia</a:t>
            </a:r>
            <a:r>
              <a:rPr lang="pl-PL" dirty="0"/>
              <a:t> PWN</a:t>
            </a:r>
            <a:r>
              <a:rPr lang="pl-PL" dirty="0" smtClean="0"/>
              <a:t>)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Niestety, inaczej jest w </a:t>
            </a:r>
            <a:r>
              <a:rPr lang="pl-PL" dirty="0" smtClean="0"/>
              <a:t>ekonomii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i="1" dirty="0"/>
              <a:t>A</a:t>
            </a:r>
            <a:r>
              <a:rPr lang="pl-PL" sz="2800" dirty="0"/>
              <a:t> posiada zarówno wartość, jak i wymiary, to </a:t>
            </a:r>
            <a:r>
              <a:rPr lang="pl-PL" sz="2800" dirty="0">
                <a:solidFill>
                  <a:srgbClr val="FF0000"/>
                </a:solidFill>
              </a:rPr>
              <a:t>różne wartości </a:t>
            </a:r>
            <a:r>
              <a:rPr lang="pl-PL" sz="2800" dirty="0" smtClean="0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pl-PL" sz="2800" dirty="0" smtClean="0">
                <a:solidFill>
                  <a:srgbClr val="FF0000"/>
                </a:solidFill>
              </a:rPr>
              <a:t> </a:t>
            </a:r>
            <a:r>
              <a:rPr lang="pl-PL" sz="2800" dirty="0">
                <a:solidFill>
                  <a:srgbClr val="FF0000"/>
                </a:solidFill>
              </a:rPr>
              <a:t>i </a:t>
            </a:r>
            <a:r>
              <a:rPr lang="pl-PL" sz="2800" dirty="0" smtClean="0">
                <a:solidFill>
                  <a:srgbClr val="FF0000"/>
                </a:solidFill>
                <a:latin typeface="Symbol" pitchFamily="18" charset="2"/>
              </a:rPr>
              <a:t>b</a:t>
            </a:r>
            <a:r>
              <a:rPr lang="pl-PL" sz="2800" dirty="0" smtClean="0">
                <a:solidFill>
                  <a:srgbClr val="FF0000"/>
                </a:solidFill>
              </a:rPr>
              <a:t> </a:t>
            </a:r>
            <a:r>
              <a:rPr lang="pl-PL" sz="2800" dirty="0">
                <a:solidFill>
                  <a:srgbClr val="FF0000"/>
                </a:solidFill>
              </a:rPr>
              <a:t>oznaczają różne wymiary </a:t>
            </a:r>
            <a:r>
              <a:rPr lang="pl-PL" sz="2800" i="1" dirty="0">
                <a:solidFill>
                  <a:srgbClr val="FF0000"/>
                </a:solidFill>
              </a:rPr>
              <a:t>A</a:t>
            </a:r>
            <a:r>
              <a:rPr lang="pl-PL" sz="2800" dirty="0">
                <a:solidFill>
                  <a:srgbClr val="FF0000"/>
                </a:solidFill>
              </a:rPr>
              <a:t> </a:t>
            </a:r>
            <a:r>
              <a:rPr lang="pl-PL" sz="2800" dirty="0"/>
              <a:t>i mimo że wymiary, w jakich dokonuje się pomiaru </a:t>
            </a:r>
            <a:r>
              <a:rPr lang="pl-PL" sz="2800" i="1" dirty="0"/>
              <a:t>Q</a:t>
            </a:r>
            <a:r>
              <a:rPr lang="pl-PL" sz="2800" dirty="0"/>
              <a:t>, </a:t>
            </a:r>
            <a:r>
              <a:rPr lang="pl-PL" sz="2800" i="1" dirty="0"/>
              <a:t>K</a:t>
            </a:r>
            <a:r>
              <a:rPr lang="pl-PL" sz="2800" dirty="0"/>
              <a:t> i </a:t>
            </a:r>
            <a:r>
              <a:rPr lang="pl-PL" sz="2800" i="1" dirty="0"/>
              <a:t>L</a:t>
            </a:r>
            <a:r>
              <a:rPr lang="pl-PL" sz="2800" dirty="0"/>
              <a:t> są stałe, to </a:t>
            </a:r>
            <a:r>
              <a:rPr lang="pl-PL" sz="2800" dirty="0">
                <a:solidFill>
                  <a:srgbClr val="FF0000"/>
                </a:solidFill>
              </a:rPr>
              <a:t>wymiary </a:t>
            </a:r>
            <a:r>
              <a:rPr lang="pl-PL" sz="2800" i="1" dirty="0">
                <a:solidFill>
                  <a:srgbClr val="FF0000"/>
                </a:solidFill>
              </a:rPr>
              <a:t>A</a:t>
            </a:r>
            <a:r>
              <a:rPr lang="pl-PL" sz="2800" dirty="0">
                <a:solidFill>
                  <a:srgbClr val="FF0000"/>
                </a:solidFill>
              </a:rPr>
              <a:t> są zmienne</a:t>
            </a:r>
            <a:r>
              <a:rPr lang="pl-PL" sz="2800" dirty="0"/>
              <a:t>. Na przykład, niech </a:t>
            </a:r>
            <a:r>
              <a:rPr lang="pl-PL" sz="2800" i="1" dirty="0"/>
              <a:t>Q</a:t>
            </a:r>
            <a:r>
              <a:rPr lang="pl-PL" sz="2800" dirty="0"/>
              <a:t>, </a:t>
            </a:r>
            <a:r>
              <a:rPr lang="pl-PL" sz="2800" i="1" dirty="0"/>
              <a:t>K</a:t>
            </a:r>
            <a:r>
              <a:rPr lang="pl-PL" sz="2800" dirty="0"/>
              <a:t> i </a:t>
            </a:r>
            <a:r>
              <a:rPr lang="pl-PL" sz="2800" i="1" dirty="0"/>
              <a:t>L</a:t>
            </a:r>
            <a:r>
              <a:rPr lang="pl-PL" sz="2800" dirty="0"/>
              <a:t> będą mierzone w tych samych jednostkach, co w części „Wymiary bez uzasadnienia i sensu ekonomicznego”. Jeśli wartości </a:t>
            </a:r>
            <a:r>
              <a:rPr lang="pl-PL" sz="2800" dirty="0">
                <a:latin typeface="Symbol" pitchFamily="18" charset="2"/>
              </a:rPr>
              <a:t>a</a:t>
            </a:r>
            <a:r>
              <a:rPr lang="pl-PL" sz="2800" dirty="0"/>
              <a:t> i </a:t>
            </a:r>
            <a:r>
              <a:rPr lang="pl-PL" sz="2800" dirty="0">
                <a:latin typeface="Symbol" pitchFamily="18" charset="2"/>
              </a:rPr>
              <a:t>b</a:t>
            </a:r>
            <a:r>
              <a:rPr lang="pl-PL" sz="2800" dirty="0"/>
              <a:t> wynoszą odpowiednio </a:t>
            </a:r>
            <a:r>
              <a:rPr lang="pl-PL" sz="2800" dirty="0" smtClean="0">
                <a:solidFill>
                  <a:srgbClr val="FF0000"/>
                </a:solidFill>
              </a:rPr>
              <a:t>0,5 </a:t>
            </a:r>
            <a:r>
              <a:rPr lang="pl-PL" sz="2800" dirty="0">
                <a:solidFill>
                  <a:srgbClr val="FF0000"/>
                </a:solidFill>
              </a:rPr>
              <a:t>i </a:t>
            </a:r>
            <a:r>
              <a:rPr lang="pl-PL" sz="2800" dirty="0" smtClean="0">
                <a:solidFill>
                  <a:srgbClr val="FF0000"/>
                </a:solidFill>
              </a:rPr>
              <a:t>0,5</a:t>
            </a:r>
            <a:r>
              <a:rPr lang="pl-PL" sz="2800" dirty="0"/>
              <a:t>, to jednostką </a:t>
            </a:r>
            <a:r>
              <a:rPr lang="pl-PL" sz="2800" i="1" dirty="0"/>
              <a:t>A</a:t>
            </a:r>
            <a:r>
              <a:rPr lang="pl-PL" sz="2800" dirty="0"/>
              <a:t> jest </a:t>
            </a:r>
            <a:r>
              <a:rPr lang="pl-PL" sz="2800" dirty="0">
                <a:solidFill>
                  <a:srgbClr val="FF0000"/>
                </a:solidFill>
              </a:rPr>
              <a:t>[</a:t>
            </a:r>
            <a:r>
              <a:rPr lang="pl-PL" sz="2800" dirty="0" err="1">
                <a:solidFill>
                  <a:srgbClr val="FF0000"/>
                </a:solidFill>
              </a:rPr>
              <a:t>whj</a:t>
            </a:r>
            <a:r>
              <a:rPr lang="pl-PL" sz="2800" dirty="0">
                <a:solidFill>
                  <a:srgbClr val="FF0000"/>
                </a:solidFill>
              </a:rPr>
              <a:t>/(</a:t>
            </a:r>
            <a:r>
              <a:rPr lang="pl-PL" sz="2800" dirty="0" err="1">
                <a:solidFill>
                  <a:srgbClr val="FF0000"/>
                </a:solidFill>
              </a:rPr>
              <a:t>mg</a:t>
            </a:r>
            <a:r>
              <a:rPr lang="pl-PL" sz="2800" baseline="30000" dirty="0" err="1">
                <a:solidFill>
                  <a:srgbClr val="FF0000"/>
                </a:solidFill>
              </a:rPr>
              <a:t>0.5</a:t>
            </a:r>
            <a:r>
              <a:rPr lang="pl-PL" sz="2800" dirty="0">
                <a:solidFill>
                  <a:srgbClr val="FF0000"/>
                </a:solidFill>
              </a:rPr>
              <a:t> • </a:t>
            </a:r>
            <a:r>
              <a:rPr lang="pl-PL" sz="2800" dirty="0" err="1">
                <a:solidFill>
                  <a:srgbClr val="FF0000"/>
                </a:solidFill>
              </a:rPr>
              <a:t>rg</a:t>
            </a:r>
            <a:r>
              <a:rPr lang="pl-PL" sz="2800" baseline="30000" dirty="0" err="1">
                <a:solidFill>
                  <a:srgbClr val="FF0000"/>
                </a:solidFill>
              </a:rPr>
              <a:t>0.5</a:t>
            </a:r>
            <a:r>
              <a:rPr lang="pl-PL" sz="2800" dirty="0">
                <a:solidFill>
                  <a:srgbClr val="FF0000"/>
                </a:solidFill>
              </a:rPr>
              <a:t>)]</a:t>
            </a:r>
            <a:r>
              <a:rPr lang="pl-PL" sz="2800" dirty="0"/>
              <a:t>; jeśli jednak wartości </a:t>
            </a:r>
            <a:r>
              <a:rPr lang="pl-PL" sz="2800" dirty="0">
                <a:latin typeface="Symbol" pitchFamily="18" charset="2"/>
              </a:rPr>
              <a:t>a</a:t>
            </a:r>
            <a:r>
              <a:rPr lang="pl-PL" sz="2800" dirty="0"/>
              <a:t> i </a:t>
            </a:r>
            <a:r>
              <a:rPr lang="pl-PL" sz="2800" dirty="0">
                <a:latin typeface="Symbol" pitchFamily="18" charset="2"/>
              </a:rPr>
              <a:t>b</a:t>
            </a:r>
            <a:r>
              <a:rPr lang="pl-PL" sz="2800" dirty="0"/>
              <a:t> wynoszą odpowiednio </a:t>
            </a:r>
            <a:r>
              <a:rPr lang="pl-PL" sz="2800" dirty="0">
                <a:solidFill>
                  <a:srgbClr val="FF0000"/>
                </a:solidFill>
              </a:rPr>
              <a:t>0.75 i 0.75</a:t>
            </a:r>
            <a:r>
              <a:rPr lang="pl-PL" sz="2800" dirty="0"/>
              <a:t>, to jednostką </a:t>
            </a:r>
            <a:r>
              <a:rPr lang="pl-PL" sz="2800" i="1" dirty="0"/>
              <a:t>A</a:t>
            </a:r>
            <a:r>
              <a:rPr lang="pl-PL" sz="2800" dirty="0"/>
              <a:t> jest </a:t>
            </a:r>
            <a:r>
              <a:rPr lang="pl-PL" sz="2800" dirty="0">
                <a:solidFill>
                  <a:srgbClr val="FF0000"/>
                </a:solidFill>
              </a:rPr>
              <a:t>[(</a:t>
            </a:r>
            <a:r>
              <a:rPr lang="pl-PL" sz="2800" dirty="0" err="1">
                <a:solidFill>
                  <a:srgbClr val="FF0000"/>
                </a:solidFill>
              </a:rPr>
              <a:t>whj</a:t>
            </a:r>
            <a:r>
              <a:rPr lang="pl-PL" sz="2800" dirty="0">
                <a:solidFill>
                  <a:srgbClr val="FF0000"/>
                </a:solidFill>
              </a:rPr>
              <a:t> • </a:t>
            </a:r>
            <a:r>
              <a:rPr lang="pl-PL" sz="2800" dirty="0" err="1">
                <a:solidFill>
                  <a:srgbClr val="FF0000"/>
                </a:solidFill>
              </a:rPr>
              <a:t>rok</a:t>
            </a:r>
            <a:r>
              <a:rPr lang="pl-PL" sz="2800" baseline="30000" dirty="0" err="1">
                <a:solidFill>
                  <a:srgbClr val="FF0000"/>
                </a:solidFill>
              </a:rPr>
              <a:t>0.5</a:t>
            </a:r>
            <a:r>
              <a:rPr lang="pl-PL" sz="2800" dirty="0">
                <a:solidFill>
                  <a:srgbClr val="FF0000"/>
                </a:solidFill>
              </a:rPr>
              <a:t>)/(</a:t>
            </a:r>
            <a:r>
              <a:rPr lang="pl-PL" sz="2800" dirty="0" err="1">
                <a:solidFill>
                  <a:srgbClr val="FF0000"/>
                </a:solidFill>
              </a:rPr>
              <a:t>mg</a:t>
            </a:r>
            <a:r>
              <a:rPr lang="pl-PL" sz="2800" baseline="30000" dirty="0" err="1">
                <a:solidFill>
                  <a:srgbClr val="FF0000"/>
                </a:solidFill>
              </a:rPr>
              <a:t>0.75</a:t>
            </a:r>
            <a:r>
              <a:rPr lang="pl-PL" sz="2800" dirty="0">
                <a:solidFill>
                  <a:srgbClr val="FF0000"/>
                </a:solidFill>
              </a:rPr>
              <a:t> • </a:t>
            </a:r>
            <a:r>
              <a:rPr lang="pl-PL" sz="2800" dirty="0" err="1">
                <a:solidFill>
                  <a:srgbClr val="FF0000"/>
                </a:solidFill>
              </a:rPr>
              <a:t>rg</a:t>
            </a:r>
            <a:r>
              <a:rPr lang="pl-PL" sz="2800" baseline="30000" dirty="0" err="1">
                <a:solidFill>
                  <a:srgbClr val="FF0000"/>
                </a:solidFill>
              </a:rPr>
              <a:t>0.75</a:t>
            </a:r>
            <a:r>
              <a:rPr lang="pl-PL" sz="2800" dirty="0">
                <a:solidFill>
                  <a:srgbClr val="FF0000"/>
                </a:solidFill>
              </a:rPr>
              <a:t>)]</a:t>
            </a:r>
            <a:r>
              <a:rPr lang="pl-PL" sz="2800" dirty="0"/>
              <a:t>.</a:t>
            </a:r>
          </a:p>
          <a:p>
            <a:endParaRPr lang="pl-PL" sz="280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4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W. </a:t>
            </a:r>
            <a:r>
              <a:rPr lang="pl-PL" dirty="0" err="1" smtClean="0"/>
              <a:t>Barenett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„A </a:t>
            </a:r>
            <a:r>
              <a:rPr lang="pl-PL" dirty="0"/>
              <a:t>zatem </a:t>
            </a:r>
            <a:r>
              <a:rPr lang="pl-PL" dirty="0">
                <a:solidFill>
                  <a:srgbClr val="FF0000"/>
                </a:solidFill>
              </a:rPr>
              <a:t>prawidłowe użycie wymiarów w tym przykładzie przynosi niestałe wymiary</a:t>
            </a:r>
            <a:r>
              <a:rPr lang="pl-PL" dirty="0"/>
              <a:t>. Niestałe wymiary są oczywiście wynikiem absurdalnym. Problem ten staje się jednak oczywisty tylko wtedy, </a:t>
            </a:r>
            <a:r>
              <a:rPr lang="pl-PL" dirty="0">
                <a:solidFill>
                  <a:srgbClr val="FF0000"/>
                </a:solidFill>
              </a:rPr>
              <a:t>gdy wymiary są poprawnie zawarte w modelu</a:t>
            </a:r>
            <a:r>
              <a:rPr lang="pl-PL" dirty="0"/>
              <a:t>, co jest </a:t>
            </a:r>
            <a:r>
              <a:rPr lang="pl-PL" dirty="0">
                <a:solidFill>
                  <a:srgbClr val="FF0000"/>
                </a:solidFill>
              </a:rPr>
              <a:t>rzadkim przypadkiem w modelowaniu ekonomicznym</a:t>
            </a:r>
            <a:r>
              <a:rPr lang="pl-PL" dirty="0" smtClean="0"/>
              <a:t>.”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0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W. Barnett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9512" y="1196975"/>
            <a:ext cx="8837488" cy="5661025"/>
          </a:xfrm>
        </p:spPr>
        <p:txBody>
          <a:bodyPr/>
          <a:lstStyle/>
          <a:p>
            <a:r>
              <a:rPr lang="pl-PL" sz="2800" dirty="0">
                <a:solidFill>
                  <a:srgbClr val="FF0000"/>
                </a:solidFill>
              </a:rPr>
              <a:t>Przyszłe pokolenia ekonomistów są kształcone w błędnej tradycji</a:t>
            </a:r>
            <a:r>
              <a:rPr lang="pl-PL" sz="2800" dirty="0"/>
              <a:t>, ponieważ ich młode umysły są kształtowane przez właśnie takie publikacje. I dopóki się to nie zmieni, a ekonomiści nie zaczną używać wymiarów w sposób konsekwentny i prawidłowy (o ile to w ogóle możliwe), to </a:t>
            </a:r>
            <a:r>
              <a:rPr lang="pl-PL" sz="2800" dirty="0">
                <a:solidFill>
                  <a:srgbClr val="FF0000"/>
                </a:solidFill>
              </a:rPr>
              <a:t>ekonomia matematyczna</a:t>
            </a:r>
            <a:r>
              <a:rPr lang="pl-PL" sz="2800" dirty="0"/>
              <a:t> i jej empiryczne </a:t>
            </a:r>
            <a:r>
              <a:rPr lang="pl-PL" sz="2800" i="1" dirty="0"/>
              <a:t>alter ego</a:t>
            </a:r>
            <a:r>
              <a:rPr lang="pl-PL" sz="2800" dirty="0"/>
              <a:t> – </a:t>
            </a:r>
            <a:r>
              <a:rPr lang="pl-PL" sz="2800" dirty="0">
                <a:solidFill>
                  <a:srgbClr val="FF0000"/>
                </a:solidFill>
              </a:rPr>
              <a:t>ekonometria</a:t>
            </a:r>
            <a:r>
              <a:rPr lang="pl-PL" sz="2800" dirty="0"/>
              <a:t> - nadal </a:t>
            </a:r>
            <a:r>
              <a:rPr lang="pl-PL" sz="2800" dirty="0">
                <a:solidFill>
                  <a:srgbClr val="FF0000"/>
                </a:solidFill>
              </a:rPr>
              <a:t>pozostaną akademickimi gierkami i „rygorystycznymi” pseudonaukami</a:t>
            </a:r>
            <a:r>
              <a:rPr lang="pl-PL" sz="2800" dirty="0"/>
              <a:t>. Z powodu wpływu, jaki  ekonomiści wywierają na </a:t>
            </a:r>
            <a:r>
              <a:rPr lang="pl-PL" sz="2800" dirty="0">
                <a:solidFill>
                  <a:srgbClr val="FF0000"/>
                </a:solidFill>
              </a:rPr>
              <a:t>politykę rządu</a:t>
            </a:r>
            <a:r>
              <a:rPr lang="pl-PL" sz="2800" dirty="0"/>
              <a:t>, takie </a:t>
            </a:r>
            <a:r>
              <a:rPr lang="pl-PL" sz="2800" dirty="0">
                <a:solidFill>
                  <a:srgbClr val="FF0000"/>
                </a:solidFill>
              </a:rPr>
              <a:t>pseudonaukowe gierki nie odbywają się jednak bez kosztów</a:t>
            </a:r>
            <a:r>
              <a:rPr lang="pl-PL" sz="2800" dirty="0"/>
              <a:t>, które ponosi się w realnym świecie.</a:t>
            </a:r>
          </a:p>
          <a:p>
            <a:endParaRPr lang="pl-PL" sz="280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The </a:t>
            </a:r>
            <a:r>
              <a:rPr lang="pl-PL" i="1" dirty="0"/>
              <a:t>American </a:t>
            </a:r>
            <a:r>
              <a:rPr lang="pl-PL" i="1" dirty="0" err="1"/>
              <a:t>Economic</a:t>
            </a:r>
            <a:r>
              <a:rPr lang="pl-PL" i="1" dirty="0"/>
              <a:t> </a:t>
            </a:r>
            <a:r>
              <a:rPr lang="pl-PL" i="1" dirty="0" err="1" smtClean="0"/>
              <a:t>Review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„</a:t>
            </a:r>
            <a:r>
              <a:rPr lang="pl-PL" dirty="0" smtClean="0">
                <a:solidFill>
                  <a:srgbClr val="FF0000"/>
                </a:solidFill>
              </a:rPr>
              <a:t>Analiza </a:t>
            </a:r>
            <a:r>
              <a:rPr lang="pl-PL" dirty="0">
                <a:solidFill>
                  <a:srgbClr val="FF0000"/>
                </a:solidFill>
              </a:rPr>
              <a:t>wymiarowa ma zastosowanie tylko w przypadku </a:t>
            </a:r>
            <a:r>
              <a:rPr lang="pl-PL" i="1" dirty="0">
                <a:solidFill>
                  <a:srgbClr val="FF0000"/>
                </a:solidFill>
              </a:rPr>
              <a:t>praw</a:t>
            </a:r>
            <a:r>
              <a:rPr lang="pl-PL" dirty="0" smtClean="0"/>
              <a:t>.”</a:t>
            </a:r>
          </a:p>
          <a:p>
            <a:r>
              <a:rPr lang="pl-PL" dirty="0" smtClean="0"/>
              <a:t>„Artykuł </a:t>
            </a:r>
            <a:r>
              <a:rPr lang="pl-PL" dirty="0"/>
              <a:t>ten nie wyjaśnia jednak dlaczego brak spójności wymiarów stanowi problem. </a:t>
            </a:r>
            <a:r>
              <a:rPr lang="pl-PL" dirty="0">
                <a:solidFill>
                  <a:srgbClr val="FF0000"/>
                </a:solidFill>
              </a:rPr>
              <a:t>Brak spójności wymiarów nie jest sam w sobie wielkim </a:t>
            </a:r>
            <a:r>
              <a:rPr lang="pl-PL" dirty="0" smtClean="0">
                <a:solidFill>
                  <a:srgbClr val="FF0000"/>
                </a:solidFill>
              </a:rPr>
              <a:t>problemem</a:t>
            </a:r>
            <a:r>
              <a:rPr lang="pl-PL" dirty="0" smtClean="0"/>
              <a:t>.”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5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The </a:t>
            </a:r>
            <a:r>
              <a:rPr lang="pl-PL" i="1" dirty="0"/>
              <a:t>American </a:t>
            </a:r>
            <a:r>
              <a:rPr lang="pl-PL" i="1" dirty="0" err="1"/>
              <a:t>Economic</a:t>
            </a:r>
            <a:r>
              <a:rPr lang="pl-PL" i="1" dirty="0"/>
              <a:t> </a:t>
            </a:r>
            <a:r>
              <a:rPr lang="pl-PL" i="1" dirty="0" err="1"/>
              <a:t>Review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 smtClean="0"/>
              <a:t>„</a:t>
            </a:r>
            <a:r>
              <a:rPr lang="pl-PL" sz="2800" dirty="0"/>
              <a:t> </a:t>
            </a:r>
            <a:r>
              <a:rPr lang="pl-PL" sz="2800" dirty="0" smtClean="0"/>
              <a:t>…rozwiązanie </a:t>
            </a:r>
            <a:r>
              <a:rPr lang="pl-PL" sz="2800" dirty="0"/>
              <a:t>problemu [ruchu harmonicznego prostego] stanowi </a:t>
            </a:r>
            <a:r>
              <a:rPr lang="pl-PL" sz="2800" dirty="0" smtClean="0"/>
              <a:t>…, że </a:t>
            </a:r>
            <a:r>
              <a:rPr lang="pl-PL" sz="2800" i="1" dirty="0">
                <a:solidFill>
                  <a:srgbClr val="FF0000"/>
                </a:solidFill>
              </a:rPr>
              <a:t>x</a:t>
            </a:r>
            <a:r>
              <a:rPr lang="pl-PL" sz="2800" dirty="0">
                <a:solidFill>
                  <a:srgbClr val="FF0000"/>
                </a:solidFill>
              </a:rPr>
              <a:t> = ⅓ cos </a:t>
            </a:r>
            <a:r>
              <a:rPr lang="pl-PL" sz="2800" dirty="0" err="1">
                <a:solidFill>
                  <a:srgbClr val="FF0000"/>
                </a:solidFill>
              </a:rPr>
              <a:t>8</a:t>
            </a:r>
            <a:r>
              <a:rPr lang="pl-PL" sz="2800" i="1" dirty="0" err="1">
                <a:solidFill>
                  <a:srgbClr val="FF0000"/>
                </a:solidFill>
              </a:rPr>
              <a:t>t</a:t>
            </a:r>
            <a:r>
              <a:rPr lang="pl-PL" sz="2800" dirty="0"/>
              <a:t>, gdzie </a:t>
            </a:r>
            <a:r>
              <a:rPr lang="pl-PL" sz="2800" i="1" dirty="0"/>
              <a:t>x</a:t>
            </a:r>
            <a:r>
              <a:rPr lang="pl-PL" sz="2800" dirty="0"/>
              <a:t> jest długością łuku </a:t>
            </a:r>
            <a:r>
              <a:rPr lang="pl-PL" sz="2800" dirty="0" smtClean="0"/>
              <a:t>… mierzoną </a:t>
            </a:r>
            <a:r>
              <a:rPr lang="pl-PL" sz="2800" dirty="0"/>
              <a:t>w metrach, a </a:t>
            </a:r>
            <a:r>
              <a:rPr lang="pl-PL" sz="2800" i="1" dirty="0"/>
              <a:t>t</a:t>
            </a:r>
            <a:r>
              <a:rPr lang="pl-PL" sz="2800" dirty="0"/>
              <a:t> jest czasem mierzonym w sekundach. Więc dokładnie </a:t>
            </a:r>
            <a:r>
              <a:rPr lang="pl-PL" sz="2800" dirty="0">
                <a:solidFill>
                  <a:srgbClr val="FF0000"/>
                </a:solidFill>
              </a:rPr>
              <a:t>jakiego rodzaju stałej </a:t>
            </a:r>
            <a:r>
              <a:rPr lang="pl-PL" sz="2800" dirty="0" smtClean="0">
                <a:solidFill>
                  <a:srgbClr val="FF0000"/>
                </a:solidFill>
              </a:rPr>
              <a:t>przeliczeniowej chce pan </a:t>
            </a:r>
            <a:r>
              <a:rPr lang="pl-PL" sz="2800" dirty="0">
                <a:solidFill>
                  <a:srgbClr val="FF0000"/>
                </a:solidFill>
              </a:rPr>
              <a:t>użyć, żeby zamienić czas na </a:t>
            </a:r>
            <a:r>
              <a:rPr lang="pl-PL" sz="2800" dirty="0" smtClean="0">
                <a:solidFill>
                  <a:srgbClr val="FF0000"/>
                </a:solidFill>
              </a:rPr>
              <a:t>długość</a:t>
            </a:r>
            <a:r>
              <a:rPr lang="pl-PL" sz="2800" dirty="0"/>
              <a:t>? Z pewnością nie jest to stała, gdyż </a:t>
            </a:r>
            <a:r>
              <a:rPr lang="pl-PL" sz="2800" dirty="0">
                <a:solidFill>
                  <a:srgbClr val="FF0000"/>
                </a:solidFill>
              </a:rPr>
              <a:t>musi przejść przez wyrażenie </a:t>
            </a:r>
            <a:r>
              <a:rPr lang="pl-PL" sz="2800" dirty="0" smtClean="0">
                <a:solidFill>
                  <a:srgbClr val="FF0000"/>
                </a:solidFill>
              </a:rPr>
              <a:t>cosinusowe </a:t>
            </a:r>
            <a:r>
              <a:rPr lang="pl-PL" sz="2800" dirty="0"/>
              <a:t>(podobnie jednostki pracy i kapitału muszą przejść przez wykładniki potęgi w przykładzie [</a:t>
            </a:r>
            <a:r>
              <a:rPr lang="pl-PL" sz="2800" i="1" dirty="0"/>
              <a:t>Q</a:t>
            </a:r>
            <a:r>
              <a:rPr lang="pl-PL" sz="2800" dirty="0"/>
              <a:t> = </a:t>
            </a:r>
            <a:r>
              <a:rPr lang="pl-PL" sz="2800" i="1" dirty="0"/>
              <a:t>AK</a:t>
            </a:r>
            <a:r>
              <a:rPr lang="pl-PL" sz="2800" baseline="30000" dirty="0"/>
              <a:t>α</a:t>
            </a:r>
            <a:r>
              <a:rPr lang="pl-PL" sz="2800" i="1" dirty="0"/>
              <a:t>L</a:t>
            </a:r>
            <a:r>
              <a:rPr lang="pl-PL" sz="2800" baseline="30000" dirty="0"/>
              <a:t>β</a:t>
            </a:r>
            <a:r>
              <a:rPr lang="pl-PL" sz="2800" dirty="0"/>
              <a:t>] powyżej</a:t>
            </a:r>
            <a:r>
              <a:rPr lang="pl-PL" sz="2800" dirty="0" smtClean="0"/>
              <a:t>).”</a:t>
            </a:r>
            <a:endParaRPr lang="pl-PL" sz="2800" dirty="0"/>
          </a:p>
          <a:p>
            <a:endParaRPr lang="pl-PL" sz="280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  <p:graphicFrame>
        <p:nvGraphicFramePr>
          <p:cNvPr id="5" name="Obiek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52344727"/>
              </p:ext>
            </p:extLst>
          </p:nvPr>
        </p:nvGraphicFramePr>
        <p:xfrm>
          <a:off x="2915816" y="5877272"/>
          <a:ext cx="3328409" cy="796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3" name="Równanie" r:id="rId3" imgW="850531" imgH="203112" progId="Equation.3">
                  <p:embed/>
                </p:oleObj>
              </mc:Choice>
              <mc:Fallback>
                <p:oleObj name="Równanie" r:id="rId3" imgW="850531" imgH="203112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877272"/>
                        <a:ext cx="3328409" cy="796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745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The </a:t>
            </a:r>
            <a:r>
              <a:rPr lang="pl-PL" i="1" dirty="0"/>
              <a:t>American </a:t>
            </a:r>
            <a:r>
              <a:rPr lang="pl-PL" i="1" dirty="0" err="1"/>
              <a:t>Economic</a:t>
            </a:r>
            <a:r>
              <a:rPr lang="pl-PL" i="1" dirty="0"/>
              <a:t> </a:t>
            </a:r>
            <a:r>
              <a:rPr lang="pl-PL" i="1" dirty="0" err="1"/>
              <a:t>Review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„…przypadek </a:t>
            </a:r>
            <a:r>
              <a:rPr lang="pl-PL" dirty="0"/>
              <a:t>dotyczący przewodności cieplnej w rurach. Rozwiązaniem jest </a:t>
            </a:r>
            <a:endParaRPr lang="pl-PL" dirty="0" smtClean="0"/>
          </a:p>
          <a:p>
            <a:pPr marL="0" indent="0">
              <a:buNone/>
            </a:pPr>
            <a:r>
              <a:rPr lang="pl-PL" i="1" dirty="0" smtClean="0"/>
              <a:t>U</a:t>
            </a:r>
            <a:r>
              <a:rPr lang="pl-PL" dirty="0" smtClean="0"/>
              <a:t> </a:t>
            </a:r>
            <a:r>
              <a:rPr lang="pl-PL" dirty="0"/>
              <a:t>= 699 – 216 </a:t>
            </a:r>
            <a:r>
              <a:rPr lang="pl-PL" dirty="0" err="1"/>
              <a:t>ln</a:t>
            </a:r>
            <a:r>
              <a:rPr lang="pl-PL" dirty="0"/>
              <a:t>(</a:t>
            </a:r>
            <a:r>
              <a:rPr lang="pl-PL" i="1" dirty="0"/>
              <a:t>r</a:t>
            </a:r>
            <a:r>
              <a:rPr lang="pl-PL" dirty="0"/>
              <a:t>), gdzie </a:t>
            </a:r>
            <a:r>
              <a:rPr lang="pl-PL" i="1" dirty="0"/>
              <a:t>r</a:t>
            </a:r>
            <a:r>
              <a:rPr lang="pl-PL" dirty="0"/>
              <a:t> </a:t>
            </a:r>
            <a:r>
              <a:rPr lang="pl-PL" dirty="0" smtClean="0"/>
              <a:t> to </a:t>
            </a:r>
            <a:r>
              <a:rPr lang="pl-PL" dirty="0"/>
              <a:t>odległość w centymetrach, a </a:t>
            </a:r>
            <a:r>
              <a:rPr lang="pl-PL" i="1" dirty="0"/>
              <a:t>U</a:t>
            </a:r>
            <a:r>
              <a:rPr lang="pl-PL" dirty="0"/>
              <a:t> to temperatura w stopniach. Jakiego współczynnika konwersji chce pan teraz użyć, żeby przekształcić odległość na stopnie? </a:t>
            </a:r>
            <a:r>
              <a:rPr lang="pl-PL" dirty="0">
                <a:solidFill>
                  <a:srgbClr val="FF0000"/>
                </a:solidFill>
              </a:rPr>
              <a:t>Wnioskuję, że fizyka zawiera takie same „defekty,” gdy badamy pewne układy</a:t>
            </a:r>
            <a:r>
              <a:rPr lang="pl-PL" dirty="0" smtClean="0">
                <a:solidFill>
                  <a:srgbClr val="FF0000"/>
                </a:solidFill>
              </a:rPr>
              <a:t>.</a:t>
            </a:r>
            <a:r>
              <a:rPr lang="pl-PL" dirty="0" smtClean="0"/>
              <a:t>”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  <p:graphicFrame>
        <p:nvGraphicFramePr>
          <p:cNvPr id="5" name="Obiek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38023852"/>
              </p:ext>
            </p:extLst>
          </p:nvPr>
        </p:nvGraphicFramePr>
        <p:xfrm>
          <a:off x="611560" y="5664200"/>
          <a:ext cx="7416824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8" name="Równanie" r:id="rId3" imgW="2793960" imgH="431640" progId="Equation.3">
                  <p:embed/>
                </p:oleObj>
              </mc:Choice>
              <mc:Fallback>
                <p:oleObj name="Równanie" r:id="rId3" imgW="2793960" imgH="43164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664200"/>
                        <a:ext cx="7416824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899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536575"/>
          </a:xfrm>
        </p:spPr>
        <p:txBody>
          <a:bodyPr/>
          <a:lstStyle/>
          <a:p>
            <a:r>
              <a:rPr lang="pl-PL" sz="3200" dirty="0"/>
              <a:t>Opublikowane zostały następujące artykuły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528" y="1196975"/>
            <a:ext cx="8693472" cy="5472385"/>
          </a:xfrm>
        </p:spPr>
        <p:txBody>
          <a:bodyPr/>
          <a:lstStyle/>
          <a:p>
            <a:r>
              <a:rPr lang="pl-PL" sz="1800" b="1" i="1" dirty="0" smtClean="0"/>
              <a:t>Studia </a:t>
            </a:r>
            <a:r>
              <a:rPr lang="pl-PL" sz="1800" b="1" i="1" dirty="0"/>
              <a:t>Ekonomiczne</a:t>
            </a:r>
            <a:r>
              <a:rPr lang="pl-PL" sz="1800" b="1" dirty="0"/>
              <a:t>, Nr 3 / 2006</a:t>
            </a:r>
          </a:p>
          <a:p>
            <a:pPr lvl="0"/>
            <a:r>
              <a:rPr lang="pl-PL" sz="1800" dirty="0"/>
              <a:t>Wprowadzenie do dyskusji - Krzysztof KOSTRO, ‘Barnett, szkoła austriacka a wymiary w ekonomii’;</a:t>
            </a:r>
          </a:p>
          <a:p>
            <a:pPr lvl="0"/>
            <a:r>
              <a:rPr lang="pl-PL" sz="1800" dirty="0"/>
              <a:t>Wiliam BARNETT II, ‘Wymiary a ekonomia; niektóre problemy’;</a:t>
            </a:r>
          </a:p>
          <a:p>
            <a:pPr lvl="0"/>
            <a:r>
              <a:rPr lang="pl-PL" sz="1800" dirty="0"/>
              <a:t>Witold KWAŚNICKI, Marcin ZIELIŃSKI, ‘Uwagi do artykułu Barnetta "Wymiary a ekonomia"’;</a:t>
            </a:r>
          </a:p>
          <a:p>
            <a:pPr lvl="0"/>
            <a:r>
              <a:rPr lang="pl-PL" sz="1800" dirty="0"/>
              <a:t>Tadeusz BEDNARSKI, ‘Głos polemiczny do artykułu Williama Barnetta’;</a:t>
            </a:r>
          </a:p>
          <a:p>
            <a:pPr lvl="0"/>
            <a:r>
              <a:rPr lang="pl-PL" sz="1800" dirty="0"/>
              <a:t>Andrzej MALAWSKI, ‘Nieco hałasu o coś, czyli kilka uwag ad hoc o wymiarowości w ekonomii’;</a:t>
            </a:r>
          </a:p>
          <a:p>
            <a:pPr lvl="0"/>
            <a:r>
              <a:rPr lang="pl-PL" sz="1800" dirty="0"/>
              <a:t>Tomasz ŻYLICZ, ‘Czy w ekonomii jednostki pomiaru coś znaczą?’;</a:t>
            </a:r>
          </a:p>
          <a:p>
            <a:pPr lvl="0"/>
            <a:r>
              <a:rPr lang="en-US" sz="1800" dirty="0"/>
              <a:t>Emil PANEK, ‘</a:t>
            </a:r>
            <a:r>
              <a:rPr lang="en-US" sz="1800" dirty="0" err="1"/>
              <a:t>Uwagi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marginesie</a:t>
            </a:r>
            <a:r>
              <a:rPr lang="en-US" sz="1800" dirty="0"/>
              <a:t> </a:t>
            </a:r>
            <a:r>
              <a:rPr lang="en-US" sz="1800" dirty="0" err="1"/>
              <a:t>artykułu</a:t>
            </a:r>
            <a:r>
              <a:rPr lang="en-US" sz="1800" dirty="0"/>
              <a:t> W. </a:t>
            </a:r>
            <a:r>
              <a:rPr lang="en-US" sz="1800" dirty="0" err="1"/>
              <a:t>Barnetta</a:t>
            </a:r>
            <a:r>
              <a:rPr lang="en-US" sz="1800" dirty="0"/>
              <a:t> "Dimensions and economics: some problems"’;</a:t>
            </a:r>
            <a:endParaRPr lang="pl-PL" sz="1800" dirty="0"/>
          </a:p>
          <a:p>
            <a:pPr lvl="0"/>
            <a:r>
              <a:rPr lang="pl-PL" sz="1800" dirty="0"/>
              <a:t>Zbigniew CZERWIŃSKI, ‘Kilka słów o sprawie wymiarów w ekonomii’;</a:t>
            </a:r>
          </a:p>
          <a:p>
            <a:pPr lvl="0"/>
            <a:r>
              <a:rPr lang="pl-PL" sz="1800" dirty="0"/>
              <a:t>Zbigniew HOCKUBA, ‘Złożoność a ekonomia: wybrane problemy. Uwagi na marginesie artykułu Williama Barnetta II’.</a:t>
            </a:r>
          </a:p>
          <a:p>
            <a:r>
              <a:rPr lang="pl-PL" sz="1800" b="1" i="1" dirty="0"/>
              <a:t>Studia Ekonomiczne</a:t>
            </a:r>
            <a:r>
              <a:rPr lang="pl-PL" sz="1800" b="1" dirty="0"/>
              <a:t>, Nr 1-2 / 2007</a:t>
            </a:r>
            <a:endParaRPr lang="pl-PL" sz="1800" dirty="0"/>
          </a:p>
          <a:p>
            <a:pPr lvl="0"/>
            <a:r>
              <a:rPr lang="pl-PL" sz="1800" dirty="0"/>
              <a:t>Krzysztof Maciej PRZYŁUSKI, ‘Wymiary a ekonomia: nie ma problemu’.</a:t>
            </a:r>
          </a:p>
          <a:p>
            <a:endParaRPr lang="pl-PL" sz="180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8204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 siedmiu latach: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r>
              <a:rPr lang="en-GB" dirty="0" err="1" smtClean="0"/>
              <a:t>Kwa</a:t>
            </a:r>
            <a:r>
              <a:rPr lang="pl-PL" dirty="0" smtClean="0"/>
              <a:t>ś</a:t>
            </a:r>
            <a:r>
              <a:rPr lang="en-GB" dirty="0" err="1" smtClean="0"/>
              <a:t>nicki</a:t>
            </a:r>
            <a:r>
              <a:rPr lang="en-GB" dirty="0" smtClean="0"/>
              <a:t> </a:t>
            </a:r>
            <a:r>
              <a:rPr lang="en-GB" dirty="0"/>
              <a:t>W. ‚</a:t>
            </a:r>
            <a:r>
              <a:rPr lang="en-GB" b="1" dirty="0" err="1">
                <a:hlinkClick r:id="rId2"/>
              </a:rPr>
              <a:t>Problemy</a:t>
            </a:r>
            <a:r>
              <a:rPr lang="en-GB" b="1" dirty="0">
                <a:hlinkClick r:id="rId2"/>
              </a:rPr>
              <a:t> </a:t>
            </a:r>
            <a:r>
              <a:rPr lang="en-GB" b="1" dirty="0" err="1">
                <a:hlinkClick r:id="rId2"/>
              </a:rPr>
              <a:t>analizy</a:t>
            </a:r>
            <a:r>
              <a:rPr lang="en-GB" b="1" dirty="0">
                <a:hlinkClick r:id="rId2"/>
              </a:rPr>
              <a:t> </a:t>
            </a:r>
            <a:r>
              <a:rPr lang="en-GB" b="1" dirty="0" err="1">
                <a:hlinkClick r:id="rId2"/>
              </a:rPr>
              <a:t>wymiarowej</a:t>
            </a:r>
            <a:r>
              <a:rPr lang="en-GB" b="1" dirty="0">
                <a:hlinkClick r:id="rId2"/>
              </a:rPr>
              <a:t> w </a:t>
            </a:r>
            <a:r>
              <a:rPr lang="en-GB" b="1" dirty="0" err="1" smtClean="0">
                <a:hlinkClick r:id="rId2"/>
              </a:rPr>
              <a:t>ekonomii</a:t>
            </a:r>
            <a:r>
              <a:rPr lang="en-GB" dirty="0" smtClean="0"/>
              <a:t>‚</a:t>
            </a:r>
            <a:r>
              <a:rPr lang="pl-PL" dirty="0" smtClean="0"/>
              <a:t> </a:t>
            </a:r>
            <a:r>
              <a:rPr lang="en-GB" i="1" dirty="0" err="1" smtClean="0"/>
              <a:t>Studia</a:t>
            </a:r>
            <a:r>
              <a:rPr lang="en-GB" i="1" dirty="0" smtClean="0"/>
              <a:t> </a:t>
            </a:r>
            <a:r>
              <a:rPr lang="en-GB" i="1" dirty="0" err="1"/>
              <a:t>Ekonomiczne</a:t>
            </a:r>
            <a:r>
              <a:rPr lang="en-GB" dirty="0"/>
              <a:t>, 1(LXXXVI), </a:t>
            </a:r>
            <a:r>
              <a:rPr lang="en-GB" dirty="0" smtClean="0"/>
              <a:t>2013</a:t>
            </a:r>
            <a:endParaRPr lang="pl-PL" dirty="0" smtClean="0"/>
          </a:p>
          <a:p>
            <a:r>
              <a:rPr lang="pl-PL" sz="1600" dirty="0" smtClean="0">
                <a:hlinkClick r:id="rId2"/>
              </a:rPr>
              <a:t>http</a:t>
            </a:r>
            <a:r>
              <a:rPr lang="pl-PL" sz="1600" dirty="0">
                <a:hlinkClick r:id="rId2"/>
              </a:rPr>
              <a:t>://</a:t>
            </a:r>
            <a:r>
              <a:rPr lang="pl-PL" sz="1600" dirty="0" smtClean="0">
                <a:hlinkClick r:id="rId2"/>
              </a:rPr>
              <a:t>www.inepan.waw.pl/pliki/studia_ekonomiczne/Studia_2013_1_10_Kwasnicki.pdf</a:t>
            </a:r>
            <a:endParaRPr lang="en-GB" dirty="0"/>
          </a:p>
          <a:p>
            <a:endParaRPr lang="en-GB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1"/>
            <a:ext cx="8489132" cy="105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459378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536575"/>
          </a:xfrm>
        </p:spPr>
        <p:txBody>
          <a:bodyPr/>
          <a:lstStyle/>
          <a:p>
            <a:r>
              <a:rPr lang="pl-PL" i="1" dirty="0"/>
              <a:t>Studia Ekonomiczne</a:t>
            </a:r>
            <a:r>
              <a:rPr lang="pl-PL" dirty="0"/>
              <a:t>, </a:t>
            </a:r>
            <a:r>
              <a:rPr lang="pl-PL" dirty="0" smtClean="0"/>
              <a:t>3, 2006; 1-2, 2007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1196975"/>
            <a:ext cx="9144000" cy="4860925"/>
          </a:xfrm>
        </p:spPr>
        <p:txBody>
          <a:bodyPr/>
          <a:lstStyle/>
          <a:p>
            <a:r>
              <a:rPr lang="pl-PL" sz="2200" b="1" dirty="0"/>
              <a:t>Tadeusz Bednarski, ‘Głos polemiczny do artykułu Williama Barnetta</a:t>
            </a:r>
            <a:r>
              <a:rPr lang="pl-PL" sz="2200" b="1" dirty="0" smtClean="0"/>
              <a:t>’</a:t>
            </a:r>
          </a:p>
          <a:p>
            <a:r>
              <a:rPr lang="pl-PL" sz="2200" dirty="0"/>
              <a:t>„</a:t>
            </a:r>
            <a:r>
              <a:rPr lang="pl-PL" sz="2200" dirty="0">
                <a:solidFill>
                  <a:srgbClr val="FF0000"/>
                </a:solidFill>
              </a:rPr>
              <a:t>Fizyk poznaje rzeczywistość taką, jaka ona jest – niezależnie od naszego istnienia. </a:t>
            </a:r>
            <a:r>
              <a:rPr lang="pl-PL" sz="2200" dirty="0"/>
              <a:t>Inaczej jest w sferze poznania ekonomicznego, gdzie obserwuje się sprzężenie zwrotne pomiędzy poziomem wiedzy i „stanem ekonomii”. Dla przykładu, określenie czynników warunkujących stabilny rozwój gospodarczy wpływa na uwarunkowania prawno-instytucjonalne, które z kolei modyfikują procesy rozwojowe. Tak więc </a:t>
            </a:r>
            <a:r>
              <a:rPr lang="pl-PL" sz="2200" dirty="0">
                <a:solidFill>
                  <a:srgbClr val="FF0000"/>
                </a:solidFill>
              </a:rPr>
              <a:t>wiedza ekonomiczna, do pewnego stopnia modyfikuje „naturalne prawa” samej ekonomii, prawa wynikające ludzkich </a:t>
            </a:r>
            <a:r>
              <a:rPr lang="pl-PL" sz="2200" dirty="0" err="1">
                <a:solidFill>
                  <a:srgbClr val="FF0000"/>
                </a:solidFill>
              </a:rPr>
              <a:t>zachowań</a:t>
            </a:r>
            <a:r>
              <a:rPr lang="pl-PL" sz="2200" dirty="0">
                <a:solidFill>
                  <a:srgbClr val="FF0000"/>
                </a:solidFill>
              </a:rPr>
              <a:t>.  </a:t>
            </a:r>
            <a:r>
              <a:rPr lang="pl-PL" sz="2200" dirty="0"/>
              <a:t>Trudno byłoby uwierzyć, żeby poziom wiedzy w naukach fizycznych miał wpływ na kształt obiektywnych praw </a:t>
            </a:r>
            <a:r>
              <a:rPr lang="pl-PL" sz="2200" dirty="0" smtClean="0"/>
              <a:t>fizyki.”</a:t>
            </a:r>
            <a:endParaRPr lang="pl-PL" sz="2200" dirty="0"/>
          </a:p>
          <a:p>
            <a:r>
              <a:rPr lang="pl-PL" sz="2200" dirty="0"/>
              <a:t>„</a:t>
            </a:r>
            <a:r>
              <a:rPr lang="pl-PL" sz="2200" dirty="0">
                <a:solidFill>
                  <a:srgbClr val="FF0000"/>
                </a:solidFill>
              </a:rPr>
              <a:t>W ekonomii </a:t>
            </a:r>
            <a:r>
              <a:rPr lang="pl-PL" sz="2200" i="1" dirty="0">
                <a:solidFill>
                  <a:srgbClr val="FF0000"/>
                </a:solidFill>
              </a:rPr>
              <a:t>brak jest podstawowych i niezależnych zmiennych</a:t>
            </a:r>
            <a:r>
              <a:rPr lang="pl-PL" sz="2200" dirty="0"/>
              <a:t>, które pozwalałyby dostatecznie dokładnie wyrazić wartości innych interesujących zmiennych ekonomicznych.”</a:t>
            </a:r>
          </a:p>
          <a:p>
            <a:endParaRPr lang="pl-PL" sz="2200" dirty="0"/>
          </a:p>
          <a:p>
            <a:endParaRPr lang="pl-PL" sz="220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8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824136"/>
          </a:xfrm>
        </p:spPr>
        <p:txBody>
          <a:bodyPr/>
          <a:lstStyle/>
          <a:p>
            <a:r>
              <a:rPr lang="pl-PL" dirty="0"/>
              <a:t>Tadeusz Bednarski, ‘Głos polemiczny do artykułu Williama Barnetta</a:t>
            </a:r>
            <a:r>
              <a:rPr lang="pl-PL" dirty="0" smtClean="0"/>
              <a:t>’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„Oczywiście</a:t>
            </a:r>
            <a:r>
              <a:rPr lang="pl-PL" dirty="0"/>
              <a:t>, dla przejrzystości wniosków istotne jest każdorazowe ustalenie i opis jednostek dla poszczególnych zmiennych. </a:t>
            </a:r>
            <a:r>
              <a:rPr lang="pl-PL" dirty="0" err="1">
                <a:solidFill>
                  <a:srgbClr val="FF0000"/>
                </a:solidFill>
              </a:rPr>
              <a:t>Cobb</a:t>
            </a:r>
            <a:r>
              <a:rPr lang="pl-PL" dirty="0">
                <a:solidFill>
                  <a:srgbClr val="FF0000"/>
                </a:solidFill>
              </a:rPr>
              <a:t> i Douglas w swojej historycznej pracy poświęcają nie mniej miejsca kwestii wyboru zmiennych i jednostek w modelowaniu produkcji, niż Barnett analizie wymiarowej w całym swoim artykule</a:t>
            </a:r>
            <a:r>
              <a:rPr lang="pl-PL" dirty="0" smtClean="0"/>
              <a:t>.”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Podstawowa literatura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268760"/>
            <a:ext cx="8559800" cy="4860925"/>
          </a:xfrm>
        </p:spPr>
        <p:txBody>
          <a:bodyPr/>
          <a:lstStyle/>
          <a:p>
            <a:r>
              <a:rPr lang="pl-PL" dirty="0" smtClean="0"/>
              <a:t>Wacław Kasprzak, Bertold </a:t>
            </a:r>
            <a:r>
              <a:rPr lang="pl-PL" dirty="0" err="1" smtClean="0"/>
              <a:t>Lysik</a:t>
            </a:r>
            <a:r>
              <a:rPr lang="pl-PL" dirty="0" smtClean="0"/>
              <a:t>, </a:t>
            </a:r>
            <a:r>
              <a:rPr lang="pl-PL" i="1" dirty="0" smtClean="0"/>
              <a:t>Analiza </a:t>
            </a:r>
            <a:r>
              <a:rPr lang="pl-PL" i="1" dirty="0"/>
              <a:t>wymiarowa w projektowaniu eksperymentu</a:t>
            </a:r>
            <a:r>
              <a:rPr lang="pl-PL" dirty="0"/>
              <a:t> </a:t>
            </a:r>
            <a:br>
              <a:rPr lang="pl-PL" dirty="0"/>
            </a:br>
            <a:r>
              <a:rPr lang="pl-PL" dirty="0" smtClean="0"/>
              <a:t>1978</a:t>
            </a:r>
            <a:r>
              <a:rPr lang="pl-PL" dirty="0"/>
              <a:t> by Zakład Narodowy im. </a:t>
            </a:r>
            <a:r>
              <a:rPr lang="pl-PL" dirty="0" err="1" smtClean="0"/>
              <a:t>Ossolińskich</a:t>
            </a:r>
            <a:r>
              <a:rPr lang="pl-PL" dirty="0" smtClean="0"/>
              <a:t>, Wrocław</a:t>
            </a:r>
          </a:p>
          <a:p>
            <a:r>
              <a:rPr lang="en-US" dirty="0"/>
              <a:t>De Jong, F., </a:t>
            </a:r>
            <a:r>
              <a:rPr lang="en-US" dirty="0" smtClean="0"/>
              <a:t>1967, </a:t>
            </a:r>
            <a:r>
              <a:rPr lang="en-US" i="1" dirty="0"/>
              <a:t>Dimensional Analysis </a:t>
            </a:r>
            <a:r>
              <a:rPr lang="en-US" i="1" dirty="0">
                <a:solidFill>
                  <a:srgbClr val="FF0000"/>
                </a:solidFill>
              </a:rPr>
              <a:t>for Economists</a:t>
            </a:r>
            <a:r>
              <a:rPr lang="en-US" dirty="0"/>
              <a:t>, North-Holland: Amsterdam.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Witold Kwaśnicki, INE, </a:t>
            </a:r>
            <a:r>
              <a:rPr lang="pl-PL" dirty="0" err="1" smtClean="0"/>
              <a:t>UWr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7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Tadeusz Bednarski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24744"/>
                <a:ext cx="8892480" cy="573325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l-PL" sz="1800" dirty="0" smtClean="0"/>
                  <a:t>„Niech więc wielkość produkcji </a:t>
                </a:r>
                <a:r>
                  <a:rPr lang="pl-PL" sz="1800" i="1" dirty="0"/>
                  <a:t>Y</a:t>
                </a:r>
                <a:r>
                  <a:rPr lang="pl-PL" sz="1800" dirty="0"/>
                  <a:t> opisuje funkcja </a:t>
                </a:r>
                <a:r>
                  <a:rPr lang="pl-PL" sz="1800" i="1" dirty="0" smtClean="0"/>
                  <a:t>F </a:t>
                </a:r>
                <a:r>
                  <a:rPr lang="pl-PL" sz="1800" dirty="0" smtClean="0"/>
                  <a:t>(</a:t>
                </a:r>
                <a:r>
                  <a:rPr lang="pl-PL" sz="1800" i="1" dirty="0"/>
                  <a:t>K</a:t>
                </a:r>
                <a:r>
                  <a:rPr lang="pl-PL" sz="1800" dirty="0"/>
                  <a:t>, </a:t>
                </a:r>
                <a:r>
                  <a:rPr lang="pl-PL" sz="1800" i="1" dirty="0"/>
                  <a:t>L</a:t>
                </a:r>
                <a:r>
                  <a:rPr lang="pl-PL" sz="1800" dirty="0"/>
                  <a:t>), zależna od kapitału </a:t>
                </a:r>
                <a:r>
                  <a:rPr lang="pl-PL" sz="1800" i="1" dirty="0"/>
                  <a:t>K</a:t>
                </a:r>
                <a:r>
                  <a:rPr lang="pl-PL" sz="1800" dirty="0"/>
                  <a:t> </a:t>
                </a:r>
                <a:r>
                  <a:rPr lang="pl-PL" sz="1800" dirty="0" smtClean="0"/>
                  <a:t> i </a:t>
                </a:r>
                <a:r>
                  <a:rPr lang="pl-PL" sz="1800" dirty="0"/>
                  <a:t>pracy </a:t>
                </a:r>
                <a:r>
                  <a:rPr lang="pl-PL" sz="1800" i="1" dirty="0" smtClean="0"/>
                  <a:t>L</a:t>
                </a:r>
                <a:r>
                  <a:rPr lang="pl-PL" sz="1800" dirty="0" smtClean="0"/>
                  <a:t>. Przyjmijmy </a:t>
                </a:r>
                <a:r>
                  <a:rPr lang="pl-PL" sz="1800" dirty="0">
                    <a:sym typeface="Wingdings"/>
                  </a:rPr>
                  <a:t></a:t>
                </a:r>
                <a:r>
                  <a:rPr lang="pl-PL" sz="1800" dirty="0"/>
                  <a:t> kapitał </a:t>
                </a:r>
                <a:r>
                  <a:rPr lang="pl-PL" sz="1800" i="1" dirty="0"/>
                  <a:t>K</a:t>
                </a:r>
                <a:r>
                  <a:rPr lang="pl-PL" sz="1800" baseline="30000" dirty="0"/>
                  <a:t>*</a:t>
                </a:r>
                <a:r>
                  <a:rPr lang="pl-PL" sz="1800" dirty="0"/>
                  <a:t>(</a:t>
                </a:r>
                <a:r>
                  <a:rPr lang="pl-PL" sz="1800" i="1" dirty="0" err="1"/>
                  <a:t>r</a:t>
                </a:r>
                <a:r>
                  <a:rPr lang="pl-PL" sz="1800" dirty="0" err="1"/>
                  <a:t>,</a:t>
                </a:r>
                <a:r>
                  <a:rPr lang="pl-PL" sz="1800" i="1" dirty="0" err="1"/>
                  <a:t>w</a:t>
                </a:r>
                <a:r>
                  <a:rPr lang="pl-PL" sz="1800" dirty="0" err="1"/>
                  <a:t>,</a:t>
                </a:r>
                <a:r>
                  <a:rPr lang="pl-PL" sz="1800" i="1" dirty="0" err="1"/>
                  <a:t>p</a:t>
                </a:r>
                <a:r>
                  <a:rPr lang="pl-PL" sz="1800" dirty="0"/>
                  <a:t>) i praca </a:t>
                </a:r>
                <a:r>
                  <a:rPr lang="pl-PL" sz="1800" i="1" dirty="0"/>
                  <a:t>L</a:t>
                </a:r>
                <a:r>
                  <a:rPr lang="pl-PL" sz="1800" baseline="30000" dirty="0"/>
                  <a:t>*</a:t>
                </a:r>
                <a:r>
                  <a:rPr lang="pl-PL" sz="1800" dirty="0"/>
                  <a:t>(</a:t>
                </a:r>
                <a:r>
                  <a:rPr lang="pl-PL" sz="1800" i="1" dirty="0" err="1" smtClean="0"/>
                  <a:t>r</a:t>
                </a:r>
                <a:r>
                  <a:rPr lang="pl-PL" sz="1800" dirty="0" err="1" smtClean="0"/>
                  <a:t>,</a:t>
                </a:r>
                <a:r>
                  <a:rPr lang="pl-PL" sz="1800" i="1" dirty="0" err="1" smtClean="0"/>
                  <a:t>w</a:t>
                </a:r>
                <a:r>
                  <a:rPr lang="pl-PL" sz="1800" dirty="0" err="1" smtClean="0"/>
                  <a:t>,</a:t>
                </a:r>
                <a:r>
                  <a:rPr lang="pl-PL" sz="1800" i="1" dirty="0" err="1" smtClean="0"/>
                  <a:t>p</a:t>
                </a:r>
                <a:r>
                  <a:rPr lang="pl-PL" sz="1800" dirty="0"/>
                  <a:t>)</a:t>
                </a:r>
              </a:p>
              <a:p>
                <a:pPr marL="0" indent="0">
                  <a:buNone/>
                </a:pPr>
                <a:r>
                  <a:rPr lang="pl-PL" sz="1800" i="1" dirty="0"/>
                  <a:t>p</a:t>
                </a:r>
                <a:r>
                  <a:rPr lang="pl-PL" sz="1800" dirty="0"/>
                  <a:t> poziom cen, </a:t>
                </a:r>
                <a:r>
                  <a:rPr lang="pl-PL" sz="1800" i="1" dirty="0"/>
                  <a:t>w</a:t>
                </a:r>
                <a:r>
                  <a:rPr lang="pl-PL" sz="1800" dirty="0"/>
                  <a:t> stawka płac, </a:t>
                </a:r>
                <a:r>
                  <a:rPr lang="pl-PL" sz="1800" i="1" dirty="0"/>
                  <a:t>r</a:t>
                </a:r>
                <a:r>
                  <a:rPr lang="pl-PL" sz="1800" dirty="0"/>
                  <a:t> stopa zwrotu z kapitału (</a:t>
                </a:r>
                <a:r>
                  <a:rPr lang="pl-PL" sz="1800" i="1" dirty="0" err="1"/>
                  <a:t>capital</a:t>
                </a:r>
                <a:r>
                  <a:rPr lang="pl-PL" sz="1800" i="1" dirty="0"/>
                  <a:t> </a:t>
                </a:r>
                <a:r>
                  <a:rPr lang="pl-PL" sz="1800" i="1" dirty="0" err="1"/>
                  <a:t>rental</a:t>
                </a:r>
                <a:r>
                  <a:rPr lang="pl-PL" sz="1800" i="1" dirty="0"/>
                  <a:t> </a:t>
                </a:r>
                <a:r>
                  <a:rPr lang="pl-PL" sz="1800" i="1" dirty="0" err="1"/>
                  <a:t>rate</a:t>
                </a:r>
                <a:r>
                  <a:rPr lang="pl-PL" sz="1800" dirty="0"/>
                  <a:t>)</a:t>
                </a:r>
              </a:p>
              <a:p>
                <a:pPr marL="0" indent="0">
                  <a:buNone/>
                </a:pPr>
                <a:r>
                  <a:rPr lang="pl-PL" sz="1800" dirty="0"/>
                  <a:t>maksymalizacja </a:t>
                </a:r>
                <a:r>
                  <a:rPr lang="pl-PL" sz="1800" dirty="0" smtClean="0"/>
                  <a:t>zysku          </a:t>
                </a:r>
                <a14:m>
                  <m:oMath xmlns:m="http://schemas.openxmlformats.org/officeDocument/2006/math">
                    <m:r>
                      <a:rPr lang="pl-PL" sz="1800" i="1">
                        <a:latin typeface="Cambria Math"/>
                      </a:rPr>
                      <m:t>𝑝𝐹</m:t>
                    </m:r>
                    <m:d>
                      <m:dPr>
                        <m:ctrlPr>
                          <a:rPr lang="pl-PL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pl-PL" sz="1800" i="1">
                            <a:latin typeface="Cambria Math"/>
                          </a:rPr>
                          <m:t>𝐾</m:t>
                        </m:r>
                        <m:r>
                          <a:rPr lang="pl-PL" sz="1800" i="1">
                            <a:latin typeface="Cambria Math"/>
                          </a:rPr>
                          <m:t>,</m:t>
                        </m:r>
                        <m:r>
                          <a:rPr lang="pl-PL" sz="1800" i="1">
                            <a:latin typeface="Cambria Math"/>
                          </a:rPr>
                          <m:t>𝐿</m:t>
                        </m:r>
                      </m:e>
                    </m:d>
                    <m:r>
                      <a:rPr lang="pl-PL" sz="1800" i="1">
                        <a:latin typeface="Cambria Math"/>
                      </a:rPr>
                      <m:t>−</m:t>
                    </m:r>
                    <m:r>
                      <a:rPr lang="pl-PL" sz="1800" i="1">
                        <a:latin typeface="Cambria Math"/>
                      </a:rPr>
                      <m:t>𝑟𝐾</m:t>
                    </m:r>
                    <m:r>
                      <a:rPr lang="pl-PL" sz="1800" i="1">
                        <a:latin typeface="Cambria Math"/>
                      </a:rPr>
                      <m:t>−</m:t>
                    </m:r>
                    <m:r>
                      <a:rPr lang="pl-PL" sz="1800" i="1">
                        <a:latin typeface="Cambria Math"/>
                      </a:rPr>
                      <m:t>𝑤𝐿</m:t>
                    </m:r>
                  </m:oMath>
                </a14:m>
                <a:endParaRPr lang="pl-PL" sz="1800" dirty="0"/>
              </a:p>
              <a:p>
                <a:pPr marL="0" indent="0">
                  <a:buNone/>
                </a:pPr>
                <a:r>
                  <a:rPr lang="pl-PL" sz="1800" dirty="0"/>
                  <a:t>Cząstkowe pochodne zysku względem kapitału i pracy musza być równe zeru, co daje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i="1">
                          <a:latin typeface="Cambria Math"/>
                        </a:rPr>
                        <m:t>𝑝</m:t>
                      </m:r>
                      <m:sSub>
                        <m:sSubPr>
                          <m:ctrlPr>
                            <a:rPr lang="pl-PL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8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l-PL" sz="1800" i="1">
                              <a:latin typeface="Cambria Math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pl-PL" sz="18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l-PL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l-PL" sz="1800" i="1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pl-PL" sz="18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pl-PL" sz="1800" i="1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l-PL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l-PL" sz="1800" i="1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pl-PL" sz="18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pl-PL" sz="1800" i="1">
                          <a:latin typeface="Cambria Math"/>
                        </a:rPr>
                        <m:t>=</m:t>
                      </m:r>
                      <m:r>
                        <a:rPr lang="pl-PL" sz="1800" i="1">
                          <a:latin typeface="Cambria Math"/>
                        </a:rPr>
                        <m:t>𝑟</m:t>
                      </m:r>
                      <m:r>
                        <a:rPr lang="pl-PL" sz="1800" b="0" i="1" smtClean="0">
                          <a:latin typeface="Cambria Math"/>
                        </a:rPr>
                        <m:t>                                                     </m:t>
                      </m:r>
                      <m:r>
                        <a:rPr lang="pl-PL" sz="1800" i="1">
                          <a:latin typeface="Cambria Math"/>
                        </a:rPr>
                        <m:t>𝑝</m:t>
                      </m:r>
                      <m:sSub>
                        <m:sSubPr>
                          <m:ctrlPr>
                            <a:rPr lang="pl-PL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8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l-PL" sz="1800" i="1">
                              <a:latin typeface="Cambria Math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pl-PL" sz="18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l-PL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l-PL" sz="1800" i="1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pl-PL" sz="18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pl-PL" sz="1800" i="1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l-PL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l-PL" sz="1800" i="1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pl-PL" sz="18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pl-PL" sz="1800" i="1">
                          <a:latin typeface="Cambria Math"/>
                        </a:rPr>
                        <m:t>=</m:t>
                      </m:r>
                      <m:r>
                        <a:rPr lang="pl-PL" sz="1800" i="1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pl-PL" sz="1800" dirty="0"/>
              </a:p>
              <a:p>
                <a:pPr marL="0" indent="0">
                  <a:buNone/>
                </a:pPr>
                <a:r>
                  <a:rPr lang="pl-PL" sz="1800" dirty="0" smtClean="0"/>
                  <a:t>Warunek </a:t>
                </a:r>
                <a:r>
                  <a:rPr lang="pl-PL" sz="1800" dirty="0"/>
                  <a:t>stałego udziału płac w przychodzie, który tutaj przyjmujemy, </a:t>
                </a:r>
                <a:r>
                  <a:rPr lang="pl-PL" sz="1800" dirty="0" smtClean="0"/>
                  <a:t>równy </a:t>
                </a:r>
                <a:r>
                  <a:rPr lang="pl-PL" sz="1800" dirty="0">
                    <a:latin typeface="Symbol" pitchFamily="18" charset="2"/>
                  </a:rPr>
                  <a:t>a</a:t>
                </a:r>
                <a:r>
                  <a:rPr lang="pl-PL" sz="1800" dirty="0"/>
                  <a:t>, można zapisać następująco</a:t>
                </a:r>
                <a14:m>
                  <m:oMath xmlns:m="http://schemas.openxmlformats.org/officeDocument/2006/math">
                    <m:r>
                      <a:rPr lang="pl-PL" sz="1800" b="0" i="0" smtClean="0">
                        <a:latin typeface="Cambria Math"/>
                      </a:rPr>
                      <m:t>                   </m:t>
                    </m:r>
                    <m:r>
                      <a:rPr lang="pl-PL" sz="1800" i="1">
                        <a:latin typeface="Cambria Math"/>
                      </a:rPr>
                      <m:t>𝑤</m:t>
                    </m:r>
                    <m:sSup>
                      <m:sSupPr>
                        <m:ctrlPr>
                          <a:rPr lang="pl-PL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sz="1800" i="1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pl-PL" sz="18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pl-PL" sz="1800" i="1">
                        <a:latin typeface="Cambria Math"/>
                      </a:rPr>
                      <m:t>=</m:t>
                    </m:r>
                    <m:r>
                      <a:rPr lang="pl-PL" sz="1800" i="1">
                        <a:latin typeface="Cambria Math"/>
                      </a:rPr>
                      <m:t>𝛼</m:t>
                    </m:r>
                    <m:r>
                      <a:rPr lang="pl-PL" sz="1800" i="1">
                        <a:latin typeface="Cambria Math"/>
                      </a:rPr>
                      <m:t>𝑝𝐹</m:t>
                    </m:r>
                    <m:d>
                      <m:dPr>
                        <m:ctrlPr>
                          <a:rPr lang="pl-PL" sz="18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l-PL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l-PL" sz="1800" i="1">
                                <a:latin typeface="Cambria Math"/>
                              </a:rPr>
                              <m:t>𝐾</m:t>
                            </m:r>
                          </m:e>
                          <m:sup>
                            <m:r>
                              <a:rPr lang="pl-PL" sz="18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pl-PL" sz="1800" i="1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pl-PL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l-PL" sz="1800" i="1">
                                <a:latin typeface="Cambria Math"/>
                              </a:rPr>
                              <m:t>𝐿</m:t>
                            </m:r>
                          </m:e>
                          <m:sup>
                            <m:r>
                              <a:rPr lang="pl-PL" sz="18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pl-PL" sz="1800" dirty="0"/>
              </a:p>
              <a:p>
                <a:pPr marL="0" indent="0">
                  <a:buNone/>
                </a:pPr>
                <a:r>
                  <a:rPr lang="pl-PL" sz="1800" dirty="0"/>
                  <a:t>Podobnie dla kapitału</a:t>
                </a:r>
                <a14:m>
                  <m:oMath xmlns:m="http://schemas.openxmlformats.org/officeDocument/2006/math">
                    <m:r>
                      <a:rPr lang="pl-PL" sz="1800" b="0" i="0" smtClean="0">
                        <a:latin typeface="Cambria Math"/>
                      </a:rPr>
                      <m:t>                    </m:t>
                    </m:r>
                    <m:r>
                      <a:rPr lang="pl-PL" sz="1800" b="0" i="1" smtClean="0">
                        <a:latin typeface="Cambria Math"/>
                      </a:rPr>
                      <m:t>          </m:t>
                    </m:r>
                    <m:r>
                      <a:rPr lang="pl-PL" sz="1800" i="1">
                        <a:latin typeface="Cambria Math"/>
                      </a:rPr>
                      <m:t>𝑟</m:t>
                    </m:r>
                    <m:sSup>
                      <m:sSupPr>
                        <m:ctrlPr>
                          <a:rPr lang="pl-PL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sz="1800" i="1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pl-PL" sz="18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pl-PL" sz="1800" i="1">
                        <a:latin typeface="Cambria Math"/>
                      </a:rPr>
                      <m:t>=(1−</m:t>
                    </m:r>
                    <m:r>
                      <a:rPr lang="pl-PL" sz="1800" i="1">
                        <a:latin typeface="Cambria Math"/>
                      </a:rPr>
                      <m:t>𝛼</m:t>
                    </m:r>
                    <m:r>
                      <a:rPr lang="pl-PL" sz="1800" i="1">
                        <a:latin typeface="Cambria Math"/>
                      </a:rPr>
                      <m:t>)</m:t>
                    </m:r>
                    <m:r>
                      <a:rPr lang="pl-PL" sz="1800" i="1">
                        <a:latin typeface="Cambria Math"/>
                      </a:rPr>
                      <m:t>𝑝𝐹</m:t>
                    </m:r>
                    <m:d>
                      <m:dPr>
                        <m:ctrlPr>
                          <a:rPr lang="pl-PL" sz="18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l-PL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l-PL" sz="1800" i="1">
                                <a:latin typeface="Cambria Math"/>
                              </a:rPr>
                              <m:t>𝐾</m:t>
                            </m:r>
                          </m:e>
                          <m:sup>
                            <m:r>
                              <a:rPr lang="pl-PL" sz="18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pl-PL" sz="1800" i="1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pl-PL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l-PL" sz="1800" i="1">
                                <a:latin typeface="Cambria Math"/>
                              </a:rPr>
                              <m:t>𝐿</m:t>
                            </m:r>
                          </m:e>
                          <m:sup>
                            <m:r>
                              <a:rPr lang="pl-PL" sz="18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pl-PL" sz="1800" dirty="0"/>
              </a:p>
              <a:p>
                <a:pPr marL="0" indent="0">
                  <a:buNone/>
                </a:pPr>
                <a:r>
                  <a:rPr lang="pl-PL" sz="1800" dirty="0"/>
                  <a:t>Dzieląc każde z równań pierwszej pary, przez odpowiednie równie drugiej pary otrzymujemy elementarny układ równań różniczkowych, niezależnych od wyjściowych zmiennych </a:t>
                </a:r>
                <a:r>
                  <a:rPr lang="pl-PL" sz="1800" i="1" dirty="0"/>
                  <a:t>r</a:t>
                </a:r>
                <a:r>
                  <a:rPr lang="pl-PL" sz="1800" dirty="0"/>
                  <a:t>, </a:t>
                </a:r>
                <a:r>
                  <a:rPr lang="pl-PL" sz="1800" i="1" dirty="0"/>
                  <a:t>w</a:t>
                </a:r>
                <a:r>
                  <a:rPr lang="pl-PL" sz="1800" dirty="0"/>
                  <a:t>, </a:t>
                </a:r>
                <a:r>
                  <a:rPr lang="pl-PL" sz="1800" i="1" dirty="0"/>
                  <a:t>p</a:t>
                </a:r>
                <a:endParaRPr lang="pl-PL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l-PL" sz="1800" i="1">
                              <a:latin typeface="Cambria Math"/>
                            </a:rPr>
                            <m:t>1−</m:t>
                          </m:r>
                          <m:r>
                            <a:rPr lang="pl-PL" sz="1800" i="1">
                              <a:latin typeface="Cambria Math"/>
                            </a:rPr>
                            <m:t>𝛼</m:t>
                          </m:r>
                        </m:num>
                        <m:den>
                          <m:r>
                            <a:rPr lang="pl-PL" sz="1800" i="1">
                              <a:latin typeface="Cambria Math"/>
                            </a:rPr>
                            <m:t>𝐾</m:t>
                          </m:r>
                        </m:den>
                      </m:f>
                      <m:r>
                        <a:rPr lang="pl-PL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l-PL" sz="1800" i="1">
                              <a:latin typeface="Cambria Math"/>
                            </a:rPr>
                            <m:t>𝛿</m:t>
                          </m:r>
                          <m:func>
                            <m:funcPr>
                              <m:ctrlPr>
                                <a:rPr lang="pl-PL" sz="18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l-PL" sz="180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pl-PL" sz="1800" i="1">
                                  <a:latin typeface="Cambria Math"/>
                                </a:rPr>
                                <m:t>𝐹</m:t>
                              </m:r>
                            </m:e>
                          </m:func>
                        </m:num>
                        <m:den>
                          <m:r>
                            <a:rPr lang="pl-PL" sz="1800" i="1">
                              <a:latin typeface="Cambria Math"/>
                            </a:rPr>
                            <m:t>𝛿</m:t>
                          </m:r>
                          <m:r>
                            <a:rPr lang="pl-PL" sz="1800" i="1">
                              <a:latin typeface="Cambria Math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pl-PL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l-PL" sz="1800" i="1">
                              <a:latin typeface="Cambria Math"/>
                            </a:rPr>
                            <m:t>𝛼</m:t>
                          </m:r>
                        </m:num>
                        <m:den>
                          <m:r>
                            <a:rPr lang="pl-PL" sz="1800" i="1">
                              <a:latin typeface="Cambria Math"/>
                            </a:rPr>
                            <m:t>𝐿</m:t>
                          </m:r>
                        </m:den>
                      </m:f>
                      <m:r>
                        <a:rPr lang="pl-PL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l-PL" sz="1800" i="1">
                              <a:latin typeface="Cambria Math"/>
                            </a:rPr>
                            <m:t>𝛿</m:t>
                          </m:r>
                          <m:func>
                            <m:funcPr>
                              <m:ctrlPr>
                                <a:rPr lang="pl-PL" sz="18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l-PL" sz="180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pl-PL" sz="1800" i="1">
                                  <a:latin typeface="Cambria Math"/>
                                </a:rPr>
                                <m:t>𝐹</m:t>
                              </m:r>
                            </m:e>
                          </m:func>
                        </m:num>
                        <m:den>
                          <m:r>
                            <a:rPr lang="pl-PL" sz="1800" i="1">
                              <a:latin typeface="Cambria Math"/>
                            </a:rPr>
                            <m:t>𝛿</m:t>
                          </m:r>
                          <m:r>
                            <a:rPr lang="pl-PL" sz="1800" i="1">
                              <a:latin typeface="Cambria Math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pl-PL" sz="1800" dirty="0"/>
              </a:p>
              <a:p>
                <a:pPr marL="0" indent="0">
                  <a:buNone/>
                </a:pPr>
                <a:r>
                  <a:rPr lang="pl-PL" sz="1800" dirty="0"/>
                  <a:t>Jedynym rozwiązaniem tego układu jest </a:t>
                </a:r>
                <a:r>
                  <a:rPr lang="pl-PL" sz="1800" dirty="0" smtClean="0"/>
                  <a:t>funkcja</a:t>
                </a:r>
                <a:endParaRPr lang="pl-PL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pl-PL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sz="1800" i="1">
                              <a:latin typeface="Cambria Math"/>
                            </a:rPr>
                            <m:t>𝐾</m:t>
                          </m:r>
                          <m:r>
                            <a:rPr lang="pl-PL" sz="1800" i="1">
                              <a:latin typeface="Cambria Math"/>
                            </a:rPr>
                            <m:t>,</m:t>
                          </m:r>
                          <m:r>
                            <a:rPr lang="pl-PL" sz="1800" i="1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pl-PL" sz="1800" i="1">
                          <a:latin typeface="Cambria Math"/>
                        </a:rPr>
                        <m:t>=</m:t>
                      </m:r>
                      <m:r>
                        <a:rPr lang="pl-PL" sz="1800" i="1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pl-PL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l-PL" sz="1800" i="1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pl-PL" sz="1800" i="1">
                              <a:latin typeface="Cambria Math"/>
                            </a:rPr>
                            <m:t>1−</m:t>
                          </m:r>
                          <m:r>
                            <a:rPr lang="pl-PL" sz="1800" i="1">
                              <a:latin typeface="Cambria Math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pl-PL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l-PL" sz="1800" i="1"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pl-PL" sz="1800" i="1">
                              <a:latin typeface="Cambria Math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pl-PL" sz="1800" dirty="0"/>
              </a:p>
              <a:p>
                <a:pPr marL="0" indent="0">
                  <a:buNone/>
                </a:pPr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24744"/>
                <a:ext cx="8892480" cy="5733255"/>
              </a:xfrm>
              <a:blipFill rotWithShape="1">
                <a:blip r:embed="rId2"/>
                <a:stretch>
                  <a:fillRect l="-548" t="-532" r="-75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Tadeusz Bednarski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1196752"/>
            <a:ext cx="8686800" cy="4860925"/>
          </a:xfrm>
        </p:spPr>
        <p:txBody>
          <a:bodyPr/>
          <a:lstStyle/>
          <a:p>
            <a:r>
              <a:rPr lang="pl-PL" sz="2800" dirty="0"/>
              <a:t>„</a:t>
            </a:r>
            <a:r>
              <a:rPr lang="pl-PL" sz="2800" dirty="0">
                <a:solidFill>
                  <a:srgbClr val="FF0000"/>
                </a:solidFill>
              </a:rPr>
              <a:t>Trudno w powyższym rozumowaniu, wolnym w zasadzie od wymiarowości, dopatrzyć się logicznej luki. </a:t>
            </a:r>
            <a:r>
              <a:rPr lang="pl-PL" sz="2800" dirty="0"/>
              <a:t>W istocie rzeczy </a:t>
            </a:r>
            <a:r>
              <a:rPr lang="pl-PL" sz="2800" i="1" dirty="0">
                <a:solidFill>
                  <a:srgbClr val="FF0000"/>
                </a:solidFill>
              </a:rPr>
              <a:t>postać</a:t>
            </a:r>
            <a:r>
              <a:rPr lang="pl-PL" sz="2800" dirty="0">
                <a:solidFill>
                  <a:srgbClr val="FF0000"/>
                </a:solidFill>
              </a:rPr>
              <a:t> funkcji wiążącej produkcję, kapitał i pracę nie zależy od przyjętych jednostek</a:t>
            </a:r>
            <a:r>
              <a:rPr lang="pl-PL" sz="2800" dirty="0"/>
              <a:t>, jeśli tylko zachowana będzie zasada proporcjonalności przy wymianie zmiennych.  Dla przykładu: wartość produkcji w danym okresie, wielkość produkcji w tonach lub sztukach (itp.) w tym samym okresie, to zmienne proporcjonalne, ich </a:t>
            </a:r>
            <a:r>
              <a:rPr lang="pl-PL" sz="2800" dirty="0">
                <a:solidFill>
                  <a:srgbClr val="FF0000"/>
                </a:solidFill>
              </a:rPr>
              <a:t>zmiana wpłynie jedynie na wartość współczynnika </a:t>
            </a:r>
            <a:r>
              <a:rPr lang="pl-PL" sz="2800" i="1" dirty="0">
                <a:solidFill>
                  <a:srgbClr val="FF0000"/>
                </a:solidFill>
              </a:rPr>
              <a:t>A</a:t>
            </a:r>
            <a:r>
              <a:rPr lang="pl-PL" sz="2800" dirty="0">
                <a:solidFill>
                  <a:srgbClr val="FF0000"/>
                </a:solidFill>
              </a:rPr>
              <a:t>, a nie na postać funkcji produkcji</a:t>
            </a:r>
            <a:r>
              <a:rPr lang="pl-PL" sz="2800" dirty="0" smtClean="0"/>
              <a:t>.”</a:t>
            </a:r>
            <a:endParaRPr lang="pl-PL" sz="2800" dirty="0"/>
          </a:p>
          <a:p>
            <a:endParaRPr lang="pl-PL" sz="280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5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Tadeusz Bednarski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24744"/>
                <a:ext cx="8892480" cy="573325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l-PL" sz="1800" dirty="0" smtClean="0"/>
                  <a:t>„Niech więc wielkość produkcji </a:t>
                </a:r>
                <a:r>
                  <a:rPr lang="pl-PL" sz="1800" i="1" dirty="0"/>
                  <a:t>Y</a:t>
                </a:r>
                <a:r>
                  <a:rPr lang="pl-PL" sz="1800" dirty="0"/>
                  <a:t> opisuje funkcja </a:t>
                </a:r>
                <a:r>
                  <a:rPr lang="pl-PL" sz="1800" i="1" dirty="0" smtClean="0"/>
                  <a:t>F </a:t>
                </a:r>
                <a:r>
                  <a:rPr lang="pl-PL" sz="1800" dirty="0" smtClean="0"/>
                  <a:t>(</a:t>
                </a:r>
                <a:r>
                  <a:rPr lang="pl-PL" sz="1800" i="1" dirty="0"/>
                  <a:t>K</a:t>
                </a:r>
                <a:r>
                  <a:rPr lang="pl-PL" sz="1800" dirty="0"/>
                  <a:t>, </a:t>
                </a:r>
                <a:r>
                  <a:rPr lang="pl-PL" sz="1800" i="1" dirty="0"/>
                  <a:t>L</a:t>
                </a:r>
                <a:r>
                  <a:rPr lang="pl-PL" sz="1800" dirty="0"/>
                  <a:t>), zależna od kapitału </a:t>
                </a:r>
                <a:r>
                  <a:rPr lang="pl-PL" sz="1800" i="1" dirty="0"/>
                  <a:t>K</a:t>
                </a:r>
                <a:r>
                  <a:rPr lang="pl-PL" sz="1800" dirty="0"/>
                  <a:t> </a:t>
                </a:r>
                <a:r>
                  <a:rPr lang="pl-PL" sz="1800" dirty="0" smtClean="0"/>
                  <a:t> i </a:t>
                </a:r>
                <a:r>
                  <a:rPr lang="pl-PL" sz="1800" dirty="0"/>
                  <a:t>pracy </a:t>
                </a:r>
                <a:r>
                  <a:rPr lang="pl-PL" sz="1800" i="1" dirty="0" smtClean="0"/>
                  <a:t>L</a:t>
                </a:r>
                <a:r>
                  <a:rPr lang="pl-PL" sz="1800" dirty="0" smtClean="0"/>
                  <a:t>. Przyjmijmy </a:t>
                </a:r>
                <a:r>
                  <a:rPr lang="pl-PL" sz="1800" dirty="0">
                    <a:sym typeface="Wingdings"/>
                  </a:rPr>
                  <a:t></a:t>
                </a:r>
                <a:r>
                  <a:rPr lang="pl-PL" sz="1800" dirty="0"/>
                  <a:t> kapitał </a:t>
                </a:r>
                <a:r>
                  <a:rPr lang="pl-PL" sz="1800" b="1" i="1" dirty="0">
                    <a:solidFill>
                      <a:srgbClr val="FF0000"/>
                    </a:solidFill>
                  </a:rPr>
                  <a:t>K</a:t>
                </a:r>
                <a:r>
                  <a:rPr lang="pl-PL" sz="1800" b="1" baseline="30000" dirty="0">
                    <a:solidFill>
                      <a:srgbClr val="FF0000"/>
                    </a:solidFill>
                  </a:rPr>
                  <a:t>*</a:t>
                </a:r>
                <a:r>
                  <a:rPr lang="pl-PL" sz="1800" b="1" dirty="0">
                    <a:solidFill>
                      <a:srgbClr val="FF0000"/>
                    </a:solidFill>
                  </a:rPr>
                  <a:t>(</a:t>
                </a:r>
                <a:r>
                  <a:rPr lang="pl-PL" sz="1800" b="1" i="1" dirty="0" err="1">
                    <a:solidFill>
                      <a:srgbClr val="FF0000"/>
                    </a:solidFill>
                  </a:rPr>
                  <a:t>r</a:t>
                </a:r>
                <a:r>
                  <a:rPr lang="pl-PL" sz="1800" b="1" dirty="0" err="1">
                    <a:solidFill>
                      <a:srgbClr val="FF0000"/>
                    </a:solidFill>
                  </a:rPr>
                  <a:t>,</a:t>
                </a:r>
                <a:r>
                  <a:rPr lang="pl-PL" sz="1800" b="1" i="1" dirty="0" err="1">
                    <a:solidFill>
                      <a:srgbClr val="FF0000"/>
                    </a:solidFill>
                  </a:rPr>
                  <a:t>w</a:t>
                </a:r>
                <a:r>
                  <a:rPr lang="pl-PL" sz="1800" b="1" dirty="0" err="1">
                    <a:solidFill>
                      <a:srgbClr val="FF0000"/>
                    </a:solidFill>
                  </a:rPr>
                  <a:t>,</a:t>
                </a:r>
                <a:r>
                  <a:rPr lang="pl-PL" sz="1800" b="1" i="1" dirty="0" err="1">
                    <a:solidFill>
                      <a:srgbClr val="FF0000"/>
                    </a:solidFill>
                  </a:rPr>
                  <a:t>p</a:t>
                </a:r>
                <a:r>
                  <a:rPr lang="pl-PL" sz="1800" b="1" dirty="0">
                    <a:solidFill>
                      <a:srgbClr val="FF0000"/>
                    </a:solidFill>
                  </a:rPr>
                  <a:t>) </a:t>
                </a:r>
                <a:r>
                  <a:rPr lang="pl-PL" sz="1800" dirty="0"/>
                  <a:t>i praca </a:t>
                </a:r>
                <a:r>
                  <a:rPr lang="pl-PL" sz="1800" b="1" i="1" dirty="0">
                    <a:solidFill>
                      <a:srgbClr val="FF0000"/>
                    </a:solidFill>
                  </a:rPr>
                  <a:t>L</a:t>
                </a:r>
                <a:r>
                  <a:rPr lang="pl-PL" sz="1800" b="1" baseline="30000" dirty="0">
                    <a:solidFill>
                      <a:srgbClr val="FF0000"/>
                    </a:solidFill>
                  </a:rPr>
                  <a:t>*</a:t>
                </a:r>
                <a:r>
                  <a:rPr lang="pl-PL" sz="1800" b="1" dirty="0">
                    <a:solidFill>
                      <a:srgbClr val="FF0000"/>
                    </a:solidFill>
                  </a:rPr>
                  <a:t>(</a:t>
                </a:r>
                <a:r>
                  <a:rPr lang="pl-PL" sz="1800" b="1" i="1" dirty="0" err="1" smtClean="0">
                    <a:solidFill>
                      <a:srgbClr val="FF0000"/>
                    </a:solidFill>
                  </a:rPr>
                  <a:t>r</a:t>
                </a:r>
                <a:r>
                  <a:rPr lang="pl-PL" sz="1800" b="1" dirty="0" err="1" smtClean="0">
                    <a:solidFill>
                      <a:srgbClr val="FF0000"/>
                    </a:solidFill>
                  </a:rPr>
                  <a:t>,</a:t>
                </a:r>
                <a:r>
                  <a:rPr lang="pl-PL" sz="1800" b="1" i="1" dirty="0" err="1" smtClean="0">
                    <a:solidFill>
                      <a:srgbClr val="FF0000"/>
                    </a:solidFill>
                  </a:rPr>
                  <a:t>w</a:t>
                </a:r>
                <a:r>
                  <a:rPr lang="pl-PL" sz="1800" b="1" dirty="0" err="1" smtClean="0">
                    <a:solidFill>
                      <a:srgbClr val="FF0000"/>
                    </a:solidFill>
                  </a:rPr>
                  <a:t>,</a:t>
                </a:r>
                <a:r>
                  <a:rPr lang="pl-PL" sz="1800" b="1" i="1" dirty="0" err="1" smtClean="0">
                    <a:solidFill>
                      <a:srgbClr val="FF0000"/>
                    </a:solidFill>
                  </a:rPr>
                  <a:t>p</a:t>
                </a:r>
                <a:r>
                  <a:rPr lang="pl-PL" sz="1800" b="1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pl-PL" sz="1800" i="1" dirty="0"/>
                  <a:t>p</a:t>
                </a:r>
                <a:r>
                  <a:rPr lang="pl-PL" sz="1800" dirty="0"/>
                  <a:t> poziom cen, </a:t>
                </a:r>
                <a:r>
                  <a:rPr lang="pl-PL" sz="1800" i="1" dirty="0"/>
                  <a:t>w</a:t>
                </a:r>
                <a:r>
                  <a:rPr lang="pl-PL" sz="1800" dirty="0"/>
                  <a:t> stawka płac, </a:t>
                </a:r>
                <a:r>
                  <a:rPr lang="pl-PL" sz="1800" i="1" dirty="0"/>
                  <a:t>r</a:t>
                </a:r>
                <a:r>
                  <a:rPr lang="pl-PL" sz="1800" dirty="0"/>
                  <a:t> stopa zwrotu z kapitału (</a:t>
                </a:r>
                <a:r>
                  <a:rPr lang="pl-PL" sz="1800" i="1" dirty="0" err="1"/>
                  <a:t>capital</a:t>
                </a:r>
                <a:r>
                  <a:rPr lang="pl-PL" sz="1800" i="1" dirty="0"/>
                  <a:t> </a:t>
                </a:r>
                <a:r>
                  <a:rPr lang="pl-PL" sz="1800" i="1" dirty="0" err="1"/>
                  <a:t>rental</a:t>
                </a:r>
                <a:r>
                  <a:rPr lang="pl-PL" sz="1800" i="1" dirty="0"/>
                  <a:t> </a:t>
                </a:r>
                <a:r>
                  <a:rPr lang="pl-PL" sz="1800" i="1" dirty="0" err="1"/>
                  <a:t>rate</a:t>
                </a:r>
                <a:r>
                  <a:rPr lang="pl-PL" sz="1800" dirty="0"/>
                  <a:t>)</a:t>
                </a:r>
              </a:p>
              <a:p>
                <a:pPr marL="0" indent="0">
                  <a:buNone/>
                </a:pPr>
                <a:r>
                  <a:rPr lang="pl-PL" sz="1800" dirty="0"/>
                  <a:t>maksymalizacja </a:t>
                </a:r>
                <a:r>
                  <a:rPr lang="pl-PL" sz="1800" dirty="0" smtClean="0"/>
                  <a:t>zysku          </a:t>
                </a:r>
                <a14:m>
                  <m:oMath xmlns:m="http://schemas.openxmlformats.org/officeDocument/2006/math">
                    <m:r>
                      <a:rPr lang="pl-PL" sz="1800" b="1" i="1" smtClean="0">
                        <a:solidFill>
                          <a:srgbClr val="FF0000"/>
                        </a:solidFill>
                        <a:latin typeface="Cambria Math"/>
                      </a:rPr>
                      <m:t>𝒑𝑭</m:t>
                    </m:r>
                    <m:d>
                      <m:dPr>
                        <m:ctrlPr>
                          <a:rPr lang="pl-PL" sz="1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l-PL" sz="1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𝑲</m:t>
                        </m:r>
                        <m:r>
                          <a:rPr lang="pl-PL" sz="1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pl-PL" sz="1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𝑳</m:t>
                        </m:r>
                      </m:e>
                    </m:d>
                    <m:r>
                      <a:rPr lang="pl-PL" sz="1800" b="1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pl-PL" sz="1800" b="1" i="1">
                        <a:solidFill>
                          <a:srgbClr val="FF0000"/>
                        </a:solidFill>
                        <a:latin typeface="Cambria Math"/>
                      </a:rPr>
                      <m:t>𝒓𝑲</m:t>
                    </m:r>
                    <m:r>
                      <a:rPr lang="pl-PL" sz="1800" b="1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pl-PL" sz="1800" b="1" i="1">
                        <a:solidFill>
                          <a:srgbClr val="FF0000"/>
                        </a:solidFill>
                        <a:latin typeface="Cambria Math"/>
                      </a:rPr>
                      <m:t>𝒘𝑳</m:t>
                    </m:r>
                  </m:oMath>
                </a14:m>
                <a:endParaRPr lang="pl-PL" sz="18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pl-PL" sz="1800" dirty="0"/>
                  <a:t>Cząstkowe pochodne zysku względem kapitału i pracy musza być równe zeru, co daje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i="1">
                          <a:latin typeface="Cambria Math"/>
                        </a:rPr>
                        <m:t>𝑝</m:t>
                      </m:r>
                      <m:sSub>
                        <m:sSubPr>
                          <m:ctrlPr>
                            <a:rPr lang="pl-PL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8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l-PL" sz="1800" i="1">
                              <a:latin typeface="Cambria Math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pl-PL" sz="18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l-PL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l-PL" sz="1800" i="1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pl-PL" sz="18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pl-PL" sz="1800" i="1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l-PL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l-PL" sz="1800" i="1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pl-PL" sz="18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pl-PL" sz="1800" i="1">
                          <a:latin typeface="Cambria Math"/>
                        </a:rPr>
                        <m:t>=</m:t>
                      </m:r>
                      <m:r>
                        <a:rPr lang="pl-PL" sz="1800" i="1">
                          <a:latin typeface="Cambria Math"/>
                        </a:rPr>
                        <m:t>𝑟</m:t>
                      </m:r>
                      <m:r>
                        <a:rPr lang="pl-PL" sz="1800" b="0" i="1" smtClean="0">
                          <a:latin typeface="Cambria Math"/>
                        </a:rPr>
                        <m:t>                                                     </m:t>
                      </m:r>
                      <m:r>
                        <a:rPr lang="pl-PL" sz="1800" i="1">
                          <a:latin typeface="Cambria Math"/>
                        </a:rPr>
                        <m:t>𝑝</m:t>
                      </m:r>
                      <m:sSub>
                        <m:sSubPr>
                          <m:ctrlPr>
                            <a:rPr lang="pl-PL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8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l-PL" sz="1800" i="1">
                              <a:latin typeface="Cambria Math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pl-PL" sz="18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l-PL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l-PL" sz="1800" i="1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pl-PL" sz="18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pl-PL" sz="1800" i="1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l-PL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l-PL" sz="1800" i="1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pl-PL" sz="18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pl-PL" sz="1800" i="1">
                          <a:latin typeface="Cambria Math"/>
                        </a:rPr>
                        <m:t>=</m:t>
                      </m:r>
                      <m:r>
                        <a:rPr lang="pl-PL" sz="1800" i="1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pl-PL" sz="1800" dirty="0"/>
              </a:p>
              <a:p>
                <a:pPr marL="0" indent="0">
                  <a:buNone/>
                </a:pPr>
                <a:r>
                  <a:rPr lang="pl-PL" sz="1800" dirty="0" smtClean="0"/>
                  <a:t>Warunek </a:t>
                </a:r>
                <a:r>
                  <a:rPr lang="pl-PL" sz="1800" dirty="0"/>
                  <a:t>stałego udziału płac w przychodzie, który tutaj przyjmujemy, </a:t>
                </a:r>
                <a:r>
                  <a:rPr lang="pl-PL" sz="1800" dirty="0" smtClean="0"/>
                  <a:t>równy </a:t>
                </a:r>
                <a:r>
                  <a:rPr lang="pl-PL" sz="1800" dirty="0">
                    <a:latin typeface="Symbol" pitchFamily="18" charset="2"/>
                  </a:rPr>
                  <a:t>a</a:t>
                </a:r>
                <a:r>
                  <a:rPr lang="pl-PL" sz="1800" dirty="0"/>
                  <a:t>, można zapisać następująco</a:t>
                </a:r>
                <a14:m>
                  <m:oMath xmlns:m="http://schemas.openxmlformats.org/officeDocument/2006/math">
                    <m:r>
                      <a:rPr lang="pl-PL" sz="1800" b="0" i="0" smtClean="0">
                        <a:latin typeface="Cambria Math"/>
                      </a:rPr>
                      <m:t>                   </m:t>
                    </m:r>
                    <m:r>
                      <a:rPr lang="pl-PL" sz="1800" i="1">
                        <a:latin typeface="Cambria Math"/>
                      </a:rPr>
                      <m:t>𝑤</m:t>
                    </m:r>
                    <m:sSup>
                      <m:sSupPr>
                        <m:ctrlPr>
                          <a:rPr lang="pl-PL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sz="1800" i="1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pl-PL" sz="18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pl-PL" sz="1800" i="1">
                        <a:latin typeface="Cambria Math"/>
                      </a:rPr>
                      <m:t>=</m:t>
                    </m:r>
                    <m:r>
                      <a:rPr lang="pl-PL" sz="1800" i="1">
                        <a:latin typeface="Cambria Math"/>
                      </a:rPr>
                      <m:t>𝛼</m:t>
                    </m:r>
                    <m:r>
                      <a:rPr lang="pl-PL" sz="1800" i="1">
                        <a:latin typeface="Cambria Math"/>
                      </a:rPr>
                      <m:t>𝑝𝐹</m:t>
                    </m:r>
                    <m:d>
                      <m:dPr>
                        <m:ctrlPr>
                          <a:rPr lang="pl-PL" sz="18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l-PL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l-PL" sz="1800" i="1">
                                <a:latin typeface="Cambria Math"/>
                              </a:rPr>
                              <m:t>𝐾</m:t>
                            </m:r>
                          </m:e>
                          <m:sup>
                            <m:r>
                              <a:rPr lang="pl-PL" sz="18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pl-PL" sz="1800" i="1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pl-PL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l-PL" sz="1800" i="1">
                                <a:latin typeface="Cambria Math"/>
                              </a:rPr>
                              <m:t>𝐿</m:t>
                            </m:r>
                          </m:e>
                          <m:sup>
                            <m:r>
                              <a:rPr lang="pl-PL" sz="18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pl-PL" sz="1800" dirty="0"/>
              </a:p>
              <a:p>
                <a:pPr marL="0" indent="0">
                  <a:buNone/>
                </a:pPr>
                <a:r>
                  <a:rPr lang="pl-PL" sz="1800" dirty="0"/>
                  <a:t>Podobnie dla kapitału</a:t>
                </a:r>
                <a14:m>
                  <m:oMath xmlns:m="http://schemas.openxmlformats.org/officeDocument/2006/math">
                    <m:r>
                      <a:rPr lang="pl-PL" sz="1800" b="0" i="0" smtClean="0">
                        <a:latin typeface="Cambria Math"/>
                      </a:rPr>
                      <m:t>                    </m:t>
                    </m:r>
                    <m:r>
                      <a:rPr lang="pl-PL" sz="1800" b="0" i="1" smtClean="0">
                        <a:latin typeface="Cambria Math"/>
                      </a:rPr>
                      <m:t>          </m:t>
                    </m:r>
                    <m:r>
                      <a:rPr lang="pl-PL" sz="1800" i="1">
                        <a:latin typeface="Cambria Math"/>
                      </a:rPr>
                      <m:t>𝑟</m:t>
                    </m:r>
                    <m:sSup>
                      <m:sSupPr>
                        <m:ctrlPr>
                          <a:rPr lang="pl-PL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sz="1800" i="1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pl-PL" sz="18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pl-PL" sz="1800" i="1">
                        <a:latin typeface="Cambria Math"/>
                      </a:rPr>
                      <m:t>=(1−</m:t>
                    </m:r>
                    <m:r>
                      <a:rPr lang="pl-PL" sz="1800" i="1">
                        <a:latin typeface="Cambria Math"/>
                      </a:rPr>
                      <m:t>𝛼</m:t>
                    </m:r>
                    <m:r>
                      <a:rPr lang="pl-PL" sz="1800" i="1">
                        <a:latin typeface="Cambria Math"/>
                      </a:rPr>
                      <m:t>)</m:t>
                    </m:r>
                    <m:r>
                      <a:rPr lang="pl-PL" sz="1800" i="1">
                        <a:latin typeface="Cambria Math"/>
                      </a:rPr>
                      <m:t>𝑝𝐹</m:t>
                    </m:r>
                    <m:d>
                      <m:dPr>
                        <m:ctrlPr>
                          <a:rPr lang="pl-PL" sz="18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l-PL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l-PL" sz="1800" i="1">
                                <a:latin typeface="Cambria Math"/>
                              </a:rPr>
                              <m:t>𝐾</m:t>
                            </m:r>
                          </m:e>
                          <m:sup>
                            <m:r>
                              <a:rPr lang="pl-PL" sz="18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pl-PL" sz="1800" i="1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pl-PL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l-PL" sz="1800" i="1">
                                <a:latin typeface="Cambria Math"/>
                              </a:rPr>
                              <m:t>𝐿</m:t>
                            </m:r>
                          </m:e>
                          <m:sup>
                            <m:r>
                              <a:rPr lang="pl-PL" sz="18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pl-PL" sz="1800" dirty="0"/>
              </a:p>
              <a:p>
                <a:pPr marL="0" indent="0">
                  <a:buNone/>
                </a:pPr>
                <a:r>
                  <a:rPr lang="pl-PL" sz="1800" dirty="0"/>
                  <a:t>Dzieląc każde z równań pierwszej pary, przez odpowiednie równie drugiej pary otrzymujemy elementarny układ równań różniczkowych, niezależnych od wyjściowych zmiennych </a:t>
                </a:r>
                <a:r>
                  <a:rPr lang="pl-PL" sz="1800" i="1" dirty="0"/>
                  <a:t>r</a:t>
                </a:r>
                <a:r>
                  <a:rPr lang="pl-PL" sz="1800" dirty="0"/>
                  <a:t>, </a:t>
                </a:r>
                <a:r>
                  <a:rPr lang="pl-PL" sz="1800" i="1" dirty="0"/>
                  <a:t>w</a:t>
                </a:r>
                <a:r>
                  <a:rPr lang="pl-PL" sz="1800" dirty="0"/>
                  <a:t>, </a:t>
                </a:r>
                <a:r>
                  <a:rPr lang="pl-PL" sz="1800" i="1" dirty="0"/>
                  <a:t>p</a:t>
                </a:r>
                <a:endParaRPr lang="pl-PL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l-PL" sz="1800" i="1">
                              <a:latin typeface="Cambria Math"/>
                            </a:rPr>
                            <m:t>1−</m:t>
                          </m:r>
                          <m:r>
                            <a:rPr lang="pl-PL" sz="1800" i="1">
                              <a:latin typeface="Cambria Math"/>
                            </a:rPr>
                            <m:t>𝛼</m:t>
                          </m:r>
                        </m:num>
                        <m:den>
                          <m:r>
                            <a:rPr lang="pl-PL" sz="1800" i="1">
                              <a:latin typeface="Cambria Math"/>
                            </a:rPr>
                            <m:t>𝐾</m:t>
                          </m:r>
                        </m:den>
                      </m:f>
                      <m:r>
                        <a:rPr lang="pl-PL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l-PL" sz="1800" i="1">
                              <a:latin typeface="Cambria Math"/>
                            </a:rPr>
                            <m:t>𝛿</m:t>
                          </m:r>
                          <m:func>
                            <m:funcPr>
                              <m:ctrlPr>
                                <a:rPr lang="pl-PL" sz="18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l-PL" sz="180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pl-PL" sz="1800" i="1">
                                  <a:latin typeface="Cambria Math"/>
                                </a:rPr>
                                <m:t>𝐹</m:t>
                              </m:r>
                            </m:e>
                          </m:func>
                        </m:num>
                        <m:den>
                          <m:r>
                            <a:rPr lang="pl-PL" sz="1800" i="1">
                              <a:latin typeface="Cambria Math"/>
                            </a:rPr>
                            <m:t>𝛿</m:t>
                          </m:r>
                          <m:r>
                            <a:rPr lang="pl-PL" sz="1800" i="1">
                              <a:latin typeface="Cambria Math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pl-PL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l-PL" sz="1800" i="1">
                              <a:latin typeface="Cambria Math"/>
                            </a:rPr>
                            <m:t>𝛼</m:t>
                          </m:r>
                        </m:num>
                        <m:den>
                          <m:r>
                            <a:rPr lang="pl-PL" sz="1800" i="1">
                              <a:latin typeface="Cambria Math"/>
                            </a:rPr>
                            <m:t>𝐿</m:t>
                          </m:r>
                        </m:den>
                      </m:f>
                      <m:r>
                        <a:rPr lang="pl-PL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l-PL" sz="1800" i="1">
                              <a:latin typeface="Cambria Math"/>
                            </a:rPr>
                            <m:t>𝛿</m:t>
                          </m:r>
                          <m:func>
                            <m:funcPr>
                              <m:ctrlPr>
                                <a:rPr lang="pl-PL" sz="18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l-PL" sz="180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pl-PL" sz="1800" i="1">
                                  <a:latin typeface="Cambria Math"/>
                                </a:rPr>
                                <m:t>𝐹</m:t>
                              </m:r>
                            </m:e>
                          </m:func>
                        </m:num>
                        <m:den>
                          <m:r>
                            <a:rPr lang="pl-PL" sz="1800" i="1">
                              <a:latin typeface="Cambria Math"/>
                            </a:rPr>
                            <m:t>𝛿</m:t>
                          </m:r>
                          <m:r>
                            <a:rPr lang="pl-PL" sz="1800" i="1">
                              <a:latin typeface="Cambria Math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pl-PL" sz="1800" dirty="0"/>
              </a:p>
              <a:p>
                <a:pPr marL="0" indent="0">
                  <a:buNone/>
                </a:pPr>
                <a:r>
                  <a:rPr lang="pl-PL" sz="1800" dirty="0"/>
                  <a:t>Jedynym rozwiązaniem tego układu jest </a:t>
                </a:r>
                <a:r>
                  <a:rPr lang="pl-PL" sz="1800" dirty="0" smtClean="0"/>
                  <a:t>funkcja</a:t>
                </a:r>
                <a:endParaRPr lang="pl-PL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pl-PL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sz="1800" i="1">
                              <a:latin typeface="Cambria Math"/>
                            </a:rPr>
                            <m:t>𝐾</m:t>
                          </m:r>
                          <m:r>
                            <a:rPr lang="pl-PL" sz="1800" i="1">
                              <a:latin typeface="Cambria Math"/>
                            </a:rPr>
                            <m:t>,</m:t>
                          </m:r>
                          <m:r>
                            <a:rPr lang="pl-PL" sz="1800" i="1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pl-PL" sz="1800" i="1">
                          <a:latin typeface="Cambria Math"/>
                        </a:rPr>
                        <m:t>=</m:t>
                      </m:r>
                      <m:r>
                        <a:rPr lang="pl-PL" sz="1800" i="1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pl-PL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l-PL" sz="1800" i="1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pl-PL" sz="1800" i="1">
                              <a:latin typeface="Cambria Math"/>
                            </a:rPr>
                            <m:t>1−</m:t>
                          </m:r>
                          <m:r>
                            <a:rPr lang="pl-PL" sz="1800" i="1">
                              <a:latin typeface="Cambria Math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pl-PL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l-PL" sz="1800" i="1"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pl-PL" sz="1800" i="1">
                              <a:latin typeface="Cambria Math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pl-PL" sz="1800" dirty="0"/>
              </a:p>
              <a:p>
                <a:pPr marL="0" indent="0">
                  <a:buNone/>
                </a:pPr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24744"/>
                <a:ext cx="8892480" cy="5733255"/>
              </a:xfrm>
              <a:blipFill rotWithShape="1">
                <a:blip r:embed="rId2"/>
                <a:stretch>
                  <a:fillRect l="-548" t="-532" r="-75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2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19508" y="116632"/>
            <a:ext cx="9756576" cy="896144"/>
          </a:xfrm>
        </p:spPr>
        <p:txBody>
          <a:bodyPr/>
          <a:lstStyle/>
          <a:p>
            <a:r>
              <a:rPr lang="pl-PL" sz="3200" dirty="0"/>
              <a:t>Andrzej Malawski, </a:t>
            </a:r>
            <a:r>
              <a:rPr lang="pl-PL" sz="3200" dirty="0" smtClean="0"/>
              <a:t>Nieco </a:t>
            </a:r>
            <a:r>
              <a:rPr lang="pl-PL" sz="3200" dirty="0"/>
              <a:t>hałasu o coś, </a:t>
            </a:r>
            <a:r>
              <a:rPr lang="pl-PL" sz="3200" dirty="0" smtClean="0"/>
              <a:t>czyli</a:t>
            </a:r>
            <a:br>
              <a:rPr lang="pl-PL" sz="3200" dirty="0" smtClean="0"/>
            </a:br>
            <a:r>
              <a:rPr lang="pl-PL" sz="3200" dirty="0" smtClean="0"/>
              <a:t>kilka </a:t>
            </a:r>
            <a:r>
              <a:rPr lang="pl-PL" sz="3200" dirty="0"/>
              <a:t>uwag </a:t>
            </a:r>
            <a:r>
              <a:rPr lang="pl-PL" sz="3200" i="1" dirty="0"/>
              <a:t>ad hoc</a:t>
            </a:r>
            <a:r>
              <a:rPr lang="pl-PL" sz="3200" dirty="0"/>
              <a:t> o wymiarowości w </a:t>
            </a:r>
            <a:r>
              <a:rPr lang="pl-PL" sz="3200" dirty="0" smtClean="0"/>
              <a:t>ekonomii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1196975"/>
            <a:ext cx="9017000" cy="5661025"/>
          </a:xfrm>
        </p:spPr>
        <p:txBody>
          <a:bodyPr/>
          <a:lstStyle/>
          <a:p>
            <a:r>
              <a:rPr lang="pl-PL" sz="2000" dirty="0" smtClean="0"/>
              <a:t>„problem </a:t>
            </a:r>
            <a:r>
              <a:rPr lang="pl-PL" sz="2000" dirty="0"/>
              <a:t>wymiarowości w ekonomii nie stanowi jakiegoś </a:t>
            </a:r>
            <a:r>
              <a:rPr lang="pl-PL" sz="2000" i="1" dirty="0" smtClean="0"/>
              <a:t>novum”</a:t>
            </a:r>
          </a:p>
          <a:p>
            <a:r>
              <a:rPr lang="pl-PL" sz="2000" dirty="0"/>
              <a:t>„</a:t>
            </a:r>
            <a:r>
              <a:rPr lang="pl-PL" sz="2000" dirty="0">
                <a:solidFill>
                  <a:srgbClr val="FF0000"/>
                </a:solidFill>
              </a:rPr>
              <a:t>Pogląd Barnetta </a:t>
            </a:r>
            <a:r>
              <a:rPr lang="pl-PL" sz="2000" dirty="0" smtClean="0">
                <a:solidFill>
                  <a:srgbClr val="FF0000"/>
                </a:solidFill>
              </a:rPr>
              <a:t>… </a:t>
            </a:r>
            <a:r>
              <a:rPr lang="pl-PL" sz="2000" dirty="0" smtClean="0"/>
              <a:t>że </a:t>
            </a:r>
            <a:r>
              <a:rPr lang="pl-PL" sz="2000" dirty="0"/>
              <a:t>brak wymiarów wielkości ekonomicznych i ich jednostek matematyczno-statystycznej analizy zjawisk procesów gospodarczych, zaś w przypadku ich uwzględnienia wskazywana niespójność bądź zmienność stanowi jej poważne nadużycie, czy wręcz dyskwalifikuje jako narzędzi badawcze na gruncie ekonomii – </a:t>
            </a:r>
            <a:r>
              <a:rPr lang="pl-PL" sz="2000" dirty="0">
                <a:solidFill>
                  <a:srgbClr val="FF0000"/>
                </a:solidFill>
              </a:rPr>
              <a:t>uważamy za skrajny i nieuzasadniony</a:t>
            </a:r>
            <a:r>
              <a:rPr lang="pl-PL" sz="2000" dirty="0"/>
              <a:t>. Należy tu bowiem odróżnić co najmniej  dwie kwestie: </a:t>
            </a:r>
            <a:r>
              <a:rPr lang="pl-PL" sz="2000" dirty="0">
                <a:solidFill>
                  <a:srgbClr val="FF0000"/>
                </a:solidFill>
              </a:rPr>
              <a:t>znaczenie badanego problemu w ekonomii teoretycznej i empirycznej oraz źródła ich matematyzacji. </a:t>
            </a:r>
            <a:r>
              <a:rPr lang="pl-PL" sz="2000" dirty="0"/>
              <a:t>W pierwszej z nich znaczenie omawianego problemu trudno przecenić w badaniach empirycznych, domagających się pomiaru obserwowanych wielkości, co bez ustalonej jednostki (miana), wymiaru) jest wykluczone. </a:t>
            </a:r>
            <a:r>
              <a:rPr lang="pl-PL" sz="2000" dirty="0">
                <a:solidFill>
                  <a:srgbClr val="FF0000"/>
                </a:solidFill>
              </a:rPr>
              <a:t>Nie wydaje się natomiast tak konieczne w analizie teoretycznej,</a:t>
            </a:r>
            <a:r>
              <a:rPr lang="pl-PL" sz="2000" dirty="0"/>
              <a:t>  gdzie modele matematyczne tworzące teorie ekonomiczne nie muszą przyjmować formy równań czy ich układów, ale są postaci </a:t>
            </a:r>
            <a:r>
              <a:rPr lang="pl-PL" sz="2000" dirty="0">
                <a:solidFill>
                  <a:srgbClr val="FF0000"/>
                </a:solidFill>
              </a:rPr>
              <a:t>aksjomatycznych systemów dedukcyjnych</a:t>
            </a:r>
            <a:r>
              <a:rPr lang="pl-PL" sz="2000" dirty="0"/>
              <a:t>, jak m.in. teoria równowagi ogólnej, która nie pretenduje wprost do weryfikacji empirycznej, a jedynie poprzez swoje </a:t>
            </a:r>
            <a:r>
              <a:rPr lang="pl-PL" sz="2000" dirty="0">
                <a:solidFill>
                  <a:srgbClr val="FF0000"/>
                </a:solidFill>
              </a:rPr>
              <a:t>dalekosiężne implikacje </a:t>
            </a:r>
            <a:r>
              <a:rPr lang="pl-PL" sz="2000" dirty="0" smtClean="0">
                <a:solidFill>
                  <a:srgbClr val="FF0000"/>
                </a:solidFill>
              </a:rPr>
              <a:t>logiczne</a:t>
            </a:r>
            <a:r>
              <a:rPr lang="pl-PL" sz="2000" dirty="0" smtClean="0"/>
              <a:t>, …”</a:t>
            </a:r>
            <a:endParaRPr lang="pl-PL" sz="2000" dirty="0"/>
          </a:p>
          <a:p>
            <a:endParaRPr lang="pl-PL" sz="200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6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Andrzej Malawski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„… praca </a:t>
            </a:r>
            <a:r>
              <a:rPr lang="pl-PL" dirty="0"/>
              <a:t>Barnetta nie stanowi jednak </a:t>
            </a:r>
            <a:r>
              <a:rPr lang="pl-PL" i="1" dirty="0"/>
              <a:t>wiele hałasu o nic </a:t>
            </a:r>
            <a:r>
              <a:rPr lang="pl-PL" dirty="0"/>
              <a:t> i zasługuje na uwagę, </a:t>
            </a:r>
            <a:r>
              <a:rPr lang="pl-PL" dirty="0" smtClean="0"/>
              <a:t>stąd </a:t>
            </a:r>
            <a:r>
              <a:rPr lang="pl-PL" dirty="0"/>
              <a:t>tytułowe </a:t>
            </a:r>
            <a:r>
              <a:rPr lang="pl-PL" i="1" dirty="0">
                <a:solidFill>
                  <a:srgbClr val="FF0000"/>
                </a:solidFill>
              </a:rPr>
              <a:t>nieco hałasu o coś</a:t>
            </a:r>
            <a:r>
              <a:rPr lang="pl-PL" dirty="0">
                <a:solidFill>
                  <a:srgbClr val="FF0000"/>
                </a:solidFill>
              </a:rPr>
              <a:t>. </a:t>
            </a:r>
            <a:r>
              <a:rPr lang="pl-PL" dirty="0"/>
              <a:t>Szkoda jednak, że brak w niej  części pozytywnej, co czyni ją mało konstruktywną.”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8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414072" cy="896144"/>
          </a:xfrm>
        </p:spPr>
        <p:txBody>
          <a:bodyPr/>
          <a:lstStyle/>
          <a:p>
            <a:r>
              <a:rPr lang="pl-PL" dirty="0"/>
              <a:t>Tomasz Żylicz, ‘Czy w ekonomii jednostki pomiaru coś znaczą</a:t>
            </a:r>
            <a:r>
              <a:rPr lang="pl-PL" dirty="0" smtClean="0"/>
              <a:t>?’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/>
              <a:t>„Różnica między równaniami ekonomicznymi i fizycznymi polega na tym, że </a:t>
            </a:r>
            <a:r>
              <a:rPr lang="pl-PL" sz="2800" dirty="0">
                <a:solidFill>
                  <a:srgbClr val="FF0000"/>
                </a:solidFill>
              </a:rPr>
              <a:t>te ostatnie bywają rzetelniej podbudowane empirycznie</a:t>
            </a:r>
            <a:r>
              <a:rPr lang="pl-PL" sz="2800" dirty="0"/>
              <a:t>, a więc rzadziej się zdarza, iż wyrażający je wzór matematyczny jest błędny. Analiza wymiarowa pomaga znaleźć te błędy, ale nie gwarantuje ich eliminacji. </a:t>
            </a:r>
            <a:r>
              <a:rPr lang="pl-PL" sz="2800" dirty="0">
                <a:solidFill>
                  <a:srgbClr val="FF0000"/>
                </a:solidFill>
              </a:rPr>
              <a:t>Artykuł Williama Barnetta, … rzeczywiście zwraca uwagę na pewne niefrasobliwości ekonomistów</a:t>
            </a:r>
            <a:r>
              <a:rPr lang="pl-PL" sz="2800" dirty="0"/>
              <a:t>, choć jego autor </a:t>
            </a:r>
            <a:r>
              <a:rPr lang="pl-PL" sz="2800" dirty="0">
                <a:solidFill>
                  <a:srgbClr val="FF0000"/>
                </a:solidFill>
              </a:rPr>
              <a:t>przesadza</a:t>
            </a:r>
            <a:r>
              <a:rPr lang="pl-PL" sz="2800" dirty="0"/>
              <a:t> twierdząc, że dorobek teorii ekonomii  wymaga gruntownego przeglądu pod tym kątem.”</a:t>
            </a:r>
          </a:p>
          <a:p>
            <a:endParaRPr lang="pl-PL" sz="280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3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Tomasz Żylicz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0" y="764704"/>
                <a:ext cx="9144000" cy="6093297"/>
              </a:xfrm>
            </p:spPr>
            <p:txBody>
              <a:bodyPr/>
              <a:lstStyle/>
              <a:p>
                <a:r>
                  <a:rPr lang="pl-PL" sz="2200" dirty="0"/>
                  <a:t>„W fizyce takie przeliczenia [mian – WK] są na porządku dziennym, więc trudno sobie wyobrazić, że ktoś mógłby posługiwać się wzorem, którego i lewa i prawa strona wyrażone są w innych jednostkach.  </a:t>
                </a:r>
                <a:r>
                  <a:rPr lang="pl-PL" sz="2200" dirty="0">
                    <a:solidFill>
                      <a:srgbClr val="FF0000"/>
                    </a:solidFill>
                  </a:rPr>
                  <a:t>Inaczej jest w ekonomii</a:t>
                </a:r>
                <a:r>
                  <a:rPr lang="pl-PL" sz="2200" dirty="0"/>
                  <a:t>. Tutaj pomiar eksperymentalny bywa często problematyczny, więc i </a:t>
                </a:r>
                <a:r>
                  <a:rPr lang="pl-PL" sz="2200" dirty="0">
                    <a:solidFill>
                      <a:srgbClr val="FF0000"/>
                    </a:solidFill>
                  </a:rPr>
                  <a:t>posługiwanie  się wzorami zostaje zrytualizowane </a:t>
                </a:r>
                <a:r>
                  <a:rPr lang="pl-PL" sz="2200" dirty="0"/>
                  <a:t>tak, że użytkownik często dobrze nie rozumie, jak interpretować obliczenia. </a:t>
                </a:r>
              </a:p>
              <a:p>
                <a:r>
                  <a:rPr lang="pl-PL" sz="2200" dirty="0" smtClean="0"/>
                  <a:t>Funkcja  </a:t>
                </a:r>
                <a14:m>
                  <m:oMath xmlns:m="http://schemas.openxmlformats.org/officeDocument/2006/math">
                    <m:r>
                      <a:rPr lang="pl-PL" sz="2200" i="1">
                        <a:latin typeface="Cambria Math"/>
                      </a:rPr>
                      <m:t>𝑌</m:t>
                    </m:r>
                    <m:r>
                      <a:rPr lang="pl-PL" sz="2200" i="1">
                        <a:latin typeface="Cambria Math"/>
                      </a:rPr>
                      <m:t>=</m:t>
                    </m:r>
                    <m:r>
                      <a:rPr lang="pl-PL" sz="2200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pl-PL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sz="2200" i="1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pl-PL" sz="2200" i="1">
                            <a:latin typeface="Cambria Math"/>
                          </a:rPr>
                          <m:t>𝛼</m:t>
                        </m:r>
                      </m:sup>
                    </m:sSup>
                    <m:sSup>
                      <m:sSupPr>
                        <m:ctrlPr>
                          <a:rPr lang="pl-PL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sz="2200" i="1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pl-PL" sz="2200" i="1">
                            <a:latin typeface="Cambria Math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pl-PL" sz="2200" dirty="0" smtClean="0"/>
                  <a:t> </a:t>
                </a:r>
                <a:r>
                  <a:rPr lang="pl-PL" sz="2200" dirty="0" smtClean="0">
                    <a:sym typeface="Wingdings" pitchFamily="2" charset="2"/>
                  </a:rPr>
                  <a:t> </a:t>
                </a:r>
                <a:r>
                  <a:rPr lang="pl-PL" sz="2200" dirty="0" smtClean="0"/>
                  <a:t>Jeśli </a:t>
                </a:r>
                <a:r>
                  <a:rPr lang="pl-PL" sz="2200" i="1" dirty="0"/>
                  <a:t>Y</a:t>
                </a:r>
                <a:r>
                  <a:rPr lang="pl-PL" sz="2200" dirty="0"/>
                  <a:t> w sztukach, </a:t>
                </a:r>
                <a:r>
                  <a:rPr lang="pl-PL" sz="2200" i="1" dirty="0"/>
                  <a:t>K</a:t>
                </a:r>
                <a:r>
                  <a:rPr lang="pl-PL" sz="2200" dirty="0"/>
                  <a:t> w złotówkach i </a:t>
                </a:r>
                <a:r>
                  <a:rPr lang="pl-PL" sz="2200" i="1" dirty="0"/>
                  <a:t>L</a:t>
                </a:r>
                <a:r>
                  <a:rPr lang="pl-PL" sz="2200" dirty="0"/>
                  <a:t> w dniówkach to </a:t>
                </a:r>
                <a:r>
                  <a:rPr lang="pl-PL" sz="2200" i="1" dirty="0"/>
                  <a:t>A</a:t>
                </a:r>
                <a:r>
                  <a:rPr lang="pl-PL" sz="2200" dirty="0"/>
                  <a:t> powinno mieć wymiar [sztuk zł</a:t>
                </a:r>
                <a:r>
                  <a:rPr lang="pl-PL" sz="2200" baseline="30000" dirty="0"/>
                  <a:t>-</a:t>
                </a:r>
                <a:r>
                  <a:rPr lang="pl-PL" sz="2200" baseline="30000" dirty="0">
                    <a:latin typeface="Symbol" pitchFamily="18" charset="2"/>
                  </a:rPr>
                  <a:t>a</a:t>
                </a:r>
                <a:r>
                  <a:rPr lang="pl-PL" sz="2200" dirty="0"/>
                  <a:t> dniówka</a:t>
                </a:r>
                <a:r>
                  <a:rPr lang="pl-PL" sz="2200" baseline="30000" dirty="0"/>
                  <a:t>-</a:t>
                </a:r>
                <a:r>
                  <a:rPr lang="pl-PL" sz="2200" baseline="30000" dirty="0">
                    <a:latin typeface="Symbol" pitchFamily="18" charset="2"/>
                  </a:rPr>
                  <a:t>b</a:t>
                </a:r>
                <a:r>
                  <a:rPr lang="pl-PL" sz="2200" dirty="0"/>
                  <a:t>].  </a:t>
                </a:r>
                <a:r>
                  <a:rPr lang="pl-PL" sz="2200" dirty="0" smtClean="0"/>
                  <a:t>… Z </a:t>
                </a:r>
                <a:r>
                  <a:rPr lang="pl-PL" sz="2200" dirty="0"/>
                  <a:t>pewnością </a:t>
                </a:r>
                <a:r>
                  <a:rPr lang="pl-PL" sz="2200" dirty="0">
                    <a:solidFill>
                      <a:srgbClr val="FF0000"/>
                    </a:solidFill>
                  </a:rPr>
                  <a:t>wielu ekonomistów nie zastanawiało się nad wymiarem parametru </a:t>
                </a:r>
                <a:r>
                  <a:rPr lang="pl-PL" sz="2200" i="1" dirty="0">
                    <a:solidFill>
                      <a:srgbClr val="FF0000"/>
                    </a:solidFill>
                  </a:rPr>
                  <a:t>A</a:t>
                </a:r>
                <a:r>
                  <a:rPr lang="pl-PL" sz="2200" dirty="0"/>
                  <a:t> zadowalając się jedynie spostrzeżeniem, że jego zmienność wyraża działanie postępu technicznego. Jeszcze mniej badaczy było zapewne zaniepokojonych faktem, że </a:t>
                </a:r>
                <a:r>
                  <a:rPr lang="pl-PL" sz="2200" dirty="0">
                    <a:solidFill>
                      <a:srgbClr val="FF0000"/>
                    </a:solidFill>
                  </a:rPr>
                  <a:t>wymiar ten nie jest możliwy do apriorycznego określenia</a:t>
                </a:r>
                <a:r>
                  <a:rPr lang="pl-PL" sz="2200" dirty="0"/>
                  <a:t>, ponieważ parametry </a:t>
                </a:r>
                <a:r>
                  <a:rPr lang="pl-PL" sz="2200" dirty="0">
                    <a:latin typeface="Symbol" pitchFamily="18" charset="2"/>
                  </a:rPr>
                  <a:t>a</a:t>
                </a:r>
                <a:r>
                  <a:rPr lang="pl-PL" sz="2200" dirty="0"/>
                  <a:t> i </a:t>
                </a:r>
                <a:r>
                  <a:rPr lang="pl-PL" sz="2200" dirty="0">
                    <a:latin typeface="Symbol" pitchFamily="18" charset="2"/>
                  </a:rPr>
                  <a:t>b</a:t>
                </a:r>
                <a:r>
                  <a:rPr lang="pl-PL" sz="2200" dirty="0"/>
                  <a:t> bywają wynikiem oszacowania na podstawie danych empirycznych. </a:t>
                </a:r>
                <a:r>
                  <a:rPr lang="pl-PL" sz="2200" dirty="0" smtClean="0"/>
                  <a:t>…  </a:t>
                </a:r>
                <a:r>
                  <a:rPr lang="pl-PL" sz="2200" dirty="0">
                    <a:solidFill>
                      <a:srgbClr val="FF0000"/>
                    </a:solidFill>
                  </a:rPr>
                  <a:t>Autor sugeruje, że w fizyce to się nie może zdarzyć</a:t>
                </a:r>
                <a:r>
                  <a:rPr lang="pl-PL" sz="2200" dirty="0"/>
                  <a:t>. </a:t>
                </a:r>
              </a:p>
              <a:p>
                <a:r>
                  <a:rPr lang="pl-PL" sz="2200" b="1" dirty="0">
                    <a:solidFill>
                      <a:srgbClr val="FF0000"/>
                    </a:solidFill>
                  </a:rPr>
                  <a:t>Otóż może się zdarzyć!</a:t>
                </a:r>
                <a:r>
                  <a:rPr lang="pl-PL" sz="2200" dirty="0"/>
                  <a:t>”</a:t>
                </a:r>
              </a:p>
              <a:p>
                <a:endParaRPr lang="pl-PL" sz="2200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64704"/>
                <a:ext cx="9144000" cy="6093297"/>
              </a:xfrm>
              <a:blipFill rotWithShape="1">
                <a:blip r:embed="rId2"/>
                <a:stretch>
                  <a:fillRect l="-667" t="-500" r="-25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Witold Kwaśnicki, INE, </a:t>
            </a:r>
            <a:r>
              <a:rPr lang="pl-PL" dirty="0" err="1" smtClean="0"/>
              <a:t>UWr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8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Tomasz Żylicz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975"/>
                <a:ext cx="8559800" cy="5472385"/>
              </a:xfrm>
            </p:spPr>
            <p:txBody>
              <a:bodyPr/>
              <a:lstStyle/>
              <a:p>
                <a:r>
                  <a:rPr lang="pl-PL" sz="2400" dirty="0" smtClean="0"/>
                  <a:t>przykład </a:t>
                </a:r>
                <a:r>
                  <a:rPr lang="pl-PL" sz="2400" dirty="0"/>
                  <a:t>przemiany adiabatycznej gazów </a:t>
                </a:r>
                <a:r>
                  <a:rPr lang="pl-PL" sz="2400" dirty="0" smtClean="0"/>
                  <a:t>– </a:t>
                </a:r>
                <a:r>
                  <a:rPr lang="pl-PL" sz="2400" dirty="0"/>
                  <a:t>zmienia się objętość i temperatura (przy ściskaniu), brak wymiany ciepła z otoczeniem: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i="1">
                          <a:latin typeface="Cambria Math"/>
                        </a:rPr>
                        <m:t>𝑝</m:t>
                      </m:r>
                      <m:sSup>
                        <m:sSupPr>
                          <m:ctrlPr>
                            <a:rPr lang="pl-PL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l-PL" sz="2400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pl-PL" sz="2400" i="1">
                              <a:latin typeface="Cambria Math"/>
                            </a:rPr>
                            <m:t>𝜅</m:t>
                          </m:r>
                        </m:sup>
                      </m:sSup>
                      <m:r>
                        <a:rPr lang="pl-PL" sz="2400" i="1">
                          <a:latin typeface="Cambria Math"/>
                        </a:rPr>
                        <m:t>=</m:t>
                      </m:r>
                      <m:r>
                        <a:rPr lang="pl-PL" sz="2400" i="1">
                          <a:latin typeface="Cambria Math"/>
                        </a:rPr>
                        <m:t>𝑐𝑜𝑛𝑠𝑡</m:t>
                      </m:r>
                    </m:oMath>
                  </m:oMathPara>
                </a14:m>
                <a:endParaRPr lang="pl-PL" sz="2400" dirty="0"/>
              </a:p>
              <a:p>
                <a:r>
                  <a:rPr lang="pl-PL" sz="2400" dirty="0"/>
                  <a:t> </a:t>
                </a:r>
                <a:r>
                  <a:rPr lang="pl-PL" sz="2400" dirty="0" smtClean="0">
                    <a:solidFill>
                      <a:srgbClr val="FF0000"/>
                    </a:solidFill>
                    <a:latin typeface="Symbol" pitchFamily="18" charset="2"/>
                  </a:rPr>
                  <a:t>k</a:t>
                </a:r>
                <a:r>
                  <a:rPr lang="pl-PL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pl-PL" sz="2400" dirty="0">
                    <a:solidFill>
                      <a:srgbClr val="FF0000"/>
                    </a:solidFill>
                  </a:rPr>
                  <a:t>nie jest z góry określony </a:t>
                </a:r>
                <a:r>
                  <a:rPr lang="pl-PL" sz="2400" dirty="0"/>
                  <a:t>(może mieć różne wartości (niecałkowite) wynikające z teoretycznych modeli budowy cząsteczkowej gazów i weryfikowanych empirycznie. </a:t>
                </a:r>
              </a:p>
              <a:p>
                <a:r>
                  <a:rPr lang="pl-PL" sz="2400" dirty="0" smtClean="0"/>
                  <a:t>„</a:t>
                </a:r>
                <a:r>
                  <a:rPr lang="pl-PL" sz="2400" dirty="0" smtClean="0">
                    <a:solidFill>
                      <a:srgbClr val="FF0000"/>
                    </a:solidFill>
                  </a:rPr>
                  <a:t>stała </a:t>
                </a:r>
                <a:r>
                  <a:rPr lang="pl-PL" sz="2400" dirty="0">
                    <a:solidFill>
                      <a:srgbClr val="FF0000"/>
                    </a:solidFill>
                  </a:rPr>
                  <a:t>występująca po prawej stronie nie ma żadnego ustalonego </a:t>
                </a:r>
                <a:r>
                  <a:rPr lang="pl-PL" sz="2400" i="1" dirty="0">
                    <a:solidFill>
                      <a:srgbClr val="FF0000"/>
                    </a:solidFill>
                  </a:rPr>
                  <a:t>a priori</a:t>
                </a:r>
                <a:r>
                  <a:rPr lang="pl-PL" sz="2400" dirty="0">
                    <a:solidFill>
                      <a:srgbClr val="FF0000"/>
                    </a:solidFill>
                  </a:rPr>
                  <a:t> </a:t>
                </a:r>
                <a:r>
                  <a:rPr lang="pl-PL" sz="2400" dirty="0" smtClean="0">
                    <a:solidFill>
                      <a:srgbClr val="FF0000"/>
                    </a:solidFill>
                  </a:rPr>
                  <a:t>wymiaru”</a:t>
                </a:r>
                <a:r>
                  <a:rPr lang="pl-PL" sz="2400" dirty="0" smtClean="0"/>
                  <a:t>.</a:t>
                </a:r>
                <a:endParaRPr lang="pl-PL" sz="2400" dirty="0"/>
              </a:p>
              <a:p>
                <a:r>
                  <a:rPr lang="pl-PL" sz="2400" dirty="0"/>
                  <a:t>„Tak więc </a:t>
                </a:r>
                <a:r>
                  <a:rPr lang="pl-PL" sz="2400" dirty="0">
                    <a:solidFill>
                      <a:srgbClr val="FF0000"/>
                    </a:solidFill>
                  </a:rPr>
                  <a:t>krytyka funkcji </a:t>
                </a:r>
                <a:r>
                  <a:rPr lang="pl-PL" sz="2400" dirty="0" err="1">
                    <a:solidFill>
                      <a:srgbClr val="FF0000"/>
                    </a:solidFill>
                  </a:rPr>
                  <a:t>Cobba-Douhglasa</a:t>
                </a:r>
                <a:r>
                  <a:rPr lang="pl-PL" sz="2400" dirty="0">
                    <a:solidFill>
                      <a:srgbClr val="FF0000"/>
                    </a:solidFill>
                  </a:rPr>
                  <a:t> stosuje się również  i do modelu fizycznego adiabatycznej przemiany gazów</a:t>
                </a:r>
                <a:r>
                  <a:rPr lang="pl-PL" sz="2400" dirty="0"/>
                  <a:t>, czego Barnett zdaje się nie dostrzegać</a:t>
                </a:r>
                <a:r>
                  <a:rPr lang="pl-PL" sz="2400" dirty="0" smtClean="0"/>
                  <a:t>.”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975"/>
                <a:ext cx="8559800" cy="5472385"/>
              </a:xfrm>
              <a:blipFill rotWithShape="1">
                <a:blip r:embed="rId2"/>
                <a:stretch>
                  <a:fillRect l="-926" t="-89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2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Mój komentarz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96975"/>
                <a:ext cx="8837488" cy="55443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l-PL" sz="2000" dirty="0" smtClean="0"/>
                  <a:t>Własność </a:t>
                </a:r>
                <a14:m>
                  <m:oMath xmlns:m="http://schemas.openxmlformats.org/officeDocument/2006/math">
                    <m:r>
                      <a:rPr lang="pl-PL" sz="2000" b="0" i="0" smtClean="0">
                        <a:latin typeface="Cambria Math"/>
                      </a:rPr>
                      <m:t>    </m:t>
                    </m:r>
                    <m:r>
                      <a:rPr lang="pl-PL" sz="2000" i="1">
                        <a:latin typeface="Cambria Math"/>
                      </a:rPr>
                      <m:t>𝑝</m:t>
                    </m:r>
                    <m:sSup>
                      <m:sSupPr>
                        <m:ctrlPr>
                          <a:rPr lang="pl-PL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sz="2000" i="1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pl-PL" sz="2000" i="1">
                            <a:latin typeface="Cambria Math"/>
                          </a:rPr>
                          <m:t>𝜅</m:t>
                        </m:r>
                      </m:sup>
                    </m:sSup>
                    <m:r>
                      <a:rPr lang="pl-PL" sz="2000" i="1">
                        <a:latin typeface="Cambria Math"/>
                      </a:rPr>
                      <m:t>=</m:t>
                    </m:r>
                    <m:r>
                      <a:rPr lang="pl-PL" sz="2000" i="1">
                        <a:latin typeface="Cambria Math"/>
                      </a:rPr>
                      <m:t>𝑐𝑜𝑛𝑠𝑡</m:t>
                    </m:r>
                    <m:r>
                      <a:rPr lang="pl-PL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pl-PL" sz="2000" dirty="0" smtClean="0"/>
                  <a:t>łatwo </a:t>
                </a:r>
                <a:r>
                  <a:rPr lang="pl-PL" sz="2000" dirty="0"/>
                  <a:t>wyprowadzić z równania </a:t>
                </a:r>
                <a:r>
                  <a:rPr lang="pl-PL" sz="2000" dirty="0" err="1"/>
                  <a:t>Mendele</a:t>
                </a:r>
                <a:r>
                  <a:rPr lang="pl-PL" sz="2000" dirty="0" smtClean="0"/>
                  <a:t>j</a:t>
                </a:r>
                <a:r>
                  <a:rPr lang="pl-PL" sz="2000" dirty="0" err="1"/>
                  <a:t>ewa</a:t>
                </a:r>
                <a:r>
                  <a:rPr lang="pl-PL" sz="2000" dirty="0"/>
                  <a:t>-Clapeyrona</a:t>
                </a:r>
                <a14:m>
                  <m:oMath xmlns:m="http://schemas.openxmlformats.org/officeDocument/2006/math">
                    <m:r>
                      <a:rPr lang="pl-PL" sz="2000" b="0" i="0" smtClean="0">
                        <a:latin typeface="Cambria Math"/>
                      </a:rPr>
                      <m:t>                           </m:t>
                    </m:r>
                    <m:r>
                      <a:rPr lang="pl-PL" sz="2000" i="1">
                        <a:latin typeface="Cambria Math"/>
                      </a:rPr>
                      <m:t>𝑝𝑣</m:t>
                    </m:r>
                    <m:r>
                      <a:rPr lang="pl-PL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l-PL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pl-PL" sz="2000" i="1">
                            <a:latin typeface="Cambria Math"/>
                          </a:rPr>
                          <m:t>𝑅</m:t>
                        </m:r>
                      </m:num>
                      <m:den>
                        <m:r>
                          <a:rPr lang="pl-PL" sz="2000" i="1">
                            <a:latin typeface="Cambria Math"/>
                          </a:rPr>
                          <m:t>𝜇</m:t>
                        </m:r>
                      </m:den>
                    </m:f>
                    <m:r>
                      <a:rPr lang="pl-PL" sz="2000" i="1">
                        <a:latin typeface="Cambria Math"/>
                      </a:rPr>
                      <m:t>𝑇</m:t>
                    </m:r>
                    <m:r>
                      <a:rPr lang="pl-PL" sz="2000" i="1">
                        <a:latin typeface="Cambria Math"/>
                      </a:rPr>
                      <m:t>                     </m:t>
                    </m:r>
                    <m:r>
                      <a:rPr lang="pl-PL" sz="2000" i="1">
                        <a:latin typeface="Cambria Math"/>
                      </a:rPr>
                      <m:t>𝑝𝑉</m:t>
                    </m:r>
                    <m:r>
                      <a:rPr lang="pl-PL" sz="2000" i="1">
                        <a:latin typeface="Cambria Math"/>
                      </a:rPr>
                      <m:t>=</m:t>
                    </m:r>
                    <m:r>
                      <a:rPr lang="pl-PL" sz="2000" i="1">
                        <a:latin typeface="Cambria Math"/>
                      </a:rPr>
                      <m:t>𝑅𝑇</m:t>
                    </m:r>
                  </m:oMath>
                </a14:m>
                <a:endParaRPr lang="pl-PL" sz="2000" dirty="0"/>
              </a:p>
              <a:p>
                <a:pPr marL="0" indent="0">
                  <a:buNone/>
                </a:pPr>
                <a:r>
                  <a:rPr lang="pl-PL" sz="2000" i="1" dirty="0"/>
                  <a:t>p</a:t>
                </a:r>
                <a:r>
                  <a:rPr lang="pl-PL" sz="2000" dirty="0" smtClean="0"/>
                  <a:t> </a:t>
                </a:r>
                <a:r>
                  <a:rPr lang="pl-PL" sz="2000" dirty="0"/>
                  <a:t>– ciśnienie, </a:t>
                </a:r>
                <a14:m>
                  <m:oMath xmlns:m="http://schemas.openxmlformats.org/officeDocument/2006/math">
                    <m:r>
                      <a:rPr lang="pl-PL" sz="2000" i="1">
                        <a:latin typeface="Cambria Math"/>
                      </a:rPr>
                      <m:t>𝑣</m:t>
                    </m:r>
                  </m:oMath>
                </a14:m>
                <a:r>
                  <a:rPr lang="pl-PL" sz="2000" dirty="0"/>
                  <a:t> – objętość właściwa gazu, R – uniwersalna stała gazowa, </a:t>
                </a:r>
                <a:endParaRPr lang="pl-PL" sz="2000" dirty="0" smtClean="0"/>
              </a:p>
              <a:p>
                <a:pPr marL="0" indent="0">
                  <a:buNone/>
                </a:pPr>
                <a:r>
                  <a:rPr lang="pl-PL" sz="2000" i="1" dirty="0" smtClean="0"/>
                  <a:t>m</a:t>
                </a:r>
                <a:r>
                  <a:rPr lang="pl-PL" sz="2000" dirty="0" smtClean="0"/>
                  <a:t> </a:t>
                </a:r>
                <a:r>
                  <a:rPr lang="pl-PL" sz="2000" dirty="0"/>
                  <a:t>– masa cząsteczkowa, </a:t>
                </a:r>
                <a:r>
                  <a:rPr lang="pl-PL" sz="2000" i="1" dirty="0"/>
                  <a:t>T</a:t>
                </a:r>
                <a:r>
                  <a:rPr lang="pl-PL" sz="2000" dirty="0"/>
                  <a:t> – temperatura, </a:t>
                </a:r>
                <a:r>
                  <a:rPr lang="pl-PL" sz="2000" i="1" dirty="0"/>
                  <a:t>V</a:t>
                </a:r>
                <a:r>
                  <a:rPr lang="pl-PL" sz="2000" dirty="0"/>
                  <a:t> – objętość </a:t>
                </a:r>
                <a:r>
                  <a:rPr lang="pl-PL" sz="2000" dirty="0" err="1"/>
                  <a:t>kilomola</a:t>
                </a:r>
                <a:r>
                  <a:rPr lang="pl-PL" sz="2000" dirty="0"/>
                  <a:t> gazu.</a:t>
                </a:r>
                <a:endParaRPr lang="pl-PL" sz="1800" dirty="0"/>
              </a:p>
              <a:p>
                <a:pPr marL="0" indent="0">
                  <a:buNone/>
                </a:pPr>
                <a:r>
                  <a:rPr lang="pl-PL" sz="2000" dirty="0"/>
                  <a:t>Nie trzeba wspominać, że w równaniu tym wszystkie jednostki (wymiary) się zgadzają. </a:t>
                </a:r>
              </a:p>
              <a:p>
                <a:pPr marL="0" indent="0">
                  <a:buNone/>
                </a:pPr>
                <a:r>
                  <a:rPr lang="pl-PL" sz="2000" dirty="0"/>
                  <a:t>Jak najczęściej wykorzystujemy własności typu </a:t>
                </a:r>
                <a14:m>
                  <m:oMath xmlns:m="http://schemas.openxmlformats.org/officeDocument/2006/math">
                    <m:r>
                      <a:rPr lang="pl-PL" sz="2000" i="1">
                        <a:latin typeface="Cambria Math"/>
                      </a:rPr>
                      <m:t>𝑝</m:t>
                    </m:r>
                    <m:sSup>
                      <m:sSupPr>
                        <m:ctrlPr>
                          <a:rPr lang="pl-PL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sz="2000" i="1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pl-PL" sz="2000" i="1">
                            <a:latin typeface="Cambria Math"/>
                          </a:rPr>
                          <m:t>𝜅</m:t>
                        </m:r>
                      </m:sup>
                    </m:sSup>
                    <m:r>
                      <a:rPr lang="pl-PL" sz="2000" i="1">
                        <a:latin typeface="Cambria Math"/>
                      </a:rPr>
                      <m:t>=</m:t>
                    </m:r>
                    <m:r>
                      <a:rPr lang="pl-PL" sz="2000" i="1">
                        <a:latin typeface="Cambria Math"/>
                      </a:rPr>
                      <m:t>𝑐𝑜𝑛𝑠𝑡</m:t>
                    </m:r>
                  </m:oMath>
                </a14:m>
                <a:r>
                  <a:rPr lang="pl-PL" sz="2000" dirty="0"/>
                  <a:t>? </a:t>
                </a:r>
                <a:endParaRPr lang="pl-PL" sz="2000" dirty="0" smtClean="0"/>
              </a:p>
              <a:p>
                <a:pPr marL="0" indent="0">
                  <a:buNone/>
                </a:pPr>
                <a:r>
                  <a:rPr lang="pl-PL" sz="2000" dirty="0" smtClean="0"/>
                  <a:t>Kiedy </a:t>
                </a:r>
                <a:r>
                  <a:rPr lang="pl-PL" sz="2000" dirty="0"/>
                  <a:t>badamy dwa stany gazu jedne przy objętości </a:t>
                </a:r>
                <a:r>
                  <a:rPr lang="pl-PL" sz="2000" dirty="0" err="1"/>
                  <a:t>V</a:t>
                </a:r>
                <a:r>
                  <a:rPr lang="pl-PL" sz="2000" baseline="-25000" dirty="0" err="1"/>
                  <a:t>1</a:t>
                </a:r>
                <a:r>
                  <a:rPr lang="pl-PL" sz="2000" dirty="0"/>
                  <a:t> i drugi </a:t>
                </a:r>
                <a:r>
                  <a:rPr lang="pl-PL" sz="2000" dirty="0" smtClean="0"/>
                  <a:t>przy </a:t>
                </a:r>
                <a:r>
                  <a:rPr lang="pl-PL" sz="2000" dirty="0"/>
                  <a:t>objętości </a:t>
                </a:r>
                <a:r>
                  <a:rPr lang="pl-PL" sz="2000" dirty="0" err="1"/>
                  <a:t>V</a:t>
                </a:r>
                <a:r>
                  <a:rPr lang="pl-PL" sz="2000" baseline="-25000" dirty="0" err="1"/>
                  <a:t>2</a:t>
                </a:r>
                <a:r>
                  <a:rPr lang="pl-PL" sz="2000" dirty="0"/>
                  <a:t>, znając ciśnienie </a:t>
                </a:r>
                <a:r>
                  <a:rPr lang="pl-PL" sz="2000" i="1" dirty="0" err="1"/>
                  <a:t>p</a:t>
                </a:r>
                <a:r>
                  <a:rPr lang="pl-PL" sz="2000" baseline="-25000" dirty="0" err="1"/>
                  <a:t>1</a:t>
                </a:r>
                <a:r>
                  <a:rPr lang="pl-PL" sz="2000" dirty="0"/>
                  <a:t> w pierwszym stanie, pytamy się jaki będzie ciśnienie w drugim stanie. Zatem </a:t>
                </a:r>
                <a:r>
                  <a:rPr lang="pl-PL" sz="2000" dirty="0" smtClean="0"/>
                  <a:t>mamy, że </a:t>
                </a:r>
                <a:endParaRPr lang="pl-PL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20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l-PL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pl-PL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l-PL" sz="20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l-PL" sz="20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l-PL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sz="20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l-PL" sz="2000" i="1">
                              <a:latin typeface="Cambria Math"/>
                            </a:rPr>
                            <m:t>𝜅</m:t>
                          </m:r>
                        </m:sup>
                      </m:sSup>
                      <m:r>
                        <a:rPr lang="pl-PL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l-PL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20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l-PL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l-PL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l-PL" sz="20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l-PL" sz="20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l-PL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sz="20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l-PL" sz="2000" i="1">
                              <a:latin typeface="Cambria Math"/>
                            </a:rPr>
                            <m:t>𝜅</m:t>
                          </m:r>
                        </m:sup>
                      </m:sSup>
                    </m:oMath>
                  </m:oMathPara>
                </a14:m>
                <a:endParaRPr lang="pl-PL" sz="2000" dirty="0"/>
              </a:p>
              <a:p>
                <a:pPr marL="0" indent="0">
                  <a:buNone/>
                </a:pPr>
                <a:r>
                  <a:rPr lang="pl-PL" sz="2000" dirty="0"/>
                  <a:t>Stąd wyliczamy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pl-PL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l-PL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l-PL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pl-PL" sz="2000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pl-PL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sz="20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pl-PL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l-PL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l-PL" sz="2000" i="1"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pl-PL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l-PL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l-PL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pl-PL" sz="2000" i="1">
                            <a:latin typeface="Cambria Math"/>
                          </a:rPr>
                          <m:t>𝜅</m:t>
                        </m:r>
                      </m:sup>
                    </m:sSup>
                    <m:r>
                      <a:rPr lang="pl-PL" sz="2000" i="1">
                        <a:latin typeface="Cambria Math"/>
                      </a:rPr>
                      <m:t> </m:t>
                    </m:r>
                  </m:oMath>
                </a14:m>
                <a:r>
                  <a:rPr lang="pl-PL" sz="2000" dirty="0"/>
                  <a:t>. </a:t>
                </a:r>
                <a:r>
                  <a:rPr lang="pl-PL" sz="2000" dirty="0" smtClean="0"/>
                  <a:t>Wyrażenie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l-PL" sz="2000" i="1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pl-PL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sz="2000" dirty="0"/>
                  <a:t> jest liczbą rzeczywista (bezwymiarową) </a:t>
                </a:r>
                <a:r>
                  <a:rPr lang="pl-PL" sz="2000" dirty="0">
                    <a:latin typeface="Symbol" pitchFamily="18" charset="2"/>
                  </a:rPr>
                  <a:t>k</a:t>
                </a:r>
                <a:r>
                  <a:rPr lang="pl-PL" sz="2000" dirty="0"/>
                  <a:t> może być zatem dowolną liczba i wbrew temu co twierdzi </a:t>
                </a:r>
                <a:r>
                  <a:rPr lang="pl-PL" sz="2000" dirty="0" smtClean="0"/>
                  <a:t>Żylicz, nie ma </a:t>
                </a:r>
                <a:r>
                  <a:rPr lang="pl-PL" sz="2000" dirty="0"/>
                  <a:t>żadnej sprzeczności i </a:t>
                </a:r>
                <a:r>
                  <a:rPr lang="pl-PL" sz="2000" dirty="0" smtClean="0"/>
                  <a:t>tym </a:t>
                </a:r>
                <a:r>
                  <a:rPr lang="pl-PL" sz="2000" dirty="0"/>
                  <a:t>bardziej podobieństwa z </a:t>
                </a:r>
                <a:r>
                  <a:rPr lang="pl-PL" sz="2000" dirty="0" smtClean="0"/>
                  <a:t>funkcją </a:t>
                </a:r>
                <a:r>
                  <a:rPr lang="pl-PL" sz="2000" dirty="0" err="1"/>
                  <a:t>Cobba</a:t>
                </a:r>
                <a:r>
                  <a:rPr lang="pl-PL" sz="2000" dirty="0"/>
                  <a:t>-Douglasa.</a:t>
                </a:r>
              </a:p>
              <a:p>
                <a:pPr marL="0" indent="0">
                  <a:buNone/>
                </a:pPr>
                <a:endParaRPr lang="pl-PL" sz="2000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96975"/>
                <a:ext cx="8837488" cy="5544393"/>
              </a:xfrm>
              <a:blipFill rotWithShape="1">
                <a:blip r:embed="rId2"/>
                <a:stretch>
                  <a:fillRect l="-690" t="-549" r="-82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6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Tomasz Żylicz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975"/>
                <a:ext cx="8559800" cy="5472385"/>
              </a:xfrm>
            </p:spPr>
            <p:txBody>
              <a:bodyPr/>
              <a:lstStyle/>
              <a:p>
                <a:r>
                  <a:rPr lang="pl-PL" sz="2000" dirty="0" smtClean="0"/>
                  <a:t>„w wielu zastosowaniach korzystamy np. ze wzoru </a:t>
                </a:r>
                <a:r>
                  <a:rPr lang="pl-PL" sz="2000" dirty="0" err="1"/>
                  <a:t>Maclaurina</a:t>
                </a:r>
                <a:r>
                  <a:rPr lang="pl-PL" sz="2000" dirty="0"/>
                  <a:t> przybliżającego wartość funkcji za pomocą pochodnych tejże funkcji obliczonych w punkcie 0:</a:t>
                </a:r>
              </a:p>
              <a:p>
                <a14:m>
                  <m:oMath xmlns:m="http://schemas.openxmlformats.org/officeDocument/2006/math">
                    <m:r>
                      <a:rPr lang="pl-PL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l-PL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pl-PL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l-PL" sz="2000" i="1">
                        <a:latin typeface="Cambria Math"/>
                      </a:rPr>
                      <m:t>≈</m:t>
                    </m:r>
                    <m:r>
                      <a:rPr lang="pl-PL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l-PL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pl-PL" sz="20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pl-PL" sz="20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l-PL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sz="2000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pl-PL" sz="20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l-PL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pl-PL" sz="20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pl-PL" sz="2000" i="1">
                        <a:latin typeface="Cambria Math"/>
                      </a:rPr>
                      <m:t>𝑥</m:t>
                    </m:r>
                    <m:r>
                      <a:rPr lang="pl-PL" sz="20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pl-PL" sz="2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l-PL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l-PL" sz="2000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pl-PL" sz="2000" i="1">
                                <a:latin typeface="Cambria Math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pl-PL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  <m:sSup>
                          <m:sSupPr>
                            <m:ctrlPr>
                              <a:rPr lang="pl-PL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l-PL" sz="20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pl-PL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pl-PL" sz="2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l-PL" sz="20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pl-PL" sz="2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l-PL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l-PL" sz="2000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pl-PL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l-PL" sz="2000" i="1">
                                    <a:latin typeface="Cambria Math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pl-PL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  <m:sSup>
                          <m:sSupPr>
                            <m:ctrlPr>
                              <a:rPr lang="pl-PL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l-PL" sz="20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pl-PL" sz="20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pl-PL" sz="2000" i="1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pl-PL" sz="2000" i="1">
                        <a:latin typeface="Cambria Math"/>
                      </a:rPr>
                      <m:t>+…+</m:t>
                    </m:r>
                    <m:f>
                      <m:fPr>
                        <m:ctrlPr>
                          <a:rPr lang="pl-PL" sz="2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l-PL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l-PL" sz="2000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pl-PL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l-PL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pl-PL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  <m:sSup>
                          <m:sSupPr>
                            <m:ctrlPr>
                              <a:rPr lang="pl-PL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l-PL" sz="20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pl-PL" sz="20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pl-PL" sz="2000" i="1">
                            <a:latin typeface="Cambria Math"/>
                          </a:rPr>
                          <m:t>𝑛</m:t>
                        </m:r>
                        <m:r>
                          <a:rPr lang="pl-PL" sz="2000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pl-PL" sz="2000" dirty="0"/>
              </a:p>
              <a:p>
                <a:r>
                  <a:rPr lang="pl-PL" sz="2000" dirty="0"/>
                  <a:t>Aby ten wzór miał sens należy rozumieć, że przy wszystkich składnikach sumy po prawej stronie stoją stałe 1 o odpowiednim wymiarze (tj. takim, </a:t>
                </a:r>
                <a:r>
                  <a:rPr lang="pl-PL" sz="2000" dirty="0">
                    <a:solidFill>
                      <a:srgbClr val="FF0000"/>
                    </a:solidFill>
                  </a:rPr>
                  <a:t>żeby po pomnożeniu przez </a:t>
                </a:r>
                <a:r>
                  <a:rPr lang="pl-PL" sz="2000" i="1" dirty="0">
                    <a:solidFill>
                      <a:srgbClr val="FF0000"/>
                    </a:solidFill>
                  </a:rPr>
                  <a:t>x</a:t>
                </a:r>
                <a:r>
                  <a:rPr lang="pl-PL" sz="2000" dirty="0">
                    <a:solidFill>
                      <a:srgbClr val="FF0000"/>
                    </a:solidFill>
                  </a:rPr>
                  <a:t> w odpowiedniej potędze otrzymać wymiar identyczny jak dla lewej strony</a:t>
                </a:r>
                <a:r>
                  <a:rPr lang="pl-PL" sz="2000" dirty="0"/>
                  <a:t>). Jest to zasada oczywista, </a:t>
                </a:r>
                <a:r>
                  <a:rPr lang="pl-PL" sz="2000" dirty="0" smtClean="0"/>
                  <a:t>której </a:t>
                </a:r>
                <a:r>
                  <a:rPr lang="pl-PL" sz="2000" dirty="0" smtClean="0">
                    <a:solidFill>
                      <a:srgbClr val="FF0000"/>
                    </a:solidFill>
                  </a:rPr>
                  <a:t>nie </a:t>
                </a:r>
                <a:r>
                  <a:rPr lang="pl-PL" sz="2000" dirty="0">
                    <a:solidFill>
                      <a:srgbClr val="FF0000"/>
                    </a:solidFill>
                  </a:rPr>
                  <a:t>uwzględnia się zazwyczaj przy zastosowaniu wzoru </a:t>
                </a:r>
                <a:r>
                  <a:rPr lang="pl-PL" sz="2000" dirty="0" err="1">
                    <a:solidFill>
                      <a:srgbClr val="FF0000"/>
                    </a:solidFill>
                  </a:rPr>
                  <a:t>Maclaurina</a:t>
                </a:r>
                <a:r>
                  <a:rPr lang="pl-PL" sz="2000" dirty="0"/>
                  <a:t>.”</a:t>
                </a:r>
              </a:p>
              <a:p>
                <a:r>
                  <a:rPr lang="pl-PL" sz="2000" dirty="0"/>
                  <a:t> </a:t>
                </a:r>
              </a:p>
              <a:p>
                <a:r>
                  <a:rPr lang="pl-PL" sz="2000" dirty="0" smtClean="0">
                    <a:sym typeface="Wingdings" pitchFamily="2" charset="2"/>
                  </a:rPr>
                  <a:t> </a:t>
                </a:r>
                <a:r>
                  <a:rPr lang="pl-PL" sz="2000" dirty="0" smtClean="0">
                    <a:solidFill>
                      <a:srgbClr val="FF0000"/>
                    </a:solidFill>
                  </a:rPr>
                  <a:t>Ewidentny błąd</a:t>
                </a:r>
                <a:r>
                  <a:rPr lang="pl-PL" sz="2000" dirty="0" smtClean="0"/>
                  <a:t>, </a:t>
                </a:r>
                <a:r>
                  <a:rPr lang="pl-PL" sz="2000" dirty="0"/>
                  <a:t>bo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sz="2000" i="1">
                            <a:latin typeface="Cambria Math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pl-PL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sz="2000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pl-PL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pl-PL" sz="2000" i="1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pl-PL" sz="2000" dirty="0"/>
                  <a:t> ma ten właśnie postulowany wymiar</a:t>
                </a:r>
                <a:r>
                  <a:rPr lang="pl-PL" sz="2000" dirty="0" smtClean="0"/>
                  <a:t>!</a:t>
                </a:r>
                <a:endParaRPr lang="pl-PL" sz="2000" dirty="0"/>
              </a:p>
              <a:p>
                <a:r>
                  <a:rPr lang="pl-PL" sz="2000" dirty="0" smtClean="0"/>
                  <a:t>np.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sz="2000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pl-PL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l-PL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pl-PL" sz="20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pl-PL" sz="2000" i="1">
                        <a:latin typeface="Cambria Math"/>
                      </a:rPr>
                      <m:t>𝑥</m:t>
                    </m:r>
                    <m:r>
                      <a:rPr lang="pl-PL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l-PL" sz="2000" i="1">
                            <a:latin typeface="Cambria Math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pl-PL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l-PL" sz="2000" i="1">
                                <a:latin typeface="Cambria Math"/>
                              </a:rPr>
                              <m:t>𝑑𝑓</m:t>
                            </m:r>
                            <m:r>
                              <a:rPr lang="pl-PL" sz="2000" i="1">
                                <a:latin typeface="Cambria Math"/>
                              </a:rPr>
                              <m:t>(</m:t>
                            </m:r>
                            <m:r>
                              <a:rPr lang="pl-PL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pl-PL" sz="2000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pl-PL" sz="2000" i="1">
                                <a:latin typeface="Cambria Math"/>
                              </a:rPr>
                              <m:t>𝑑𝑥</m:t>
                            </m:r>
                          </m:den>
                        </m:f>
                      </m:e>
                      <m:sub>
                        <m:r>
                          <a:rPr lang="pl-PL" sz="2000" i="1">
                            <a:latin typeface="Cambria Math"/>
                          </a:rPr>
                          <m:t>↓</m:t>
                        </m:r>
                        <m:d>
                          <m:dPr>
                            <m:ctrlPr>
                              <a:rPr lang="pl-PL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pl-PL" sz="2000" i="1">
                                <a:latin typeface="Cambria Math"/>
                              </a:rPr>
                              <m:t>=0</m:t>
                            </m:r>
                          </m:e>
                        </m:d>
                      </m:sub>
                    </m:sSub>
                    <m:r>
                      <a:rPr lang="pl-PL" sz="2000" i="1">
                        <a:latin typeface="Cambria Math"/>
                      </a:rPr>
                      <m:t>∙</m:t>
                    </m:r>
                    <m:r>
                      <a:rPr lang="pl-PL" sz="2000" i="1">
                        <a:latin typeface="Cambria Math"/>
                      </a:rPr>
                      <m:t>𝑥</m:t>
                    </m:r>
                  </m:oMath>
                </a14:m>
                <a:endParaRPr lang="pl-PL" sz="2000" dirty="0" smtClean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975"/>
                <a:ext cx="8559800" cy="5472385"/>
              </a:xfrm>
              <a:blipFill rotWithShape="1">
                <a:blip r:embed="rId2"/>
                <a:stretch>
                  <a:fillRect l="-570" t="-55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4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737600" cy="680120"/>
          </a:xfrm>
        </p:spPr>
        <p:txBody>
          <a:bodyPr/>
          <a:lstStyle/>
          <a:p>
            <a:r>
              <a:rPr lang="pl-PL" dirty="0"/>
              <a:t>Układ SI</a:t>
            </a:r>
            <a:r>
              <a:rPr lang="pl-PL" b="0" dirty="0"/>
              <a:t> </a:t>
            </a:r>
            <a:r>
              <a:rPr lang="pl-PL" b="0" dirty="0" smtClean="0"/>
              <a:t>(</a:t>
            </a:r>
            <a:r>
              <a:rPr lang="pl-PL" b="0" i="1" dirty="0" err="1" smtClean="0"/>
              <a:t>Système</a:t>
            </a:r>
            <a:r>
              <a:rPr lang="pl-PL" b="0" i="1" dirty="0" smtClean="0"/>
              <a:t> </a:t>
            </a:r>
            <a:r>
              <a:rPr lang="pl-PL" b="0" i="1" dirty="0"/>
              <a:t>International </a:t>
            </a:r>
            <a:r>
              <a:rPr lang="pl-PL" b="0" i="1" dirty="0" err="1" smtClean="0"/>
              <a:t>d'Unités</a:t>
            </a:r>
            <a:r>
              <a:rPr lang="pl-PL" b="0" dirty="0" smtClean="0"/>
              <a:t>) </a:t>
            </a:r>
            <a:br>
              <a:rPr lang="pl-PL" b="0" dirty="0" smtClean="0"/>
            </a:br>
            <a:r>
              <a:rPr lang="pl-PL" sz="1400" b="0" dirty="0" smtClean="0"/>
              <a:t>zatwierdzony </a:t>
            </a:r>
            <a:r>
              <a:rPr lang="pl-PL" sz="1400" b="0" dirty="0"/>
              <a:t>w 1960</a:t>
            </a:r>
            <a:endParaRPr lang="pl-PL" sz="1400" dirty="0"/>
          </a:p>
        </p:txBody>
      </p:sp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94063"/>
              </p:ext>
            </p:extLst>
          </p:nvPr>
        </p:nvGraphicFramePr>
        <p:xfrm>
          <a:off x="179512" y="1340768"/>
          <a:ext cx="8559801" cy="3474720"/>
        </p:xfrm>
        <a:graphic>
          <a:graphicData uri="http://schemas.openxmlformats.org/drawingml/2006/table">
            <a:tbl>
              <a:tblPr/>
              <a:tblGrid>
                <a:gridCol w="2853267"/>
                <a:gridCol w="2853267"/>
                <a:gridCol w="2853267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l-PL" sz="1800">
                          <a:effectLst/>
                        </a:rPr>
                        <a:t>Nazwa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>
                          <a:effectLst/>
                        </a:rPr>
                        <a:t>Jednostka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>
                          <a:effectLst/>
                        </a:rPr>
                        <a:t>Wielkość fizyczna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l-PL" sz="18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metr</a:t>
                      </a:r>
                      <a:endParaRPr lang="pl-PL" sz="1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1">
                          <a:effectLst/>
                        </a:rPr>
                        <a:t>m</a:t>
                      </a:r>
                      <a:endParaRPr lang="pl-PL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długość</a:t>
                      </a:r>
                      <a:endParaRPr lang="pl-PL" sz="1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l-PL" sz="18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kilogram</a:t>
                      </a:r>
                      <a:endParaRPr lang="pl-PL" sz="1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1">
                          <a:effectLst/>
                        </a:rPr>
                        <a:t>kg</a:t>
                      </a:r>
                      <a:endParaRPr lang="pl-PL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masa</a:t>
                      </a:r>
                      <a:endParaRPr lang="pl-PL" sz="1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l-PL" sz="18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sekunda</a:t>
                      </a:r>
                      <a:endParaRPr lang="pl-PL" sz="1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1">
                          <a:effectLst/>
                        </a:rPr>
                        <a:t>s</a:t>
                      </a:r>
                      <a:endParaRPr lang="pl-PL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czas</a:t>
                      </a:r>
                      <a:endParaRPr lang="pl-PL" sz="1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pl-PL" sz="18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amper</a:t>
                      </a:r>
                      <a:endParaRPr lang="pl-PL" sz="1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1">
                          <a:effectLst/>
                        </a:rPr>
                        <a:t>A</a:t>
                      </a:r>
                      <a:endParaRPr lang="pl-PL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natężenie prądu elektrycznego</a:t>
                      </a:r>
                      <a:endParaRPr lang="pl-PL" sz="1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l-PL" sz="18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kelwin</a:t>
                      </a:r>
                      <a:endParaRPr lang="pl-PL" sz="1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1">
                          <a:effectLst/>
                        </a:rPr>
                        <a:t>K</a:t>
                      </a:r>
                      <a:endParaRPr lang="pl-PL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temperatura</a:t>
                      </a:r>
                      <a:endParaRPr lang="pl-PL" sz="1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pl-PL" sz="18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kandela</a:t>
                      </a:r>
                      <a:endParaRPr lang="pl-PL" sz="1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1">
                          <a:effectLst/>
                        </a:rPr>
                        <a:t>cd</a:t>
                      </a:r>
                      <a:endParaRPr lang="pl-PL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natężenie światła, światłość</a:t>
                      </a:r>
                      <a:endParaRPr lang="pl-PL" sz="1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l-PL" sz="18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mol</a:t>
                      </a:r>
                      <a:endParaRPr lang="pl-PL" sz="1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b="1">
                          <a:effectLst/>
                        </a:rPr>
                        <a:t>mol</a:t>
                      </a:r>
                      <a:endParaRPr lang="pl-PL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8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liczność materii</a:t>
                      </a:r>
                      <a:endParaRPr lang="pl-PL" sz="1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1890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92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Tomasz Żylicz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616623"/>
          </a:xfrm>
        </p:spPr>
        <p:txBody>
          <a:bodyPr/>
          <a:lstStyle/>
          <a:p>
            <a:r>
              <a:rPr lang="pl-PL" sz="2800" dirty="0"/>
              <a:t>„Podsumowując,  należy stwierdzić, że </a:t>
            </a:r>
            <a:r>
              <a:rPr lang="pl-PL" sz="2800" dirty="0">
                <a:solidFill>
                  <a:srgbClr val="FF0000"/>
                </a:solidFill>
              </a:rPr>
              <a:t>artykuł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0000"/>
                </a:solidFill>
              </a:rPr>
              <a:t>zwraca uwagę na pewien aspekt modelowania matematycznego</a:t>
            </a:r>
            <a:r>
              <a:rPr lang="pl-PL" sz="2800" dirty="0"/>
              <a:t>, który jest często ignorowany w badaniach ekonomicznych.  W tym sensie jest to artykuł, z którym </a:t>
            </a:r>
            <a:r>
              <a:rPr lang="pl-PL" sz="2800" dirty="0">
                <a:solidFill>
                  <a:srgbClr val="FF0000"/>
                </a:solidFill>
              </a:rPr>
              <a:t>ekonomista powinien się zapoznać</a:t>
            </a:r>
            <a:r>
              <a:rPr lang="pl-PL" sz="2800" dirty="0"/>
              <a:t>. </a:t>
            </a:r>
            <a:r>
              <a:rPr lang="pl-PL" sz="2800" dirty="0">
                <a:solidFill>
                  <a:srgbClr val="FF0000"/>
                </a:solidFill>
              </a:rPr>
              <a:t>Nie można jednak zgodzić się </a:t>
            </a:r>
            <a:r>
              <a:rPr lang="pl-PL" sz="2800" dirty="0"/>
              <a:t>z tezą autora, iż dostrzeżony przez niego problem każe </a:t>
            </a:r>
            <a:r>
              <a:rPr lang="pl-PL" sz="2800" dirty="0">
                <a:solidFill>
                  <a:srgbClr val="FF0000"/>
                </a:solidFill>
              </a:rPr>
              <a:t>odrzucić znaczną część dorobku ekonomii</a:t>
            </a:r>
            <a:r>
              <a:rPr lang="pl-PL" sz="2800" dirty="0"/>
              <a:t>, włącznie z funkcją produkcji </a:t>
            </a:r>
            <a:r>
              <a:rPr lang="pl-PL" sz="2800" dirty="0" err="1"/>
              <a:t>Cobba</a:t>
            </a:r>
            <a:r>
              <a:rPr lang="pl-PL" sz="2800" dirty="0"/>
              <a:t>-Douglasa. Taka reakcja jest mocno przesadzona, zaś argumenty stosowane przeciwko funkcji </a:t>
            </a:r>
            <a:r>
              <a:rPr lang="pl-PL" sz="2800" dirty="0" err="1"/>
              <a:t>Cobba</a:t>
            </a:r>
            <a:r>
              <a:rPr lang="pl-PL" sz="2800" dirty="0"/>
              <a:t>-Douglasa mogłyby być wysunięte przeciw wielu równaniom stosowanym w naukach przyrodniczych.”</a:t>
            </a:r>
          </a:p>
          <a:p>
            <a:endParaRPr lang="pl-PL" sz="280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1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737600" cy="680120"/>
          </a:xfrm>
        </p:spPr>
        <p:txBody>
          <a:bodyPr/>
          <a:lstStyle/>
          <a:p>
            <a:r>
              <a:rPr lang="en-US" sz="2400" dirty="0"/>
              <a:t>Emil </a:t>
            </a:r>
            <a:r>
              <a:rPr lang="en-US" sz="2400" dirty="0" err="1"/>
              <a:t>Panek</a:t>
            </a:r>
            <a:r>
              <a:rPr lang="en-US" sz="2400" dirty="0"/>
              <a:t>, ‘</a:t>
            </a:r>
            <a:r>
              <a:rPr lang="en-US" sz="2400" dirty="0" err="1"/>
              <a:t>Uwagi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marginesie</a:t>
            </a:r>
            <a:r>
              <a:rPr lang="en-US" sz="2400" dirty="0"/>
              <a:t> </a:t>
            </a:r>
            <a:r>
              <a:rPr lang="en-US" sz="2400" dirty="0" err="1"/>
              <a:t>artykułu</a:t>
            </a:r>
            <a:r>
              <a:rPr lang="en-US" sz="2400" dirty="0"/>
              <a:t> W. </a:t>
            </a:r>
            <a:r>
              <a:rPr lang="en-US" sz="2400" dirty="0" err="1"/>
              <a:t>Barnetta</a:t>
            </a:r>
            <a:r>
              <a:rPr lang="en-US" sz="2400" dirty="0"/>
              <a:t> </a:t>
            </a:r>
            <a:r>
              <a:rPr lang="en-US" sz="2400" i="1" dirty="0"/>
              <a:t>Dimensions and economics: some problems</a:t>
            </a:r>
            <a:r>
              <a:rPr lang="en-US" sz="2400" dirty="0"/>
              <a:t>’. </a:t>
            </a:r>
            <a:endParaRPr lang="pl-PL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7504" y="1196975"/>
            <a:ext cx="9036496" cy="5661025"/>
          </a:xfrm>
        </p:spPr>
        <p:txBody>
          <a:bodyPr/>
          <a:lstStyle/>
          <a:p>
            <a:r>
              <a:rPr lang="pl-PL" sz="2200" dirty="0"/>
              <a:t>“</a:t>
            </a:r>
            <a:r>
              <a:rPr lang="pl-PL" sz="2200" dirty="0">
                <a:solidFill>
                  <a:srgbClr val="FF0000"/>
                </a:solidFill>
              </a:rPr>
              <a:t>Problem wymiarów</a:t>
            </a:r>
            <a:r>
              <a:rPr lang="pl-PL" sz="2200" dirty="0"/>
              <a:t> w tzw. ekonomii ilościowej jest </a:t>
            </a:r>
            <a:r>
              <a:rPr lang="pl-PL" sz="2200" dirty="0">
                <a:solidFill>
                  <a:srgbClr val="FF0000"/>
                </a:solidFill>
              </a:rPr>
              <a:t>oczywiście ważny</a:t>
            </a:r>
            <a:r>
              <a:rPr lang="pl-PL" sz="2200" dirty="0"/>
              <a:t>, jak zresztą problem wymiarów w każdej nauce, w której posługujemy się mianami. Ekonomia nie różni się pod tym względem od fizyki, chemii i astronomii. </a:t>
            </a:r>
            <a:r>
              <a:rPr lang="pl-PL" sz="2200" dirty="0" smtClean="0"/>
              <a:t>…</a:t>
            </a:r>
            <a:endParaRPr lang="pl-PL" sz="2200" dirty="0"/>
          </a:p>
          <a:p>
            <a:r>
              <a:rPr lang="pl-PL" sz="2200" dirty="0"/>
              <a:t>W ekonomii, i w ogóle w naukach społecznych, liczba czynników wpływających na przebieg procesów jest tak duża,  że </a:t>
            </a:r>
            <a:r>
              <a:rPr lang="pl-PL" sz="2200" b="1" dirty="0">
                <a:solidFill>
                  <a:srgbClr val="FF0000"/>
                </a:solidFill>
              </a:rPr>
              <a:t>parametrów</a:t>
            </a:r>
            <a:r>
              <a:rPr lang="pl-PL" sz="2200" dirty="0">
                <a:solidFill>
                  <a:srgbClr val="FF0000"/>
                </a:solidFill>
              </a:rPr>
              <a:t> ekonomicznych</a:t>
            </a:r>
            <a:r>
              <a:rPr lang="pl-PL" sz="2200" dirty="0"/>
              <a:t> w ścisłym tego słowa znaczeniu (niezmiennych w czasie i przestrzeni) </a:t>
            </a:r>
            <a:r>
              <a:rPr lang="pl-PL" sz="2200" dirty="0">
                <a:solidFill>
                  <a:srgbClr val="FF0000"/>
                </a:solidFill>
              </a:rPr>
              <a:t>po prostu nie ma</a:t>
            </a:r>
            <a:r>
              <a:rPr lang="pl-PL" sz="2200" dirty="0" smtClean="0"/>
              <a:t>. …</a:t>
            </a:r>
            <a:endParaRPr lang="pl-PL" sz="2200" dirty="0"/>
          </a:p>
          <a:p>
            <a:r>
              <a:rPr lang="pl-PL" sz="2200" dirty="0"/>
              <a:t>Model matematyczny w ekonomii różni się tym od modelu matematycznego w fizyce, że </a:t>
            </a:r>
            <a:r>
              <a:rPr lang="pl-PL" sz="2200" dirty="0">
                <a:solidFill>
                  <a:srgbClr val="FF0000"/>
                </a:solidFill>
              </a:rPr>
              <a:t>fizyka (klasyczna) ma do czynienia z relatywnie prostymi obiektami i prawami</a:t>
            </a:r>
            <a:r>
              <a:rPr lang="pl-PL" sz="2200" dirty="0"/>
              <a:t>, czego nie można powiedzieć o </a:t>
            </a:r>
            <a:r>
              <a:rPr lang="pl-PL" sz="2200" dirty="0" smtClean="0"/>
              <a:t>ekonomii… Weryfikacja </a:t>
            </a:r>
            <a:r>
              <a:rPr lang="pl-PL" sz="2200" dirty="0"/>
              <a:t>założeń w ekonomii jest trudna lub niekiedy niemożliwa. Zmienność, </a:t>
            </a:r>
            <a:r>
              <a:rPr lang="pl-PL" sz="2200" dirty="0">
                <a:solidFill>
                  <a:srgbClr val="FF0000"/>
                </a:solidFill>
              </a:rPr>
              <a:t>złożoność procesów ekonomicznych sprawia, że „ponadczasowe”, „</a:t>
            </a:r>
            <a:r>
              <a:rPr lang="pl-PL" sz="2200" dirty="0" err="1">
                <a:solidFill>
                  <a:srgbClr val="FF0000"/>
                </a:solidFill>
              </a:rPr>
              <a:t>ponadprzestrzenne</a:t>
            </a:r>
            <a:r>
              <a:rPr lang="pl-PL" sz="2200" dirty="0">
                <a:solidFill>
                  <a:srgbClr val="FF0000"/>
                </a:solidFill>
              </a:rPr>
              <a:t>” prawa ekonomiczne nie istnieją </a:t>
            </a:r>
            <a:r>
              <a:rPr lang="pl-PL" sz="2200" dirty="0"/>
              <a:t>– w odróżnieniu od „odwiecznych” praw fizyki czy astronomii.”</a:t>
            </a:r>
          </a:p>
          <a:p>
            <a:endParaRPr lang="pl-PL" sz="220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Emil </a:t>
            </a:r>
            <a:r>
              <a:rPr lang="en-US" dirty="0" err="1"/>
              <a:t>Panek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052737"/>
                <a:ext cx="8765480" cy="5544616"/>
              </a:xfrm>
            </p:spPr>
            <p:txBody>
              <a:bodyPr/>
              <a:lstStyle/>
              <a:p>
                <a:r>
                  <a:rPr lang="pl-PL" sz="2200" dirty="0">
                    <a:solidFill>
                      <a:srgbClr val="FF0000"/>
                    </a:solidFill>
                  </a:rPr>
                  <a:t>Ma rację prof. Barnett</a:t>
                </a:r>
                <a:r>
                  <a:rPr lang="pl-PL" sz="2200" dirty="0"/>
                  <a:t>, że warunkiem koniecznym poprawności (formalnej) teorii  czy modelu matematycznego w fizyce, ekonomii  i każdej innej dziedzinie nauki jest zgodność wymiarów. … Nie zgadzam się natomiast ze stwierdzeniem, że wymiary w ekonomii nie mają uzasadnienia i sensu (ekonomicznego), podczas gdy w fizyce </a:t>
                </a:r>
                <a:r>
                  <a:rPr lang="pl-PL" sz="2200" dirty="0" smtClean="0"/>
                  <a:t>mają. </a:t>
                </a:r>
                <a:r>
                  <a:rPr lang="pl-PL" sz="2200" dirty="0">
                    <a:solidFill>
                      <a:srgbClr val="FF0000"/>
                    </a:solidFill>
                  </a:rPr>
                  <a:t>Wymiary w fizyce są często równie „dziwaczne” i skomplikowane, jak w ekonomii (zwłaszcza w fizyce współczesnej).  Równie nietrafny jest zarzut niestałości wymiarów. </a:t>
                </a:r>
                <a:endParaRPr lang="pl-PL" sz="2200" dirty="0"/>
              </a:p>
              <a:p>
                <a:r>
                  <a:rPr lang="pl-PL" sz="2200" dirty="0"/>
                  <a:t>Jeśli weźmiemy funkcje produkcji </a:t>
                </a:r>
                <a:r>
                  <a:rPr lang="pl-PL" sz="2200" dirty="0" err="1"/>
                  <a:t>Cobba</a:t>
                </a:r>
                <a:r>
                  <a:rPr lang="pl-PL" sz="2200" dirty="0"/>
                  <a:t>-Douglasa w postaci intensywnej </a:t>
                </a:r>
                <a14:m>
                  <m:oMath xmlns:m="http://schemas.openxmlformats.org/officeDocument/2006/math">
                    <m:r>
                      <a:rPr lang="pl-PL" sz="2200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pl-PL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pl-PL" sz="22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l-PL" sz="2200" i="1">
                        <a:latin typeface="Cambria Math"/>
                      </a:rPr>
                      <m:t>=</m:t>
                    </m:r>
                    <m:r>
                      <a:rPr lang="pl-PL" sz="2200" i="1">
                        <a:latin typeface="Cambria Math"/>
                      </a:rPr>
                      <m:t>𝑎</m:t>
                    </m:r>
                    <m:r>
                      <a:rPr lang="pl-PL" sz="22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pl-PL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sz="2200" i="1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pl-PL" sz="2200" i="1">
                            <a:latin typeface="Cambria Math"/>
                          </a:rPr>
                          <m:t>𝛼</m:t>
                        </m:r>
                        <m:d>
                          <m:dPr>
                            <m:ctrlPr>
                              <a:rPr lang="pl-PL" sz="2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sz="22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pl-PL" sz="2200" i="1">
                        <a:latin typeface="Cambria Math"/>
                      </a:rPr>
                      <m:t>(</m:t>
                    </m:r>
                    <m:r>
                      <a:rPr lang="pl-PL" sz="2200" i="1">
                        <a:latin typeface="Cambria Math"/>
                      </a:rPr>
                      <m:t>𝑡</m:t>
                    </m:r>
                    <m:r>
                      <a:rPr lang="pl-PL" sz="2200" i="1">
                        <a:latin typeface="Cambria Math"/>
                      </a:rPr>
                      <m:t>)</m:t>
                    </m:r>
                  </m:oMath>
                </a14:m>
                <a:r>
                  <a:rPr lang="pl-PL" sz="2200" dirty="0"/>
                  <a:t>, to wymiar współczynnika </a:t>
                </a:r>
                <a:r>
                  <a:rPr lang="pl-PL" sz="2200" i="1" dirty="0">
                    <a:solidFill>
                      <a:srgbClr val="FF0000"/>
                    </a:solidFill>
                  </a:rPr>
                  <a:t>a</a:t>
                </a:r>
                <a:r>
                  <a:rPr lang="pl-PL" sz="2200" dirty="0">
                    <a:solidFill>
                      <a:srgbClr val="FF0000"/>
                    </a:solidFill>
                  </a:rPr>
                  <a:t>  zmienia</a:t>
                </a:r>
                <a:r>
                  <a:rPr lang="pl-PL" sz="2200" dirty="0"/>
                  <a:t> się w zależności od </a:t>
                </a:r>
                <a:r>
                  <a:rPr lang="pl-PL" sz="2200" dirty="0">
                    <a:latin typeface="Symbol" pitchFamily="18" charset="2"/>
                  </a:rPr>
                  <a:t>a</a:t>
                </a:r>
                <a:r>
                  <a:rPr lang="pl-PL" sz="2200" dirty="0"/>
                  <a:t> nie dlatego, że funkcja opisuje proces ekonomiczny (a nie fizyczny), ale z tego powodu, że </a:t>
                </a:r>
                <a:r>
                  <a:rPr lang="pl-PL" sz="2200" dirty="0">
                    <a:solidFill>
                      <a:srgbClr val="FF0000"/>
                    </a:solidFill>
                  </a:rPr>
                  <a:t>opisywana zależność ma charakter nieliniowy</a:t>
                </a:r>
                <a:r>
                  <a:rPr lang="pl-PL" sz="2200" dirty="0"/>
                  <a:t>. To, że chodzi tu o zależności ekonomiczne a nie fizyczne nie ma żadnego znaczenia. </a:t>
                </a:r>
                <a:r>
                  <a:rPr lang="pl-PL" sz="2200" dirty="0">
                    <a:solidFill>
                      <a:srgbClr val="FF0000"/>
                    </a:solidFill>
                  </a:rPr>
                  <a:t>Nieliniowe procesy fizyczne generują zmienne wymiary tak samo </a:t>
                </a:r>
                <a:r>
                  <a:rPr lang="pl-PL" sz="2200" dirty="0" smtClean="0">
                    <a:solidFill>
                      <a:srgbClr val="FF0000"/>
                    </a:solidFill>
                  </a:rPr>
                  <a:t>jak, </a:t>
                </a:r>
                <a:r>
                  <a:rPr lang="pl-PL" sz="2200" dirty="0">
                    <a:solidFill>
                      <a:srgbClr val="FF0000"/>
                    </a:solidFill>
                  </a:rPr>
                  <a:t>jak nieliniowe procesy w ekonomii</a:t>
                </a:r>
                <a:r>
                  <a:rPr lang="pl-PL" sz="2200" dirty="0"/>
                  <a:t>.</a:t>
                </a:r>
              </a:p>
              <a:p>
                <a:endParaRPr lang="pl-PL" sz="2200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052737"/>
                <a:ext cx="8765480" cy="5544616"/>
              </a:xfrm>
              <a:blipFill rotWithShape="1">
                <a:blip r:embed="rId2"/>
                <a:stretch>
                  <a:fillRect l="-695" t="-550" r="-2434" b="-231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6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Emil </a:t>
            </a:r>
            <a:r>
              <a:rPr lang="en-US" dirty="0" err="1"/>
              <a:t>Panek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/>
              <a:t>Owszem, spełnione </a:t>
            </a:r>
            <a:r>
              <a:rPr lang="pl-PL" sz="2400" dirty="0">
                <a:solidFill>
                  <a:srgbClr val="FF0000"/>
                </a:solidFill>
              </a:rPr>
              <a:t>musi</a:t>
            </a:r>
            <a:r>
              <a:rPr lang="pl-PL" sz="2400" dirty="0"/>
              <a:t> być bezwzględnie </a:t>
            </a:r>
            <a:r>
              <a:rPr lang="pl-PL" sz="2400" dirty="0" err="1">
                <a:solidFill>
                  <a:srgbClr val="FF0000"/>
                </a:solidFill>
              </a:rPr>
              <a:t>Kornayowskie</a:t>
            </a:r>
            <a:r>
              <a:rPr lang="pl-PL" sz="2400" dirty="0">
                <a:solidFill>
                  <a:srgbClr val="FF0000"/>
                </a:solidFill>
              </a:rPr>
              <a:t> kryterium prawdy logicznej</a:t>
            </a:r>
            <a:r>
              <a:rPr lang="pl-PL" sz="2400" dirty="0"/>
              <a:t>. Dotyczy to w szczególności zgodności wymiarów. Ale tylko tyle! </a:t>
            </a:r>
            <a:r>
              <a:rPr lang="pl-PL" sz="2400" dirty="0">
                <a:solidFill>
                  <a:srgbClr val="FF0000"/>
                </a:solidFill>
              </a:rPr>
              <a:t>„Niestałość wymiarów”, „brak uzasadnienia dla wymiarów” to nie są poważne zarzuty naukowe. </a:t>
            </a:r>
            <a:r>
              <a:rPr lang="pl-PL" sz="2400" dirty="0"/>
              <a:t>…</a:t>
            </a:r>
          </a:p>
          <a:p>
            <a:r>
              <a:rPr lang="pl-PL" sz="2400" dirty="0"/>
              <a:t>Reasumując, wymiary musza być zgodne. A czy są </a:t>
            </a:r>
            <a:r>
              <a:rPr lang="pl-PL" sz="2400" dirty="0">
                <a:solidFill>
                  <a:srgbClr val="FF0000"/>
                </a:solidFill>
              </a:rPr>
              <a:t>proste, czy złożone, czy stałe, czy niestałe, to nie ma większego znaczenia ani w ekonomii, ani w żadnej innej nauce.</a:t>
            </a:r>
            <a:r>
              <a:rPr lang="pl-PL" sz="2400" dirty="0"/>
              <a:t> W ekonomii punktem wyjścia przy konstruowaniu wymiarów są zasoby i strumienie. Wszystkie inne wymiary są ich pochodnymi.”</a:t>
            </a:r>
          </a:p>
          <a:p>
            <a:endParaRPr lang="pl-PL" sz="240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7772400" cy="648072"/>
          </a:xfrm>
        </p:spPr>
        <p:txBody>
          <a:bodyPr/>
          <a:lstStyle/>
          <a:p>
            <a:r>
              <a:rPr lang="pl-PL" dirty="0"/>
              <a:t>Zbigniew Czerwiński, ‘Kilka słów w sprawie wymiarów w ekonomii’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96975"/>
                <a:ext cx="8964488" cy="4860925"/>
              </a:xfrm>
            </p:spPr>
            <p:txBody>
              <a:bodyPr/>
              <a:lstStyle/>
              <a:p>
                <a:r>
                  <a:rPr lang="pl-PL" sz="2000" dirty="0"/>
                  <a:t>„</a:t>
                </a:r>
                <a:r>
                  <a:rPr lang="pl-PL" sz="2000" dirty="0">
                    <a:solidFill>
                      <a:srgbClr val="FF0000"/>
                    </a:solidFill>
                  </a:rPr>
                  <a:t>Zgadzam się z W. Barnettem</a:t>
                </a:r>
                <a:r>
                  <a:rPr lang="pl-PL" sz="2000" dirty="0"/>
                  <a:t>, że wymiary wielkości występujących w modelach ekonomicznych (ekonometrycznych) powinny być starannie definiowane.  … Czytelnik powinien wiedzieć, czy chodzi np. o złote, czy złote na czas, czy o liczbę robotników lub liczbę roboczogodzin, itp. Wymiar parametrów jest zdeterminowany przez wymiar zmiennych i gdy wymiar zmiennych nie budzi wątpliwości, nie powinien ich też budzić wymiar parametrów. </a:t>
                </a:r>
              </a:p>
              <a:p>
                <a:r>
                  <a:rPr lang="pl-PL" sz="2000" dirty="0"/>
                  <a:t> </a:t>
                </a:r>
                <a:r>
                  <a:rPr lang="pl-PL" sz="2000" dirty="0" smtClean="0"/>
                  <a:t>„</a:t>
                </a:r>
                <a:r>
                  <a:rPr lang="pl-PL" sz="2000" dirty="0">
                    <a:solidFill>
                      <a:srgbClr val="FF0000"/>
                    </a:solidFill>
                  </a:rPr>
                  <a:t>Wymiary parametrów mogą czasami wydawać się „dziwaczne”. Lecz tak samo jest w fizyce</a:t>
                </a:r>
                <a:r>
                  <a:rPr lang="pl-PL" sz="2000" dirty="0"/>
                  <a:t>. W zasadzie stałej grawitacji wymiarem stałej grawitacji jest (w układzie </a:t>
                </a:r>
                <a:r>
                  <a:rPr lang="pl-PL" sz="2000" dirty="0" err="1"/>
                  <a:t>cgs</a:t>
                </a:r>
                <a:r>
                  <a:rPr lang="pl-PL" sz="2000" dirty="0"/>
                  <a:t>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l-PL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l-PL" sz="2000" i="1">
                                <a:latin typeface="Cambria Math"/>
                              </a:rPr>
                              <m:t>𝑐𝑚</m:t>
                            </m:r>
                          </m:e>
                          <m:sup>
                            <m:r>
                              <a:rPr lang="pl-PL" sz="20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pl-PL" sz="2000" i="1">
                            <a:latin typeface="Cambria Math"/>
                          </a:rPr>
                          <m:t>𝑔</m:t>
                        </m:r>
                        <m:r>
                          <a:rPr lang="pl-PL" sz="2000" i="1">
                            <a:latin typeface="Cambria Math"/>
                          </a:rPr>
                          <m:t>∙</m:t>
                        </m:r>
                        <m:sSup>
                          <m:sSupPr>
                            <m:ctrlPr>
                              <a:rPr lang="pl-PL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l-PL" sz="2000" i="1">
                                <a:latin typeface="Cambria Math"/>
                              </a:rPr>
                              <m:t>𝑠𝑒𝑘</m:t>
                            </m:r>
                          </m:e>
                          <m:sup>
                            <m:r>
                              <a:rPr lang="pl-PL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l-PL" sz="2000" dirty="0"/>
                  <a:t>. Czy to wiele wyjaśnia? Chyba nie. Ważne jest natomiast, aby – gdy zapisuje się równania (czysto teoretyczne lub szacowane empirycznie) – </a:t>
                </a:r>
                <a:r>
                  <a:rPr lang="pl-PL" sz="2000" dirty="0">
                    <a:solidFill>
                      <a:srgbClr val="FF0000"/>
                    </a:solidFill>
                  </a:rPr>
                  <a:t>wymiary prawej i lewej strony były jednakowe</a:t>
                </a:r>
                <a:r>
                  <a:rPr lang="pl-PL" sz="2000" dirty="0"/>
                  <a:t>. W pracach ekonomistów (ekonometryków) można znaleźć przykłady </a:t>
                </a:r>
                <a:r>
                  <a:rPr lang="pl-PL" sz="2000" dirty="0">
                    <a:solidFill>
                      <a:srgbClr val="FF0000"/>
                    </a:solidFill>
                  </a:rPr>
                  <a:t>łamania tej zasady</a:t>
                </a:r>
                <a:r>
                  <a:rPr lang="pl-PL" sz="2000" dirty="0"/>
                  <a:t>. Z tego powodu domaganie się jej przestrzegania jest słuszne.” </a:t>
                </a:r>
              </a:p>
              <a:p>
                <a:endParaRPr lang="pl-PL" sz="2000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96975"/>
                <a:ext cx="8964488" cy="4860925"/>
              </a:xfrm>
              <a:blipFill rotWithShape="1">
                <a:blip r:embed="rId2"/>
                <a:stretch>
                  <a:fillRect l="-544" t="-627" r="-1020" b="-363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6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Zbigniew Czerwiński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528" y="1196975"/>
            <a:ext cx="8693472" cy="5661025"/>
          </a:xfrm>
        </p:spPr>
        <p:txBody>
          <a:bodyPr/>
          <a:lstStyle/>
          <a:p>
            <a:r>
              <a:rPr lang="pl-PL" sz="2000" dirty="0"/>
              <a:t>„Barnetta gnębi problem, niestałych wymiarów w  ekonomii (ekonometrii) w przeciwieństwie do ich stałości w fizyce. Tak rzeczywiście jest, ale </a:t>
            </a:r>
            <a:r>
              <a:rPr lang="pl-PL" sz="2000" dirty="0">
                <a:solidFill>
                  <a:srgbClr val="FF0000"/>
                </a:solidFill>
              </a:rPr>
              <a:t>to zmartwienie tylko tych, którzy oczekują, że nauki społeczne mogą (powinny) dokładnie naśladować nauki przyrodnicze</a:t>
            </a:r>
            <a:r>
              <a:rPr lang="pl-PL" sz="2000" dirty="0"/>
              <a:t>. Nie jest to jednak możliwe. Nauki przyrodnicze, w szczególności fizyka, są w stanie formułować </a:t>
            </a:r>
            <a:r>
              <a:rPr lang="pl-PL" sz="2000" b="1" dirty="0"/>
              <a:t>prawa uniwersalne</a:t>
            </a:r>
            <a:r>
              <a:rPr lang="pl-PL" sz="2000" dirty="0"/>
              <a:t>, sprawdzające się (przy stałych parametrach) niezalenie od miejsca i czasu. Zjawiska społeczne takim prawom nie podlegają – chyba, że za prawa uznamy </a:t>
            </a:r>
            <a:r>
              <a:rPr lang="pl-PL" sz="2000" dirty="0" smtClean="0"/>
              <a:t>też </a:t>
            </a:r>
            <a:r>
              <a:rPr lang="pl-PL" sz="2000" dirty="0"/>
              <a:t>pewne niewiele znaczące ogólniki w rodzaju „gdy cena rośnie, to popyt spada”, co sprawdza się lub nie w zależności od okoliczności towarzyszących wzrostowi cen (</a:t>
            </a:r>
            <a:r>
              <a:rPr lang="pl-PL" sz="2000" i="1" dirty="0" err="1"/>
              <a:t>ceteris</a:t>
            </a:r>
            <a:r>
              <a:rPr lang="pl-PL" sz="2000" i="1" dirty="0"/>
              <a:t> paribus</a:t>
            </a:r>
            <a:r>
              <a:rPr lang="pl-PL" sz="2000" dirty="0"/>
              <a:t>). </a:t>
            </a:r>
            <a:endParaRPr lang="pl-PL" sz="2000" dirty="0" smtClean="0"/>
          </a:p>
          <a:p>
            <a:r>
              <a:rPr lang="pl-PL" sz="2000" dirty="0"/>
              <a:t>Parametry elastyczności i TFP to charakterystyki procesu produkcji, które </a:t>
            </a:r>
            <a:r>
              <a:rPr lang="pl-PL" sz="2000" b="1" dirty="0"/>
              <a:t>są różne w różnych krajach i w różnych epokach</a:t>
            </a:r>
            <a:r>
              <a:rPr lang="pl-PL" sz="2000" dirty="0"/>
              <a:t>. </a:t>
            </a:r>
            <a:r>
              <a:rPr lang="pl-PL" sz="2000" dirty="0">
                <a:solidFill>
                  <a:srgbClr val="FF0000"/>
                </a:solidFill>
              </a:rPr>
              <a:t>Dlaczego miałoby być inaczej? </a:t>
            </a:r>
            <a:r>
              <a:rPr lang="pl-PL" sz="2000" dirty="0" smtClean="0"/>
              <a:t>…</a:t>
            </a:r>
            <a:endParaRPr lang="pl-PL" sz="2000" dirty="0"/>
          </a:p>
          <a:p>
            <a:r>
              <a:rPr lang="pl-PL" sz="2000" dirty="0"/>
              <a:t>Wymiary parametrów funkcji produkcji nie mogą być stałe. Powód, dlaczego tak jest, to </a:t>
            </a:r>
            <a:r>
              <a:rPr lang="pl-PL" sz="2000" dirty="0">
                <a:solidFill>
                  <a:srgbClr val="FF0000"/>
                </a:solidFill>
              </a:rPr>
              <a:t>kwestia filozoficzna, której nie będę rozważał</a:t>
            </a:r>
            <a:r>
              <a:rPr lang="pl-PL" sz="2000" dirty="0"/>
              <a:t>. 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Witold Kwaśnicki, INE, </a:t>
            </a:r>
            <a:r>
              <a:rPr lang="pl-PL" b="1" dirty="0" err="1" smtClean="0"/>
              <a:t>UW</a:t>
            </a:r>
            <a:r>
              <a:rPr lang="pl-PL" dirty="0" err="1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7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Zbigniew Czerwiński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/>
              <a:t>Gdyby w Europie grawitacja była odwrotnie proporcjonalna do kwadratu odległości … a w Ameryce była odwrotnie proporcjonalna do trzeciej potęgi odległości, to „amerykański” wymiar stałej grawitacji byłby odmienny od „europejskiego”. …</a:t>
            </a:r>
            <a:r>
              <a:rPr lang="pl-PL" sz="2400" dirty="0">
                <a:solidFill>
                  <a:srgbClr val="FF0000"/>
                </a:solidFill>
              </a:rPr>
              <a:t>W sferze fizyki ta rozbieżność jest niemożliwa, ale w ekonomii wydaje się być całkiem naturalna.</a:t>
            </a:r>
            <a:r>
              <a:rPr lang="pl-PL" sz="2400" dirty="0"/>
              <a:t> Zamiast </a:t>
            </a:r>
            <a:r>
              <a:rPr lang="pl-PL" sz="2400" b="1" dirty="0"/>
              <a:t>uniwersalnych praw</a:t>
            </a:r>
            <a:r>
              <a:rPr lang="pl-PL" sz="2400" dirty="0"/>
              <a:t> mamy tylko </a:t>
            </a:r>
            <a:r>
              <a:rPr lang="pl-PL" sz="2400" b="1" dirty="0"/>
              <a:t>lokalne, statystyczne prawidłowości</a:t>
            </a:r>
            <a:r>
              <a:rPr lang="pl-PL" sz="2400" dirty="0"/>
              <a:t>, sprawdzające się „na ogół” i tylko z pewnym przybliżeniem.</a:t>
            </a:r>
          </a:p>
          <a:p>
            <a:endParaRPr lang="pl-PL" sz="240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7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620689"/>
            <a:ext cx="7772400" cy="441629"/>
          </a:xfrm>
        </p:spPr>
        <p:txBody>
          <a:bodyPr/>
          <a:lstStyle/>
          <a:p>
            <a:r>
              <a:rPr lang="pl-PL" dirty="0"/>
              <a:t>K. Maciej Przyłuski, ‘Wymiary a ekonomia: nie ma problemu’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przedstawione </a:t>
                </a:r>
                <a:r>
                  <a:rPr lang="pl-PL" dirty="0"/>
                  <a:t>przez Barnetta „zarzuty wskazują raczej na podstawowe niezrozumienie przez niego arytmetyki liczb kardynalnych: </a:t>
                </a:r>
                <a:r>
                  <a:rPr lang="pl-PL" dirty="0" smtClean="0">
                    <a:solidFill>
                      <a:srgbClr val="FF0000"/>
                    </a:solidFill>
                  </a:rPr>
                  <a:t>dla Barnetta z równości </a:t>
                </a:r>
                <a14:m>
                  <m:oMath xmlns:m="http://schemas.openxmlformats.org/officeDocument/2006/math">
                    <m:r>
                      <a:rPr lang="pl-PL" i="1">
                        <a:solidFill>
                          <a:srgbClr val="FF0000"/>
                        </a:solidFill>
                        <a:latin typeface="Cambria Math"/>
                      </a:rPr>
                      <m:t>∞+∞=∞</m:t>
                    </m:r>
                  </m:oMath>
                </a14:m>
                <a:r>
                  <a:rPr lang="pl-PL" dirty="0">
                    <a:solidFill>
                      <a:srgbClr val="FF0000"/>
                    </a:solidFill>
                  </a:rPr>
                  <a:t> wynika po skróceniu w obu stronach tej równości </a:t>
                </a:r>
                <a14:m>
                  <m:oMath xmlns:m="http://schemas.openxmlformats.org/officeDocument/2006/math">
                    <m:r>
                      <a:rPr lang="pl-PL" i="1">
                        <a:solidFill>
                          <a:srgbClr val="FF000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pl-PL" dirty="0">
                    <a:solidFill>
                      <a:srgbClr val="FF0000"/>
                    </a:solidFill>
                  </a:rPr>
                  <a:t>), że </a:t>
                </a:r>
                <a14:m>
                  <m:oMath xmlns:m="http://schemas.openxmlformats.org/officeDocument/2006/math">
                    <m:r>
                      <a:rPr lang="pl-PL" i="1">
                        <a:solidFill>
                          <a:srgbClr val="FF0000"/>
                        </a:solidFill>
                        <a:latin typeface="Cambria Math"/>
                      </a:rPr>
                      <m:t>∞=0</m:t>
                    </m:r>
                  </m:oMath>
                </a14:m>
                <a:r>
                  <a:rPr lang="pl-PL" dirty="0"/>
                  <a:t>.”</a:t>
                </a:r>
              </a:p>
              <a:p>
                <a:r>
                  <a:rPr lang="pl-PL" dirty="0"/>
                  <a:t>„Układ jednostek to przyjęty (</a:t>
                </a:r>
                <a:r>
                  <a:rPr lang="pl-PL" dirty="0">
                    <a:solidFill>
                      <a:srgbClr val="FF0000"/>
                    </a:solidFill>
                  </a:rPr>
                  <a:t>dość arbitralnie</a:t>
                </a:r>
                <a:r>
                  <a:rPr lang="pl-PL" dirty="0"/>
                  <a:t>) zbiór wielkości podstawowych oraz pochodnych wraz z jednostkami miar wielkości pochodnych.”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67" t="-1629" r="-356" b="-827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4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K. Maciej Przyłuski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96975"/>
                <a:ext cx="8837488" cy="5544393"/>
              </a:xfrm>
            </p:spPr>
            <p:txBody>
              <a:bodyPr/>
              <a:lstStyle/>
              <a:p>
                <a:r>
                  <a:rPr lang="pl-PL" sz="2000" dirty="0"/>
                  <a:t>„… </a:t>
                </a:r>
                <a:r>
                  <a:rPr lang="pl-PL" sz="2000" b="1" dirty="0"/>
                  <a:t>jak są mierzone odpowiadające im wielkości </a:t>
                </a:r>
                <a:r>
                  <a:rPr lang="pl-PL" sz="2000" dirty="0"/>
                  <a:t>występujące w naszych rozważaniach dotyczących funkcji produkcji. Odpowiedź jest prosta: </a:t>
                </a:r>
                <a:r>
                  <a:rPr lang="pl-PL" sz="2000" b="1" dirty="0">
                    <a:solidFill>
                      <a:srgbClr val="FF0000"/>
                    </a:solidFill>
                  </a:rPr>
                  <a:t>te wielkości reprezentują czas; wszystkie z nich mierzyć można za pomocą tego samego zegara!</a:t>
                </a:r>
                <a:r>
                  <a:rPr lang="pl-PL" sz="2000" dirty="0">
                    <a:solidFill>
                      <a:srgbClr val="FF0000"/>
                    </a:solidFill>
                  </a:rPr>
                  <a:t> </a:t>
                </a:r>
                <a:r>
                  <a:rPr lang="pl-PL" sz="2000" dirty="0"/>
                  <a:t>Nie używamy specjalnego zegara do pomiaru upływającego czasu produkcji, czasu pracy maszyn i czasu pracy ludzi. </a:t>
                </a:r>
                <a:r>
                  <a:rPr lang="pl-PL" sz="2000" dirty="0" smtClean="0"/>
                  <a:t>… jedna </a:t>
                </a:r>
                <a:r>
                  <a:rPr lang="pl-PL" sz="2000" dirty="0"/>
                  <a:t>maszynogodzina trwa godzinę, a jedno roboczogodzina, nawet jak nam się dłuży, też trwa godzinę.</a:t>
                </a:r>
              </a:p>
              <a:p>
                <a:r>
                  <a:rPr lang="pl-PL" sz="2000" dirty="0"/>
                  <a:t>… </a:t>
                </a:r>
                <a:r>
                  <a:rPr lang="pl-PL" sz="2000" i="1" dirty="0">
                    <a:solidFill>
                      <a:srgbClr val="FF0000"/>
                    </a:solidFill>
                  </a:rPr>
                  <a:t>K jest mierzone w maszynogodzinach/czas</a:t>
                </a:r>
                <a:r>
                  <a:rPr lang="pl-PL" sz="2000" dirty="0">
                    <a:solidFill>
                      <a:srgbClr val="FF0000"/>
                    </a:solidFill>
                  </a:rPr>
                  <a:t>, tak więc jednak </a:t>
                </a:r>
                <a:r>
                  <a:rPr lang="pl-PL" sz="2000" i="1" dirty="0">
                    <a:solidFill>
                      <a:srgbClr val="FF0000"/>
                    </a:solidFill>
                  </a:rPr>
                  <a:t>K </a:t>
                </a:r>
                <a:r>
                  <a:rPr lang="pl-PL" sz="2000" b="1" dirty="0">
                    <a:solidFill>
                      <a:srgbClr val="FF0000"/>
                    </a:solidFill>
                  </a:rPr>
                  <a:t>jest wielkością bezwymiarową</a:t>
                </a:r>
                <a:r>
                  <a:rPr lang="pl-PL" sz="2000" dirty="0"/>
                  <a:t>, po prostu, bo jej prawdziwy wymiar to czas/czas. Podobnie </a:t>
                </a:r>
                <a:r>
                  <a:rPr lang="pl-PL" sz="2000" i="1" dirty="0">
                    <a:solidFill>
                      <a:srgbClr val="FF0000"/>
                    </a:solidFill>
                  </a:rPr>
                  <a:t>L</a:t>
                </a:r>
                <a:r>
                  <a:rPr lang="pl-PL" sz="2000" dirty="0">
                    <a:solidFill>
                      <a:srgbClr val="FF0000"/>
                    </a:solidFill>
                  </a:rPr>
                  <a:t> jest mierzone w </a:t>
                </a:r>
                <a:r>
                  <a:rPr lang="pl-PL" sz="2000" i="1" dirty="0">
                    <a:solidFill>
                      <a:srgbClr val="FF0000"/>
                    </a:solidFill>
                  </a:rPr>
                  <a:t>roboczogodzinach/czas</a:t>
                </a:r>
                <a:r>
                  <a:rPr lang="pl-PL" sz="2000" dirty="0">
                    <a:solidFill>
                      <a:srgbClr val="FF0000"/>
                    </a:solidFill>
                  </a:rPr>
                  <a:t>, więc także </a:t>
                </a:r>
                <a:r>
                  <a:rPr lang="pl-PL" sz="2000" i="1" dirty="0">
                    <a:solidFill>
                      <a:srgbClr val="FF0000"/>
                    </a:solidFill>
                  </a:rPr>
                  <a:t>L</a:t>
                </a:r>
                <a:r>
                  <a:rPr lang="pl-PL" sz="2000" dirty="0">
                    <a:solidFill>
                      <a:srgbClr val="FF0000"/>
                    </a:solidFill>
                  </a:rPr>
                  <a:t> </a:t>
                </a:r>
                <a:r>
                  <a:rPr lang="pl-PL" sz="2000" b="1" dirty="0">
                    <a:solidFill>
                      <a:srgbClr val="FF0000"/>
                    </a:solidFill>
                  </a:rPr>
                  <a:t>jest wielkością bezwymiarową</a:t>
                </a:r>
                <a:r>
                  <a:rPr lang="pl-PL" sz="2000" dirty="0"/>
                  <a:t>. Oczywiście, niepokojące Barnetta wielkości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0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l-PL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pl-PL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pl-PL" sz="2000" dirty="0">
                    <a:solidFill>
                      <a:srgbClr val="FF0000"/>
                    </a:solidFill>
                  </a:rPr>
                  <a:t>oraz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l-PL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pl-PL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pl-PL" sz="2000" dirty="0">
                    <a:solidFill>
                      <a:srgbClr val="FF0000"/>
                    </a:solidFill>
                  </a:rPr>
                  <a:t> są także bezwymiarowe</a:t>
                </a:r>
                <a:r>
                  <a:rPr lang="pl-PL" sz="2000" dirty="0"/>
                  <a:t>.</a:t>
                </a:r>
              </a:p>
              <a:p>
                <a:r>
                  <a:rPr lang="pl-PL" sz="2000" dirty="0"/>
                  <a:t>Rozważmy teraz wymiar współczynnika </a:t>
                </a:r>
                <a:r>
                  <a:rPr lang="pl-PL" sz="2000" i="1" dirty="0"/>
                  <a:t>A</a:t>
                </a:r>
                <a:r>
                  <a:rPr lang="pl-PL" sz="2000" dirty="0"/>
                  <a:t>. Jest to zgodne z tym, co zauważa </a:t>
                </a:r>
                <a:r>
                  <a:rPr lang="pl-PL" sz="2000" dirty="0" err="1" smtClean="0"/>
                  <a:t>Barentta</a:t>
                </a:r>
                <a:r>
                  <a:rPr lang="pl-PL" sz="2000" dirty="0" smtClean="0"/>
                  <a:t> </a:t>
                </a:r>
                <a14:m>
                  <m:oMath xmlns:m="http://schemas.openxmlformats.org/officeDocument/2006/math">
                    <m:r>
                      <a:rPr lang="pl-PL" sz="2000" i="1">
                        <a:latin typeface="Cambria Math"/>
                      </a:rPr>
                      <m:t>[</m:t>
                    </m:r>
                    <m:r>
                      <a:rPr lang="pl-PL" sz="2000" i="1">
                        <a:latin typeface="Cambria Math"/>
                      </a:rPr>
                      <m:t>𝑤𝑖h𝑎𝑗𝑠𝑡𝑟𝑦</m:t>
                    </m:r>
                    <m:r>
                      <a:rPr lang="pl-PL" sz="2000" i="1">
                        <a:latin typeface="Cambria Math"/>
                      </a:rPr>
                      <m:t>/</m:t>
                    </m:r>
                    <m:r>
                      <a:rPr lang="pl-PL" sz="2000" i="1">
                        <a:latin typeface="Cambria Math"/>
                      </a:rPr>
                      <m:t>𝑐𝑧𝑎𝑠</m:t>
                    </m:r>
                    <m:r>
                      <a:rPr lang="pl-PL" sz="2000" i="1">
                        <a:latin typeface="Cambria Math"/>
                      </a:rPr>
                      <m:t>]/</m:t>
                    </m:r>
                    <m:sSup>
                      <m:sSupPr>
                        <m:ctrlPr>
                          <a:rPr lang="pl-PL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sz="2000" i="1">
                            <a:latin typeface="Cambria Math"/>
                          </a:rPr>
                          <m:t>[</m:t>
                        </m:r>
                        <m:r>
                          <a:rPr lang="pl-PL" sz="2000" i="1">
                            <a:latin typeface="Cambria Math"/>
                          </a:rPr>
                          <m:t>𝑚𝑎𝑠𝑧𝑦𝑛𝑜𝑔𝑜𝑑𝑧𝑖𝑛𝑦</m:t>
                        </m:r>
                        <m:r>
                          <a:rPr lang="pl-PL" sz="2000" i="1">
                            <a:latin typeface="Cambria Math"/>
                          </a:rPr>
                          <m:t>/</m:t>
                        </m:r>
                        <m:r>
                          <a:rPr lang="pl-PL" sz="2000" i="1">
                            <a:latin typeface="Cambria Math"/>
                          </a:rPr>
                          <m:t>𝑐𝑧𝑎𝑠</m:t>
                        </m:r>
                        <m:r>
                          <a:rPr lang="pl-PL" sz="2000" i="1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pl-PL" sz="2000" i="1">
                            <a:latin typeface="Cambria Math"/>
                          </a:rPr>
                          <m:t>𝛼</m:t>
                        </m:r>
                      </m:sup>
                    </m:sSup>
                    <m:r>
                      <a:rPr lang="pl-PL" sz="2000" i="1">
                        <a:latin typeface="Cambria Math"/>
                      </a:rPr>
                      <m:t>∙</m:t>
                    </m:r>
                    <m:sSup>
                      <m:sSupPr>
                        <m:ctrlPr>
                          <a:rPr lang="pl-PL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sz="2000" i="1">
                            <a:latin typeface="Cambria Math"/>
                          </a:rPr>
                          <m:t>[</m:t>
                        </m:r>
                        <m:r>
                          <a:rPr lang="pl-PL" sz="2000" i="1">
                            <a:latin typeface="Cambria Math"/>
                          </a:rPr>
                          <m:t>𝑟𝑜𝑏𝑜𝑐𝑧𝑜𝑔𝑜𝑑𝑧𝑖𝑛𝑦</m:t>
                        </m:r>
                        <m:r>
                          <a:rPr lang="pl-PL" sz="2000" i="1">
                            <a:latin typeface="Cambria Math"/>
                          </a:rPr>
                          <m:t>/</m:t>
                        </m:r>
                        <m:r>
                          <a:rPr lang="pl-PL" sz="2000" i="1">
                            <a:latin typeface="Cambria Math"/>
                          </a:rPr>
                          <m:t>𝑐𝑧𝑎𝑠</m:t>
                        </m:r>
                        <m:r>
                          <a:rPr lang="pl-PL" sz="2000" i="1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pl-PL" sz="2000" i="1">
                            <a:latin typeface="Cambria Math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pl-PL" sz="2000" dirty="0"/>
                  <a:t>. … </a:t>
                </a:r>
                <a:r>
                  <a:rPr lang="pl-PL" sz="2000" dirty="0">
                    <a:solidFill>
                      <a:srgbClr val="FF0000"/>
                    </a:solidFill>
                  </a:rPr>
                  <a:t>wymiar współczynnika </a:t>
                </a:r>
                <a:r>
                  <a:rPr lang="pl-PL" sz="2000" i="1" dirty="0">
                    <a:solidFill>
                      <a:srgbClr val="FF0000"/>
                    </a:solidFill>
                  </a:rPr>
                  <a:t>A </a:t>
                </a:r>
                <a:r>
                  <a:rPr lang="pl-PL" sz="2000" dirty="0">
                    <a:solidFill>
                      <a:srgbClr val="FF0000"/>
                    </a:solidFill>
                  </a:rPr>
                  <a:t>jest taki sam, jak strumienia</a:t>
                </a:r>
                <a:r>
                  <a:rPr lang="pl-PL" sz="2000" i="1" dirty="0">
                    <a:solidFill>
                      <a:srgbClr val="FF0000"/>
                    </a:solidFill>
                  </a:rPr>
                  <a:t> Q</a:t>
                </a:r>
                <a:r>
                  <a:rPr lang="pl-PL" sz="2000" dirty="0"/>
                  <a:t>, co chcieliśmy uzasadnić</a:t>
                </a:r>
                <a:r>
                  <a:rPr lang="pl-PL" sz="2000" dirty="0" smtClean="0"/>
                  <a:t>.”</a:t>
                </a:r>
                <a:endParaRPr lang="pl-PL" sz="2000" dirty="0"/>
              </a:p>
              <a:p>
                <a:endParaRPr lang="pl-PL" sz="2000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96975"/>
                <a:ext cx="8837488" cy="5544393"/>
              </a:xfrm>
              <a:blipFill rotWithShape="1">
                <a:blip r:embed="rId2"/>
                <a:stretch>
                  <a:fillRect l="-552" t="-549" r="-117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Witold Kwaśnicki, INE, </a:t>
            </a:r>
            <a:r>
              <a:rPr lang="pl-PL" dirty="0" err="1" smtClean="0"/>
              <a:t>UWr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5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K. Maciej Przyłuski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„Na zakończenie rozważań nad praca Barnetta pozwolę sobie sformułować następującą uwagę ogólną: </a:t>
            </a:r>
            <a:r>
              <a:rPr lang="pl-PL" dirty="0">
                <a:solidFill>
                  <a:srgbClr val="FF0000"/>
                </a:solidFill>
              </a:rPr>
              <a:t>ekonomistom się wydaje, że rozpatrując bardziej skomplikowane procesy niż te, z którymi mamy do czynienia w biologii, chemii, fizyce </a:t>
            </a:r>
            <a:r>
              <a:rPr lang="pl-PL" dirty="0"/>
              <a:t>(np. w geofizyce, metrologii) lub w niektórych naukach technicznych (np. inżynierii procesowej). </a:t>
            </a:r>
            <a:r>
              <a:rPr lang="pl-PL" dirty="0">
                <a:solidFill>
                  <a:srgbClr val="FF0000"/>
                </a:solidFill>
              </a:rPr>
              <a:t>To jest jednak pogląd mylny</a:t>
            </a:r>
            <a:r>
              <a:rPr lang="pl-PL" dirty="0"/>
              <a:t>. Po prostu </a:t>
            </a:r>
            <a:r>
              <a:rPr lang="pl-PL" dirty="0">
                <a:solidFill>
                  <a:srgbClr val="FF0000"/>
                </a:solidFill>
              </a:rPr>
              <a:t>ww. nauki rozwijały się zawsze sprawniej od teorii ekonomii</a:t>
            </a:r>
            <a:r>
              <a:rPr lang="pl-PL" dirty="0" smtClean="0"/>
              <a:t>.”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8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/>
              <a:t>Jednostki </a:t>
            </a:r>
            <a:r>
              <a:rPr lang="pl-PL" b="0" dirty="0" smtClean="0"/>
              <a:t>pochodne</a:t>
            </a:r>
            <a:endParaRPr lang="pl-PL" dirty="0"/>
          </a:p>
        </p:txBody>
      </p:sp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068674"/>
              </p:ext>
            </p:extLst>
          </p:nvPr>
        </p:nvGraphicFramePr>
        <p:xfrm>
          <a:off x="584200" y="1302385"/>
          <a:ext cx="8559800" cy="2468880"/>
        </p:xfrm>
        <a:graphic>
          <a:graphicData uri="http://schemas.openxmlformats.org/drawingml/2006/table">
            <a:tbl>
              <a:tblPr/>
              <a:tblGrid>
                <a:gridCol w="2139950"/>
                <a:gridCol w="2139950"/>
                <a:gridCol w="2139950"/>
                <a:gridCol w="213995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effectLst/>
                        </a:rPr>
                        <a:t>Nazwa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effectLst/>
                        </a:rPr>
                        <a:t>Jednostka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effectLst/>
                        </a:rPr>
                        <a:t>Wielkość fizyczna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effectLst/>
                        </a:rPr>
                        <a:t>Informacje dotyczące jednostki (</a:t>
                      </a:r>
                      <a:r>
                        <a:rPr lang="pl-PL" u="none" strike="noStrike">
                          <a:solidFill>
                            <a:srgbClr val="0645AD"/>
                          </a:solidFill>
                          <a:effectLst/>
                          <a:hlinkClick r:id="rId2" tooltip="Liczba niemianowana"/>
                        </a:rPr>
                        <a:t>liczby niemianowane</a:t>
                      </a:r>
                      <a:r>
                        <a:rPr lang="pl-PL"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u="none" strike="noStrike" dirty="0">
                          <a:solidFill>
                            <a:srgbClr val="0645AD"/>
                          </a:solidFill>
                          <a:effectLst/>
                        </a:rPr>
                        <a:t>radian</a:t>
                      </a:r>
                      <a:endParaRPr lang="pl-PL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1">
                          <a:effectLst/>
                        </a:rPr>
                        <a:t>rad</a:t>
                      </a:r>
                      <a:endParaRPr lang="pl-PL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miara </a:t>
                      </a:r>
                      <a:r>
                        <a:rPr lang="pl-PL" u="none" strike="noStrike" dirty="0">
                          <a:solidFill>
                            <a:srgbClr val="0645AD"/>
                          </a:solidFill>
                          <a:effectLst/>
                        </a:rPr>
                        <a:t>kąta płaskiego</a:t>
                      </a:r>
                      <a:endParaRPr lang="pl-PL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u="none" strike="noStrike" dirty="0" err="1">
                          <a:solidFill>
                            <a:srgbClr val="0645AD"/>
                          </a:solidFill>
                          <a:effectLst/>
                        </a:rPr>
                        <a:t>steradian</a:t>
                      </a:r>
                      <a:endParaRPr lang="pl-PL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1">
                          <a:effectLst/>
                        </a:rPr>
                        <a:t>sr</a:t>
                      </a:r>
                      <a:endParaRPr lang="pl-PL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miara </a:t>
                      </a:r>
                      <a:r>
                        <a:rPr lang="pl-PL" u="none" strike="noStrike" dirty="0">
                          <a:solidFill>
                            <a:srgbClr val="0645AD"/>
                          </a:solidFill>
                          <a:effectLst/>
                        </a:rPr>
                        <a:t>kąta bryłowego</a:t>
                      </a:r>
                      <a:endParaRPr lang="pl-PL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  <p:pic>
        <p:nvPicPr>
          <p:cNvPr id="99332" name="Picture 4" descr="[\mbox{sr}]=\left[ \frac{\mbox{m}^2}{\mbox{m}^2} \right]=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249364"/>
            <a:ext cx="14287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331" name="Picture 3" descr="[\mbox{rad}]=\left[ \frac{\mbox{m}}{\mbox{m}} \right]=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071" y="2626285"/>
            <a:ext cx="13906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9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W. Kwaśnicki, M. Zieliński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528" y="1196975"/>
            <a:ext cx="8693472" cy="5400377"/>
          </a:xfrm>
        </p:spPr>
        <p:txBody>
          <a:bodyPr/>
          <a:lstStyle/>
          <a:p>
            <a:r>
              <a:rPr lang="pl-PL" sz="2400" dirty="0"/>
              <a:t>W </a:t>
            </a:r>
            <a:r>
              <a:rPr lang="pl-PL" sz="2400" dirty="0">
                <a:solidFill>
                  <a:srgbClr val="FF0000"/>
                </a:solidFill>
              </a:rPr>
              <a:t>pełni należy zgodzić się z krytyką Barnetta podejścia neoklasycznego </a:t>
            </a:r>
            <a:r>
              <a:rPr lang="pl-PL" sz="2400" dirty="0"/>
              <a:t>zawartego w sekcjach ‘Wymiary bez uzasadnienia i sensu ekonomicznego’ oraz ‘Niestałe wymiary’. Oczywiście można mieć zastrzeżenia, co do pewnych szczegółów. Przykładowo </a:t>
            </a:r>
            <a:r>
              <a:rPr lang="pl-PL" sz="2400" dirty="0">
                <a:solidFill>
                  <a:srgbClr val="FF0000"/>
                </a:solidFill>
              </a:rPr>
              <a:t>Barnett nie ma chyba racji</a:t>
            </a:r>
            <a:r>
              <a:rPr lang="pl-PL" sz="2400" dirty="0"/>
              <a:t> pisząc, że: „Niecałkowite wartości </a:t>
            </a:r>
            <a:r>
              <a:rPr lang="pl-PL" sz="2400" dirty="0" smtClean="0">
                <a:latin typeface="Symbol" pitchFamily="18" charset="2"/>
              </a:rPr>
              <a:t>a, b ... </a:t>
            </a:r>
            <a:r>
              <a:rPr lang="pl-PL" sz="2400" dirty="0" smtClean="0"/>
              <a:t>dają </a:t>
            </a:r>
            <a:r>
              <a:rPr lang="pl-PL" sz="2400" dirty="0"/>
              <a:t>w efekcie takie jednostki jak np. [(roboczogodziny/rok)</a:t>
            </a:r>
            <a:r>
              <a:rPr lang="pl-PL" sz="2400" baseline="30000" dirty="0"/>
              <a:t>0.5</a:t>
            </a:r>
            <a:r>
              <a:rPr lang="pl-PL" sz="2400" dirty="0"/>
              <a:t>] lub [(roboczogodziny/rok)</a:t>
            </a:r>
            <a:r>
              <a:rPr lang="pl-PL" sz="2400" baseline="30000" dirty="0"/>
              <a:t>1.5</a:t>
            </a:r>
            <a:r>
              <a:rPr lang="pl-PL" sz="2400" dirty="0"/>
              <a:t>] dla </a:t>
            </a:r>
            <a:r>
              <a:rPr lang="pl-PL" sz="2400" i="1" dirty="0" smtClean="0"/>
              <a:t>L</a:t>
            </a:r>
            <a:r>
              <a:rPr lang="pl-PL" sz="2400" baseline="30000" dirty="0" smtClean="0">
                <a:latin typeface="Symbol" pitchFamily="18" charset="2"/>
              </a:rPr>
              <a:t>b</a:t>
            </a:r>
            <a:r>
              <a:rPr lang="pl-PL" sz="2400" dirty="0" smtClean="0"/>
              <a:t>, </a:t>
            </a:r>
            <a:r>
              <a:rPr lang="pl-PL" sz="2400" dirty="0"/>
              <a:t>podobnie będzie w przypadku </a:t>
            </a:r>
            <a:r>
              <a:rPr lang="pl-PL" sz="2400" i="1" dirty="0" smtClean="0"/>
              <a:t>K</a:t>
            </a:r>
            <a:r>
              <a:rPr lang="pl-PL" sz="2400" baseline="30000" dirty="0" smtClean="0">
                <a:latin typeface="Symbol" pitchFamily="18" charset="2"/>
              </a:rPr>
              <a:t>a</a:t>
            </a:r>
            <a:r>
              <a:rPr lang="pl-PL" sz="2400" dirty="0" smtClean="0"/>
              <a:t>. …”</a:t>
            </a:r>
            <a:endParaRPr lang="pl-PL" sz="240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Witold Kwaśnicki, INE, </a:t>
            </a:r>
            <a:r>
              <a:rPr lang="pl-PL" dirty="0" err="1" smtClean="0"/>
              <a:t>UWr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2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W. Kwaśnicki, M. Zieliński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Mimo wagi problemu przedstawionego przez Barnetta, w </a:t>
            </a:r>
            <a:r>
              <a:rPr lang="pl-PL" dirty="0">
                <a:solidFill>
                  <a:srgbClr val="FF0000"/>
                </a:solidFill>
              </a:rPr>
              <a:t>żadnym znanym nam podręczniku ekonomii nie znaleźliśmy jakiejkolwiek wzmianki o potrzebie używania analizy wymiarowej w ekonomii</a:t>
            </a:r>
            <a:r>
              <a:rPr lang="pl-PL" dirty="0"/>
              <a:t>. Podobna sytuacja jest </a:t>
            </a:r>
            <a:r>
              <a:rPr lang="pl-PL" dirty="0">
                <a:solidFill>
                  <a:srgbClr val="FF0000"/>
                </a:solidFill>
              </a:rPr>
              <a:t>w przypadku artykułów publikowanych czasopismach ekonomicznych</a:t>
            </a:r>
            <a:r>
              <a:rPr lang="pl-PL" dirty="0"/>
              <a:t>.  </a:t>
            </a:r>
          </a:p>
          <a:p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Witold Kwaśnicki, INE, UWr</a:t>
            </a:r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/>
              <a:t>Funkcja popytu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288" y="2636838"/>
            <a:ext cx="8559800" cy="3024187"/>
          </a:xfrm>
        </p:spPr>
        <p:txBody>
          <a:bodyPr/>
          <a:lstStyle/>
          <a:p>
            <a:r>
              <a:rPr lang="pl-PL">
                <a:latin typeface="Symbol" pitchFamily="18" charset="2"/>
              </a:rPr>
              <a:t>a</a:t>
            </a:r>
            <a:r>
              <a:rPr lang="pl-PL"/>
              <a:t> – elastyczność cenowa popytu</a:t>
            </a:r>
          </a:p>
          <a:p>
            <a:r>
              <a:rPr lang="pl-PL"/>
              <a:t>[Q]= [telewizor/rok]</a:t>
            </a:r>
          </a:p>
          <a:p>
            <a:r>
              <a:rPr lang="pl-PL"/>
              <a:t>[p]= [zł/telewizor]</a:t>
            </a:r>
          </a:p>
          <a:p>
            <a:r>
              <a:rPr lang="pl-PL"/>
              <a:t>[a]=[telewizor</a:t>
            </a:r>
            <a:r>
              <a:rPr lang="pl-PL" baseline="30000"/>
              <a:t>1+</a:t>
            </a:r>
            <a:r>
              <a:rPr lang="pl-PL" baseline="30000">
                <a:latin typeface="Symbol" pitchFamily="18" charset="2"/>
              </a:rPr>
              <a:t>a</a:t>
            </a:r>
            <a:r>
              <a:rPr lang="pl-PL"/>
              <a:t>/(rok zł</a:t>
            </a:r>
            <a:r>
              <a:rPr lang="pl-PL" baseline="30000">
                <a:latin typeface="Symbol" pitchFamily="18" charset="2"/>
              </a:rPr>
              <a:t>a</a:t>
            </a:r>
            <a:r>
              <a:rPr lang="pl-PL"/>
              <a:t>]</a:t>
            </a:r>
          </a:p>
          <a:p>
            <a:endParaRPr lang="pl-PL"/>
          </a:p>
          <a:p>
            <a:endParaRPr lang="pl-PL"/>
          </a:p>
        </p:txBody>
      </p:sp>
      <p:graphicFrame>
        <p:nvGraphicFramePr>
          <p:cNvPr id="87044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2700338" y="1557338"/>
          <a:ext cx="1604962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90" name="Równanie" r:id="rId3" imgW="533160" imgH="228600" progId="Equation.3">
                  <p:embed/>
                </p:oleObj>
              </mc:Choice>
              <mc:Fallback>
                <p:oleObj name="Równanie" r:id="rId3" imgW="5331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557338"/>
                        <a:ext cx="1604962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Witold Kwaśnicki, INE, UWr</a:t>
            </a:r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/>
              <a:t>Funkcja popytu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3357563"/>
            <a:ext cx="8559800" cy="2663825"/>
          </a:xfrm>
        </p:spPr>
        <p:txBody>
          <a:bodyPr/>
          <a:lstStyle/>
          <a:p>
            <a:r>
              <a:rPr lang="pl-PL">
                <a:latin typeface="Symbol" pitchFamily="18" charset="2"/>
              </a:rPr>
              <a:t>a</a:t>
            </a:r>
            <a:r>
              <a:rPr lang="pl-PL"/>
              <a:t> – elastyczność cenowa popytu</a:t>
            </a:r>
          </a:p>
          <a:p>
            <a:r>
              <a:rPr lang="pl-PL"/>
              <a:t>[Q]= [telewizor/rok]</a:t>
            </a:r>
          </a:p>
          <a:p>
            <a:r>
              <a:rPr lang="pl-PL"/>
              <a:t>[p]= [zł/telewizor]</a:t>
            </a:r>
          </a:p>
          <a:p>
            <a:r>
              <a:rPr lang="pl-PL"/>
              <a:t>[a]= [telewizor/rok ]</a:t>
            </a:r>
          </a:p>
          <a:p>
            <a:endParaRPr lang="pl-PL"/>
          </a:p>
          <a:p>
            <a:endParaRPr lang="pl-PL"/>
          </a:p>
        </p:txBody>
      </p:sp>
      <p:graphicFrame>
        <p:nvGraphicFramePr>
          <p:cNvPr id="90116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2771775" y="1628775"/>
          <a:ext cx="22494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60" name="Równanie" r:id="rId3" imgW="749160" imgH="431640" progId="Equation.3">
                  <p:embed/>
                </p:oleObj>
              </mc:Choice>
              <mc:Fallback>
                <p:oleObj name="Równanie" r:id="rId3" imgW="7491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628775"/>
                        <a:ext cx="224948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produkcji C-D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sz="2400" dirty="0"/>
                  <a:t>Podobnie można postąpić w przypadku funkcji produkcji odnosząc bieżący kapitał i pracę do kapitału i pracy referencyjnej (</a:t>
                </a:r>
                <a:r>
                  <a:rPr lang="pl-PL" sz="2400" i="1" dirty="0" err="1"/>
                  <a:t>K</a:t>
                </a:r>
                <a:r>
                  <a:rPr lang="pl-PL" sz="2400" baseline="-25000" dirty="0" err="1"/>
                  <a:t>0</a:t>
                </a:r>
                <a:r>
                  <a:rPr lang="pl-PL" sz="2400" dirty="0"/>
                  <a:t> i </a:t>
                </a:r>
                <a:r>
                  <a:rPr lang="pl-PL" sz="2400" i="1" dirty="0" err="1"/>
                  <a:t>L</a:t>
                </a:r>
                <a:r>
                  <a:rPr lang="pl-PL" sz="2400" baseline="-25000" dirty="0" err="1"/>
                  <a:t>0</a:t>
                </a:r>
                <a:r>
                  <a:rPr lang="pl-PL" sz="2400" dirty="0" smtClean="0"/>
                  <a:t>):</a:t>
                </a:r>
                <a:r>
                  <a:rPr lang="pl-PL" sz="2400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i="1">
                          <a:latin typeface="Cambria Math"/>
                        </a:rPr>
                        <m:t>𝑄</m:t>
                      </m:r>
                      <m:r>
                        <a:rPr lang="pl-PL" sz="2800" i="1">
                          <a:latin typeface="Cambria Math"/>
                        </a:rPr>
                        <m:t>=</m:t>
                      </m:r>
                      <m:r>
                        <a:rPr lang="pl-PL" sz="2800" i="1">
                          <a:latin typeface="Cambria Math"/>
                        </a:rPr>
                        <m:t>𝐴</m:t>
                      </m:r>
                      <m:r>
                        <a:rPr lang="pl-PL" sz="2800" i="1">
                          <a:latin typeface="Cambria Math"/>
                        </a:rPr>
                        <m:t> (</m:t>
                      </m:r>
                      <m:sSup>
                        <m:sSupPr>
                          <m:ctrlPr>
                            <a:rPr lang="pl-PL" sz="2800" i="1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l-PL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l-PL" sz="2800" i="1">
                                  <a:latin typeface="Cambria Math"/>
                                </a:rPr>
                                <m:t>𝐾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l-PL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l-PL" sz="2800" i="1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pl-PL" sz="28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pl-PL" sz="28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l-PL" sz="2800" i="1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pl-PL" sz="2800" i="1">
                          <a:latin typeface="Cambria Math"/>
                        </a:rPr>
                        <m:t> (</m:t>
                      </m:r>
                      <m:sSup>
                        <m:sSupPr>
                          <m:ctrlPr>
                            <a:rPr lang="pl-PL" sz="2800" i="1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l-PL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l-PL" sz="2800" i="1">
                                  <a:latin typeface="Cambria Math"/>
                                </a:rPr>
                                <m:t>𝐿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l-PL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l-PL" sz="2800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pl-PL" sz="28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pl-PL" sz="28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l-PL" sz="2800" i="1">
                              <a:latin typeface="Cambria Math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pl-PL" sz="2800" dirty="0" smtClean="0"/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26" t="-100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1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dirty="0" smtClean="0"/>
              <a:t>Zajrzyjmy do oryginału!</a:t>
            </a:r>
            <a:endParaRPr lang="pl-PL" sz="4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Cobb, C.W. and Douglas P.H., (1928) </a:t>
            </a:r>
            <a:r>
              <a:rPr lang="en-US" sz="2800" dirty="0"/>
              <a:t>‘A theory of production’, </a:t>
            </a:r>
            <a:r>
              <a:rPr lang="en-US" sz="2800" i="1" dirty="0"/>
              <a:t>American Economic Review</a:t>
            </a:r>
            <a:r>
              <a:rPr lang="en-US" sz="2800" dirty="0"/>
              <a:t> 18 (1): 139-165. Supplement, Papers and Proceedings of the Fortieth Annual Meeting of the American Economic Association.</a:t>
            </a:r>
            <a:endParaRPr lang="pl-PL" sz="2800" dirty="0"/>
          </a:p>
          <a:p>
            <a:endParaRPr lang="pl-PL" sz="280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21" y="3501008"/>
            <a:ext cx="8494471" cy="278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8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737600" cy="536575"/>
          </a:xfrm>
        </p:spPr>
        <p:txBody>
          <a:bodyPr/>
          <a:lstStyle/>
          <a:p>
            <a:r>
              <a:rPr lang="en-US" dirty="0"/>
              <a:t>Cobb, C.W. and Douglas P.H., (1928)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  <p:pic>
        <p:nvPicPr>
          <p:cNvPr id="96258" name="Picture 2" descr="C:\Teksty\Papers\Dimension analysis\literatura\CobbDouglasTabl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80728"/>
            <a:ext cx="63246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rostokąt 2"/>
          <p:cNvSpPr/>
          <p:nvPr/>
        </p:nvSpPr>
        <p:spPr bwMode="auto">
          <a:xfrm>
            <a:off x="5724128" y="1844824"/>
            <a:ext cx="2016224" cy="4680520"/>
          </a:xfrm>
          <a:prstGeom prst="rect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  <p:pic>
        <p:nvPicPr>
          <p:cNvPr id="97282" name="Picture 2" descr="C:\Teksty\Papers\Dimension analysis\literatura\CobbDouglasTabl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74" y="1484784"/>
            <a:ext cx="7705725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rostokąt 4"/>
          <p:cNvSpPr/>
          <p:nvPr/>
        </p:nvSpPr>
        <p:spPr bwMode="auto">
          <a:xfrm>
            <a:off x="3419872" y="2420888"/>
            <a:ext cx="1080120" cy="3384376"/>
          </a:xfrm>
          <a:prstGeom prst="rect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Prostokąt 5"/>
          <p:cNvSpPr/>
          <p:nvPr/>
        </p:nvSpPr>
        <p:spPr bwMode="auto">
          <a:xfrm>
            <a:off x="7020273" y="2420888"/>
            <a:ext cx="1080120" cy="3384376"/>
          </a:xfrm>
          <a:prstGeom prst="rect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6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  <p:pic>
        <p:nvPicPr>
          <p:cNvPr id="98306" name="Picture 2" descr="C:\Teksty\Papers\Dimension analysis\literatura\CobbDouglasTabl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72" y="2060848"/>
            <a:ext cx="8870007" cy="430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rostokąt 4"/>
          <p:cNvSpPr/>
          <p:nvPr/>
        </p:nvSpPr>
        <p:spPr bwMode="auto">
          <a:xfrm>
            <a:off x="2699792" y="2852936"/>
            <a:ext cx="2088232" cy="3384376"/>
          </a:xfrm>
          <a:prstGeom prst="rect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Prostokąt 5"/>
          <p:cNvSpPr/>
          <p:nvPr/>
        </p:nvSpPr>
        <p:spPr bwMode="auto">
          <a:xfrm>
            <a:off x="7164288" y="2820852"/>
            <a:ext cx="1728191" cy="3384376"/>
          </a:xfrm>
          <a:prstGeom prst="rect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05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  <p:pic>
        <p:nvPicPr>
          <p:cNvPr id="99330" name="Picture 2" descr="C:\Teksty\Papers\Dimension analysis\literatura\CobbDouglasChar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7381875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4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967685"/>
              </p:ext>
            </p:extLst>
          </p:nvPr>
        </p:nvGraphicFramePr>
        <p:xfrm>
          <a:off x="323528" y="116632"/>
          <a:ext cx="8559800" cy="1931670"/>
        </p:xfrm>
        <a:graphic>
          <a:graphicData uri="http://schemas.openxmlformats.org/drawingml/2006/table">
            <a:tbl>
              <a:tblPr/>
              <a:tblGrid>
                <a:gridCol w="2139950"/>
                <a:gridCol w="2139950"/>
                <a:gridCol w="2139950"/>
                <a:gridCol w="2139950"/>
              </a:tblGrid>
              <a:tr h="605790">
                <a:tc>
                  <a:txBody>
                    <a:bodyPr/>
                    <a:lstStyle/>
                    <a:p>
                      <a:r>
                        <a:rPr lang="pl-PL" dirty="0"/>
                        <a:t>wielkość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/>
                        <a:t>nazwa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/>
                        <a:t>oznaczenie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/>
                        <a:t>w jednostkach podstawowych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u="none" strike="noStrike" dirty="0">
                          <a:solidFill>
                            <a:srgbClr val="0645AD"/>
                          </a:solidFill>
                          <a:effectLst/>
                        </a:rPr>
                        <a:t>siła</a:t>
                      </a:r>
                      <a:endParaRPr lang="pl-PL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u="none" strike="noStrike" dirty="0">
                          <a:solidFill>
                            <a:srgbClr val="0645AD"/>
                          </a:solidFill>
                          <a:effectLst/>
                        </a:rPr>
                        <a:t>niuton</a:t>
                      </a:r>
                      <a:endParaRPr lang="pl-PL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N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u="none" strike="noStrike" dirty="0" err="1">
                          <a:solidFill>
                            <a:srgbClr val="0645AD"/>
                          </a:solidFill>
                          <a:effectLst/>
                        </a:rPr>
                        <a:t>kg</a:t>
                      </a:r>
                      <a:r>
                        <a:rPr lang="pl-PL" dirty="0" err="1"/>
                        <a:t>·</a:t>
                      </a:r>
                      <a:r>
                        <a:rPr lang="pl-PL" u="none" strike="noStrike" dirty="0" err="1">
                          <a:solidFill>
                            <a:srgbClr val="0645AD"/>
                          </a:solidFill>
                          <a:effectLst/>
                        </a:rPr>
                        <a:t>m</a:t>
                      </a:r>
                      <a:r>
                        <a:rPr lang="pl-PL" dirty="0" err="1"/>
                        <a:t>·</a:t>
                      </a:r>
                      <a:r>
                        <a:rPr lang="pl-PL" u="none" strike="noStrike" dirty="0" err="1">
                          <a:solidFill>
                            <a:srgbClr val="0645AD"/>
                          </a:solidFill>
                          <a:effectLst/>
                        </a:rPr>
                        <a:t>s</a:t>
                      </a:r>
                      <a:r>
                        <a:rPr lang="pl-PL" baseline="30000" dirty="0" err="1">
                          <a:effectLst/>
                        </a:rPr>
                        <a:t>-2</a:t>
                      </a:r>
                      <a:endParaRPr lang="pl-PL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u="none" strike="noStrike" dirty="0">
                          <a:solidFill>
                            <a:srgbClr val="0645AD"/>
                          </a:solidFill>
                          <a:effectLst/>
                        </a:rPr>
                        <a:t>ciśnienie</a:t>
                      </a:r>
                      <a:endParaRPr lang="pl-PL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u="none" strike="noStrike" dirty="0">
                          <a:solidFill>
                            <a:srgbClr val="0645AD"/>
                          </a:solidFill>
                          <a:effectLst/>
                        </a:rPr>
                        <a:t>paskal</a:t>
                      </a:r>
                      <a:endParaRPr lang="pl-PL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Pa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u="none" strike="noStrike" dirty="0" err="1">
                          <a:solidFill>
                            <a:srgbClr val="0645AD"/>
                          </a:solidFill>
                          <a:effectLst/>
                        </a:rPr>
                        <a:t>kg</a:t>
                      </a:r>
                      <a:r>
                        <a:rPr lang="pl-PL" dirty="0" err="1"/>
                        <a:t>·</a:t>
                      </a:r>
                      <a:r>
                        <a:rPr lang="pl-PL" u="none" strike="noStrike" dirty="0" err="1">
                          <a:solidFill>
                            <a:srgbClr val="0645AD"/>
                          </a:solidFill>
                          <a:effectLst/>
                        </a:rPr>
                        <a:t>m</a:t>
                      </a:r>
                      <a:r>
                        <a:rPr lang="pl-PL" baseline="30000" dirty="0" err="1">
                          <a:effectLst/>
                        </a:rPr>
                        <a:t>-1</a:t>
                      </a:r>
                      <a:r>
                        <a:rPr lang="pl-PL" dirty="0" err="1"/>
                        <a:t>·</a:t>
                      </a:r>
                      <a:r>
                        <a:rPr lang="pl-PL" u="none" strike="noStrike" dirty="0" err="1">
                          <a:solidFill>
                            <a:srgbClr val="0645AD"/>
                          </a:solidFill>
                          <a:effectLst/>
                        </a:rPr>
                        <a:t>s</a:t>
                      </a:r>
                      <a:r>
                        <a:rPr lang="pl-PL" baseline="30000" dirty="0" err="1">
                          <a:effectLst/>
                        </a:rPr>
                        <a:t>-2</a:t>
                      </a:r>
                      <a:endParaRPr lang="pl-PL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u="none" strike="noStrike" dirty="0">
                          <a:solidFill>
                            <a:srgbClr val="0645AD"/>
                          </a:solidFill>
                          <a:effectLst/>
                        </a:rPr>
                        <a:t>energia</a:t>
                      </a:r>
                      <a:r>
                        <a:rPr lang="pl-PL" dirty="0"/>
                        <a:t>, </a:t>
                      </a:r>
                      <a:r>
                        <a:rPr lang="pl-PL" u="none" strike="noStrike" dirty="0">
                          <a:solidFill>
                            <a:srgbClr val="0645AD"/>
                          </a:solidFill>
                          <a:effectLst/>
                        </a:rPr>
                        <a:t>praca</a:t>
                      </a:r>
                      <a:endParaRPr lang="pl-PL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u="none" strike="noStrike" dirty="0">
                          <a:solidFill>
                            <a:srgbClr val="0645AD"/>
                          </a:solidFill>
                          <a:effectLst/>
                        </a:rPr>
                        <a:t>dżul</a:t>
                      </a:r>
                      <a:endParaRPr lang="pl-PL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J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u="none" strike="noStrike" dirty="0" err="1">
                          <a:solidFill>
                            <a:srgbClr val="0645AD"/>
                          </a:solidFill>
                          <a:effectLst/>
                        </a:rPr>
                        <a:t>kg</a:t>
                      </a:r>
                      <a:r>
                        <a:rPr lang="pl-PL" dirty="0" err="1"/>
                        <a:t>·</a:t>
                      </a:r>
                      <a:r>
                        <a:rPr lang="pl-PL" u="none" strike="noStrike" dirty="0" err="1">
                          <a:solidFill>
                            <a:srgbClr val="0645AD"/>
                          </a:solidFill>
                          <a:effectLst/>
                        </a:rPr>
                        <a:t>m</a:t>
                      </a:r>
                      <a:r>
                        <a:rPr lang="pl-PL" baseline="30000" dirty="0" err="1">
                          <a:effectLst/>
                        </a:rPr>
                        <a:t>2</a:t>
                      </a:r>
                      <a:r>
                        <a:rPr lang="pl-PL" dirty="0" err="1"/>
                        <a:t>·</a:t>
                      </a:r>
                      <a:r>
                        <a:rPr lang="pl-PL" u="none" strike="noStrike" dirty="0" err="1">
                          <a:solidFill>
                            <a:srgbClr val="0645AD"/>
                          </a:solidFill>
                          <a:effectLst/>
                        </a:rPr>
                        <a:t>s</a:t>
                      </a:r>
                      <a:r>
                        <a:rPr lang="pl-PL" baseline="30000" dirty="0" err="1">
                          <a:effectLst/>
                        </a:rPr>
                        <a:t>-2</a:t>
                      </a:r>
                      <a:endParaRPr lang="pl-PL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u="none" strike="noStrike" dirty="0">
                          <a:solidFill>
                            <a:srgbClr val="0645AD"/>
                          </a:solidFill>
                          <a:effectLst/>
                        </a:rPr>
                        <a:t>moc</a:t>
                      </a:r>
                      <a:endParaRPr lang="pl-PL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u="none" strike="noStrike" dirty="0">
                          <a:solidFill>
                            <a:srgbClr val="0645AD"/>
                          </a:solidFill>
                          <a:effectLst/>
                        </a:rPr>
                        <a:t>wat</a:t>
                      </a:r>
                      <a:endParaRPr lang="pl-PL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u="none" strike="noStrike" dirty="0">
                          <a:solidFill>
                            <a:srgbClr val="0645AD"/>
                          </a:solidFill>
                          <a:effectLst/>
                        </a:rPr>
                        <a:t>kg</a:t>
                      </a:r>
                      <a:r>
                        <a:rPr lang="pl-PL" dirty="0"/>
                        <a:t>·</a:t>
                      </a:r>
                      <a:r>
                        <a:rPr lang="pl-PL" u="none" strike="noStrike" dirty="0">
                          <a:solidFill>
                            <a:srgbClr val="0645AD"/>
                          </a:solidFill>
                          <a:effectLst/>
                        </a:rPr>
                        <a:t>m</a:t>
                      </a:r>
                      <a:r>
                        <a:rPr lang="pl-PL" baseline="30000" dirty="0">
                          <a:effectLst/>
                        </a:rPr>
                        <a:t>2</a:t>
                      </a:r>
                      <a:r>
                        <a:rPr lang="pl-PL" dirty="0"/>
                        <a:t>·</a:t>
                      </a:r>
                      <a:r>
                        <a:rPr lang="pl-PL" u="none" strike="noStrike" dirty="0">
                          <a:solidFill>
                            <a:srgbClr val="0645AD"/>
                          </a:solidFill>
                          <a:effectLst/>
                        </a:rPr>
                        <a:t>s</a:t>
                      </a:r>
                      <a:r>
                        <a:rPr lang="pl-PL" baseline="30000" dirty="0">
                          <a:effectLst/>
                        </a:rPr>
                        <a:t>-3</a:t>
                      </a:r>
                      <a:endParaRPr lang="pl-PL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26622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/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296104"/>
              </p:ext>
            </p:extLst>
          </p:nvPr>
        </p:nvGraphicFramePr>
        <p:xfrm>
          <a:off x="457200" y="2204863"/>
          <a:ext cx="8559800" cy="4354830"/>
        </p:xfrm>
        <a:graphic>
          <a:graphicData uri="http://schemas.openxmlformats.org/drawingml/2006/table">
            <a:tbl>
              <a:tblPr/>
              <a:tblGrid>
                <a:gridCol w="2139950"/>
                <a:gridCol w="2139950"/>
                <a:gridCol w="2139950"/>
                <a:gridCol w="2139950"/>
              </a:tblGrid>
              <a:tr h="461774">
                <a:tc>
                  <a:txBody>
                    <a:bodyPr/>
                    <a:lstStyle/>
                    <a:p>
                      <a:r>
                        <a:rPr lang="pl-PL" dirty="0"/>
                        <a:t>wielkość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nazwa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/>
                        <a:t>oznaczenie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/>
                        <a:t>w jednostkach podstawowych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u="none" strike="noStrike" dirty="0">
                          <a:solidFill>
                            <a:srgbClr val="0645AD"/>
                          </a:solidFill>
                          <a:effectLst/>
                        </a:rPr>
                        <a:t>ładunek elektryczny</a:t>
                      </a:r>
                      <a:endParaRPr lang="pl-PL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u="none" strike="noStrike" dirty="0">
                          <a:solidFill>
                            <a:srgbClr val="0645AD"/>
                          </a:solidFill>
                          <a:effectLst/>
                        </a:rPr>
                        <a:t>kulomb</a:t>
                      </a:r>
                      <a:endParaRPr lang="pl-PL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C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u="none" strike="noStrike" dirty="0" err="1">
                          <a:solidFill>
                            <a:srgbClr val="0645AD"/>
                          </a:solidFill>
                          <a:effectLst/>
                        </a:rPr>
                        <a:t>A</a:t>
                      </a:r>
                      <a:r>
                        <a:rPr lang="pl-PL" dirty="0" err="1"/>
                        <a:t>·s</a:t>
                      </a:r>
                      <a:endParaRPr lang="pl-PL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u="none" strike="noStrike" dirty="0">
                          <a:solidFill>
                            <a:srgbClr val="0645AD"/>
                          </a:solidFill>
                          <a:effectLst/>
                        </a:rPr>
                        <a:t>napięcie elektryczne</a:t>
                      </a:r>
                      <a:endParaRPr lang="pl-PL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u="none" strike="noStrike" dirty="0">
                          <a:solidFill>
                            <a:srgbClr val="0645AD"/>
                          </a:solidFill>
                          <a:effectLst/>
                        </a:rPr>
                        <a:t>wolt</a:t>
                      </a:r>
                      <a:endParaRPr lang="pl-PL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V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/>
                        <a:t>kg·m</a:t>
                      </a:r>
                      <a:r>
                        <a:rPr lang="pl-PL" baseline="30000">
                          <a:effectLst/>
                        </a:rPr>
                        <a:t>2</a:t>
                      </a:r>
                      <a:r>
                        <a:rPr lang="pl-PL"/>
                        <a:t>·s</a:t>
                      </a:r>
                      <a:r>
                        <a:rPr lang="pl-PL" baseline="30000">
                          <a:effectLst/>
                        </a:rPr>
                        <a:t>-3</a:t>
                      </a:r>
                      <a:r>
                        <a:rPr lang="pl-PL"/>
                        <a:t>·A</a:t>
                      </a:r>
                      <a:r>
                        <a:rPr lang="pl-PL" baseline="30000">
                          <a:effectLst/>
                        </a:rPr>
                        <a:t>-1</a:t>
                      </a:r>
                      <a:endParaRPr lang="pl-PL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u="none" strike="noStrike" dirty="0">
                          <a:solidFill>
                            <a:srgbClr val="0645AD"/>
                          </a:solidFill>
                          <a:effectLst/>
                        </a:rPr>
                        <a:t>pojemność elektryczna</a:t>
                      </a:r>
                      <a:endParaRPr lang="pl-PL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u="none" strike="noStrike" dirty="0">
                          <a:solidFill>
                            <a:srgbClr val="0645AD"/>
                          </a:solidFill>
                          <a:effectLst/>
                        </a:rPr>
                        <a:t>farad</a:t>
                      </a:r>
                      <a:endParaRPr lang="pl-PL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F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/>
                        <a:t>kg</a:t>
                      </a:r>
                      <a:r>
                        <a:rPr lang="pl-PL" baseline="30000">
                          <a:effectLst/>
                        </a:rPr>
                        <a:t>-1</a:t>
                      </a:r>
                      <a:r>
                        <a:rPr lang="pl-PL"/>
                        <a:t>·m</a:t>
                      </a:r>
                      <a:r>
                        <a:rPr lang="pl-PL" baseline="30000">
                          <a:effectLst/>
                        </a:rPr>
                        <a:t>-2</a:t>
                      </a:r>
                      <a:r>
                        <a:rPr lang="pl-PL"/>
                        <a:t>·s</a:t>
                      </a:r>
                      <a:r>
                        <a:rPr lang="pl-PL" baseline="30000">
                          <a:effectLst/>
                        </a:rPr>
                        <a:t>4</a:t>
                      </a:r>
                      <a:r>
                        <a:rPr lang="pl-PL"/>
                        <a:t>·A</a:t>
                      </a:r>
                      <a:r>
                        <a:rPr lang="pl-PL" baseline="30000">
                          <a:effectLst/>
                        </a:rPr>
                        <a:t>2</a:t>
                      </a:r>
                      <a:endParaRPr lang="pl-PL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u="none" strike="noStrike" dirty="0">
                          <a:solidFill>
                            <a:srgbClr val="0645AD"/>
                          </a:solidFill>
                          <a:effectLst/>
                        </a:rPr>
                        <a:t>rezystancja</a:t>
                      </a:r>
                      <a:endParaRPr lang="pl-PL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u="none" strike="noStrike" dirty="0">
                          <a:solidFill>
                            <a:srgbClr val="0645AD"/>
                          </a:solidFill>
                          <a:effectLst/>
                        </a:rPr>
                        <a:t>om</a:t>
                      </a:r>
                      <a:endParaRPr lang="pl-PL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u="none" strike="noStrike" dirty="0">
                          <a:solidFill>
                            <a:srgbClr val="0645AD"/>
                          </a:solidFill>
                          <a:effectLst/>
                        </a:rPr>
                        <a:t>Ω</a:t>
                      </a:r>
                      <a:endParaRPr lang="el-GR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/>
                        <a:t>kg·m</a:t>
                      </a:r>
                      <a:r>
                        <a:rPr lang="pl-PL" baseline="30000">
                          <a:effectLst/>
                        </a:rPr>
                        <a:t>2</a:t>
                      </a:r>
                      <a:r>
                        <a:rPr lang="pl-PL"/>
                        <a:t>·s</a:t>
                      </a:r>
                      <a:r>
                        <a:rPr lang="pl-PL" baseline="30000">
                          <a:effectLst/>
                        </a:rPr>
                        <a:t>-3</a:t>
                      </a:r>
                      <a:r>
                        <a:rPr lang="pl-PL"/>
                        <a:t>·A</a:t>
                      </a:r>
                      <a:r>
                        <a:rPr lang="pl-PL" baseline="30000">
                          <a:effectLst/>
                        </a:rPr>
                        <a:t>-2</a:t>
                      </a:r>
                      <a:endParaRPr lang="pl-PL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u="none" strike="noStrike" dirty="0">
                          <a:solidFill>
                            <a:srgbClr val="0645AD"/>
                          </a:solidFill>
                          <a:effectLst/>
                        </a:rPr>
                        <a:t>przewodność elektryczna</a:t>
                      </a:r>
                      <a:endParaRPr lang="pl-PL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u="none" strike="noStrike" dirty="0">
                          <a:solidFill>
                            <a:srgbClr val="0645AD"/>
                          </a:solidFill>
                          <a:effectLst/>
                        </a:rPr>
                        <a:t>simens</a:t>
                      </a:r>
                      <a:endParaRPr lang="pl-PL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S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/>
                        <a:t>kg</a:t>
                      </a:r>
                      <a:r>
                        <a:rPr lang="pl-PL" baseline="30000">
                          <a:effectLst/>
                        </a:rPr>
                        <a:t>-1</a:t>
                      </a:r>
                      <a:r>
                        <a:rPr lang="pl-PL"/>
                        <a:t>·m</a:t>
                      </a:r>
                      <a:r>
                        <a:rPr lang="pl-PL" baseline="30000">
                          <a:effectLst/>
                        </a:rPr>
                        <a:t>-2</a:t>
                      </a:r>
                      <a:r>
                        <a:rPr lang="pl-PL"/>
                        <a:t>·s</a:t>
                      </a:r>
                      <a:r>
                        <a:rPr lang="pl-PL" baseline="30000">
                          <a:effectLst/>
                        </a:rPr>
                        <a:t>3</a:t>
                      </a:r>
                      <a:r>
                        <a:rPr lang="pl-PL"/>
                        <a:t>·A</a:t>
                      </a:r>
                      <a:r>
                        <a:rPr lang="pl-PL" baseline="30000">
                          <a:effectLst/>
                        </a:rPr>
                        <a:t>2</a:t>
                      </a:r>
                      <a:endParaRPr lang="pl-PL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u="none" strike="noStrike" dirty="0">
                          <a:solidFill>
                            <a:srgbClr val="0645AD"/>
                          </a:solidFill>
                          <a:effectLst/>
                        </a:rPr>
                        <a:t>strumień magnetyczny</a:t>
                      </a:r>
                      <a:endParaRPr lang="pl-PL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u="none" strike="noStrike" dirty="0">
                          <a:solidFill>
                            <a:srgbClr val="0645AD"/>
                          </a:solidFill>
                          <a:effectLst/>
                        </a:rPr>
                        <a:t>weber</a:t>
                      </a:r>
                      <a:endParaRPr lang="pl-PL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Wb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/>
                        <a:t>kg·m</a:t>
                      </a:r>
                      <a:r>
                        <a:rPr lang="pl-PL" baseline="30000">
                          <a:effectLst/>
                        </a:rPr>
                        <a:t>2</a:t>
                      </a:r>
                      <a:r>
                        <a:rPr lang="pl-PL"/>
                        <a:t>·s</a:t>
                      </a:r>
                      <a:r>
                        <a:rPr lang="pl-PL" baseline="30000">
                          <a:effectLst/>
                        </a:rPr>
                        <a:t>-2</a:t>
                      </a:r>
                      <a:r>
                        <a:rPr lang="pl-PL"/>
                        <a:t>·A</a:t>
                      </a:r>
                      <a:r>
                        <a:rPr lang="pl-PL" baseline="30000">
                          <a:effectLst/>
                        </a:rPr>
                        <a:t>-1</a:t>
                      </a:r>
                      <a:endParaRPr lang="pl-PL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u="none" strike="noStrike" dirty="0">
                          <a:solidFill>
                            <a:srgbClr val="0645AD"/>
                          </a:solidFill>
                          <a:effectLst/>
                        </a:rPr>
                        <a:t>indukcja magnetyczna</a:t>
                      </a:r>
                      <a:endParaRPr lang="pl-PL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u="none" strike="noStrike" dirty="0">
                          <a:solidFill>
                            <a:srgbClr val="0645AD"/>
                          </a:solidFill>
                          <a:effectLst/>
                        </a:rPr>
                        <a:t>tesla</a:t>
                      </a:r>
                      <a:endParaRPr lang="pl-PL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T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/>
                        <a:t>kg·s</a:t>
                      </a:r>
                      <a:r>
                        <a:rPr lang="pl-PL" baseline="30000">
                          <a:effectLst/>
                        </a:rPr>
                        <a:t>-2</a:t>
                      </a:r>
                      <a:r>
                        <a:rPr lang="pl-PL"/>
                        <a:t>·A</a:t>
                      </a:r>
                      <a:r>
                        <a:rPr lang="pl-PL" baseline="30000">
                          <a:effectLst/>
                        </a:rPr>
                        <a:t>-1</a:t>
                      </a:r>
                      <a:endParaRPr lang="pl-PL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u="none" strike="noStrike" dirty="0">
                          <a:solidFill>
                            <a:srgbClr val="0645AD"/>
                          </a:solidFill>
                          <a:effectLst/>
                        </a:rPr>
                        <a:t>indukcyjność</a:t>
                      </a:r>
                      <a:endParaRPr lang="pl-PL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u="none" strike="noStrike" dirty="0">
                          <a:solidFill>
                            <a:srgbClr val="0645AD"/>
                          </a:solidFill>
                          <a:effectLst/>
                        </a:rPr>
                        <a:t>henr</a:t>
                      </a:r>
                      <a:endParaRPr lang="pl-PL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H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kg·m</a:t>
                      </a:r>
                      <a:r>
                        <a:rPr lang="pl-PL" baseline="30000" dirty="0" err="1">
                          <a:effectLst/>
                        </a:rPr>
                        <a:t>2</a:t>
                      </a:r>
                      <a:r>
                        <a:rPr lang="pl-PL" dirty="0" err="1"/>
                        <a:t>·s</a:t>
                      </a:r>
                      <a:r>
                        <a:rPr lang="pl-PL" baseline="30000" dirty="0" err="1">
                          <a:effectLst/>
                        </a:rPr>
                        <a:t>-2</a:t>
                      </a:r>
                      <a:r>
                        <a:rPr lang="pl-PL" dirty="0" err="1"/>
                        <a:t>·A</a:t>
                      </a:r>
                      <a:r>
                        <a:rPr lang="pl-PL" baseline="30000" dirty="0" err="1">
                          <a:effectLst/>
                        </a:rPr>
                        <a:t>-2</a:t>
                      </a:r>
                      <a:endParaRPr lang="pl-PL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07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  <p:pic>
        <p:nvPicPr>
          <p:cNvPr id="101378" name="Picture 2" descr="C:\Teksty\Papers\Dimension analysis\literatura\CobbDouglasEqu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19" y="1844824"/>
            <a:ext cx="8990781" cy="323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rostokąt 4"/>
          <p:cNvSpPr/>
          <p:nvPr/>
        </p:nvSpPr>
        <p:spPr bwMode="auto">
          <a:xfrm>
            <a:off x="3426804" y="2937568"/>
            <a:ext cx="2225316" cy="520350"/>
          </a:xfrm>
          <a:prstGeom prst="rect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Prostokąt 5"/>
          <p:cNvSpPr/>
          <p:nvPr/>
        </p:nvSpPr>
        <p:spPr bwMode="auto">
          <a:xfrm>
            <a:off x="3426804" y="4581128"/>
            <a:ext cx="2225316" cy="497223"/>
          </a:xfrm>
          <a:prstGeom prst="rect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Łącznik prostoliniowy 6"/>
          <p:cNvCxnSpPr/>
          <p:nvPr/>
        </p:nvCxnSpPr>
        <p:spPr bwMode="auto">
          <a:xfrm>
            <a:off x="6804248" y="2564904"/>
            <a:ext cx="21602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Łącznik prostoliniowy 8"/>
          <p:cNvCxnSpPr/>
          <p:nvPr/>
        </p:nvCxnSpPr>
        <p:spPr bwMode="auto">
          <a:xfrm>
            <a:off x="323528" y="2852936"/>
            <a:ext cx="374441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rostokąt 7"/>
              <p:cNvSpPr/>
              <p:nvPr/>
            </p:nvSpPr>
            <p:spPr>
              <a:xfrm>
                <a:off x="2299447" y="5251358"/>
                <a:ext cx="4572000" cy="134575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pl-PL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l-PL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pl-PL" i="1">
                          <a:latin typeface="Cambria Math"/>
                        </a:rPr>
                        <m:t>=</m:t>
                      </m:r>
                      <m:r>
                        <a:rPr lang="pl-PL" i="1">
                          <a:latin typeface="Cambria Math"/>
                        </a:rPr>
                        <m:t>𝐴</m:t>
                      </m:r>
                      <m:r>
                        <a:rPr lang="pl-PL" i="1">
                          <a:latin typeface="Cambria Math"/>
                        </a:rPr>
                        <m:t> (</m:t>
                      </m:r>
                      <m:sSup>
                        <m:sSupPr>
                          <m:ctrlPr>
                            <a:rPr lang="pl-PL" i="1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l-PL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/>
                                </a:rPr>
                                <m:t>𝐾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l-PL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l-PL" i="1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pl-PL" i="1">
                          <a:latin typeface="Cambria Math"/>
                        </a:rPr>
                        <m:t> (</m:t>
                      </m:r>
                      <m:sSup>
                        <m:sSupPr>
                          <m:ctrlPr>
                            <a:rPr lang="pl-PL" i="1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l-PL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/>
                                </a:rPr>
                                <m:t>𝐿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l-PL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l-PL" i="1">
                              <a:latin typeface="Cambria Math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  <a:p>
                <a:r>
                  <a:rPr lang="pl-PL" dirty="0"/>
                  <a:t> </a:t>
                </a:r>
              </a:p>
            </p:txBody>
          </p:sp>
        </mc:Choice>
        <mc:Fallback xmlns="">
          <p:sp>
            <p:nvSpPr>
              <p:cNvPr id="8" name="Prostoką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447" y="5251358"/>
                <a:ext cx="4572000" cy="134575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7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  <p:pic>
        <p:nvPicPr>
          <p:cNvPr id="100354" name="Picture 2" descr="C:\Teksty\Papers\Dimension analysis\literatura\CobbDouglasChar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74676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6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  <p:pic>
        <p:nvPicPr>
          <p:cNvPr id="102403" name="Picture 3" descr="C:\Teksty\Papers\Dimension analysis\literatura\CobbDouglasChart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966788"/>
            <a:ext cx="752475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17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Krzywa Phillipsa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A.W. Phillips  bawił się dopasowując dane z rozwoju W. Brytanii w latach 1861-1957 i określił zależność pomiędzy bezrobociem (</a:t>
            </a:r>
            <a:r>
              <a:rPr lang="pl-PL" i="1" dirty="0"/>
              <a:t>U</a:t>
            </a:r>
            <a:r>
              <a:rPr lang="pl-PL" dirty="0"/>
              <a:t>) i stopą zmian nominalnych (</a:t>
            </a:r>
            <a:r>
              <a:rPr lang="pl-PL" i="1" dirty="0"/>
              <a:t>W</a:t>
            </a:r>
            <a:r>
              <a:rPr lang="pl-PL" dirty="0"/>
              <a:t>) - (‘</a:t>
            </a:r>
            <a:r>
              <a:rPr lang="en-US" dirty="0">
                <a:solidFill>
                  <a:srgbClr val="FF0000"/>
                </a:solidFill>
              </a:rPr>
              <a:t>Relationship between Unemployment and the Rate of Change of Money Wages in the United Kingdom 1861-1957</a:t>
            </a:r>
            <a:r>
              <a:rPr lang="pl-PL" dirty="0"/>
              <a:t>’, </a:t>
            </a:r>
            <a:r>
              <a:rPr lang="pl-PL" i="1" dirty="0" err="1"/>
              <a:t>Economica</a:t>
            </a:r>
            <a:r>
              <a:rPr lang="pl-PL" dirty="0"/>
              <a:t>, </a:t>
            </a:r>
            <a:r>
              <a:rPr lang="pl-PL" dirty="0" err="1"/>
              <a:t>November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1958</a:t>
            </a:r>
            <a:r>
              <a:rPr lang="pl-PL" dirty="0"/>
              <a:t>, s. 283-299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6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33375"/>
            <a:ext cx="573405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ytuł 1"/>
          <p:cNvSpPr>
            <a:spLocks noGrp="1"/>
          </p:cNvSpPr>
          <p:nvPr>
            <p:ph type="title"/>
          </p:nvPr>
        </p:nvSpPr>
        <p:spPr>
          <a:xfrm>
            <a:off x="5993396" y="4032250"/>
            <a:ext cx="2882900" cy="1714500"/>
          </a:xfrm>
        </p:spPr>
        <p:txBody>
          <a:bodyPr/>
          <a:lstStyle/>
          <a:p>
            <a:r>
              <a:rPr lang="pl-PL" dirty="0" smtClean="0"/>
              <a:t>Oryginalne dane Phillipsa</a:t>
            </a:r>
          </a:p>
        </p:txBody>
      </p:sp>
      <p:sp>
        <p:nvSpPr>
          <p:cNvPr id="11268" name="Symbol zastępczy daty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sz="1000" dirty="0" smtClean="0">
                <a:solidFill>
                  <a:schemeClr val="tx2"/>
                </a:solidFill>
              </a:rPr>
              <a:t>Witold Kwaśnicki (INE, </a:t>
            </a:r>
            <a:r>
              <a:rPr lang="pl-PL" sz="1000" dirty="0" err="1" smtClean="0">
                <a:solidFill>
                  <a:schemeClr val="tx2"/>
                </a:solidFill>
              </a:rPr>
              <a:t>UWr</a:t>
            </a:r>
            <a:r>
              <a:rPr lang="pl-PL" sz="1000" dirty="0" smtClean="0">
                <a:solidFill>
                  <a:schemeClr val="tx2"/>
                </a:solidFill>
              </a:rPr>
              <a:t>)</a:t>
            </a:r>
          </a:p>
        </p:txBody>
      </p:sp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88" y="0"/>
            <a:ext cx="4773612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owolny kształt 8"/>
          <p:cNvSpPr>
            <a:spLocks noChangeArrowheads="1"/>
          </p:cNvSpPr>
          <p:nvPr/>
        </p:nvSpPr>
        <p:spPr bwMode="auto">
          <a:xfrm>
            <a:off x="1104900" y="317500"/>
            <a:ext cx="4432300" cy="4572000"/>
          </a:xfrm>
          <a:custGeom>
            <a:avLst/>
            <a:gdLst>
              <a:gd name="T0" fmla="*/ 0 w 4432300"/>
              <a:gd name="T1" fmla="*/ 0 h 4572000"/>
              <a:gd name="T2" fmla="*/ 279400 w 4432300"/>
              <a:gd name="T3" fmla="*/ 1219200 h 4572000"/>
              <a:gd name="T4" fmla="*/ 952500 w 4432300"/>
              <a:gd name="T5" fmla="*/ 2882900 h 4572000"/>
              <a:gd name="T6" fmla="*/ 2730500 w 4432300"/>
              <a:gd name="T7" fmla="*/ 3860777 h 4572000"/>
              <a:gd name="T8" fmla="*/ 4432300 w 4432300"/>
              <a:gd name="T9" fmla="*/ 4572000 h 4572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32300"/>
              <a:gd name="T16" fmla="*/ 0 h 4572000"/>
              <a:gd name="T17" fmla="*/ 4432300 w 4432300"/>
              <a:gd name="T18" fmla="*/ 4572000 h 4572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32300" h="4572000">
                <a:moveTo>
                  <a:pt x="0" y="0"/>
                </a:moveTo>
                <a:cubicBezTo>
                  <a:pt x="60325" y="369358"/>
                  <a:pt x="120650" y="738717"/>
                  <a:pt x="279400" y="1219200"/>
                </a:cubicBezTo>
                <a:cubicBezTo>
                  <a:pt x="438150" y="1699683"/>
                  <a:pt x="543983" y="2442633"/>
                  <a:pt x="952500" y="2882900"/>
                </a:cubicBezTo>
                <a:cubicBezTo>
                  <a:pt x="1361017" y="3323167"/>
                  <a:pt x="2150533" y="3579283"/>
                  <a:pt x="2730500" y="3860800"/>
                </a:cubicBezTo>
                <a:cubicBezTo>
                  <a:pt x="3310467" y="4142317"/>
                  <a:pt x="3871383" y="4357158"/>
                  <a:pt x="4432300" y="4572000"/>
                </a:cubicBezTo>
              </a:path>
            </a:pathLst>
          </a:cu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108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/>
          <p:nvPr/>
        </p:nvPicPr>
        <p:blipFill rotWithShape="1">
          <a:blip r:embed="rId2"/>
          <a:srcRect l="2458"/>
          <a:stretch/>
        </p:blipFill>
        <p:spPr>
          <a:xfrm>
            <a:off x="3523128" y="681428"/>
            <a:ext cx="5619165" cy="550037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Samuelson</a:t>
            </a:r>
            <a:r>
              <a:rPr lang="pl-PL" dirty="0" smtClean="0"/>
              <a:t> – twórca zamieszania?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72769" y="1174823"/>
            <a:ext cx="3240360" cy="5006975"/>
          </a:xfrm>
        </p:spPr>
        <p:txBody>
          <a:bodyPr/>
          <a:lstStyle/>
          <a:p>
            <a:r>
              <a:rPr lang="en-US" sz="1800" dirty="0"/>
              <a:t>Samuelson, Paul A., Robert M. Solow, 1960. “Analytical Aspects of Anti-Inflation Policy.” </a:t>
            </a:r>
            <a:r>
              <a:rPr lang="pl-PL" sz="1800" i="1" dirty="0"/>
              <a:t>American </a:t>
            </a:r>
            <a:r>
              <a:rPr lang="pl-PL" sz="1800" i="1" dirty="0" err="1"/>
              <a:t>Economic</a:t>
            </a:r>
            <a:r>
              <a:rPr lang="pl-PL" sz="1800" i="1" dirty="0"/>
              <a:t> </a:t>
            </a:r>
            <a:r>
              <a:rPr lang="pl-PL" sz="1800" i="1" dirty="0" err="1"/>
              <a:t>Review</a:t>
            </a:r>
            <a:r>
              <a:rPr lang="pl-PL" sz="1800" dirty="0"/>
              <a:t>, 50(2): 177–194.</a:t>
            </a:r>
          </a:p>
          <a:p>
            <a:r>
              <a:rPr lang="pl-PL" sz="1800" dirty="0" smtClean="0"/>
              <a:t>W </a:t>
            </a:r>
            <a:r>
              <a:rPr lang="pl-PL" sz="1800" dirty="0"/>
              <a:t>1961 roku Paul </a:t>
            </a:r>
            <a:r>
              <a:rPr lang="pl-PL" sz="1800" dirty="0" err="1"/>
              <a:t>Samuelson</a:t>
            </a:r>
            <a:r>
              <a:rPr lang="pl-PL" sz="1800" dirty="0"/>
              <a:t> włączył tak zreinterpretowaną krzywa Phillipsa do piątego wydania swojego podręcznika </a:t>
            </a:r>
            <a:r>
              <a:rPr lang="pl-PL" sz="1800" i="1" dirty="0" err="1" smtClean="0"/>
              <a:t>Economics</a:t>
            </a:r>
            <a:r>
              <a:rPr lang="pl-PL" sz="1800" dirty="0"/>
              <a:t>.</a:t>
            </a:r>
            <a:r>
              <a:rPr lang="pl-PL" sz="1800" dirty="0" smtClean="0"/>
              <a:t> </a:t>
            </a:r>
          </a:p>
          <a:p>
            <a:endParaRPr lang="pl-PL" sz="1800" dirty="0"/>
          </a:p>
          <a:p>
            <a:r>
              <a:rPr lang="pl-PL" sz="1800" dirty="0" smtClean="0"/>
              <a:t>Koszty pracy w państwach uprzemysłowionych to ok. 70% ogólnych kosztów</a:t>
            </a:r>
            <a:endParaRPr lang="pl-PL" sz="180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Witold Kwaśnicki (INE, </a:t>
            </a:r>
            <a:r>
              <a:rPr lang="pl-PL" dirty="0" err="1" smtClean="0"/>
              <a:t>UWr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325963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59832" y="188913"/>
            <a:ext cx="5776193" cy="1007839"/>
          </a:xfrm>
        </p:spPr>
        <p:txBody>
          <a:bodyPr/>
          <a:lstStyle/>
          <a:p>
            <a:r>
              <a:rPr lang="pl-PL" sz="7200" dirty="0" smtClean="0"/>
              <a:t>Dziękuję</a:t>
            </a:r>
            <a:endParaRPr lang="pl-PL" sz="720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Witold Kwaśnicki (INE, UWr), Notatki do wykładów</a:t>
            </a:r>
            <a:endParaRPr lang="pl-PL"/>
          </a:p>
        </p:txBody>
      </p:sp>
      <p:pic>
        <p:nvPicPr>
          <p:cNvPr id="88066" name="Picture 2" descr="http://www.eskimosounds.com/wp-content/uploads/2010/08/thats-all-fol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46432"/>
            <a:ext cx="3872137" cy="336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68" name="Picture 4" descr="http://t1.gstatic.com/images?q=tbn:ANd9GcRQQTQOqbEmnhcRon3vKk6wwTfQVGxkP95G0b_DGGBICW0-72QS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599584"/>
            <a:ext cx="3239127" cy="445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66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0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Miana w równaniu </a:t>
            </a:r>
            <a:r>
              <a:rPr lang="pl-PL" dirty="0" smtClean="0"/>
              <a:t>Fishera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sz="2400" dirty="0"/>
                  <a:t> </a:t>
                </a:r>
              </a:p>
              <a:p>
                <a14:m>
                  <m:oMath xmlns:m="http://schemas.openxmlformats.org/officeDocument/2006/math">
                    <m:r>
                      <a:rPr lang="pl-PL" sz="2400" i="1">
                        <a:latin typeface="Cambria Math"/>
                      </a:rPr>
                      <m:t>𝑀𝑉</m:t>
                    </m:r>
                    <m:r>
                      <a:rPr lang="pl-PL" sz="2400" i="1">
                        <a:latin typeface="Cambria Math"/>
                      </a:rPr>
                      <m:t>=</m:t>
                    </m:r>
                    <m:r>
                      <a:rPr lang="pl-PL" sz="2400" i="1">
                        <a:latin typeface="Cambria Math"/>
                      </a:rPr>
                      <m:t>𝑃𝑇</m:t>
                    </m:r>
                  </m:oMath>
                </a14:m>
                <a:endParaRPr lang="pl-PL" sz="2400" dirty="0"/>
              </a:p>
              <a:p>
                <a:r>
                  <a:rPr lang="pl-PL" sz="2400" dirty="0"/>
                  <a:t>Jest OK</a:t>
                </a:r>
              </a:p>
              <a:p>
                <a:r>
                  <a:rPr lang="pl-PL" sz="2400" dirty="0"/>
                  <a:t>[zł][rok</a:t>
                </a:r>
                <a:r>
                  <a:rPr lang="pl-PL" sz="2400" baseline="30000" dirty="0"/>
                  <a:t>-1</a:t>
                </a:r>
                <a:r>
                  <a:rPr lang="pl-PL" sz="2400" dirty="0"/>
                  <a:t>]= [zł transakcja</a:t>
                </a:r>
                <a:r>
                  <a:rPr lang="pl-PL" sz="2400" baseline="30000" dirty="0"/>
                  <a:t>-1</a:t>
                </a:r>
                <a:r>
                  <a:rPr lang="pl-PL" sz="2400" dirty="0"/>
                  <a:t>][transakcja rok</a:t>
                </a:r>
                <a:r>
                  <a:rPr lang="pl-PL" sz="2400" baseline="30000" dirty="0"/>
                  <a:t>-1</a:t>
                </a:r>
                <a:r>
                  <a:rPr lang="pl-PL" sz="2400" dirty="0"/>
                  <a:t>]</a:t>
                </a:r>
              </a:p>
              <a:p>
                <a:r>
                  <a:rPr lang="pl-PL" sz="2400" dirty="0"/>
                  <a:t> </a:t>
                </a:r>
              </a:p>
              <a:p>
                <a:r>
                  <a:rPr lang="pl-PL" sz="2400" dirty="0"/>
                  <a:t>Ale w postaci </a:t>
                </a:r>
              </a:p>
              <a:p>
                <a14:m>
                  <m:oMath xmlns:m="http://schemas.openxmlformats.org/officeDocument/2006/math">
                    <m:r>
                      <a:rPr lang="pl-PL" sz="2400" i="1">
                        <a:latin typeface="Cambria Math"/>
                      </a:rPr>
                      <m:t>𝑀𝑉</m:t>
                    </m:r>
                    <m:r>
                      <a:rPr lang="pl-PL" sz="2400" i="1">
                        <a:latin typeface="Cambria Math"/>
                      </a:rPr>
                      <m:t>=</m:t>
                    </m:r>
                    <m:r>
                      <a:rPr lang="pl-PL" sz="2400" i="1">
                        <a:latin typeface="Cambria Math"/>
                      </a:rPr>
                      <m:t>𝑃𝑌</m:t>
                    </m:r>
                  </m:oMath>
                </a14:m>
                <a:endParaRPr lang="pl-PL" sz="2400" dirty="0"/>
              </a:p>
              <a:p>
                <a:r>
                  <a:rPr lang="pl-PL" sz="2400" dirty="0"/>
                  <a:t>Już jest beznadziejnie?</a:t>
                </a:r>
              </a:p>
              <a:p>
                <a:r>
                  <a:rPr lang="pl-PL" sz="2400" dirty="0"/>
                  <a:t> </a:t>
                </a:r>
              </a:p>
              <a:p>
                <a:r>
                  <a:rPr lang="pl-PL" sz="2400" dirty="0"/>
                  <a:t>[zł][rok</a:t>
                </a:r>
                <a:r>
                  <a:rPr lang="pl-PL" sz="2400" baseline="30000" dirty="0"/>
                  <a:t>-1</a:t>
                </a:r>
                <a:r>
                  <a:rPr lang="pl-PL" sz="2400" dirty="0"/>
                  <a:t>]= [zł sztuka</a:t>
                </a:r>
                <a:r>
                  <a:rPr lang="pl-PL" sz="2400" baseline="30000" dirty="0"/>
                  <a:t>-1</a:t>
                </a:r>
                <a:r>
                  <a:rPr lang="pl-PL" sz="2400" dirty="0"/>
                  <a:t>][sztuka rok</a:t>
                </a:r>
                <a:r>
                  <a:rPr lang="pl-PL" sz="2400" baseline="30000" dirty="0"/>
                  <a:t>-1</a:t>
                </a:r>
                <a:r>
                  <a:rPr lang="pl-PL" sz="2400" dirty="0"/>
                  <a:t>]</a:t>
                </a:r>
              </a:p>
              <a:p>
                <a:r>
                  <a:rPr lang="pl-PL" sz="2400" dirty="0"/>
                  <a:t> </a:t>
                </a:r>
              </a:p>
              <a:p>
                <a:r>
                  <a:rPr lang="pl-PL" sz="2400" dirty="0"/>
                  <a:t>[zł][rok</a:t>
                </a:r>
                <a:r>
                  <a:rPr lang="pl-PL" sz="2400" baseline="30000" dirty="0"/>
                  <a:t>-1</a:t>
                </a:r>
                <a:r>
                  <a:rPr lang="pl-PL" sz="2400" dirty="0"/>
                  <a:t>]= [zł][zł rok</a:t>
                </a:r>
                <a:r>
                  <a:rPr lang="pl-PL" sz="2400" baseline="30000" dirty="0"/>
                  <a:t>-1</a:t>
                </a:r>
                <a:r>
                  <a:rPr lang="pl-PL" sz="2400" dirty="0"/>
                  <a:t>]?</a:t>
                </a:r>
              </a:p>
              <a:p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26" t="-251" b="-115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Wymiary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196975"/>
                <a:ext cx="8820472" cy="4860925"/>
              </a:xfrm>
            </p:spPr>
            <p:txBody>
              <a:bodyPr/>
              <a:lstStyle/>
              <a:p>
                <a:r>
                  <a:rPr lang="pl-PL" dirty="0" smtClean="0"/>
                  <a:t>Każde </a:t>
                </a:r>
                <a:r>
                  <a:rPr lang="pl-PL" dirty="0"/>
                  <a:t>poprawne równanie musi </a:t>
                </a:r>
                <a:r>
                  <a:rPr lang="pl-PL" dirty="0" smtClean="0"/>
                  <a:t>być </a:t>
                </a:r>
                <a:r>
                  <a:rPr lang="pl-PL" dirty="0" smtClean="0">
                    <a:solidFill>
                      <a:srgbClr val="FF0000"/>
                    </a:solidFill>
                  </a:rPr>
                  <a:t>wymiarowo </a:t>
                </a:r>
                <a:r>
                  <a:rPr lang="pl-PL" dirty="0">
                    <a:solidFill>
                      <a:srgbClr val="FF0000"/>
                    </a:solidFill>
                  </a:rPr>
                  <a:t>spójne</a:t>
                </a:r>
                <a:r>
                  <a:rPr lang="pl-PL" dirty="0"/>
                  <a:t>, </a:t>
                </a:r>
                <a:r>
                  <a:rPr lang="pl-PL" dirty="0" smtClean="0"/>
                  <a:t>tzn. musi zachodzi</a:t>
                </a:r>
                <a:r>
                  <a:rPr lang="pl-PL" dirty="0"/>
                  <a:t>ć</a:t>
                </a:r>
              </a:p>
              <a:p>
                <a:pPr marL="0" indent="0" algn="ctr">
                  <a:buNone/>
                </a:pPr>
                <a:r>
                  <a:rPr lang="pl-PL" dirty="0">
                    <a:solidFill>
                      <a:srgbClr val="FF0000"/>
                    </a:solidFill>
                  </a:rPr>
                  <a:t>[lewa strona] = [prawa strona]</a:t>
                </a:r>
              </a:p>
              <a:p>
                <a:r>
                  <a:rPr lang="pl-PL" dirty="0"/>
                  <a:t>Przykładowo, modelowanie siły tarcia spowodowanej </a:t>
                </a:r>
                <a:r>
                  <a:rPr lang="pl-PL" dirty="0" smtClean="0"/>
                  <a:t>oporem powietrza </a:t>
                </a:r>
                <a:r>
                  <a:rPr lang="pl-PL" dirty="0"/>
                  <a:t>prowadzi do </a:t>
                </a:r>
                <a:r>
                  <a:rPr lang="pl-PL" dirty="0" smtClean="0"/>
                  <a:t>zależności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>
                          <a:latin typeface="Cambria Math"/>
                        </a:rPr>
                        <m:t>𝐹</m:t>
                      </m:r>
                      <m:r>
                        <a:rPr lang="pl-PL" i="1">
                          <a:latin typeface="Cambria Math"/>
                        </a:rPr>
                        <m:t>=</m:t>
                      </m:r>
                      <m:r>
                        <a:rPr lang="pl-PL" i="1">
                          <a:latin typeface="Cambria Math"/>
                        </a:rPr>
                        <m:t>𝑘</m:t>
                      </m:r>
                      <m:sSup>
                        <m:sSupPr>
                          <m:ctrlPr>
                            <a:rPr lang="pl-PL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pl-PL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l-PL" i="1">
                          <a:latin typeface="Cambria Math"/>
                        </a:rPr>
                        <m:t>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pl-PL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i="1">
                              <a:latin typeface="Cambria Math"/>
                            </a:rPr>
                            <m:t>𝐹</m:t>
                          </m:r>
                        </m:e>
                      </m:d>
                      <m:r>
                        <a:rPr lang="pl-PL" i="1">
                          <a:latin typeface="Cambria Math"/>
                        </a:rPr>
                        <m:t>=[</m:t>
                      </m:r>
                      <m:r>
                        <a:rPr lang="pl-PL" i="1">
                          <a:latin typeface="Cambria Math"/>
                        </a:rPr>
                        <m:t>𝑘</m:t>
                      </m:r>
                      <m:sSup>
                        <m:sSupPr>
                          <m:ctrlPr>
                            <a:rPr lang="pl-PL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pl-PL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l-PL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pl-PL" dirty="0"/>
              </a:p>
              <a:p>
                <a:pPr marL="0" lvl="0" indent="0">
                  <a:buNone/>
                </a:pPr>
                <a:r>
                  <a:rPr lang="pl-PL" dirty="0" smtClean="0"/>
                  <a:t>Skąd       MLT</a:t>
                </a:r>
                <a:r>
                  <a:rPr lang="pl-PL" i="1" baseline="30000" dirty="0"/>
                  <a:t>−</a:t>
                </a:r>
                <a:r>
                  <a:rPr lang="pl-PL" baseline="30000" dirty="0"/>
                  <a:t>2</a:t>
                </a:r>
                <a:r>
                  <a:rPr lang="pl-PL" dirty="0"/>
                  <a:t> = [k][LT</a:t>
                </a:r>
                <a:r>
                  <a:rPr lang="pl-PL" i="1" baseline="30000" dirty="0"/>
                  <a:t>−</a:t>
                </a:r>
                <a:r>
                  <a:rPr lang="pl-PL" baseline="30000" dirty="0"/>
                  <a:t>1</a:t>
                </a:r>
                <a:r>
                  <a:rPr lang="pl-PL" dirty="0"/>
                  <a:t>]</a:t>
                </a:r>
                <a:r>
                  <a:rPr lang="pl-PL" baseline="30000" dirty="0"/>
                  <a:t>2</a:t>
                </a:r>
                <a:r>
                  <a:rPr lang="pl-PL" dirty="0"/>
                  <a:t> = [k]L</a:t>
                </a:r>
                <a:r>
                  <a:rPr lang="pl-PL" baseline="30000" dirty="0"/>
                  <a:t>2</a:t>
                </a:r>
                <a:r>
                  <a:rPr lang="pl-PL" dirty="0"/>
                  <a:t>T</a:t>
                </a:r>
                <a:r>
                  <a:rPr lang="pl-PL" i="1" baseline="30000" dirty="0"/>
                  <a:t>−</a:t>
                </a:r>
                <a:r>
                  <a:rPr lang="pl-PL" baseline="30000" dirty="0"/>
                  <a:t>2</a:t>
                </a:r>
                <a:endParaRPr lang="pl-PL" dirty="0"/>
              </a:p>
              <a:p>
                <a:pPr marL="0" lvl="0" indent="0">
                  <a:buNone/>
                </a:pPr>
                <a:r>
                  <a:rPr lang="pl-PL" dirty="0" smtClean="0"/>
                  <a:t>Czyli                   [k</a:t>
                </a:r>
                <a:r>
                  <a:rPr lang="pl-PL" dirty="0"/>
                  <a:t>] = ML</a:t>
                </a:r>
                <a:r>
                  <a:rPr lang="pl-PL" i="1" baseline="30000" dirty="0"/>
                  <a:t>−</a:t>
                </a:r>
                <a:r>
                  <a:rPr lang="pl-PL" baseline="30000" dirty="0"/>
                  <a:t>1</a:t>
                </a:r>
                <a:endParaRPr lang="pl-PL" dirty="0"/>
              </a:p>
              <a:p>
                <a:pPr marL="0" indent="0">
                  <a:buNone/>
                </a:pPr>
                <a:r>
                  <a:rPr lang="pl-PL" dirty="0" smtClean="0"/>
                  <a:t>tzn</a:t>
                </a:r>
                <a:r>
                  <a:rPr lang="pl-PL" dirty="0"/>
                  <a:t>. </a:t>
                </a:r>
                <a:r>
                  <a:rPr lang="pl-PL" i="1" dirty="0"/>
                  <a:t>k</a:t>
                </a:r>
                <a:r>
                  <a:rPr lang="pl-PL" dirty="0"/>
                  <a:t> musi </a:t>
                </a:r>
                <a:r>
                  <a:rPr lang="pl-PL" dirty="0" smtClean="0"/>
                  <a:t>by </a:t>
                </a:r>
                <a:r>
                  <a:rPr lang="pl-PL" dirty="0"/>
                  <a:t>mierzone w kg m</a:t>
                </a:r>
                <a:r>
                  <a:rPr lang="pl-PL" i="1" baseline="30000" dirty="0"/>
                  <a:t>−</a:t>
                </a:r>
                <a:r>
                  <a:rPr lang="pl-PL" baseline="30000" dirty="0" smtClean="0"/>
                  <a:t>1</a:t>
                </a: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196975"/>
                <a:ext cx="8820472" cy="4860925"/>
              </a:xfrm>
              <a:blipFill rotWithShape="1">
                <a:blip r:embed="rId2"/>
                <a:stretch>
                  <a:fillRect l="-1728" t="-1629" b="-1629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Witold Kwaśnicki, INE, UWr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/>
              <a:t>Analiza wymiarowa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052737"/>
                <a:ext cx="8837488" cy="5005164"/>
              </a:xfrm>
            </p:spPr>
            <p:txBody>
              <a:bodyPr/>
              <a:lstStyle/>
              <a:p>
                <a:r>
                  <a:rPr lang="pl-PL" dirty="0"/>
                  <a:t>Jaki wymiar ma </a:t>
                </a:r>
                <a:r>
                  <a:rPr lang="pl-PL" i="1" dirty="0"/>
                  <a:t>a</a:t>
                </a:r>
                <a:r>
                  <a:rPr lang="pl-PL" dirty="0"/>
                  <a:t> w </a:t>
                </a:r>
                <a:r>
                  <a:rPr lang="pl-PL" dirty="0" smtClean="0"/>
                  <a:t>wyra</a:t>
                </a:r>
                <a:r>
                  <a:rPr lang="pl-PL" dirty="0"/>
                  <a:t>ż</a:t>
                </a:r>
                <a:r>
                  <a:rPr lang="pl-PL" dirty="0" smtClean="0"/>
                  <a:t>eniach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>
                        <a:latin typeface="Cambria Math"/>
                      </a:rPr>
                      <m:t>exp</m:t>
                    </m:r>
                    <m:r>
                      <a:rPr lang="pl-PL">
                        <a:latin typeface="Cambria Math"/>
                      </a:rPr>
                      <m:t>⁡</m:t>
                    </m:r>
                    <m:r>
                      <a:rPr lang="pl-PL" i="1">
                        <a:latin typeface="Cambria Math"/>
                      </a:rPr>
                      <m:t>(</m:t>
                    </m:r>
                    <m:r>
                      <a:rPr lang="pl-PL" i="1">
                        <a:latin typeface="Cambria Math"/>
                      </a:rPr>
                      <m:t>𝑎𝑡</m:t>
                    </m:r>
                    <m:r>
                      <a:rPr lang="pl-PL" i="1">
                        <a:latin typeface="Cambria Math"/>
                      </a:rPr>
                      <m:t>)</m:t>
                    </m:r>
                  </m:oMath>
                </a14:m>
                <a:r>
                  <a:rPr lang="pl-PL" dirty="0" smtClean="0"/>
                  <a:t> oraz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>
                        <a:latin typeface="Cambria Math"/>
                      </a:rPr>
                      <m:t>sin</m:t>
                    </m:r>
                    <m:r>
                      <a:rPr lang="pl-PL">
                        <a:latin typeface="Cambria Math"/>
                      </a:rPr>
                      <m:t>⁡</m:t>
                    </m:r>
                    <m:r>
                      <a:rPr lang="pl-PL" i="1">
                        <a:latin typeface="Cambria Math"/>
                      </a:rPr>
                      <m:t>(</m:t>
                    </m:r>
                    <m:r>
                      <a:rPr lang="pl-PL" i="1">
                        <a:latin typeface="Cambria Math"/>
                      </a:rPr>
                      <m:t>𝑎𝑡</m:t>
                    </m:r>
                    <m:r>
                      <a:rPr lang="pl-PL" i="1">
                        <a:latin typeface="Cambria Math"/>
                      </a:rPr>
                      <m:t>)</m:t>
                    </m:r>
                  </m:oMath>
                </a14:m>
                <a:r>
                  <a:rPr lang="pl-PL" dirty="0" smtClean="0"/>
                  <a:t>? </a:t>
                </a:r>
                <a:r>
                  <a:rPr lang="pl-PL" dirty="0"/>
                  <a:t> </a:t>
                </a:r>
              </a:p>
              <a:p>
                <a:r>
                  <a:rPr lang="pl-PL" dirty="0" smtClean="0"/>
                  <a:t>Przypuśćmy</a:t>
                </a:r>
                <a:r>
                  <a:rPr lang="pl-PL" dirty="0"/>
                  <a:t>, ż</a:t>
                </a:r>
                <a:r>
                  <a:rPr lang="pl-PL" dirty="0" smtClean="0"/>
                  <a:t>e </a:t>
                </a:r>
                <a:r>
                  <a:rPr lang="pl-PL" dirty="0"/>
                  <a:t>budujemy model który </a:t>
                </a:r>
                <a:r>
                  <a:rPr lang="pl-PL" dirty="0" smtClean="0"/>
                  <a:t>będzie określał okres </a:t>
                </a:r>
                <a:r>
                  <a:rPr lang="pl-PL" dirty="0"/>
                  <a:t>wahadła </a:t>
                </a:r>
                <a:r>
                  <a:rPr lang="pl-PL" i="1" dirty="0">
                    <a:solidFill>
                      <a:srgbClr val="FF0000"/>
                    </a:solidFill>
                  </a:rPr>
                  <a:t>t</a:t>
                </a:r>
                <a:r>
                  <a:rPr lang="pl-PL" dirty="0"/>
                  <a:t>. Lista czynników </a:t>
                </a:r>
                <a:r>
                  <a:rPr lang="pl-PL" dirty="0" smtClean="0"/>
                  <a:t>mo</a:t>
                </a:r>
                <a:r>
                  <a:rPr lang="pl-PL" dirty="0"/>
                  <a:t>ż</a:t>
                </a:r>
                <a:r>
                  <a:rPr lang="pl-PL" dirty="0" smtClean="0"/>
                  <a:t>e obejmować: długość </a:t>
                </a:r>
                <a:r>
                  <a:rPr lang="pl-PL" i="1" dirty="0" smtClean="0">
                    <a:solidFill>
                      <a:srgbClr val="FF0000"/>
                    </a:solidFill>
                  </a:rPr>
                  <a:t>l</a:t>
                </a:r>
                <a:r>
                  <a:rPr lang="pl-PL" dirty="0" smtClean="0"/>
                  <a:t>, masę </a:t>
                </a:r>
                <a:r>
                  <a:rPr lang="pl-PL" i="1" dirty="0">
                    <a:solidFill>
                      <a:srgbClr val="FF0000"/>
                    </a:solidFill>
                  </a:rPr>
                  <a:t>m</a:t>
                </a:r>
                <a:r>
                  <a:rPr lang="pl-PL" dirty="0"/>
                  <a:t>, przyspieszenie ziemskie </a:t>
                </a:r>
                <a:r>
                  <a:rPr lang="pl-PL" i="1" dirty="0" smtClean="0">
                    <a:solidFill>
                      <a:srgbClr val="FF0000"/>
                    </a:solidFill>
                  </a:rPr>
                  <a:t>g</a:t>
                </a:r>
                <a:r>
                  <a:rPr lang="pl-PL" dirty="0" smtClean="0"/>
                  <a:t>. Załóżmy, że</a:t>
                </a:r>
                <a:endParaRPr lang="pl-PL" dirty="0"/>
              </a:p>
              <a:p>
                <a:pPr marL="0" indent="0" algn="ctr">
                  <a:buNone/>
                </a:pPr>
                <a:r>
                  <a:rPr lang="pl-PL" i="1" dirty="0"/>
                  <a:t>t</a:t>
                </a:r>
                <a:r>
                  <a:rPr lang="pl-PL" dirty="0"/>
                  <a:t> = </a:t>
                </a:r>
                <a:r>
                  <a:rPr lang="pl-PL" i="1" dirty="0"/>
                  <a:t>k l </a:t>
                </a:r>
                <a:r>
                  <a:rPr lang="pl-PL" i="1" baseline="30000" dirty="0" err="1"/>
                  <a:t>a</a:t>
                </a:r>
                <a:r>
                  <a:rPr lang="pl-PL" i="1" dirty="0" err="1"/>
                  <a:t>m</a:t>
                </a:r>
                <a:r>
                  <a:rPr lang="pl-PL" i="1" dirty="0"/>
                  <a:t> </a:t>
                </a:r>
                <a:r>
                  <a:rPr lang="pl-PL" i="1" baseline="30000" dirty="0" err="1"/>
                  <a:t>b</a:t>
                </a:r>
                <a:r>
                  <a:rPr lang="pl-PL" i="1" dirty="0" err="1"/>
                  <a:t>g</a:t>
                </a:r>
                <a:r>
                  <a:rPr lang="pl-PL" i="1" dirty="0"/>
                  <a:t> </a:t>
                </a:r>
                <a:r>
                  <a:rPr lang="pl-PL" i="1" baseline="30000" dirty="0" smtClean="0"/>
                  <a:t>c</a:t>
                </a:r>
                <a:r>
                  <a:rPr lang="pl-PL" dirty="0" smtClean="0">
                    <a:latin typeface="Symbol" pitchFamily="18" charset="2"/>
                  </a:rPr>
                  <a:t> q</a:t>
                </a:r>
                <a:r>
                  <a:rPr lang="pl-PL" i="1" dirty="0" smtClean="0"/>
                  <a:t> </a:t>
                </a:r>
                <a:r>
                  <a:rPr lang="pl-PL" i="1" baseline="30000" dirty="0" smtClean="0"/>
                  <a:t>d</a:t>
                </a:r>
                <a:r>
                  <a:rPr lang="pl-PL" dirty="0" smtClean="0">
                    <a:latin typeface="Symbol" pitchFamily="18" charset="2"/>
                  </a:rPr>
                  <a:t> </a:t>
                </a:r>
                <a:endParaRPr lang="pl-PL" dirty="0"/>
              </a:p>
              <a:p>
                <a:pPr marL="0" indent="0">
                  <a:buNone/>
                </a:pPr>
                <a:r>
                  <a:rPr lang="pl-PL" dirty="0" smtClean="0"/>
                  <a:t>gdzie</a:t>
                </a:r>
                <a:r>
                  <a:rPr lang="pl-PL" dirty="0"/>
                  <a:t>: </a:t>
                </a:r>
                <a:r>
                  <a:rPr lang="pl-PL" i="1" dirty="0">
                    <a:solidFill>
                      <a:srgbClr val="FF0000"/>
                    </a:solidFill>
                  </a:rPr>
                  <a:t>a</a:t>
                </a:r>
                <a:r>
                  <a:rPr lang="pl-PL" dirty="0">
                    <a:solidFill>
                      <a:srgbClr val="FF0000"/>
                    </a:solidFill>
                  </a:rPr>
                  <a:t>, </a:t>
                </a:r>
                <a:r>
                  <a:rPr lang="pl-PL" i="1" dirty="0">
                    <a:solidFill>
                      <a:srgbClr val="FF0000"/>
                    </a:solidFill>
                  </a:rPr>
                  <a:t>b</a:t>
                </a:r>
                <a:r>
                  <a:rPr lang="pl-PL" dirty="0">
                    <a:solidFill>
                      <a:srgbClr val="FF0000"/>
                    </a:solidFill>
                  </a:rPr>
                  <a:t>, </a:t>
                </a:r>
                <a:r>
                  <a:rPr lang="pl-PL" i="1" dirty="0">
                    <a:solidFill>
                      <a:srgbClr val="FF0000"/>
                    </a:solidFill>
                  </a:rPr>
                  <a:t>c</a:t>
                </a:r>
                <a:r>
                  <a:rPr lang="pl-PL" dirty="0">
                    <a:solidFill>
                      <a:srgbClr val="FF0000"/>
                    </a:solidFill>
                  </a:rPr>
                  <a:t>, </a:t>
                </a:r>
                <a:r>
                  <a:rPr lang="pl-PL" i="1" dirty="0">
                    <a:solidFill>
                      <a:srgbClr val="FF0000"/>
                    </a:solidFill>
                  </a:rPr>
                  <a:t>d</a:t>
                </a:r>
                <a:r>
                  <a:rPr lang="pl-PL" dirty="0">
                    <a:solidFill>
                      <a:srgbClr val="FF0000"/>
                    </a:solidFill>
                  </a:rPr>
                  <a:t> oraz </a:t>
                </a:r>
                <a:r>
                  <a:rPr lang="pl-PL" i="1" dirty="0">
                    <a:solidFill>
                      <a:srgbClr val="FF0000"/>
                    </a:solidFill>
                  </a:rPr>
                  <a:t>k</a:t>
                </a:r>
                <a:r>
                  <a:rPr lang="pl-PL" dirty="0">
                    <a:solidFill>
                      <a:srgbClr val="FF0000"/>
                    </a:solidFill>
                  </a:rPr>
                  <a:t> </a:t>
                </a:r>
                <a:r>
                  <a:rPr lang="pl-PL" dirty="0" smtClean="0">
                    <a:solidFill>
                      <a:srgbClr val="FF0000"/>
                    </a:solidFill>
                  </a:rPr>
                  <a:t> - liczby </a:t>
                </a:r>
                <a:r>
                  <a:rPr lang="pl-PL" dirty="0">
                    <a:solidFill>
                      <a:srgbClr val="FF0000"/>
                    </a:solidFill>
                  </a:rPr>
                  <a:t>rzeczywiste</a:t>
                </a:r>
                <a:r>
                  <a:rPr lang="pl-PL" dirty="0"/>
                  <a:t>.</a:t>
                </a:r>
              </a:p>
              <a:p>
                <a:r>
                  <a:rPr lang="pl-PL" dirty="0"/>
                  <a:t>Dla wymiarów musi </a:t>
                </a:r>
                <a:r>
                  <a:rPr lang="pl-PL" dirty="0" smtClean="0"/>
                  <a:t>zachodzi</a:t>
                </a:r>
                <a:r>
                  <a:rPr lang="pl-PL" dirty="0"/>
                  <a:t>ć</a:t>
                </a:r>
              </a:p>
              <a:p>
                <a:pPr marL="0" indent="0" algn="ctr">
                  <a:buNone/>
                </a:pPr>
                <a:r>
                  <a:rPr lang="pl-PL" dirty="0" smtClean="0"/>
                  <a:t>[</a:t>
                </a:r>
                <a:r>
                  <a:rPr lang="pl-PL" i="1" dirty="0" smtClean="0"/>
                  <a:t>t</a:t>
                </a:r>
                <a:r>
                  <a:rPr lang="pl-PL" dirty="0" smtClean="0"/>
                  <a:t> ]= [</a:t>
                </a:r>
                <a:r>
                  <a:rPr lang="pl-PL" i="1" dirty="0" smtClean="0"/>
                  <a:t>k l </a:t>
                </a:r>
                <a:r>
                  <a:rPr lang="pl-PL" i="1" baseline="30000" dirty="0" err="1" smtClean="0"/>
                  <a:t>a</a:t>
                </a:r>
                <a:r>
                  <a:rPr lang="pl-PL" i="1" dirty="0" err="1" smtClean="0"/>
                  <a:t>m</a:t>
                </a:r>
                <a:r>
                  <a:rPr lang="pl-PL" i="1" dirty="0" smtClean="0"/>
                  <a:t> </a:t>
                </a:r>
                <a:r>
                  <a:rPr lang="pl-PL" i="1" baseline="30000" dirty="0" err="1" smtClean="0"/>
                  <a:t>b</a:t>
                </a:r>
                <a:r>
                  <a:rPr lang="pl-PL" i="1" dirty="0" err="1" smtClean="0"/>
                  <a:t>g</a:t>
                </a:r>
                <a:r>
                  <a:rPr lang="pl-PL" i="1" dirty="0" smtClean="0"/>
                  <a:t> </a:t>
                </a:r>
                <a:r>
                  <a:rPr lang="pl-PL" i="1" baseline="30000" dirty="0" smtClean="0"/>
                  <a:t>c </a:t>
                </a:r>
                <a:r>
                  <a:rPr lang="pl-PL" dirty="0" smtClean="0">
                    <a:latin typeface="Symbol" pitchFamily="18" charset="2"/>
                  </a:rPr>
                  <a:t>q</a:t>
                </a:r>
                <a:r>
                  <a:rPr lang="pl-PL" i="1" dirty="0" smtClean="0"/>
                  <a:t> </a:t>
                </a:r>
                <a:r>
                  <a:rPr lang="pl-PL" i="1" baseline="30000" dirty="0" smtClean="0"/>
                  <a:t>d</a:t>
                </a:r>
                <a:r>
                  <a:rPr lang="pl-PL" dirty="0" smtClean="0">
                    <a:latin typeface="Symbol" pitchFamily="18" charset="2"/>
                  </a:rPr>
                  <a:t> ]</a:t>
                </a: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052737"/>
                <a:ext cx="8837488" cy="5005164"/>
              </a:xfrm>
              <a:blipFill rotWithShape="1">
                <a:blip r:embed="rId2"/>
                <a:stretch>
                  <a:fillRect l="-1724" t="-1705" r="-2759" b="-1315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Witold Kwaśnicki, INE, </a:t>
            </a:r>
            <a:r>
              <a:rPr lang="pl-PL" dirty="0" err="1" smtClean="0"/>
              <a:t>UWr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0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 smtClean="0"/>
              <a:t>Analiza wymiarowa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1196975"/>
            <a:ext cx="8765480" cy="4860925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Zatem      T = L </a:t>
            </a:r>
            <a:r>
              <a:rPr lang="pl-PL" baseline="30000" dirty="0" err="1" smtClean="0"/>
              <a:t>a</a:t>
            </a:r>
            <a:r>
              <a:rPr lang="pl-PL" dirty="0" err="1" smtClean="0"/>
              <a:t>M</a:t>
            </a:r>
            <a:r>
              <a:rPr lang="pl-PL" baseline="30000" dirty="0" err="1" smtClean="0"/>
              <a:t>b</a:t>
            </a:r>
            <a:r>
              <a:rPr lang="pl-PL" dirty="0" smtClean="0"/>
              <a:t> (LT</a:t>
            </a:r>
            <a:r>
              <a:rPr lang="pl-PL" baseline="30000" dirty="0" smtClean="0"/>
              <a:t>-2</a:t>
            </a:r>
            <a:r>
              <a:rPr lang="pl-PL" dirty="0" smtClean="0"/>
              <a:t>)</a:t>
            </a:r>
            <a:r>
              <a:rPr lang="pl-PL" baseline="30000" dirty="0" smtClean="0"/>
              <a:t> c</a:t>
            </a:r>
            <a:r>
              <a:rPr lang="pl-PL" dirty="0" smtClean="0"/>
              <a:t>= </a:t>
            </a:r>
            <a:r>
              <a:rPr lang="pl-PL" dirty="0" err="1" smtClean="0"/>
              <a:t>L</a:t>
            </a:r>
            <a:r>
              <a:rPr lang="pl-PL" baseline="30000" dirty="0" err="1" smtClean="0"/>
              <a:t>a+c</a:t>
            </a:r>
            <a:r>
              <a:rPr lang="pl-PL" dirty="0" err="1" smtClean="0"/>
              <a:t>M</a:t>
            </a:r>
            <a:r>
              <a:rPr lang="pl-PL" baseline="30000" dirty="0" err="1" smtClean="0"/>
              <a:t>b</a:t>
            </a:r>
            <a:r>
              <a:rPr lang="pl-PL" dirty="0" smtClean="0"/>
              <a:t> T</a:t>
            </a:r>
            <a:r>
              <a:rPr lang="pl-PL" baseline="30000" dirty="0" smtClean="0"/>
              <a:t>-</a:t>
            </a:r>
            <a:r>
              <a:rPr lang="pl-PL" baseline="30000" dirty="0" err="1" smtClean="0"/>
              <a:t>2c</a:t>
            </a:r>
            <a:endParaRPr lang="pl-PL" dirty="0" smtClean="0"/>
          </a:p>
          <a:p>
            <a:pPr marL="0" indent="0">
              <a:buNone/>
            </a:pPr>
            <a:r>
              <a:rPr lang="pl-PL" i="1" dirty="0" smtClean="0"/>
              <a:t>k</a:t>
            </a:r>
            <a:r>
              <a:rPr lang="pl-PL" dirty="0" smtClean="0"/>
              <a:t> i </a:t>
            </a:r>
            <a:r>
              <a:rPr lang="pl-PL" dirty="0" smtClean="0">
                <a:latin typeface="Symbol" pitchFamily="18" charset="2"/>
              </a:rPr>
              <a:t>q </a:t>
            </a:r>
            <a:r>
              <a:rPr lang="pl-PL" dirty="0" smtClean="0"/>
              <a:t>są wielkościami bezwymiarowymi</a:t>
            </a:r>
          </a:p>
          <a:p>
            <a:r>
              <a:rPr lang="pl-PL" dirty="0"/>
              <a:t>Przyrównanie </a:t>
            </a:r>
            <a:r>
              <a:rPr lang="pl-PL" dirty="0" smtClean="0"/>
              <a:t>potęg </a:t>
            </a:r>
            <a:r>
              <a:rPr lang="pl-PL" dirty="0"/>
              <a:t>daje</a:t>
            </a:r>
          </a:p>
          <a:p>
            <a:pPr marL="0" indent="0" algn="ctr">
              <a:buNone/>
            </a:pPr>
            <a:r>
              <a:rPr lang="pt-BR" dirty="0"/>
              <a:t>a + c = 0</a:t>
            </a:r>
            <a:r>
              <a:rPr lang="pt-BR" i="1" dirty="0"/>
              <a:t>, </a:t>
            </a:r>
            <a:r>
              <a:rPr lang="pt-BR" dirty="0"/>
              <a:t>b = 0</a:t>
            </a:r>
            <a:r>
              <a:rPr lang="pt-BR" i="1" dirty="0"/>
              <a:t>, −</a:t>
            </a:r>
            <a:r>
              <a:rPr lang="pt-BR" dirty="0"/>
              <a:t>2c = 1</a:t>
            </a:r>
          </a:p>
          <a:p>
            <a:pPr marL="0" indent="0">
              <a:buNone/>
            </a:pPr>
            <a:r>
              <a:rPr lang="pl-PL" dirty="0" smtClean="0"/>
              <a:t>Skąd          </a:t>
            </a:r>
            <a:r>
              <a:rPr lang="pl-PL" i="1" dirty="0" smtClean="0"/>
              <a:t>t</a:t>
            </a:r>
            <a:r>
              <a:rPr lang="pl-PL" dirty="0" smtClean="0"/>
              <a:t> = </a:t>
            </a:r>
            <a:r>
              <a:rPr lang="pl-PL" i="1" dirty="0" smtClean="0"/>
              <a:t>k l </a:t>
            </a:r>
            <a:r>
              <a:rPr lang="pl-PL" baseline="30000" dirty="0" smtClean="0"/>
              <a:t>1/</a:t>
            </a:r>
            <a:r>
              <a:rPr lang="pl-PL" baseline="30000" dirty="0" err="1" smtClean="0"/>
              <a:t>2</a:t>
            </a:r>
            <a:r>
              <a:rPr lang="pl-PL" i="1" dirty="0" err="1" smtClean="0"/>
              <a:t>g</a:t>
            </a:r>
            <a:r>
              <a:rPr lang="pl-PL" i="1" dirty="0" smtClean="0"/>
              <a:t> </a:t>
            </a:r>
            <a:r>
              <a:rPr lang="pl-PL" baseline="30000" dirty="0" smtClean="0"/>
              <a:t>-1/2</a:t>
            </a:r>
            <a:r>
              <a:rPr lang="pl-PL" dirty="0" smtClean="0">
                <a:latin typeface="Symbol" pitchFamily="18" charset="2"/>
              </a:rPr>
              <a:t> </a:t>
            </a:r>
            <a:r>
              <a:rPr lang="pl-PL" dirty="0" err="1" smtClean="0">
                <a:latin typeface="Symbol" pitchFamily="18" charset="2"/>
              </a:rPr>
              <a:t>q</a:t>
            </a:r>
            <a:r>
              <a:rPr lang="pl-PL" baseline="30000" dirty="0" err="1" smtClean="0"/>
              <a:t>d</a:t>
            </a:r>
            <a:r>
              <a:rPr lang="pl-PL" dirty="0" smtClean="0">
                <a:latin typeface="Symbol" pitchFamily="18" charset="2"/>
              </a:rPr>
              <a:t> 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Powyżej </a:t>
            </a:r>
            <a:r>
              <a:rPr lang="pl-PL" dirty="0"/>
              <a:t>d </a:t>
            </a:r>
            <a:r>
              <a:rPr lang="pl-PL" dirty="0" smtClean="0"/>
              <a:t>może przyjąć dowolną wartość, </a:t>
            </a:r>
          </a:p>
          <a:p>
            <a:pPr marL="0" indent="0">
              <a:buNone/>
            </a:pPr>
            <a:r>
              <a:rPr lang="pl-PL" i="1" dirty="0" smtClean="0"/>
              <a:t>                t</a:t>
            </a:r>
            <a:r>
              <a:rPr lang="pl-PL" dirty="0" smtClean="0"/>
              <a:t> = f(</a:t>
            </a:r>
            <a:r>
              <a:rPr lang="pl-PL" dirty="0" smtClean="0">
                <a:latin typeface="Symbol" pitchFamily="18" charset="2"/>
              </a:rPr>
              <a:t>q)</a:t>
            </a:r>
            <a:r>
              <a:rPr lang="pl-PL" i="1" dirty="0" smtClean="0"/>
              <a:t> l </a:t>
            </a:r>
            <a:r>
              <a:rPr lang="pl-PL" i="1" baseline="30000" dirty="0" smtClean="0"/>
              <a:t>1/</a:t>
            </a:r>
            <a:r>
              <a:rPr lang="pl-PL" i="1" baseline="30000" dirty="0" err="1" smtClean="0"/>
              <a:t>2</a:t>
            </a:r>
            <a:r>
              <a:rPr lang="pl-PL" i="1" dirty="0" err="1" smtClean="0"/>
              <a:t>g</a:t>
            </a:r>
            <a:r>
              <a:rPr lang="pl-PL" i="1" dirty="0" smtClean="0"/>
              <a:t> </a:t>
            </a:r>
            <a:r>
              <a:rPr lang="pl-PL" i="1" baseline="30000" dirty="0" smtClean="0"/>
              <a:t>-1/2</a:t>
            </a:r>
            <a:r>
              <a:rPr lang="pl-PL" dirty="0" smtClean="0">
                <a:latin typeface="Symbol" pitchFamily="18" charset="2"/>
              </a:rPr>
              <a:t>  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Funkcję f(</a:t>
            </a:r>
            <a:r>
              <a:rPr lang="pl-PL" dirty="0" smtClean="0">
                <a:latin typeface="Symbol" pitchFamily="18" charset="2"/>
              </a:rPr>
              <a:t>q</a:t>
            </a:r>
            <a:r>
              <a:rPr lang="pl-PL" dirty="0" smtClean="0"/>
              <a:t>) </a:t>
            </a:r>
            <a:r>
              <a:rPr lang="pl-PL" dirty="0"/>
              <a:t>trzeba </a:t>
            </a:r>
            <a:r>
              <a:rPr lang="pl-PL" dirty="0" smtClean="0"/>
              <a:t>znaleźć w </a:t>
            </a:r>
            <a:r>
              <a:rPr lang="pl-PL" dirty="0"/>
              <a:t>inny sposób</a:t>
            </a:r>
            <a:r>
              <a:rPr lang="pl-PL" dirty="0" smtClean="0"/>
              <a:t>.</a:t>
            </a:r>
          </a:p>
          <a:p>
            <a:r>
              <a:rPr lang="pl-PL" dirty="0" smtClean="0"/>
              <a:t>Dla małych wahań okres nie zależy od amplitudy, nie zależy też od masy.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Witold Kwaśnicki, INE, </a:t>
            </a:r>
            <a:r>
              <a:rPr lang="pl-PL" dirty="0" err="1" smtClean="0"/>
              <a:t>UWr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7584855" y="5674471"/>
                <a:ext cx="1559145" cy="1183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>
                          <a:latin typeface="Cambria Math"/>
                        </a:rPr>
                        <m:t>𝑡</m:t>
                      </m:r>
                      <m:r>
                        <a:rPr lang="pl-PL" i="1">
                          <a:latin typeface="Cambria Math"/>
                        </a:rPr>
                        <m:t>=2</m:t>
                      </m:r>
                      <m:r>
                        <a:rPr lang="pl-PL" i="1">
                          <a:latin typeface="Cambria Math"/>
                        </a:rPr>
                        <m:t>𝜋</m:t>
                      </m:r>
                      <m:rad>
                        <m:radPr>
                          <m:degHide m:val="on"/>
                          <m:ctrlPr>
                            <a:rPr lang="pl-PL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l-PL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pl-PL" i="1">
                                  <a:latin typeface="Cambria Math"/>
                                </a:rPr>
                                <m:t>𝑔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855" y="5674471"/>
                <a:ext cx="1559145" cy="11835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rostokąt 5"/>
              <p:cNvSpPr/>
              <p:nvPr/>
            </p:nvSpPr>
            <p:spPr>
              <a:xfrm>
                <a:off x="7164288" y="4365103"/>
                <a:ext cx="1814984" cy="1183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𝑡</m:t>
                      </m:r>
                      <m:r>
                        <a:rPr lang="pl-PL" i="1" smtClean="0">
                          <a:latin typeface="Cambria Math"/>
                        </a:rPr>
                        <m:t>=</m:t>
                      </m:r>
                      <m:r>
                        <a:rPr lang="pl-PL" b="0" i="1" smtClean="0">
                          <a:latin typeface="Cambria Math"/>
                        </a:rPr>
                        <m:t>𝑓</m:t>
                      </m:r>
                      <m:r>
                        <a:rPr lang="pl-PL" b="0" i="1" smtClean="0">
                          <a:latin typeface="Cambria Math"/>
                        </a:rPr>
                        <m:t>(</m:t>
                      </m:r>
                      <m:r>
                        <m:rPr>
                          <m:nor/>
                        </m:rPr>
                        <a:rPr lang="pl-PL" dirty="0">
                          <a:latin typeface="Symbol" pitchFamily="18" charset="2"/>
                        </a:rPr>
                        <m:t>q</m:t>
                      </m:r>
                      <m:r>
                        <a:rPr lang="pl-PL" b="0" i="1" dirty="0" smtClean="0">
                          <a:latin typeface="Cambria Math"/>
                        </a:rPr>
                        <m:t>)</m:t>
                      </m:r>
                      <m:rad>
                        <m:radPr>
                          <m:degHide m:val="on"/>
                          <m:ctrlPr>
                            <a:rPr lang="pl-PL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l-PL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pl-PL" i="1">
                                  <a:latin typeface="Cambria Math"/>
                                </a:rPr>
                                <m:t>𝑔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rostoką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4365103"/>
                <a:ext cx="1814984" cy="11835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36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2460</TotalTime>
  <Words>5312</Words>
  <Application>Microsoft Office PowerPoint</Application>
  <PresentationFormat>Pokaz na ekranie (4:3)</PresentationFormat>
  <Paragraphs>430</Paragraphs>
  <Slides>68</Slides>
  <Notes>1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68</vt:i4>
      </vt:variant>
    </vt:vector>
  </HeadingPairs>
  <TitlesOfParts>
    <vt:vector size="70" baseType="lpstr">
      <vt:lpstr>Contemporary Portrait</vt:lpstr>
      <vt:lpstr>Równanie</vt:lpstr>
      <vt:lpstr>Problemy analizy wymiarowej w ekonomii</vt:lpstr>
      <vt:lpstr>Co to jest analiza wymiarowa?</vt:lpstr>
      <vt:lpstr>Podstawowa literatura</vt:lpstr>
      <vt:lpstr>Układ SI (Système International d'Unités)  zatwierdzony w 1960</vt:lpstr>
      <vt:lpstr>Jednostki pochodne</vt:lpstr>
      <vt:lpstr>Prezentacja programu PowerPoint</vt:lpstr>
      <vt:lpstr>Wymiary</vt:lpstr>
      <vt:lpstr>Analiza wymiarowa</vt:lpstr>
      <vt:lpstr>Analiza wymiarowa</vt:lpstr>
      <vt:lpstr>Funkcja produkcji</vt:lpstr>
      <vt:lpstr>Funkcja produkcji </vt:lpstr>
      <vt:lpstr>Funkcja produkcji</vt:lpstr>
      <vt:lpstr>Prezentacja programu PowerPoint</vt:lpstr>
      <vt:lpstr>Artykuł Barnett’a</vt:lpstr>
      <vt:lpstr>William Barnett II, Dimensions And Economics</vt:lpstr>
      <vt:lpstr>Wymiary bez uzasadnienia i sensu ekonomicznego</vt:lpstr>
      <vt:lpstr>Wymiary bez uzasadnienia i sensu ekonomicznego</vt:lpstr>
      <vt:lpstr>Wymiary bez uzasadnienia i sensu ekonomicznego</vt:lpstr>
      <vt:lpstr>Niestałe wymiary</vt:lpstr>
      <vt:lpstr>Niestety, inaczej jest w ekonomii</vt:lpstr>
      <vt:lpstr>W. Barenett</vt:lpstr>
      <vt:lpstr>W. Barnett</vt:lpstr>
      <vt:lpstr>The American Economic Review</vt:lpstr>
      <vt:lpstr>The American Economic Review</vt:lpstr>
      <vt:lpstr>The American Economic Review</vt:lpstr>
      <vt:lpstr>Opublikowane zostały następujące artykuły</vt:lpstr>
      <vt:lpstr>Po siedmiu latach:</vt:lpstr>
      <vt:lpstr>Studia Ekonomiczne, 3, 2006; 1-2, 2007</vt:lpstr>
      <vt:lpstr>Tadeusz Bednarski, ‘Głos polemiczny do artykułu Williama Barnetta’</vt:lpstr>
      <vt:lpstr>Tadeusz Bednarski</vt:lpstr>
      <vt:lpstr>Tadeusz Bednarski</vt:lpstr>
      <vt:lpstr>Tadeusz Bednarski</vt:lpstr>
      <vt:lpstr>Andrzej Malawski, Nieco hałasu o coś, czyli kilka uwag ad hoc o wymiarowości w ekonomii</vt:lpstr>
      <vt:lpstr>Andrzej Malawski</vt:lpstr>
      <vt:lpstr>Tomasz Żylicz, ‘Czy w ekonomii jednostki pomiaru coś znaczą?’</vt:lpstr>
      <vt:lpstr>Tomasz Żylicz</vt:lpstr>
      <vt:lpstr>Tomasz Żylicz</vt:lpstr>
      <vt:lpstr>Mój komentarz</vt:lpstr>
      <vt:lpstr>Tomasz Żylicz</vt:lpstr>
      <vt:lpstr>Tomasz Żylicz</vt:lpstr>
      <vt:lpstr>Emil Panek, ‘Uwagi na marginesie artykułu W. Barnetta Dimensions and economics: some problems’. </vt:lpstr>
      <vt:lpstr>Emil Panek</vt:lpstr>
      <vt:lpstr>Emil Panek</vt:lpstr>
      <vt:lpstr>Zbigniew Czerwiński, ‘Kilka słów w sprawie wymiarów w ekonomii’</vt:lpstr>
      <vt:lpstr>Zbigniew Czerwiński</vt:lpstr>
      <vt:lpstr>Zbigniew Czerwiński</vt:lpstr>
      <vt:lpstr>K. Maciej Przyłuski, ‘Wymiary a ekonomia: nie ma problemu’</vt:lpstr>
      <vt:lpstr>K. Maciej Przyłuski</vt:lpstr>
      <vt:lpstr>K. Maciej Przyłuski</vt:lpstr>
      <vt:lpstr>W. Kwaśnicki, M. Zieliński</vt:lpstr>
      <vt:lpstr>W. Kwaśnicki, M. Zieliński</vt:lpstr>
      <vt:lpstr>Funkcja popytu</vt:lpstr>
      <vt:lpstr>Funkcja popytu</vt:lpstr>
      <vt:lpstr>Funkcja produkcji C-D</vt:lpstr>
      <vt:lpstr>Zajrzyjmy do oryginału!</vt:lpstr>
      <vt:lpstr>Cobb, C.W. and Douglas P.H., (1928)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Krzywa Phillipsa</vt:lpstr>
      <vt:lpstr>Oryginalne dane Phillipsa</vt:lpstr>
      <vt:lpstr>Samuelson – twórca zamieszania?</vt:lpstr>
      <vt:lpstr>Dziękuję</vt:lpstr>
      <vt:lpstr>Prezentacja programu PowerPoint</vt:lpstr>
      <vt:lpstr>Miana w równaniu Fishera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Research Findings</dc:title>
  <dc:creator>Simon Probert</dc:creator>
  <cp:lastModifiedBy>Witold Kwaśnicki</cp:lastModifiedBy>
  <cp:revision>221</cp:revision>
  <cp:lastPrinted>2003-04-08T15:31:55Z</cp:lastPrinted>
  <dcterms:created xsi:type="dcterms:W3CDTF">2001-06-15T14:12:23Z</dcterms:created>
  <dcterms:modified xsi:type="dcterms:W3CDTF">2014-01-18T10:57:30Z</dcterms:modified>
</cp:coreProperties>
</file>