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0"/>
  </p:notesMasterIdLst>
  <p:sldIdLst>
    <p:sldId id="256" r:id="rId2"/>
    <p:sldId id="258" r:id="rId3"/>
    <p:sldId id="397" r:id="rId4"/>
    <p:sldId id="461" r:id="rId5"/>
    <p:sldId id="460" r:id="rId6"/>
    <p:sldId id="398" r:id="rId7"/>
    <p:sldId id="402" r:id="rId8"/>
    <p:sldId id="471" r:id="rId9"/>
    <p:sldId id="403" r:id="rId10"/>
    <p:sldId id="404" r:id="rId11"/>
    <p:sldId id="457" r:id="rId12"/>
    <p:sldId id="406" r:id="rId13"/>
    <p:sldId id="470" r:id="rId14"/>
    <p:sldId id="408" r:id="rId15"/>
    <p:sldId id="409" r:id="rId16"/>
    <p:sldId id="410" r:id="rId17"/>
    <p:sldId id="411" r:id="rId18"/>
    <p:sldId id="413" r:id="rId19"/>
    <p:sldId id="468" r:id="rId20"/>
    <p:sldId id="469" r:id="rId21"/>
    <p:sldId id="415" r:id="rId22"/>
    <p:sldId id="456" r:id="rId23"/>
    <p:sldId id="416" r:id="rId24"/>
    <p:sldId id="426" r:id="rId25"/>
    <p:sldId id="427" r:id="rId26"/>
    <p:sldId id="428" r:id="rId27"/>
    <p:sldId id="458" r:id="rId28"/>
    <p:sldId id="430" r:id="rId29"/>
    <p:sldId id="433" r:id="rId30"/>
    <p:sldId id="434" r:id="rId31"/>
    <p:sldId id="435" r:id="rId32"/>
    <p:sldId id="436" r:id="rId33"/>
    <p:sldId id="437" r:id="rId34"/>
    <p:sldId id="439" r:id="rId35"/>
    <p:sldId id="440" r:id="rId36"/>
    <p:sldId id="441" r:id="rId37"/>
    <p:sldId id="442" r:id="rId38"/>
    <p:sldId id="445" r:id="rId39"/>
    <p:sldId id="446" r:id="rId40"/>
    <p:sldId id="447" r:id="rId41"/>
    <p:sldId id="448" r:id="rId42"/>
    <p:sldId id="449" r:id="rId43"/>
    <p:sldId id="452" r:id="rId44"/>
    <p:sldId id="453" r:id="rId45"/>
    <p:sldId id="300" r:id="rId46"/>
    <p:sldId id="466" r:id="rId47"/>
    <p:sldId id="467" r:id="rId48"/>
    <p:sldId id="465"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58EB35"/>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4683" autoAdjust="0"/>
  </p:normalViewPr>
  <p:slideViewPr>
    <p:cSldViewPr>
      <p:cViewPr varScale="1">
        <p:scale>
          <a:sx n="66" d="100"/>
          <a:sy n="66" d="100"/>
        </p:scale>
        <p:origin x="13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F5DC322-6990-4AB2-BD2A-79BA50291C8D}" type="datetimeFigureOut">
              <a:rPr lang="pl-PL"/>
              <a:pPr>
                <a:defRPr/>
              </a:pPr>
              <a:t>2019-06-07</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FC6F18E-3AC8-4034-A664-07E359B6851A}"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pl-PL" altLang="pl-PL" smtClean="0"/>
              <a:t>http://www.globalissues.org/article/26/poverty-facts-and-stats</a:t>
            </a:r>
          </a:p>
        </p:txBody>
      </p:sp>
      <p:sp>
        <p:nvSpPr>
          <p:cNvPr id="10244"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428732-DB1F-4C72-9E53-AE5EA91A9B82}" type="slidenum">
              <a:rPr lang="pl-PL" altLang="pl-PL">
                <a:latin typeface="Times New Roman" panose="02020603050405020304" pitchFamily="18" charset="0"/>
              </a:rPr>
              <a:pPr>
                <a:spcBef>
                  <a:spcPct val="0"/>
                </a:spcBef>
              </a:pPr>
              <a:t>6</a:t>
            </a:fld>
            <a:endParaRPr lang="pl-PL" altLang="pl-P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l-PL" altLang="pl-PL" smtClean="0"/>
          </a:p>
        </p:txBody>
      </p:sp>
      <p:sp>
        <p:nvSpPr>
          <p:cNvPr id="66564"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4575AA-6C05-404B-959D-A109C42DF9F5}" type="slidenum">
              <a:rPr lang="pl-PL" altLang="pl-PL">
                <a:latin typeface="Times New Roman" panose="02020603050405020304" pitchFamily="18" charset="0"/>
              </a:rPr>
              <a:pPr>
                <a:spcBef>
                  <a:spcPct val="0"/>
                </a:spcBef>
              </a:pPr>
              <a:t>40</a:t>
            </a:fld>
            <a:endParaRPr lang="pl-PL" altLang="pl-PL">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Pr>
        <a:solidFill>
          <a:schemeClr val="bg1"/>
        </a:solidFill>
        <a:effectLst/>
      </p:bgPr>
    </p:bg>
    <p:spTree>
      <p:nvGrpSpPr>
        <p:cNvPr id="1" name=""/>
        <p:cNvGrpSpPr/>
        <p:nvPr/>
      </p:nvGrpSpPr>
      <p:grpSpPr>
        <a:xfrm>
          <a:off x="0" y="0"/>
          <a:ext cx="0" cy="0"/>
          <a:chOff x="0" y="0"/>
          <a:chExt cx="0" cy="0"/>
        </a:xfrm>
      </p:grpSpPr>
      <p:grpSp>
        <p:nvGrpSpPr>
          <p:cNvPr id="4" name="Group 168"/>
          <p:cNvGrpSpPr>
            <a:grpSpLocks/>
          </p:cNvGrpSpPr>
          <p:nvPr/>
        </p:nvGrpSpPr>
        <p:grpSpPr bwMode="auto">
          <a:xfrm>
            <a:off x="0" y="-19050"/>
            <a:ext cx="9144000" cy="6877050"/>
            <a:chOff x="0" y="-12"/>
            <a:chExt cx="5760" cy="4332"/>
          </a:xfrm>
        </p:grpSpPr>
        <p:sp>
          <p:nvSpPr>
            <p:cNvPr id="5" name="Rectangle 16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hangingPunct="1">
                <a:defRPr/>
              </a:pPr>
              <a:endParaRPr lang="pl-PL"/>
            </a:p>
          </p:txBody>
        </p:sp>
        <p:grpSp>
          <p:nvGrpSpPr>
            <p:cNvPr id="6" name="Group 166"/>
            <p:cNvGrpSpPr>
              <a:grpSpLocks/>
            </p:cNvGrpSpPr>
            <p:nvPr userDrawn="1"/>
          </p:nvGrpSpPr>
          <p:grpSpPr bwMode="auto">
            <a:xfrm>
              <a:off x="-1261" y="-157"/>
              <a:ext cx="7021" cy="1190"/>
              <a:chOff x="-1261" y="-154"/>
              <a:chExt cx="7021" cy="1190"/>
            </a:xfrm>
          </p:grpSpPr>
          <p:sp>
            <p:nvSpPr>
              <p:cNvPr id="8" name="Freeform 7"/>
              <p:cNvSpPr>
                <a:spLocks/>
              </p:cNvSpPr>
              <p:nvPr userDrawn="1"/>
            </p:nvSpPr>
            <p:spPr bwMode="ltGray">
              <a:xfrm>
                <a:off x="0" y="4"/>
                <a:ext cx="5760" cy="1032"/>
              </a:xfrm>
              <a:custGeom>
                <a:avLst/>
                <a:gdLst>
                  <a:gd name="T0" fmla="*/ 27173 w 4848"/>
                  <a:gd name="T1" fmla="*/ 2614613 h 432"/>
                  <a:gd name="T2" fmla="*/ 0 w 4848"/>
                  <a:gd name="T3" fmla="*/ 2614613 h 432"/>
                  <a:gd name="T4" fmla="*/ 0 w 4848"/>
                  <a:gd name="T5" fmla="*/ 0 h 432"/>
                  <a:gd name="T6" fmla="*/ 27173 w 4848"/>
                  <a:gd name="T7" fmla="*/ 0 h 432"/>
                  <a:gd name="T8" fmla="*/ 27173 w 4848"/>
                  <a:gd name="T9" fmla="*/ 2614613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grpSp>
            <p:nvGrpSpPr>
              <p:cNvPr id="9" name="Group 165"/>
              <p:cNvGrpSpPr>
                <a:grpSpLocks/>
              </p:cNvGrpSpPr>
              <p:nvPr userDrawn="1"/>
            </p:nvGrpSpPr>
            <p:grpSpPr bwMode="auto">
              <a:xfrm>
                <a:off x="333" y="-9"/>
                <a:ext cx="5176" cy="1044"/>
                <a:chOff x="333" y="-9"/>
                <a:chExt cx="5176" cy="1044"/>
              </a:xfrm>
            </p:grpSpPr>
            <p:sp>
              <p:nvSpPr>
                <p:cNvPr id="38" name="Freeform 10"/>
                <p:cNvSpPr>
                  <a:spLocks/>
                </p:cNvSpPr>
                <p:nvPr userDrawn="1"/>
              </p:nvSpPr>
              <p:spPr bwMode="ltGray">
                <a:xfrm>
                  <a:off x="3230" y="949"/>
                  <a:ext cx="17" cy="20"/>
                </a:xfrm>
                <a:custGeom>
                  <a:avLst/>
                  <a:gdLst>
                    <a:gd name="T0" fmla="*/ 18 w 15"/>
                    <a:gd name="T1" fmla="*/ 3 h 23"/>
                    <a:gd name="T2" fmla="*/ 52 w 15"/>
                    <a:gd name="T3" fmla="*/ 3 h 23"/>
                    <a:gd name="T4" fmla="*/ 46 w 15"/>
                    <a:gd name="T5" fmla="*/ 4 h 23"/>
                    <a:gd name="T6" fmla="*/ 18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39" name="Freeform 11"/>
                <p:cNvSpPr>
                  <a:spLocks/>
                </p:cNvSpPr>
                <p:nvPr userDrawn="1"/>
              </p:nvSpPr>
              <p:spPr bwMode="ltGray">
                <a:xfrm>
                  <a:off x="3406" y="1015"/>
                  <a:ext cx="21" cy="20"/>
                </a:xfrm>
                <a:custGeom>
                  <a:avLst/>
                  <a:gdLst>
                    <a:gd name="T0" fmla="*/ 3 w 20"/>
                    <a:gd name="T1" fmla="*/ 3 h 23"/>
                    <a:gd name="T2" fmla="*/ 21 w 20"/>
                    <a:gd name="T3" fmla="*/ 3 h 23"/>
                    <a:gd name="T4" fmla="*/ 7 w 20"/>
                    <a:gd name="T5" fmla="*/ 5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0" name="Freeform 12"/>
                <p:cNvSpPr>
                  <a:spLocks/>
                </p:cNvSpPr>
                <p:nvPr userDrawn="1"/>
              </p:nvSpPr>
              <p:spPr bwMode="ltGray">
                <a:xfrm>
                  <a:off x="2909" y="908"/>
                  <a:ext cx="31" cy="34"/>
                </a:xfrm>
                <a:custGeom>
                  <a:avLst/>
                  <a:gdLst>
                    <a:gd name="T0" fmla="*/ 26 w 30"/>
                    <a:gd name="T1" fmla="*/ 4 h 42"/>
                    <a:gd name="T2" fmla="*/ 8 w 30"/>
                    <a:gd name="T3" fmla="*/ 2 h 42"/>
                    <a:gd name="T4" fmla="*/ 0 w 30"/>
                    <a:gd name="T5" fmla="*/ 2 h 42"/>
                    <a:gd name="T6" fmla="*/ 26 w 30"/>
                    <a:gd name="T7" fmla="*/ 2 h 42"/>
                    <a:gd name="T8" fmla="*/ 40 w 30"/>
                    <a:gd name="T9" fmla="*/ 2 h 42"/>
                    <a:gd name="T10" fmla="*/ 38 w 30"/>
                    <a:gd name="T11" fmla="*/ 4 h 42"/>
                    <a:gd name="T12" fmla="*/ 26 w 30"/>
                    <a:gd name="T13" fmla="*/ 4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1" name="Freeform 13"/>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2" name="Freeform 14"/>
                <p:cNvSpPr>
                  <a:spLocks/>
                </p:cNvSpPr>
                <p:nvPr userDrawn="1"/>
              </p:nvSpPr>
              <p:spPr bwMode="ltGray">
                <a:xfrm>
                  <a:off x="2443" y="954"/>
                  <a:ext cx="65" cy="39"/>
                </a:xfrm>
                <a:custGeom>
                  <a:avLst/>
                  <a:gdLst>
                    <a:gd name="T0" fmla="*/ 14 w 65"/>
                    <a:gd name="T1" fmla="*/ 4 h 46"/>
                    <a:gd name="T2" fmla="*/ 30 w 65"/>
                    <a:gd name="T3" fmla="*/ 3 h 46"/>
                    <a:gd name="T4" fmla="*/ 42 w 65"/>
                    <a:gd name="T5" fmla="*/ 0 h 46"/>
                    <a:gd name="T6" fmla="*/ 58 w 65"/>
                    <a:gd name="T7" fmla="*/ 3 h 46"/>
                    <a:gd name="T8" fmla="*/ 32 w 65"/>
                    <a:gd name="T9" fmla="*/ 5 h 46"/>
                    <a:gd name="T10" fmla="*/ 12 w 65"/>
                    <a:gd name="T11" fmla="*/ 8 h 46"/>
                    <a:gd name="T12" fmla="*/ 8 w 65"/>
                    <a:gd name="T13" fmla="*/ 3 h 46"/>
                    <a:gd name="T14" fmla="*/ 12 w 65"/>
                    <a:gd name="T15" fmla="*/ 3 h 46"/>
                    <a:gd name="T16" fmla="*/ 14 w 65"/>
                    <a:gd name="T17" fmla="*/ 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3" name="Freeform 15"/>
                <p:cNvSpPr>
                  <a:spLocks/>
                </p:cNvSpPr>
                <p:nvPr userDrawn="1"/>
              </p:nvSpPr>
              <p:spPr bwMode="ltGray">
                <a:xfrm>
                  <a:off x="2375" y="952"/>
                  <a:ext cx="68" cy="39"/>
                </a:xfrm>
                <a:custGeom>
                  <a:avLst/>
                  <a:gdLst>
                    <a:gd name="T0" fmla="*/ 0 w 69"/>
                    <a:gd name="T1" fmla="*/ 5 h 47"/>
                    <a:gd name="T2" fmla="*/ 18 w 69"/>
                    <a:gd name="T3" fmla="*/ 4 h 47"/>
                    <a:gd name="T4" fmla="*/ 42 w 69"/>
                    <a:gd name="T5" fmla="*/ 1 h 47"/>
                    <a:gd name="T6" fmla="*/ 54 w 69"/>
                    <a:gd name="T7" fmla="*/ 2 h 47"/>
                    <a:gd name="T8" fmla="*/ 40 w 69"/>
                    <a:gd name="T9" fmla="*/ 2 h 47"/>
                    <a:gd name="T10" fmla="*/ 28 w 69"/>
                    <a:gd name="T11" fmla="*/ 5 h 47"/>
                    <a:gd name="T12" fmla="*/ 22 w 69"/>
                    <a:gd name="T13" fmla="*/ 7 h 47"/>
                    <a:gd name="T14" fmla="*/ 16 w 69"/>
                    <a:gd name="T15" fmla="*/ 7 h 47"/>
                    <a:gd name="T16" fmla="*/ 12 w 69"/>
                    <a:gd name="T17" fmla="*/ 6 h 47"/>
                    <a:gd name="T18" fmla="*/ 0 w 69"/>
                    <a:gd name="T19" fmla="*/ 6 h 47"/>
                    <a:gd name="T20" fmla="*/ 0 w 69"/>
                    <a:gd name="T21" fmla="*/ 5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4" name="Freeform 16"/>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5 h 277"/>
                    <a:gd name="T6" fmla="*/ 76 w 355"/>
                    <a:gd name="T7" fmla="*/ 7 h 277"/>
                    <a:gd name="T8" fmla="*/ 92 w 355"/>
                    <a:gd name="T9" fmla="*/ 10 h 277"/>
                    <a:gd name="T10" fmla="*/ 122 w 355"/>
                    <a:gd name="T11" fmla="*/ 14 h 277"/>
                    <a:gd name="T12" fmla="*/ 136 w 355"/>
                    <a:gd name="T13" fmla="*/ 18 h 277"/>
                    <a:gd name="T14" fmla="*/ 148 w 355"/>
                    <a:gd name="T15" fmla="*/ 19 h 277"/>
                    <a:gd name="T16" fmla="*/ 154 w 355"/>
                    <a:gd name="T17" fmla="*/ 21 h 277"/>
                    <a:gd name="T18" fmla="*/ 176 w 355"/>
                    <a:gd name="T19" fmla="*/ 22 h 277"/>
                    <a:gd name="T20" fmla="*/ 170 w 355"/>
                    <a:gd name="T21" fmla="*/ 28 h 277"/>
                    <a:gd name="T22" fmla="*/ 177 w 355"/>
                    <a:gd name="T23" fmla="*/ 32 h 277"/>
                    <a:gd name="T24" fmla="*/ 188 w 355"/>
                    <a:gd name="T25" fmla="*/ 33 h 277"/>
                    <a:gd name="T26" fmla="*/ 206 w 355"/>
                    <a:gd name="T27" fmla="*/ 33 h 277"/>
                    <a:gd name="T28" fmla="*/ 226 w 355"/>
                    <a:gd name="T29" fmla="*/ 35 h 277"/>
                    <a:gd name="T30" fmla="*/ 244 w 355"/>
                    <a:gd name="T31" fmla="*/ 34 h 277"/>
                    <a:gd name="T32" fmla="*/ 262 w 355"/>
                    <a:gd name="T33" fmla="*/ 35 h 277"/>
                    <a:gd name="T34" fmla="*/ 286 w 355"/>
                    <a:gd name="T35" fmla="*/ 36 h 277"/>
                    <a:gd name="T36" fmla="*/ 304 w 355"/>
                    <a:gd name="T37" fmla="*/ 37 h 277"/>
                    <a:gd name="T38" fmla="*/ 342 w 355"/>
                    <a:gd name="T39" fmla="*/ 37 h 277"/>
                    <a:gd name="T40" fmla="*/ 332 w 355"/>
                    <a:gd name="T41" fmla="*/ 40 h 277"/>
                    <a:gd name="T42" fmla="*/ 312 w 355"/>
                    <a:gd name="T43" fmla="*/ 39 h 277"/>
                    <a:gd name="T44" fmla="*/ 290 w 355"/>
                    <a:gd name="T45" fmla="*/ 39 h 277"/>
                    <a:gd name="T46" fmla="*/ 278 w 355"/>
                    <a:gd name="T47" fmla="*/ 37 h 277"/>
                    <a:gd name="T48" fmla="*/ 242 w 355"/>
                    <a:gd name="T49" fmla="*/ 37 h 277"/>
                    <a:gd name="T50" fmla="*/ 224 w 355"/>
                    <a:gd name="T51" fmla="*/ 37 h 277"/>
                    <a:gd name="T52" fmla="*/ 172 w 355"/>
                    <a:gd name="T53" fmla="*/ 35 h 277"/>
                    <a:gd name="T54" fmla="*/ 160 w 355"/>
                    <a:gd name="T55" fmla="*/ 30 h 277"/>
                    <a:gd name="T56" fmla="*/ 126 w 355"/>
                    <a:gd name="T57" fmla="*/ 29 h 277"/>
                    <a:gd name="T58" fmla="*/ 108 w 355"/>
                    <a:gd name="T59" fmla="*/ 27 h 277"/>
                    <a:gd name="T60" fmla="*/ 94 w 355"/>
                    <a:gd name="T61" fmla="*/ 22 h 277"/>
                    <a:gd name="T62" fmla="*/ 68 w 355"/>
                    <a:gd name="T63" fmla="*/ 15 h 277"/>
                    <a:gd name="T64" fmla="*/ 64 w 355"/>
                    <a:gd name="T65" fmla="*/ 14 h 277"/>
                    <a:gd name="T66" fmla="*/ 58 w 355"/>
                    <a:gd name="T67" fmla="*/ 14 h 277"/>
                    <a:gd name="T68" fmla="*/ 54 w 355"/>
                    <a:gd name="T69" fmla="*/ 12 h 277"/>
                    <a:gd name="T70" fmla="*/ 38 w 355"/>
                    <a:gd name="T71" fmla="*/ 8 h 277"/>
                    <a:gd name="T72" fmla="*/ 20 w 355"/>
                    <a:gd name="T73" fmla="*/ 6 h 277"/>
                    <a:gd name="T74" fmla="*/ 4 w 355"/>
                    <a:gd name="T75" fmla="*/ 3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5" name="Freeform 17"/>
                <p:cNvSpPr>
                  <a:spLocks/>
                </p:cNvSpPr>
                <p:nvPr userDrawn="1"/>
              </p:nvSpPr>
              <p:spPr bwMode="ltGray">
                <a:xfrm>
                  <a:off x="2222" y="724"/>
                  <a:ext cx="157" cy="167"/>
                </a:xfrm>
                <a:custGeom>
                  <a:avLst/>
                  <a:gdLst>
                    <a:gd name="T0" fmla="*/ 54 w 156"/>
                    <a:gd name="T1" fmla="*/ 8 h 206"/>
                    <a:gd name="T2" fmla="*/ 66 w 156"/>
                    <a:gd name="T3" fmla="*/ 7 h 206"/>
                    <a:gd name="T4" fmla="*/ 68 w 156"/>
                    <a:gd name="T5" fmla="*/ 6 h 206"/>
                    <a:gd name="T6" fmla="*/ 90 w 156"/>
                    <a:gd name="T7" fmla="*/ 5 h 206"/>
                    <a:gd name="T8" fmla="*/ 116 w 156"/>
                    <a:gd name="T9" fmla="*/ 2 h 206"/>
                    <a:gd name="T10" fmla="*/ 122 w 156"/>
                    <a:gd name="T11" fmla="*/ 2 h 206"/>
                    <a:gd name="T12" fmla="*/ 134 w 156"/>
                    <a:gd name="T13" fmla="*/ 0 h 206"/>
                    <a:gd name="T14" fmla="*/ 160 w 156"/>
                    <a:gd name="T15" fmla="*/ 3 h 206"/>
                    <a:gd name="T16" fmla="*/ 156 w 156"/>
                    <a:gd name="T17" fmla="*/ 5 h 206"/>
                    <a:gd name="T18" fmla="*/ 136 w 156"/>
                    <a:gd name="T19" fmla="*/ 8 h 206"/>
                    <a:gd name="T20" fmla="*/ 142 w 156"/>
                    <a:gd name="T21" fmla="*/ 12 h 206"/>
                    <a:gd name="T22" fmla="*/ 152 w 156"/>
                    <a:gd name="T23" fmla="*/ 13 h 206"/>
                    <a:gd name="T24" fmla="*/ 156 w 156"/>
                    <a:gd name="T25" fmla="*/ 15 h 206"/>
                    <a:gd name="T26" fmla="*/ 138 w 156"/>
                    <a:gd name="T27" fmla="*/ 15 h 206"/>
                    <a:gd name="T28" fmla="*/ 126 w 156"/>
                    <a:gd name="T29" fmla="*/ 18 h 206"/>
                    <a:gd name="T30" fmla="*/ 114 w 156"/>
                    <a:gd name="T31" fmla="*/ 19 h 206"/>
                    <a:gd name="T32" fmla="*/ 110 w 156"/>
                    <a:gd name="T33" fmla="*/ 24 h 206"/>
                    <a:gd name="T34" fmla="*/ 98 w 156"/>
                    <a:gd name="T35" fmla="*/ 25 h 206"/>
                    <a:gd name="T36" fmla="*/ 92 w 156"/>
                    <a:gd name="T37" fmla="*/ 25 h 206"/>
                    <a:gd name="T38" fmla="*/ 76 w 156"/>
                    <a:gd name="T39" fmla="*/ 25 h 206"/>
                    <a:gd name="T40" fmla="*/ 72 w 156"/>
                    <a:gd name="T41" fmla="*/ 24 h 206"/>
                    <a:gd name="T42" fmla="*/ 60 w 156"/>
                    <a:gd name="T43" fmla="*/ 23 h 206"/>
                    <a:gd name="T44" fmla="*/ 42 w 156"/>
                    <a:gd name="T45" fmla="*/ 24 h 206"/>
                    <a:gd name="T46" fmla="*/ 28 w 156"/>
                    <a:gd name="T47" fmla="*/ 23 h 206"/>
                    <a:gd name="T48" fmla="*/ 10 w 156"/>
                    <a:gd name="T49" fmla="*/ 19 h 206"/>
                    <a:gd name="T50" fmla="*/ 4 w 156"/>
                    <a:gd name="T51" fmla="*/ 15 h 206"/>
                    <a:gd name="T52" fmla="*/ 0 w 156"/>
                    <a:gd name="T53" fmla="*/ 15 h 206"/>
                    <a:gd name="T54" fmla="*/ 20 w 156"/>
                    <a:gd name="T55" fmla="*/ 12 h 206"/>
                    <a:gd name="T56" fmla="*/ 32 w 156"/>
                    <a:gd name="T57" fmla="*/ 12 h 206"/>
                    <a:gd name="T58" fmla="*/ 34 w 156"/>
                    <a:gd name="T59" fmla="*/ 10 h 206"/>
                    <a:gd name="T60" fmla="*/ 52 w 156"/>
                    <a:gd name="T61" fmla="*/ 8 h 206"/>
                    <a:gd name="T62" fmla="*/ 54 w 156"/>
                    <a:gd name="T63" fmla="*/ 8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6" name="Freeform 18"/>
                <p:cNvSpPr>
                  <a:spLocks/>
                </p:cNvSpPr>
                <p:nvPr userDrawn="1"/>
              </p:nvSpPr>
              <p:spPr bwMode="ltGray">
                <a:xfrm>
                  <a:off x="2375" y="800"/>
                  <a:ext cx="110" cy="32"/>
                </a:xfrm>
                <a:custGeom>
                  <a:avLst/>
                  <a:gdLst>
                    <a:gd name="T0" fmla="*/ 4 w 109"/>
                    <a:gd name="T1" fmla="*/ 6 h 38"/>
                    <a:gd name="T2" fmla="*/ 18 w 109"/>
                    <a:gd name="T3" fmla="*/ 3 h 38"/>
                    <a:gd name="T4" fmla="*/ 46 w 109"/>
                    <a:gd name="T5" fmla="*/ 3 h 38"/>
                    <a:gd name="T6" fmla="*/ 82 w 109"/>
                    <a:gd name="T7" fmla="*/ 3 h 38"/>
                    <a:gd name="T8" fmla="*/ 100 w 109"/>
                    <a:gd name="T9" fmla="*/ 0 h 38"/>
                    <a:gd name="T10" fmla="*/ 86 w 109"/>
                    <a:gd name="T11" fmla="*/ 5 h 38"/>
                    <a:gd name="T12" fmla="*/ 70 w 109"/>
                    <a:gd name="T13" fmla="*/ 7 h 38"/>
                    <a:gd name="T14" fmla="*/ 42 w 109"/>
                    <a:gd name="T15" fmla="*/ 6 h 38"/>
                    <a:gd name="T16" fmla="*/ 14 w 109"/>
                    <a:gd name="T17" fmla="*/ 6 h 38"/>
                    <a:gd name="T18" fmla="*/ 4 w 109"/>
                    <a:gd name="T19" fmla="*/ 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7" name="Freeform 19"/>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52 w 76"/>
                    <a:gd name="T7" fmla="*/ 2 h 104"/>
                    <a:gd name="T8" fmla="*/ 38 w 76"/>
                    <a:gd name="T9" fmla="*/ 4 h 104"/>
                    <a:gd name="T10" fmla="*/ 44 w 76"/>
                    <a:gd name="T11" fmla="*/ 6 h 104"/>
                    <a:gd name="T12" fmla="*/ 48 w 76"/>
                    <a:gd name="T13" fmla="*/ 7 h 104"/>
                    <a:gd name="T14" fmla="*/ 38 w 76"/>
                    <a:gd name="T15" fmla="*/ 9 h 104"/>
                    <a:gd name="T16" fmla="*/ 34 w 76"/>
                    <a:gd name="T17" fmla="*/ 7 h 104"/>
                    <a:gd name="T18" fmla="*/ 22 w 76"/>
                    <a:gd name="T19" fmla="*/ 6 h 104"/>
                    <a:gd name="T20" fmla="*/ 28 w 76"/>
                    <a:gd name="T21" fmla="*/ 8 h 104"/>
                    <a:gd name="T22" fmla="*/ 30 w 76"/>
                    <a:gd name="T23" fmla="*/ 9 h 104"/>
                    <a:gd name="T24" fmla="*/ 20 w 76"/>
                    <a:gd name="T25" fmla="*/ 12 h 104"/>
                    <a:gd name="T26" fmla="*/ 12 w 76"/>
                    <a:gd name="T27" fmla="*/ 12 h 104"/>
                    <a:gd name="T28" fmla="*/ 8 w 76"/>
                    <a:gd name="T29" fmla="*/ 11 h 104"/>
                    <a:gd name="T30" fmla="*/ 0 w 76"/>
                    <a:gd name="T31" fmla="*/ 6 h 104"/>
                    <a:gd name="T32" fmla="*/ 2 w 76"/>
                    <a:gd name="T33" fmla="*/ 3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8" name="Freeform 20"/>
                <p:cNvSpPr>
                  <a:spLocks/>
                </p:cNvSpPr>
                <p:nvPr userDrawn="1"/>
              </p:nvSpPr>
              <p:spPr bwMode="ltGray">
                <a:xfrm>
                  <a:off x="2497" y="793"/>
                  <a:ext cx="37" cy="49"/>
                </a:xfrm>
                <a:custGeom>
                  <a:avLst/>
                  <a:gdLst>
                    <a:gd name="T0" fmla="*/ 3 w 37"/>
                    <a:gd name="T1" fmla="*/ 3 h 61"/>
                    <a:gd name="T2" fmla="*/ 13 w 37"/>
                    <a:gd name="T3" fmla="*/ 0 h 61"/>
                    <a:gd name="T4" fmla="*/ 15 w 37"/>
                    <a:gd name="T5" fmla="*/ 3 h 61"/>
                    <a:gd name="T6" fmla="*/ 37 w 37"/>
                    <a:gd name="T7" fmla="*/ 4 h 61"/>
                    <a:gd name="T8" fmla="*/ 19 w 37"/>
                    <a:gd name="T9" fmla="*/ 5 h 61"/>
                    <a:gd name="T10" fmla="*/ 5 w 37"/>
                    <a:gd name="T11" fmla="*/ 6 h 61"/>
                    <a:gd name="T12" fmla="*/ 1 w 37"/>
                    <a:gd name="T13" fmla="*/ 4 h 61"/>
                    <a:gd name="T14" fmla="*/ 3 w 37"/>
                    <a:gd name="T15" fmla="*/ 3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49" name="Freeform 21"/>
                <p:cNvSpPr>
                  <a:spLocks/>
                </p:cNvSpPr>
                <p:nvPr userDrawn="1"/>
              </p:nvSpPr>
              <p:spPr bwMode="ltGray">
                <a:xfrm>
                  <a:off x="2506" y="869"/>
                  <a:ext cx="47" cy="24"/>
                </a:xfrm>
                <a:custGeom>
                  <a:avLst/>
                  <a:gdLst>
                    <a:gd name="T0" fmla="*/ 7 w 49"/>
                    <a:gd name="T1" fmla="*/ 0 h 29"/>
                    <a:gd name="T2" fmla="*/ 19 w 49"/>
                    <a:gd name="T3" fmla="*/ 0 h 29"/>
                    <a:gd name="T4" fmla="*/ 32 w 49"/>
                    <a:gd name="T5" fmla="*/ 2 h 29"/>
                    <a:gd name="T6" fmla="*/ 25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0" name="Freeform 22"/>
                <p:cNvSpPr>
                  <a:spLocks/>
                </p:cNvSpPr>
                <p:nvPr userDrawn="1"/>
              </p:nvSpPr>
              <p:spPr bwMode="ltGray">
                <a:xfrm>
                  <a:off x="2555" y="832"/>
                  <a:ext cx="61" cy="42"/>
                </a:xfrm>
                <a:custGeom>
                  <a:avLst/>
                  <a:gdLst>
                    <a:gd name="T0" fmla="*/ 21 w 61"/>
                    <a:gd name="T1" fmla="*/ 10 h 48"/>
                    <a:gd name="T2" fmla="*/ 15 w 61"/>
                    <a:gd name="T3" fmla="*/ 8 h 48"/>
                    <a:gd name="T4" fmla="*/ 3 w 61"/>
                    <a:gd name="T5" fmla="*/ 6 h 48"/>
                    <a:gd name="T6" fmla="*/ 13 w 61"/>
                    <a:gd name="T7" fmla="*/ 4 h 48"/>
                    <a:gd name="T8" fmla="*/ 25 w 61"/>
                    <a:gd name="T9" fmla="*/ 0 h 48"/>
                    <a:gd name="T10" fmla="*/ 49 w 61"/>
                    <a:gd name="T11" fmla="*/ 4 h 48"/>
                    <a:gd name="T12" fmla="*/ 53 w 61"/>
                    <a:gd name="T13" fmla="*/ 6 h 48"/>
                    <a:gd name="T14" fmla="*/ 61 w 61"/>
                    <a:gd name="T15" fmla="*/ 9 h 48"/>
                    <a:gd name="T16" fmla="*/ 41 w 61"/>
                    <a:gd name="T17" fmla="*/ 10 h 48"/>
                    <a:gd name="T18" fmla="*/ 23 w 61"/>
                    <a:gd name="T19" fmla="*/ 12 h 48"/>
                    <a:gd name="T20" fmla="*/ 21 w 61"/>
                    <a:gd name="T21" fmla="*/ 1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1" name="Freeform 23"/>
                <p:cNvSpPr>
                  <a:spLocks/>
                </p:cNvSpPr>
                <p:nvPr userDrawn="1"/>
              </p:nvSpPr>
              <p:spPr bwMode="ltGray">
                <a:xfrm>
                  <a:off x="2572" y="852"/>
                  <a:ext cx="286" cy="149"/>
                </a:xfrm>
                <a:custGeom>
                  <a:avLst/>
                  <a:gdLst>
                    <a:gd name="T0" fmla="*/ 46 w 286"/>
                    <a:gd name="T1" fmla="*/ 4 h 182"/>
                    <a:gd name="T2" fmla="*/ 36 w 286"/>
                    <a:gd name="T3" fmla="*/ 2 h 182"/>
                    <a:gd name="T4" fmla="*/ 26 w 286"/>
                    <a:gd name="T5" fmla="*/ 4 h 182"/>
                    <a:gd name="T6" fmla="*/ 0 w 286"/>
                    <a:gd name="T7" fmla="*/ 3 h 182"/>
                    <a:gd name="T8" fmla="*/ 10 w 286"/>
                    <a:gd name="T9" fmla="*/ 6 h 182"/>
                    <a:gd name="T10" fmla="*/ 16 w 286"/>
                    <a:gd name="T11" fmla="*/ 9 h 182"/>
                    <a:gd name="T12" fmla="*/ 24 w 286"/>
                    <a:gd name="T13" fmla="*/ 6 h 182"/>
                    <a:gd name="T14" fmla="*/ 30 w 286"/>
                    <a:gd name="T15" fmla="*/ 6 h 182"/>
                    <a:gd name="T16" fmla="*/ 48 w 286"/>
                    <a:gd name="T17" fmla="*/ 7 h 182"/>
                    <a:gd name="T18" fmla="*/ 70 w 286"/>
                    <a:gd name="T19" fmla="*/ 9 h 182"/>
                    <a:gd name="T20" fmla="*/ 88 w 286"/>
                    <a:gd name="T21" fmla="*/ 9 h 182"/>
                    <a:gd name="T22" fmla="*/ 106 w 286"/>
                    <a:gd name="T23" fmla="*/ 13 h 182"/>
                    <a:gd name="T24" fmla="*/ 104 w 286"/>
                    <a:gd name="T25" fmla="*/ 16 h 182"/>
                    <a:gd name="T26" fmla="*/ 98 w 286"/>
                    <a:gd name="T27" fmla="*/ 19 h 182"/>
                    <a:gd name="T28" fmla="*/ 122 w 286"/>
                    <a:gd name="T29" fmla="*/ 16 h 182"/>
                    <a:gd name="T30" fmla="*/ 140 w 286"/>
                    <a:gd name="T31" fmla="*/ 20 h 182"/>
                    <a:gd name="T32" fmla="*/ 168 w 286"/>
                    <a:gd name="T33" fmla="*/ 20 h 182"/>
                    <a:gd name="T34" fmla="*/ 174 w 286"/>
                    <a:gd name="T35" fmla="*/ 20 h 182"/>
                    <a:gd name="T36" fmla="*/ 168 w 286"/>
                    <a:gd name="T37" fmla="*/ 19 h 182"/>
                    <a:gd name="T38" fmla="*/ 178 w 286"/>
                    <a:gd name="T39" fmla="*/ 19 h 182"/>
                    <a:gd name="T40" fmla="*/ 186 w 286"/>
                    <a:gd name="T41" fmla="*/ 16 h 182"/>
                    <a:gd name="T42" fmla="*/ 202 w 286"/>
                    <a:gd name="T43" fmla="*/ 16 h 182"/>
                    <a:gd name="T44" fmla="*/ 214 w 286"/>
                    <a:gd name="T45" fmla="*/ 16 h 182"/>
                    <a:gd name="T46" fmla="*/ 244 w 286"/>
                    <a:gd name="T47" fmla="*/ 23 h 182"/>
                    <a:gd name="T48" fmla="*/ 262 w 286"/>
                    <a:gd name="T49" fmla="*/ 24 h 182"/>
                    <a:gd name="T50" fmla="*/ 284 w 286"/>
                    <a:gd name="T51" fmla="*/ 23 h 182"/>
                    <a:gd name="T52" fmla="*/ 268 w 286"/>
                    <a:gd name="T53" fmla="*/ 21 h 182"/>
                    <a:gd name="T54" fmla="*/ 256 w 286"/>
                    <a:gd name="T55" fmla="*/ 19 h 182"/>
                    <a:gd name="T56" fmla="*/ 250 w 286"/>
                    <a:gd name="T57" fmla="*/ 17 h 182"/>
                    <a:gd name="T58" fmla="*/ 248 w 286"/>
                    <a:gd name="T59" fmla="*/ 16 h 182"/>
                    <a:gd name="T60" fmla="*/ 236 w 286"/>
                    <a:gd name="T61" fmla="*/ 16 h 182"/>
                    <a:gd name="T62" fmla="*/ 240 w 286"/>
                    <a:gd name="T63" fmla="*/ 13 h 182"/>
                    <a:gd name="T64" fmla="*/ 220 w 286"/>
                    <a:gd name="T65" fmla="*/ 11 h 182"/>
                    <a:gd name="T66" fmla="*/ 210 w 286"/>
                    <a:gd name="T67" fmla="*/ 9 h 182"/>
                    <a:gd name="T68" fmla="*/ 190 w 286"/>
                    <a:gd name="T69" fmla="*/ 7 h 182"/>
                    <a:gd name="T70" fmla="*/ 168 w 286"/>
                    <a:gd name="T71" fmla="*/ 5 h 182"/>
                    <a:gd name="T72" fmla="*/ 156 w 286"/>
                    <a:gd name="T73" fmla="*/ 5 h 182"/>
                    <a:gd name="T74" fmla="*/ 120 w 286"/>
                    <a:gd name="T75" fmla="*/ 2 h 182"/>
                    <a:gd name="T76" fmla="*/ 102 w 286"/>
                    <a:gd name="T77" fmla="*/ 2 h 182"/>
                    <a:gd name="T78" fmla="*/ 96 w 286"/>
                    <a:gd name="T79" fmla="*/ 0 h 182"/>
                    <a:gd name="T80" fmla="*/ 70 w 286"/>
                    <a:gd name="T81" fmla="*/ 2 h 182"/>
                    <a:gd name="T82" fmla="*/ 56 w 286"/>
                    <a:gd name="T83" fmla="*/ 4 h 182"/>
                    <a:gd name="T84" fmla="*/ 46 w 286"/>
                    <a:gd name="T85" fmla="*/ 4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2" name="Freeform 24"/>
                <p:cNvSpPr>
                  <a:spLocks/>
                </p:cNvSpPr>
                <p:nvPr userDrawn="1"/>
              </p:nvSpPr>
              <p:spPr bwMode="ltGray">
                <a:xfrm>
                  <a:off x="2820" y="866"/>
                  <a:ext cx="78" cy="64"/>
                </a:xfrm>
                <a:custGeom>
                  <a:avLst/>
                  <a:gdLst>
                    <a:gd name="T0" fmla="*/ 1 w 78"/>
                    <a:gd name="T1" fmla="*/ 7 h 78"/>
                    <a:gd name="T2" fmla="*/ 27 w 78"/>
                    <a:gd name="T3" fmla="*/ 8 h 78"/>
                    <a:gd name="T4" fmla="*/ 45 w 78"/>
                    <a:gd name="T5" fmla="*/ 6 h 78"/>
                    <a:gd name="T6" fmla="*/ 57 w 78"/>
                    <a:gd name="T7" fmla="*/ 4 h 78"/>
                    <a:gd name="T8" fmla="*/ 43 w 78"/>
                    <a:gd name="T9" fmla="*/ 2 h 78"/>
                    <a:gd name="T10" fmla="*/ 43 w 78"/>
                    <a:gd name="T11" fmla="*/ 2 h 78"/>
                    <a:gd name="T12" fmla="*/ 71 w 78"/>
                    <a:gd name="T13" fmla="*/ 3 h 78"/>
                    <a:gd name="T14" fmla="*/ 67 w 78"/>
                    <a:gd name="T15" fmla="*/ 7 h 78"/>
                    <a:gd name="T16" fmla="*/ 33 w 78"/>
                    <a:gd name="T17" fmla="*/ 11 h 78"/>
                    <a:gd name="T18" fmla="*/ 9 w 78"/>
                    <a:gd name="T19" fmla="*/ 9 h 78"/>
                    <a:gd name="T20" fmla="*/ 3 w 78"/>
                    <a:gd name="T21" fmla="*/ 9 h 78"/>
                    <a:gd name="T22" fmla="*/ 1 w 78"/>
                    <a:gd name="T23" fmla="*/ 7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3" name="Freeform 25"/>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4" name="Freeform 26"/>
                <p:cNvSpPr>
                  <a:spLocks/>
                </p:cNvSpPr>
                <p:nvPr userDrawn="1"/>
              </p:nvSpPr>
              <p:spPr bwMode="ltGray">
                <a:xfrm>
                  <a:off x="3083" y="830"/>
                  <a:ext cx="26" cy="19"/>
                </a:xfrm>
                <a:custGeom>
                  <a:avLst/>
                  <a:gdLst>
                    <a:gd name="T0" fmla="*/ 8 w 26"/>
                    <a:gd name="T1" fmla="*/ 3 h 22"/>
                    <a:gd name="T2" fmla="*/ 14 w 26"/>
                    <a:gd name="T3" fmla="*/ 0 h 22"/>
                    <a:gd name="T4" fmla="*/ 14 w 26"/>
                    <a:gd name="T5" fmla="*/ 5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5" name="Freeform 27"/>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6" name="Freeform 28"/>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7" name="Freeform 29"/>
                <p:cNvSpPr>
                  <a:spLocks/>
                </p:cNvSpPr>
                <p:nvPr userDrawn="1"/>
              </p:nvSpPr>
              <p:spPr bwMode="ltGray">
                <a:xfrm>
                  <a:off x="2417" y="680"/>
                  <a:ext cx="80" cy="66"/>
                </a:xfrm>
                <a:custGeom>
                  <a:avLst/>
                  <a:gdLst>
                    <a:gd name="T0" fmla="*/ 0 w 80"/>
                    <a:gd name="T1" fmla="*/ 7 h 80"/>
                    <a:gd name="T2" fmla="*/ 14 w 80"/>
                    <a:gd name="T3" fmla="*/ 4 h 80"/>
                    <a:gd name="T4" fmla="*/ 26 w 80"/>
                    <a:gd name="T5" fmla="*/ 3 h 80"/>
                    <a:gd name="T6" fmla="*/ 48 w 80"/>
                    <a:gd name="T7" fmla="*/ 2 h 80"/>
                    <a:gd name="T8" fmla="*/ 58 w 80"/>
                    <a:gd name="T9" fmla="*/ 0 h 80"/>
                    <a:gd name="T10" fmla="*/ 80 w 80"/>
                    <a:gd name="T11" fmla="*/ 6 h 80"/>
                    <a:gd name="T12" fmla="*/ 70 w 80"/>
                    <a:gd name="T13" fmla="*/ 8 h 80"/>
                    <a:gd name="T14" fmla="*/ 54 w 80"/>
                    <a:gd name="T15" fmla="*/ 10 h 80"/>
                    <a:gd name="T16" fmla="*/ 48 w 80"/>
                    <a:gd name="T17" fmla="*/ 12 h 80"/>
                    <a:gd name="T18" fmla="*/ 32 w 80"/>
                    <a:gd name="T19" fmla="*/ 10 h 80"/>
                    <a:gd name="T20" fmla="*/ 38 w 80"/>
                    <a:gd name="T21" fmla="*/ 8 h 80"/>
                    <a:gd name="T22" fmla="*/ 30 w 80"/>
                    <a:gd name="T23" fmla="*/ 4 h 80"/>
                    <a:gd name="T24" fmla="*/ 20 w 80"/>
                    <a:gd name="T25" fmla="*/ 7 h 80"/>
                    <a:gd name="T26" fmla="*/ 8 w 80"/>
                    <a:gd name="T27" fmla="*/ 8 h 80"/>
                    <a:gd name="T28" fmla="*/ 0 w 80"/>
                    <a:gd name="T29" fmla="*/ 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8" name="Freeform 30"/>
                <p:cNvSpPr>
                  <a:spLocks/>
                </p:cNvSpPr>
                <p:nvPr userDrawn="1"/>
              </p:nvSpPr>
              <p:spPr bwMode="ltGray">
                <a:xfrm>
                  <a:off x="2391" y="541"/>
                  <a:ext cx="94" cy="142"/>
                </a:xfrm>
                <a:custGeom>
                  <a:avLst/>
                  <a:gdLst>
                    <a:gd name="T0" fmla="*/ 14 w 94"/>
                    <a:gd name="T1" fmla="*/ 13 h 174"/>
                    <a:gd name="T2" fmla="*/ 26 w 94"/>
                    <a:gd name="T3" fmla="*/ 16 h 174"/>
                    <a:gd name="T4" fmla="*/ 32 w 94"/>
                    <a:gd name="T5" fmla="*/ 14 h 174"/>
                    <a:gd name="T6" fmla="*/ 52 w 94"/>
                    <a:gd name="T7" fmla="*/ 13 h 174"/>
                    <a:gd name="T8" fmla="*/ 46 w 94"/>
                    <a:gd name="T9" fmla="*/ 16 h 174"/>
                    <a:gd name="T10" fmla="*/ 66 w 94"/>
                    <a:gd name="T11" fmla="*/ 16 h 174"/>
                    <a:gd name="T12" fmla="*/ 76 w 94"/>
                    <a:gd name="T13" fmla="*/ 19 h 174"/>
                    <a:gd name="T14" fmla="*/ 58 w 94"/>
                    <a:gd name="T15" fmla="*/ 20 h 174"/>
                    <a:gd name="T16" fmla="*/ 74 w 94"/>
                    <a:gd name="T17" fmla="*/ 23 h 174"/>
                    <a:gd name="T18" fmla="*/ 84 w 94"/>
                    <a:gd name="T19" fmla="*/ 20 h 174"/>
                    <a:gd name="T20" fmla="*/ 82 w 94"/>
                    <a:gd name="T21" fmla="*/ 15 h 174"/>
                    <a:gd name="T22" fmla="*/ 60 w 94"/>
                    <a:gd name="T23" fmla="*/ 13 h 174"/>
                    <a:gd name="T24" fmla="*/ 50 w 94"/>
                    <a:gd name="T25" fmla="*/ 11 h 174"/>
                    <a:gd name="T26" fmla="*/ 34 w 94"/>
                    <a:gd name="T27" fmla="*/ 11 h 174"/>
                    <a:gd name="T28" fmla="*/ 30 w 94"/>
                    <a:gd name="T29" fmla="*/ 9 h 174"/>
                    <a:gd name="T30" fmla="*/ 42 w 94"/>
                    <a:gd name="T31" fmla="*/ 6 h 174"/>
                    <a:gd name="T32" fmla="*/ 30 w 94"/>
                    <a:gd name="T33" fmla="*/ 0 h 174"/>
                    <a:gd name="T34" fmla="*/ 18 w 94"/>
                    <a:gd name="T35" fmla="*/ 3 h 174"/>
                    <a:gd name="T36" fmla="*/ 4 w 94"/>
                    <a:gd name="T37" fmla="*/ 6 h 174"/>
                    <a:gd name="T38" fmla="*/ 14 w 94"/>
                    <a:gd name="T39" fmla="*/ 11 h 174"/>
                    <a:gd name="T40" fmla="*/ 14 w 94"/>
                    <a:gd name="T41" fmla="*/ 13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59" name="Freeform 31"/>
                <p:cNvSpPr>
                  <a:spLocks/>
                </p:cNvSpPr>
                <p:nvPr userDrawn="1"/>
              </p:nvSpPr>
              <p:spPr bwMode="ltGray">
                <a:xfrm>
                  <a:off x="2415" y="644"/>
                  <a:ext cx="32" cy="41"/>
                </a:xfrm>
                <a:custGeom>
                  <a:avLst/>
                  <a:gdLst>
                    <a:gd name="T0" fmla="*/ 6 w 32"/>
                    <a:gd name="T1" fmla="*/ 3 h 50"/>
                    <a:gd name="T2" fmla="*/ 12 w 32"/>
                    <a:gd name="T3" fmla="*/ 0 h 50"/>
                    <a:gd name="T4" fmla="*/ 20 w 32"/>
                    <a:gd name="T5" fmla="*/ 2 h 50"/>
                    <a:gd name="T6" fmla="*/ 22 w 32"/>
                    <a:gd name="T7" fmla="*/ 3 h 50"/>
                    <a:gd name="T8" fmla="*/ 28 w 32"/>
                    <a:gd name="T9" fmla="*/ 3 h 50"/>
                    <a:gd name="T10" fmla="*/ 32 w 32"/>
                    <a:gd name="T11" fmla="*/ 5 h 50"/>
                    <a:gd name="T12" fmla="*/ 18 w 32"/>
                    <a:gd name="T13" fmla="*/ 7 h 50"/>
                    <a:gd name="T14" fmla="*/ 6 w 32"/>
                    <a:gd name="T15" fmla="*/ 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0" name="Freeform 32"/>
                <p:cNvSpPr>
                  <a:spLocks/>
                </p:cNvSpPr>
                <p:nvPr userDrawn="1"/>
              </p:nvSpPr>
              <p:spPr bwMode="ltGray">
                <a:xfrm>
                  <a:off x="2349" y="654"/>
                  <a:ext cx="45" cy="41"/>
                </a:xfrm>
                <a:custGeom>
                  <a:avLst/>
                  <a:gdLst>
                    <a:gd name="T0" fmla="*/ 0 w 43"/>
                    <a:gd name="T1" fmla="*/ 6 h 50"/>
                    <a:gd name="T2" fmla="*/ 32 w 43"/>
                    <a:gd name="T3" fmla="*/ 2 h 50"/>
                    <a:gd name="T4" fmla="*/ 57 w 43"/>
                    <a:gd name="T5" fmla="*/ 0 h 50"/>
                    <a:gd name="T6" fmla="*/ 35 w 43"/>
                    <a:gd name="T7" fmla="*/ 4 h 50"/>
                    <a:gd name="T8" fmla="*/ 2 w 43"/>
                    <a:gd name="T9" fmla="*/ 7 h 50"/>
                    <a:gd name="T10" fmla="*/ 0 w 43"/>
                    <a:gd name="T11" fmla="*/ 6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1" name="Freeform 33"/>
                <p:cNvSpPr>
                  <a:spLocks/>
                </p:cNvSpPr>
                <p:nvPr userDrawn="1"/>
              </p:nvSpPr>
              <p:spPr bwMode="ltGray">
                <a:xfrm>
                  <a:off x="4808" y="597"/>
                  <a:ext cx="701" cy="438"/>
                </a:xfrm>
                <a:custGeom>
                  <a:avLst/>
                  <a:gdLst>
                    <a:gd name="T0" fmla="*/ 1094 w 471"/>
                    <a:gd name="T1" fmla="*/ 23696 h 281"/>
                    <a:gd name="T2" fmla="*/ 1289 w 471"/>
                    <a:gd name="T3" fmla="*/ 21195 h 281"/>
                    <a:gd name="T4" fmla="*/ 1183 w 471"/>
                    <a:gd name="T5" fmla="*/ 20720 h 281"/>
                    <a:gd name="T6" fmla="*/ 866 w 471"/>
                    <a:gd name="T7" fmla="*/ 18477 h 281"/>
                    <a:gd name="T8" fmla="*/ 208 w 471"/>
                    <a:gd name="T9" fmla="*/ 18200 h 281"/>
                    <a:gd name="T10" fmla="*/ 0 w 471"/>
                    <a:gd name="T11" fmla="*/ 16167 h 281"/>
                    <a:gd name="T12" fmla="*/ 647 w 471"/>
                    <a:gd name="T13" fmla="*/ 15271 h 281"/>
                    <a:gd name="T14" fmla="*/ 310 w 471"/>
                    <a:gd name="T15" fmla="*/ 13968 h 281"/>
                    <a:gd name="T16" fmla="*/ 94 w 471"/>
                    <a:gd name="T17" fmla="*/ 13523 h 281"/>
                    <a:gd name="T18" fmla="*/ 1520 w 471"/>
                    <a:gd name="T19" fmla="*/ 10161 h 281"/>
                    <a:gd name="T20" fmla="*/ 2331 w 471"/>
                    <a:gd name="T21" fmla="*/ 8166 h 281"/>
                    <a:gd name="T22" fmla="*/ 2262 w 471"/>
                    <a:gd name="T23" fmla="*/ 5926 h 281"/>
                    <a:gd name="T24" fmla="*/ 1289 w 471"/>
                    <a:gd name="T25" fmla="*/ 3626 h 281"/>
                    <a:gd name="T26" fmla="*/ 1088 w 471"/>
                    <a:gd name="T27" fmla="*/ 2723 h 281"/>
                    <a:gd name="T28" fmla="*/ 1396 w 471"/>
                    <a:gd name="T29" fmla="*/ 3035 h 281"/>
                    <a:gd name="T30" fmla="*/ 2554 w 471"/>
                    <a:gd name="T31" fmla="*/ 3001 h 281"/>
                    <a:gd name="T32" fmla="*/ 3405 w 471"/>
                    <a:gd name="T33" fmla="*/ 921 h 281"/>
                    <a:gd name="T34" fmla="*/ 4382 w 471"/>
                    <a:gd name="T35" fmla="*/ 0 h 281"/>
                    <a:gd name="T36" fmla="*/ 4694 w 471"/>
                    <a:gd name="T37" fmla="*/ 178 h 281"/>
                    <a:gd name="T38" fmla="*/ 4916 w 471"/>
                    <a:gd name="T39" fmla="*/ 761 h 281"/>
                    <a:gd name="T40" fmla="*/ 5231 w 471"/>
                    <a:gd name="T41" fmla="*/ 432 h 281"/>
                    <a:gd name="T42" fmla="*/ 5874 w 471"/>
                    <a:gd name="T43" fmla="*/ 673 h 281"/>
                    <a:gd name="T44" fmla="*/ 6188 w 471"/>
                    <a:gd name="T45" fmla="*/ 761 h 281"/>
                    <a:gd name="T46" fmla="*/ 7543 w 471"/>
                    <a:gd name="T47" fmla="*/ 1186 h 281"/>
                    <a:gd name="T48" fmla="*/ 8283 w 471"/>
                    <a:gd name="T49" fmla="*/ 2008 h 281"/>
                    <a:gd name="T50" fmla="*/ 8931 w 471"/>
                    <a:gd name="T51" fmla="*/ 1436 h 281"/>
                    <a:gd name="T52" fmla="*/ 9210 w 471"/>
                    <a:gd name="T53" fmla="*/ 1186 h 281"/>
                    <a:gd name="T54" fmla="*/ 10397 w 471"/>
                    <a:gd name="T55" fmla="*/ 1186 h 281"/>
                    <a:gd name="T56" fmla="*/ 11241 w 471"/>
                    <a:gd name="T57" fmla="*/ 2723 h 281"/>
                    <a:gd name="T58" fmla="*/ 12328 w 471"/>
                    <a:gd name="T59" fmla="*/ 4988 h 281"/>
                    <a:gd name="T60" fmla="*/ 13072 w 471"/>
                    <a:gd name="T61" fmla="*/ 5926 h 281"/>
                    <a:gd name="T62" fmla="*/ 13707 w 471"/>
                    <a:gd name="T63" fmla="*/ 5749 h 281"/>
                    <a:gd name="T64" fmla="*/ 14401 w 471"/>
                    <a:gd name="T65" fmla="*/ 5471 h 281"/>
                    <a:gd name="T66" fmla="*/ 15474 w 471"/>
                    <a:gd name="T67" fmla="*/ 6040 h 281"/>
                    <a:gd name="T68" fmla="*/ 15976 w 471"/>
                    <a:gd name="T69" fmla="*/ 6846 h 281"/>
                    <a:gd name="T70" fmla="*/ 16421 w 471"/>
                    <a:gd name="T71" fmla="*/ 7605 h 281"/>
                    <a:gd name="T72" fmla="*/ 16959 w 471"/>
                    <a:gd name="T73" fmla="*/ 9415 h 281"/>
                    <a:gd name="T74" fmla="*/ 17163 w 471"/>
                    <a:gd name="T75" fmla="*/ 10161 h 281"/>
                    <a:gd name="T76" fmla="*/ 17256 w 471"/>
                    <a:gd name="T77" fmla="*/ 10601 h 281"/>
                    <a:gd name="T78" fmla="*/ 16520 w 471"/>
                    <a:gd name="T79" fmla="*/ 11977 h 281"/>
                    <a:gd name="T80" fmla="*/ 17163 w 471"/>
                    <a:gd name="T81" fmla="*/ 11958 h 281"/>
                    <a:gd name="T82" fmla="*/ 18248 w 471"/>
                    <a:gd name="T83" fmla="*/ 13145 h 281"/>
                    <a:gd name="T84" fmla="*/ 19424 w 471"/>
                    <a:gd name="T85" fmla="*/ 13293 h 281"/>
                    <a:gd name="T86" fmla="*/ 20275 w 471"/>
                    <a:gd name="T87" fmla="*/ 14214 h 281"/>
                    <a:gd name="T88" fmla="*/ 20400 w 471"/>
                    <a:gd name="T89" fmla="*/ 14572 h 281"/>
                    <a:gd name="T90" fmla="*/ 20400 w 471"/>
                    <a:gd name="T91" fmla="*/ 14886 h 281"/>
                    <a:gd name="T92" fmla="*/ 20997 w 471"/>
                    <a:gd name="T93" fmla="*/ 14572 h 281"/>
                    <a:gd name="T94" fmla="*/ 21341 w 471"/>
                    <a:gd name="T95" fmla="*/ 14484 h 281"/>
                    <a:gd name="T96" fmla="*/ 23414 w 471"/>
                    <a:gd name="T97" fmla="*/ 15650 h 281"/>
                    <a:gd name="T98" fmla="*/ 23824 w 471"/>
                    <a:gd name="T99" fmla="*/ 16834 h 281"/>
                    <a:gd name="T100" fmla="*/ 24798 w 471"/>
                    <a:gd name="T101" fmla="*/ 17012 h 281"/>
                    <a:gd name="T102" fmla="*/ 25108 w 471"/>
                    <a:gd name="T103" fmla="*/ 18200 h 281"/>
                    <a:gd name="T104" fmla="*/ 24056 w 471"/>
                    <a:gd name="T105" fmla="*/ 21839 h 281"/>
                    <a:gd name="T106" fmla="*/ 23184 w 471"/>
                    <a:gd name="T107" fmla="*/ 2380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2" name="Freeform 34"/>
                <p:cNvSpPr>
                  <a:spLocks/>
                </p:cNvSpPr>
                <p:nvPr userDrawn="1"/>
              </p:nvSpPr>
              <p:spPr bwMode="ltGray">
                <a:xfrm>
                  <a:off x="3880" y="-7"/>
                  <a:ext cx="984" cy="692"/>
                </a:xfrm>
                <a:custGeom>
                  <a:avLst/>
                  <a:gdLst>
                    <a:gd name="T0" fmla="*/ 406 w 984"/>
                    <a:gd name="T1" fmla="*/ 2 h 844"/>
                    <a:gd name="T2" fmla="*/ 502 w 984"/>
                    <a:gd name="T3" fmla="*/ 5 h 844"/>
                    <a:gd name="T4" fmla="*/ 550 w 984"/>
                    <a:gd name="T5" fmla="*/ 5 h 844"/>
                    <a:gd name="T6" fmla="*/ 578 w 984"/>
                    <a:gd name="T7" fmla="*/ 17 h 844"/>
                    <a:gd name="T8" fmla="*/ 586 w 984"/>
                    <a:gd name="T9" fmla="*/ 13 h 844"/>
                    <a:gd name="T10" fmla="*/ 606 w 984"/>
                    <a:gd name="T11" fmla="*/ 9 h 844"/>
                    <a:gd name="T12" fmla="*/ 642 w 984"/>
                    <a:gd name="T13" fmla="*/ 17 h 844"/>
                    <a:gd name="T14" fmla="*/ 682 w 984"/>
                    <a:gd name="T15" fmla="*/ 13 h 844"/>
                    <a:gd name="T16" fmla="*/ 706 w 984"/>
                    <a:gd name="T17" fmla="*/ 11 h 844"/>
                    <a:gd name="T18" fmla="*/ 762 w 984"/>
                    <a:gd name="T19" fmla="*/ 2 h 844"/>
                    <a:gd name="T20" fmla="*/ 798 w 984"/>
                    <a:gd name="T21" fmla="*/ 9 h 844"/>
                    <a:gd name="T22" fmla="*/ 798 w 984"/>
                    <a:gd name="T23" fmla="*/ 17 h 844"/>
                    <a:gd name="T24" fmla="*/ 790 w 984"/>
                    <a:gd name="T25" fmla="*/ 21 h 844"/>
                    <a:gd name="T26" fmla="*/ 766 w 984"/>
                    <a:gd name="T27" fmla="*/ 22 h 844"/>
                    <a:gd name="T28" fmla="*/ 762 w 984"/>
                    <a:gd name="T29" fmla="*/ 26 h 844"/>
                    <a:gd name="T30" fmla="*/ 802 w 984"/>
                    <a:gd name="T31" fmla="*/ 32 h 844"/>
                    <a:gd name="T32" fmla="*/ 786 w 984"/>
                    <a:gd name="T33" fmla="*/ 44 h 844"/>
                    <a:gd name="T34" fmla="*/ 830 w 984"/>
                    <a:gd name="T35" fmla="*/ 57 h 844"/>
                    <a:gd name="T36" fmla="*/ 854 w 984"/>
                    <a:gd name="T37" fmla="*/ 61 h 844"/>
                    <a:gd name="T38" fmla="*/ 830 w 984"/>
                    <a:gd name="T39" fmla="*/ 61 h 844"/>
                    <a:gd name="T40" fmla="*/ 746 w 984"/>
                    <a:gd name="T41" fmla="*/ 52 h 844"/>
                    <a:gd name="T42" fmla="*/ 678 w 984"/>
                    <a:gd name="T43" fmla="*/ 55 h 844"/>
                    <a:gd name="T44" fmla="*/ 590 w 984"/>
                    <a:gd name="T45" fmla="*/ 61 h 844"/>
                    <a:gd name="T46" fmla="*/ 642 w 984"/>
                    <a:gd name="T47" fmla="*/ 80 h 844"/>
                    <a:gd name="T48" fmla="*/ 710 w 984"/>
                    <a:gd name="T49" fmla="*/ 84 h 844"/>
                    <a:gd name="T50" fmla="*/ 738 w 984"/>
                    <a:gd name="T51" fmla="*/ 75 h 844"/>
                    <a:gd name="T52" fmla="*/ 774 w 984"/>
                    <a:gd name="T53" fmla="*/ 78 h 844"/>
                    <a:gd name="T54" fmla="*/ 766 w 984"/>
                    <a:gd name="T55" fmla="*/ 87 h 844"/>
                    <a:gd name="T56" fmla="*/ 802 w 984"/>
                    <a:gd name="T57" fmla="*/ 92 h 844"/>
                    <a:gd name="T58" fmla="*/ 838 w 984"/>
                    <a:gd name="T59" fmla="*/ 90 h 844"/>
                    <a:gd name="T60" fmla="*/ 922 w 984"/>
                    <a:gd name="T61" fmla="*/ 110 h 844"/>
                    <a:gd name="T62" fmla="*/ 942 w 984"/>
                    <a:gd name="T63" fmla="*/ 114 h 844"/>
                    <a:gd name="T64" fmla="*/ 874 w 984"/>
                    <a:gd name="T65" fmla="*/ 112 h 844"/>
                    <a:gd name="T66" fmla="*/ 830 w 984"/>
                    <a:gd name="T67" fmla="*/ 104 h 844"/>
                    <a:gd name="T68" fmla="*/ 778 w 984"/>
                    <a:gd name="T69" fmla="*/ 98 h 844"/>
                    <a:gd name="T70" fmla="*/ 702 w 984"/>
                    <a:gd name="T71" fmla="*/ 91 h 844"/>
                    <a:gd name="T72" fmla="*/ 614 w 984"/>
                    <a:gd name="T73" fmla="*/ 89 h 844"/>
                    <a:gd name="T74" fmla="*/ 506 w 984"/>
                    <a:gd name="T75" fmla="*/ 81 h 844"/>
                    <a:gd name="T76" fmla="*/ 462 w 984"/>
                    <a:gd name="T77" fmla="*/ 69 h 844"/>
                    <a:gd name="T78" fmla="*/ 430 w 984"/>
                    <a:gd name="T79" fmla="*/ 63 h 844"/>
                    <a:gd name="T80" fmla="*/ 382 w 984"/>
                    <a:gd name="T81" fmla="*/ 59 h 844"/>
                    <a:gd name="T82" fmla="*/ 342 w 984"/>
                    <a:gd name="T83" fmla="*/ 50 h 844"/>
                    <a:gd name="T84" fmla="*/ 354 w 984"/>
                    <a:gd name="T85" fmla="*/ 57 h 844"/>
                    <a:gd name="T86" fmla="*/ 418 w 984"/>
                    <a:gd name="T87" fmla="*/ 68 h 844"/>
                    <a:gd name="T88" fmla="*/ 422 w 984"/>
                    <a:gd name="T89" fmla="*/ 72 h 844"/>
                    <a:gd name="T90" fmla="*/ 394 w 984"/>
                    <a:gd name="T91" fmla="*/ 69 h 844"/>
                    <a:gd name="T92" fmla="*/ 354 w 984"/>
                    <a:gd name="T93" fmla="*/ 64 h 844"/>
                    <a:gd name="T94" fmla="*/ 314 w 984"/>
                    <a:gd name="T95" fmla="*/ 55 h 844"/>
                    <a:gd name="T96" fmla="*/ 266 w 984"/>
                    <a:gd name="T97" fmla="*/ 48 h 844"/>
                    <a:gd name="T98" fmla="*/ 210 w 984"/>
                    <a:gd name="T99" fmla="*/ 43 h 844"/>
                    <a:gd name="T100" fmla="*/ 154 w 984"/>
                    <a:gd name="T101" fmla="*/ 32 h 844"/>
                    <a:gd name="T102" fmla="*/ 66 w 984"/>
                    <a:gd name="T103" fmla="*/ 9 h 844"/>
                    <a:gd name="T104" fmla="*/ 34 w 984"/>
                    <a:gd name="T105" fmla="*/ 5 h 844"/>
                    <a:gd name="T106" fmla="*/ 46 w 984"/>
                    <a:gd name="T107" fmla="*/ 3 h 844"/>
                    <a:gd name="T108" fmla="*/ 102 w 984"/>
                    <a:gd name="T109" fmla="*/ 9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3" name="Freeform 35"/>
                <p:cNvSpPr>
                  <a:spLocks/>
                </p:cNvSpPr>
                <p:nvPr userDrawn="1"/>
              </p:nvSpPr>
              <p:spPr bwMode="ltGray">
                <a:xfrm>
                  <a:off x="3577" y="490"/>
                  <a:ext cx="36" cy="39"/>
                </a:xfrm>
                <a:custGeom>
                  <a:avLst/>
                  <a:gdLst>
                    <a:gd name="T0" fmla="*/ 6 w 36"/>
                    <a:gd name="T1" fmla="*/ 4 h 48"/>
                    <a:gd name="T2" fmla="*/ 10 w 36"/>
                    <a:gd name="T3" fmla="*/ 6 h 48"/>
                    <a:gd name="T4" fmla="*/ 6 w 36"/>
                    <a:gd name="T5" fmla="*/ 4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4" name="Freeform 36"/>
                <p:cNvSpPr>
                  <a:spLocks/>
                </p:cNvSpPr>
                <p:nvPr userDrawn="1"/>
              </p:nvSpPr>
              <p:spPr bwMode="ltGray">
                <a:xfrm>
                  <a:off x="3549" y="475"/>
                  <a:ext cx="38" cy="29"/>
                </a:xfrm>
                <a:custGeom>
                  <a:avLst/>
                  <a:gdLst>
                    <a:gd name="T0" fmla="*/ 0 w 36"/>
                    <a:gd name="T1" fmla="*/ 2 h 37"/>
                    <a:gd name="T2" fmla="*/ 22 w 36"/>
                    <a:gd name="T3" fmla="*/ 1 h 37"/>
                    <a:gd name="T4" fmla="*/ 61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5" name="Freeform 37"/>
                <p:cNvSpPr>
                  <a:spLocks/>
                </p:cNvSpPr>
                <p:nvPr userDrawn="1"/>
              </p:nvSpPr>
              <p:spPr bwMode="ltGray">
                <a:xfrm>
                  <a:off x="4686" y="394"/>
                  <a:ext cx="171" cy="81"/>
                </a:xfrm>
                <a:custGeom>
                  <a:avLst/>
                  <a:gdLst>
                    <a:gd name="T0" fmla="*/ 0 w 170"/>
                    <a:gd name="T1" fmla="*/ 9 h 96"/>
                    <a:gd name="T2" fmla="*/ 28 w 170"/>
                    <a:gd name="T3" fmla="*/ 5 h 96"/>
                    <a:gd name="T4" fmla="*/ 56 w 170"/>
                    <a:gd name="T5" fmla="*/ 4 h 96"/>
                    <a:gd name="T6" fmla="*/ 80 w 170"/>
                    <a:gd name="T7" fmla="*/ 3 h 96"/>
                    <a:gd name="T8" fmla="*/ 64 w 170"/>
                    <a:gd name="T9" fmla="*/ 5 h 96"/>
                    <a:gd name="T10" fmla="*/ 134 w 170"/>
                    <a:gd name="T11" fmla="*/ 9 h 96"/>
                    <a:gd name="T12" fmla="*/ 170 w 170"/>
                    <a:gd name="T13" fmla="*/ 12 h 96"/>
                    <a:gd name="T14" fmla="*/ 126 w 170"/>
                    <a:gd name="T15" fmla="*/ 14 h 96"/>
                    <a:gd name="T16" fmla="*/ 98 w 170"/>
                    <a:gd name="T17" fmla="*/ 11 h 96"/>
                    <a:gd name="T18" fmla="*/ 76 w 170"/>
                    <a:gd name="T19" fmla="*/ 10 h 96"/>
                    <a:gd name="T20" fmla="*/ 24 w 170"/>
                    <a:gd name="T21" fmla="*/ 8 h 96"/>
                    <a:gd name="T22" fmla="*/ 0 w 170"/>
                    <a:gd name="T23" fmla="*/ 9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6" name="Freeform 38"/>
                <p:cNvSpPr>
                  <a:spLocks/>
                </p:cNvSpPr>
                <p:nvPr userDrawn="1"/>
              </p:nvSpPr>
              <p:spPr bwMode="ltGray">
                <a:xfrm>
                  <a:off x="4867" y="460"/>
                  <a:ext cx="138" cy="37"/>
                </a:xfrm>
                <a:custGeom>
                  <a:avLst/>
                  <a:gdLst>
                    <a:gd name="T0" fmla="*/ 0 w 138"/>
                    <a:gd name="T1" fmla="*/ 0 h 44"/>
                    <a:gd name="T2" fmla="*/ 52 w 138"/>
                    <a:gd name="T3" fmla="*/ 3 h 44"/>
                    <a:gd name="T4" fmla="*/ 88 w 138"/>
                    <a:gd name="T5" fmla="*/ 4 h 44"/>
                    <a:gd name="T6" fmla="*/ 112 w 138"/>
                    <a:gd name="T7" fmla="*/ 3 h 44"/>
                    <a:gd name="T8" fmla="*/ 108 w 138"/>
                    <a:gd name="T9" fmla="*/ 8 h 44"/>
                    <a:gd name="T10" fmla="*/ 64 w 138"/>
                    <a:gd name="T11" fmla="*/ 7 h 44"/>
                    <a:gd name="T12" fmla="*/ 0 w 138"/>
                    <a:gd name="T13" fmla="*/ 7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7" name="Freeform 39"/>
                <p:cNvSpPr>
                  <a:spLocks/>
                </p:cNvSpPr>
                <p:nvPr userDrawn="1"/>
              </p:nvSpPr>
              <p:spPr bwMode="ltGray">
                <a:xfrm>
                  <a:off x="4794" y="480"/>
                  <a:ext cx="56" cy="34"/>
                </a:xfrm>
                <a:custGeom>
                  <a:avLst/>
                  <a:gdLst>
                    <a:gd name="T0" fmla="*/ 17 w 57"/>
                    <a:gd name="T1" fmla="*/ 3 h 42"/>
                    <a:gd name="T2" fmla="*/ 28 w 57"/>
                    <a:gd name="T3" fmla="*/ 2 h 42"/>
                    <a:gd name="T4" fmla="*/ 17 w 57"/>
                    <a:gd name="T5" fmla="*/ 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8" name="Freeform 40"/>
                <p:cNvSpPr>
                  <a:spLocks/>
                </p:cNvSpPr>
                <p:nvPr userDrawn="1"/>
              </p:nvSpPr>
              <p:spPr bwMode="ltGray">
                <a:xfrm>
                  <a:off x="4757" y="375"/>
                  <a:ext cx="37" cy="44"/>
                </a:xfrm>
                <a:custGeom>
                  <a:avLst/>
                  <a:gdLst>
                    <a:gd name="T0" fmla="*/ 9 w 39"/>
                    <a:gd name="T1" fmla="*/ 6 h 52"/>
                    <a:gd name="T2" fmla="*/ 9 w 39"/>
                    <a:gd name="T3" fmla="*/ 0 h 52"/>
                    <a:gd name="T4" fmla="*/ 9 w 39"/>
                    <a:gd name="T5" fmla="*/ 6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69" name="Freeform 41"/>
                <p:cNvSpPr>
                  <a:spLocks/>
                </p:cNvSpPr>
                <p:nvPr userDrawn="1"/>
              </p:nvSpPr>
              <p:spPr bwMode="ltGray">
                <a:xfrm>
                  <a:off x="5054" y="507"/>
                  <a:ext cx="45" cy="66"/>
                </a:xfrm>
                <a:custGeom>
                  <a:avLst/>
                  <a:gdLst>
                    <a:gd name="T0" fmla="*/ 4 w 44"/>
                    <a:gd name="T1" fmla="*/ 2 h 80"/>
                    <a:gd name="T2" fmla="*/ 20 w 44"/>
                    <a:gd name="T3" fmla="*/ 5 h 80"/>
                    <a:gd name="T4" fmla="*/ 34 w 44"/>
                    <a:gd name="T5" fmla="*/ 7 h 80"/>
                    <a:gd name="T6" fmla="*/ 46 w 44"/>
                    <a:gd name="T7" fmla="*/ 8 h 80"/>
                    <a:gd name="T8" fmla="*/ 34 w 44"/>
                    <a:gd name="T9" fmla="*/ 11 h 80"/>
                    <a:gd name="T10" fmla="*/ 0 w 44"/>
                    <a:gd name="T11" fmla="*/ 3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0" name="Freeform 42"/>
                <p:cNvSpPr>
                  <a:spLocks/>
                </p:cNvSpPr>
                <p:nvPr userDrawn="1"/>
              </p:nvSpPr>
              <p:spPr bwMode="ltGray">
                <a:xfrm>
                  <a:off x="4260" y="6"/>
                  <a:ext cx="480" cy="100"/>
                </a:xfrm>
                <a:custGeom>
                  <a:avLst/>
                  <a:gdLst>
                    <a:gd name="T0" fmla="*/ 11559 w 323"/>
                    <a:gd name="T1" fmla="*/ 117 h 64"/>
                    <a:gd name="T2" fmla="*/ 12125 w 323"/>
                    <a:gd name="T3" fmla="*/ 698 h 64"/>
                    <a:gd name="T4" fmla="*/ 12343 w 323"/>
                    <a:gd name="T5" fmla="*/ 0 h 64"/>
                    <a:gd name="T6" fmla="*/ 13938 w 323"/>
                    <a:gd name="T7" fmla="*/ 0 h 64"/>
                    <a:gd name="T8" fmla="*/ 15110 w 323"/>
                    <a:gd name="T9" fmla="*/ 1505 h 64"/>
                    <a:gd name="T10" fmla="*/ 16733 w 323"/>
                    <a:gd name="T11" fmla="*/ 881 h 64"/>
                    <a:gd name="T12" fmla="*/ 16503 w 323"/>
                    <a:gd name="T13" fmla="*/ 2481 h 64"/>
                    <a:gd name="T14" fmla="*/ 15644 w 323"/>
                    <a:gd name="T15" fmla="*/ 4036 h 64"/>
                    <a:gd name="T16" fmla="*/ 15474 w 323"/>
                    <a:gd name="T17" fmla="*/ 2481 h 64"/>
                    <a:gd name="T18" fmla="*/ 15110 w 323"/>
                    <a:gd name="T19" fmla="*/ 2664 h 64"/>
                    <a:gd name="T20" fmla="*/ 14685 w 323"/>
                    <a:gd name="T21" fmla="*/ 2481 h 64"/>
                    <a:gd name="T22" fmla="*/ 13807 w 323"/>
                    <a:gd name="T23" fmla="*/ 1844 h 64"/>
                    <a:gd name="T24" fmla="*/ 11990 w 323"/>
                    <a:gd name="T25" fmla="*/ 3277 h 64"/>
                    <a:gd name="T26" fmla="*/ 10567 w 323"/>
                    <a:gd name="T27" fmla="*/ 3845 h 64"/>
                    <a:gd name="T28" fmla="*/ 11126 w 323"/>
                    <a:gd name="T29" fmla="*/ 4936 h 64"/>
                    <a:gd name="T30" fmla="*/ 9882 w 323"/>
                    <a:gd name="T31" fmla="*/ 5427 h 64"/>
                    <a:gd name="T32" fmla="*/ 8860 w 323"/>
                    <a:gd name="T33" fmla="*/ 5255 h 64"/>
                    <a:gd name="T34" fmla="*/ 9291 w 323"/>
                    <a:gd name="T35" fmla="*/ 4936 h 64"/>
                    <a:gd name="T36" fmla="*/ 8960 w 323"/>
                    <a:gd name="T37" fmla="*/ 3473 h 64"/>
                    <a:gd name="T38" fmla="*/ 8860 w 323"/>
                    <a:gd name="T39" fmla="*/ 2664 h 64"/>
                    <a:gd name="T40" fmla="*/ 8306 w 323"/>
                    <a:gd name="T41" fmla="*/ 2014 h 64"/>
                    <a:gd name="T42" fmla="*/ 7473 w 323"/>
                    <a:gd name="T43" fmla="*/ 2352 h 64"/>
                    <a:gd name="T44" fmla="*/ 7042 w 323"/>
                    <a:gd name="T45" fmla="*/ 2352 h 64"/>
                    <a:gd name="T46" fmla="*/ 6469 w 323"/>
                    <a:gd name="T47" fmla="*/ 2152 h 64"/>
                    <a:gd name="T48" fmla="*/ 4353 w 323"/>
                    <a:gd name="T49" fmla="*/ 183 h 64"/>
                    <a:gd name="T50" fmla="*/ 3121 w 323"/>
                    <a:gd name="T51" fmla="*/ 1208 h 64"/>
                    <a:gd name="T52" fmla="*/ 1 w 323"/>
                    <a:gd name="T53" fmla="*/ 0 h 64"/>
                    <a:gd name="T54" fmla="*/ 11559 w 323"/>
                    <a:gd name="T55" fmla="*/ 117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1" name="Freeform 43"/>
                <p:cNvSpPr>
                  <a:spLocks/>
                </p:cNvSpPr>
                <p:nvPr userDrawn="1"/>
              </p:nvSpPr>
              <p:spPr bwMode="ltGray">
                <a:xfrm>
                  <a:off x="3835" y="3"/>
                  <a:ext cx="446" cy="49"/>
                </a:xfrm>
                <a:custGeom>
                  <a:avLst/>
                  <a:gdLst>
                    <a:gd name="T0" fmla="*/ 5541 w 300"/>
                    <a:gd name="T1" fmla="*/ 3008 h 31"/>
                    <a:gd name="T2" fmla="*/ 1613 w 300"/>
                    <a:gd name="T3" fmla="*/ 130 h 31"/>
                    <a:gd name="T4" fmla="*/ 15038 w 300"/>
                    <a:gd name="T5" fmla="*/ 0 h 31"/>
                    <a:gd name="T6" fmla="*/ 15597 w 300"/>
                    <a:gd name="T7" fmla="*/ 1361 h 31"/>
                    <a:gd name="T8" fmla="*/ 13914 w 300"/>
                    <a:gd name="T9" fmla="*/ 1559 h 31"/>
                    <a:gd name="T10" fmla="*/ 5541 w 300"/>
                    <a:gd name="T11" fmla="*/ 3008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2" name="Freeform 44"/>
                <p:cNvSpPr>
                  <a:spLocks/>
                </p:cNvSpPr>
                <p:nvPr userDrawn="1"/>
              </p:nvSpPr>
              <p:spPr bwMode="ltGray">
                <a:xfrm>
                  <a:off x="2853" y="74"/>
                  <a:ext cx="42" cy="25"/>
                </a:xfrm>
                <a:custGeom>
                  <a:avLst/>
                  <a:gdLst>
                    <a:gd name="T0" fmla="*/ 0 w 41"/>
                    <a:gd name="T1" fmla="*/ 6 h 29"/>
                    <a:gd name="T2" fmla="*/ 12 w 41"/>
                    <a:gd name="T3" fmla="*/ 7 h 29"/>
                    <a:gd name="T4" fmla="*/ 0 w 41"/>
                    <a:gd name="T5" fmla="*/ 6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3" name="Freeform 45"/>
                <p:cNvSpPr>
                  <a:spLocks/>
                </p:cNvSpPr>
                <p:nvPr userDrawn="1"/>
              </p:nvSpPr>
              <p:spPr bwMode="ltGray">
                <a:xfrm>
                  <a:off x="1704" y="3"/>
                  <a:ext cx="1022" cy="372"/>
                </a:xfrm>
                <a:custGeom>
                  <a:avLst/>
                  <a:gdLst>
                    <a:gd name="T0" fmla="*/ 365452 w 436"/>
                    <a:gd name="T1" fmla="*/ 6248 h 152"/>
                    <a:gd name="T2" fmla="*/ 2183611 w 436"/>
                    <a:gd name="T3" fmla="*/ 0 h 152"/>
                    <a:gd name="T4" fmla="*/ 2082573 w 436"/>
                    <a:gd name="T5" fmla="*/ 416013 h 152"/>
                    <a:gd name="T6" fmla="*/ 1988864 w 436"/>
                    <a:gd name="T7" fmla="*/ 522780 h 152"/>
                    <a:gd name="T8" fmla="*/ 1963171 w 436"/>
                    <a:gd name="T9" fmla="*/ 539106 h 152"/>
                    <a:gd name="T10" fmla="*/ 1877550 w 436"/>
                    <a:gd name="T11" fmla="*/ 563849 h 152"/>
                    <a:gd name="T12" fmla="*/ 1807215 w 436"/>
                    <a:gd name="T13" fmla="*/ 676869 h 152"/>
                    <a:gd name="T14" fmla="*/ 1813846 w 436"/>
                    <a:gd name="T15" fmla="*/ 761920 h 152"/>
                    <a:gd name="T16" fmla="*/ 1822001 w 436"/>
                    <a:gd name="T17" fmla="*/ 825128 h 152"/>
                    <a:gd name="T18" fmla="*/ 1832962 w 436"/>
                    <a:gd name="T19" fmla="*/ 872386 h 152"/>
                    <a:gd name="T20" fmla="*/ 1813846 w 436"/>
                    <a:gd name="T21" fmla="*/ 941843 h 152"/>
                    <a:gd name="T22" fmla="*/ 1758297 w 436"/>
                    <a:gd name="T23" fmla="*/ 926552 h 152"/>
                    <a:gd name="T24" fmla="*/ 1713528 w 436"/>
                    <a:gd name="T25" fmla="*/ 994863 h 152"/>
                    <a:gd name="T26" fmla="*/ 1737227 w 436"/>
                    <a:gd name="T27" fmla="*/ 809240 h 152"/>
                    <a:gd name="T28" fmla="*/ 1691792 w 436"/>
                    <a:gd name="T29" fmla="*/ 772037 h 152"/>
                    <a:gd name="T30" fmla="*/ 1721655 w 436"/>
                    <a:gd name="T31" fmla="*/ 718371 h 152"/>
                    <a:gd name="T32" fmla="*/ 1713528 w 436"/>
                    <a:gd name="T33" fmla="*/ 687380 h 152"/>
                    <a:gd name="T34" fmla="*/ 1602341 w 436"/>
                    <a:gd name="T35" fmla="*/ 724612 h 152"/>
                    <a:gd name="T36" fmla="*/ 1587611 w 436"/>
                    <a:gd name="T37" fmla="*/ 655163 h 152"/>
                    <a:gd name="T38" fmla="*/ 1486419 w 436"/>
                    <a:gd name="T39" fmla="*/ 724612 h 152"/>
                    <a:gd name="T40" fmla="*/ 1602341 w 436"/>
                    <a:gd name="T41" fmla="*/ 794139 h 152"/>
                    <a:gd name="T42" fmla="*/ 1527747 w 436"/>
                    <a:gd name="T43" fmla="*/ 900766 h 152"/>
                    <a:gd name="T44" fmla="*/ 1557638 w 436"/>
                    <a:gd name="T45" fmla="*/ 970178 h 152"/>
                    <a:gd name="T46" fmla="*/ 1576648 w 436"/>
                    <a:gd name="T47" fmla="*/ 1064319 h 152"/>
                    <a:gd name="T48" fmla="*/ 1546792 w 436"/>
                    <a:gd name="T49" fmla="*/ 1070738 h 152"/>
                    <a:gd name="T50" fmla="*/ 1571974 w 436"/>
                    <a:gd name="T51" fmla="*/ 1108115 h 152"/>
                    <a:gd name="T52" fmla="*/ 1538527 w 436"/>
                    <a:gd name="T53" fmla="*/ 1171078 h 152"/>
                    <a:gd name="T54" fmla="*/ 0 w 436"/>
                    <a:gd name="T55" fmla="*/ 1149556 h 152"/>
                    <a:gd name="T56" fmla="*/ 365452 w 436"/>
                    <a:gd name="T57" fmla="*/ 624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4" name="Freeform 46"/>
                <p:cNvSpPr>
                  <a:spLocks/>
                </p:cNvSpPr>
                <p:nvPr userDrawn="1"/>
              </p:nvSpPr>
              <p:spPr bwMode="ltGray">
                <a:xfrm>
                  <a:off x="2729" y="-9"/>
                  <a:ext cx="47" cy="134"/>
                </a:xfrm>
                <a:custGeom>
                  <a:avLst/>
                  <a:gdLst>
                    <a:gd name="T0" fmla="*/ 5 w 47"/>
                    <a:gd name="T1" fmla="*/ 19 h 165"/>
                    <a:gd name="T2" fmla="*/ 15 w 47"/>
                    <a:gd name="T3" fmla="*/ 13 h 165"/>
                    <a:gd name="T4" fmla="*/ 17 w 47"/>
                    <a:gd name="T5" fmla="*/ 8 h 165"/>
                    <a:gd name="T6" fmla="*/ 11 w 47"/>
                    <a:gd name="T7" fmla="*/ 5 h 165"/>
                    <a:gd name="T8" fmla="*/ 17 w 47"/>
                    <a:gd name="T9" fmla="*/ 2 h 165"/>
                    <a:gd name="T10" fmla="*/ 21 w 47"/>
                    <a:gd name="T11" fmla="*/ 0 h 165"/>
                    <a:gd name="T12" fmla="*/ 31 w 47"/>
                    <a:gd name="T13" fmla="*/ 3 h 165"/>
                    <a:gd name="T14" fmla="*/ 47 w 47"/>
                    <a:gd name="T15" fmla="*/ 12 h 165"/>
                    <a:gd name="T16" fmla="*/ 31 w 47"/>
                    <a:gd name="T17" fmla="*/ 13 h 165"/>
                    <a:gd name="T18" fmla="*/ 23 w 47"/>
                    <a:gd name="T19" fmla="*/ 15 h 165"/>
                    <a:gd name="T20" fmla="*/ 21 w 47"/>
                    <a:gd name="T21" fmla="*/ 16 h 165"/>
                    <a:gd name="T22" fmla="*/ 27 w 47"/>
                    <a:gd name="T23" fmla="*/ 16 h 165"/>
                    <a:gd name="T24" fmla="*/ 31 w 47"/>
                    <a:gd name="T25" fmla="*/ 19 h 165"/>
                    <a:gd name="T26" fmla="*/ 13 w 47"/>
                    <a:gd name="T27" fmla="*/ 19 h 165"/>
                    <a:gd name="T28" fmla="*/ 7 w 47"/>
                    <a:gd name="T29" fmla="*/ 19 h 165"/>
                    <a:gd name="T30" fmla="*/ 3 w 47"/>
                    <a:gd name="T31" fmla="*/ 19 h 165"/>
                    <a:gd name="T32" fmla="*/ 5 w 47"/>
                    <a:gd name="T33" fmla="*/ 19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5" name="Freeform 47"/>
                <p:cNvSpPr>
                  <a:spLocks/>
                </p:cNvSpPr>
                <p:nvPr userDrawn="1"/>
              </p:nvSpPr>
              <p:spPr bwMode="ltGray">
                <a:xfrm>
                  <a:off x="2701" y="103"/>
                  <a:ext cx="138" cy="84"/>
                </a:xfrm>
                <a:custGeom>
                  <a:avLst/>
                  <a:gdLst>
                    <a:gd name="T0" fmla="*/ 26 w 138"/>
                    <a:gd name="T1" fmla="*/ 8 h 103"/>
                    <a:gd name="T2" fmla="*/ 30 w 138"/>
                    <a:gd name="T3" fmla="*/ 6 h 103"/>
                    <a:gd name="T4" fmla="*/ 50 w 138"/>
                    <a:gd name="T5" fmla="*/ 5 h 103"/>
                    <a:gd name="T6" fmla="*/ 54 w 138"/>
                    <a:gd name="T7" fmla="*/ 6 h 103"/>
                    <a:gd name="T8" fmla="*/ 66 w 138"/>
                    <a:gd name="T9" fmla="*/ 7 h 103"/>
                    <a:gd name="T10" fmla="*/ 80 w 138"/>
                    <a:gd name="T11" fmla="*/ 7 h 103"/>
                    <a:gd name="T12" fmla="*/ 116 w 138"/>
                    <a:gd name="T13" fmla="*/ 5 h 103"/>
                    <a:gd name="T14" fmla="*/ 130 w 138"/>
                    <a:gd name="T15" fmla="*/ 2 h 103"/>
                    <a:gd name="T16" fmla="*/ 138 w 138"/>
                    <a:gd name="T17" fmla="*/ 2 h 103"/>
                    <a:gd name="T18" fmla="*/ 106 w 138"/>
                    <a:gd name="T19" fmla="*/ 7 h 103"/>
                    <a:gd name="T20" fmla="*/ 84 w 138"/>
                    <a:gd name="T21" fmla="*/ 9 h 103"/>
                    <a:gd name="T22" fmla="*/ 66 w 138"/>
                    <a:gd name="T23" fmla="*/ 11 h 103"/>
                    <a:gd name="T24" fmla="*/ 48 w 138"/>
                    <a:gd name="T25" fmla="*/ 13 h 103"/>
                    <a:gd name="T26" fmla="*/ 26 w 138"/>
                    <a:gd name="T27" fmla="*/ 12 h 103"/>
                    <a:gd name="T28" fmla="*/ 20 w 138"/>
                    <a:gd name="T29" fmla="*/ 11 h 103"/>
                    <a:gd name="T30" fmla="*/ 22 w 138"/>
                    <a:gd name="T31" fmla="*/ 12 h 103"/>
                    <a:gd name="T32" fmla="*/ 0 w 138"/>
                    <a:gd name="T33" fmla="*/ 12 h 103"/>
                    <a:gd name="T34" fmla="*/ 10 w 138"/>
                    <a:gd name="T35" fmla="*/ 10 h 103"/>
                    <a:gd name="T36" fmla="*/ 26 w 138"/>
                    <a:gd name="T37" fmla="*/ 8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6" name="Freeform 48"/>
                <p:cNvSpPr>
                  <a:spLocks/>
                </p:cNvSpPr>
                <p:nvPr userDrawn="1"/>
              </p:nvSpPr>
              <p:spPr bwMode="ltGray">
                <a:xfrm>
                  <a:off x="2553" y="182"/>
                  <a:ext cx="187" cy="176"/>
                </a:xfrm>
                <a:custGeom>
                  <a:avLst/>
                  <a:gdLst>
                    <a:gd name="T0" fmla="*/ 148 w 188"/>
                    <a:gd name="T1" fmla="*/ 3 h 214"/>
                    <a:gd name="T2" fmla="*/ 150 w 188"/>
                    <a:gd name="T3" fmla="*/ 2 h 214"/>
                    <a:gd name="T4" fmla="*/ 160 w 188"/>
                    <a:gd name="T5" fmla="*/ 0 h 214"/>
                    <a:gd name="T6" fmla="*/ 172 w 188"/>
                    <a:gd name="T7" fmla="*/ 3 h 214"/>
                    <a:gd name="T8" fmla="*/ 178 w 188"/>
                    <a:gd name="T9" fmla="*/ 6 h 214"/>
                    <a:gd name="T10" fmla="*/ 168 w 188"/>
                    <a:gd name="T11" fmla="*/ 8 h 214"/>
                    <a:gd name="T12" fmla="*/ 160 w 188"/>
                    <a:gd name="T13" fmla="*/ 11 h 214"/>
                    <a:gd name="T14" fmla="*/ 152 w 188"/>
                    <a:gd name="T15" fmla="*/ 17 h 214"/>
                    <a:gd name="T16" fmla="*/ 134 w 188"/>
                    <a:gd name="T17" fmla="*/ 20 h 214"/>
                    <a:gd name="T18" fmla="*/ 110 w 188"/>
                    <a:gd name="T19" fmla="*/ 20 h 214"/>
                    <a:gd name="T20" fmla="*/ 102 w 188"/>
                    <a:gd name="T21" fmla="*/ 17 h 214"/>
                    <a:gd name="T22" fmla="*/ 94 w 188"/>
                    <a:gd name="T23" fmla="*/ 21 h 214"/>
                    <a:gd name="T24" fmla="*/ 90 w 188"/>
                    <a:gd name="T25" fmla="*/ 21 h 214"/>
                    <a:gd name="T26" fmla="*/ 80 w 188"/>
                    <a:gd name="T27" fmla="*/ 19 h 214"/>
                    <a:gd name="T28" fmla="*/ 58 w 188"/>
                    <a:gd name="T29" fmla="*/ 21 h 214"/>
                    <a:gd name="T30" fmla="*/ 76 w 188"/>
                    <a:gd name="T31" fmla="*/ 21 h 214"/>
                    <a:gd name="T32" fmla="*/ 78 w 188"/>
                    <a:gd name="T33" fmla="*/ 23 h 214"/>
                    <a:gd name="T34" fmla="*/ 58 w 188"/>
                    <a:gd name="T35" fmla="*/ 24 h 214"/>
                    <a:gd name="T36" fmla="*/ 34 w 188"/>
                    <a:gd name="T37" fmla="*/ 24 h 214"/>
                    <a:gd name="T38" fmla="*/ 36 w 188"/>
                    <a:gd name="T39" fmla="*/ 21 h 214"/>
                    <a:gd name="T40" fmla="*/ 46 w 188"/>
                    <a:gd name="T41" fmla="*/ 21 h 214"/>
                    <a:gd name="T42" fmla="*/ 34 w 188"/>
                    <a:gd name="T43" fmla="*/ 21 h 214"/>
                    <a:gd name="T44" fmla="*/ 26 w 188"/>
                    <a:gd name="T45" fmla="*/ 24 h 214"/>
                    <a:gd name="T46" fmla="*/ 30 w 188"/>
                    <a:gd name="T47" fmla="*/ 26 h 214"/>
                    <a:gd name="T48" fmla="*/ 14 w 188"/>
                    <a:gd name="T49" fmla="*/ 29 h 214"/>
                    <a:gd name="T50" fmla="*/ 0 w 188"/>
                    <a:gd name="T51" fmla="*/ 30 h 214"/>
                    <a:gd name="T52" fmla="*/ 8 w 188"/>
                    <a:gd name="T53" fmla="*/ 26 h 214"/>
                    <a:gd name="T54" fmla="*/ 0 w 188"/>
                    <a:gd name="T55" fmla="*/ 24 h 214"/>
                    <a:gd name="T56" fmla="*/ 14 w 188"/>
                    <a:gd name="T57" fmla="*/ 21 h 214"/>
                    <a:gd name="T58" fmla="*/ 32 w 188"/>
                    <a:gd name="T59" fmla="*/ 19 h 214"/>
                    <a:gd name="T60" fmla="*/ 44 w 188"/>
                    <a:gd name="T61" fmla="*/ 17 h 214"/>
                    <a:gd name="T62" fmla="*/ 72 w 188"/>
                    <a:gd name="T63" fmla="*/ 17 h 214"/>
                    <a:gd name="T64" fmla="*/ 84 w 188"/>
                    <a:gd name="T65" fmla="*/ 16 h 214"/>
                    <a:gd name="T66" fmla="*/ 104 w 188"/>
                    <a:gd name="T67" fmla="*/ 12 h 214"/>
                    <a:gd name="T68" fmla="*/ 110 w 188"/>
                    <a:gd name="T69" fmla="*/ 13 h 214"/>
                    <a:gd name="T70" fmla="*/ 122 w 188"/>
                    <a:gd name="T71" fmla="*/ 11 h 214"/>
                    <a:gd name="T72" fmla="*/ 140 w 188"/>
                    <a:gd name="T73" fmla="*/ 8 h 214"/>
                    <a:gd name="T74" fmla="*/ 144 w 188"/>
                    <a:gd name="T75" fmla="*/ 6 h 214"/>
                    <a:gd name="T76" fmla="*/ 138 w 188"/>
                    <a:gd name="T77" fmla="*/ 6 h 214"/>
                    <a:gd name="T78" fmla="*/ 142 w 188"/>
                    <a:gd name="T79" fmla="*/ 5 h 214"/>
                    <a:gd name="T80" fmla="*/ 148 w 188"/>
                    <a:gd name="T81" fmla="*/ 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7" name="Freeform 49"/>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8" name="Freeform 50"/>
                <p:cNvSpPr>
                  <a:spLocks/>
                </p:cNvSpPr>
                <p:nvPr userDrawn="1"/>
              </p:nvSpPr>
              <p:spPr bwMode="ltGray">
                <a:xfrm>
                  <a:off x="1627" y="353"/>
                  <a:ext cx="813" cy="462"/>
                </a:xfrm>
                <a:custGeom>
                  <a:avLst/>
                  <a:gdLst>
                    <a:gd name="T0" fmla="*/ 822 w 812"/>
                    <a:gd name="T1" fmla="*/ 3 h 564"/>
                    <a:gd name="T2" fmla="*/ 788 w 812"/>
                    <a:gd name="T3" fmla="*/ 11 h 564"/>
                    <a:gd name="T4" fmla="*/ 758 w 812"/>
                    <a:gd name="T5" fmla="*/ 16 h 564"/>
                    <a:gd name="T6" fmla="*/ 732 w 812"/>
                    <a:gd name="T7" fmla="*/ 20 h 564"/>
                    <a:gd name="T8" fmla="*/ 644 w 812"/>
                    <a:gd name="T9" fmla="*/ 24 h 564"/>
                    <a:gd name="T10" fmla="*/ 642 w 812"/>
                    <a:gd name="T11" fmla="*/ 29 h 564"/>
                    <a:gd name="T12" fmla="*/ 614 w 812"/>
                    <a:gd name="T13" fmla="*/ 32 h 564"/>
                    <a:gd name="T14" fmla="*/ 630 w 812"/>
                    <a:gd name="T15" fmla="*/ 24 h 564"/>
                    <a:gd name="T16" fmla="*/ 586 w 812"/>
                    <a:gd name="T17" fmla="*/ 26 h 564"/>
                    <a:gd name="T18" fmla="*/ 566 w 812"/>
                    <a:gd name="T19" fmla="*/ 29 h 564"/>
                    <a:gd name="T20" fmla="*/ 606 w 812"/>
                    <a:gd name="T21" fmla="*/ 39 h 564"/>
                    <a:gd name="T22" fmla="*/ 604 w 812"/>
                    <a:gd name="T23" fmla="*/ 50 h 564"/>
                    <a:gd name="T24" fmla="*/ 552 w 812"/>
                    <a:gd name="T25" fmla="*/ 56 h 564"/>
                    <a:gd name="T26" fmla="*/ 532 w 812"/>
                    <a:gd name="T27" fmla="*/ 53 h 564"/>
                    <a:gd name="T28" fmla="*/ 492 w 812"/>
                    <a:gd name="T29" fmla="*/ 47 h 564"/>
                    <a:gd name="T30" fmla="*/ 472 w 812"/>
                    <a:gd name="T31" fmla="*/ 47 h 564"/>
                    <a:gd name="T32" fmla="*/ 460 w 812"/>
                    <a:gd name="T33" fmla="*/ 54 h 564"/>
                    <a:gd name="T34" fmla="*/ 510 w 812"/>
                    <a:gd name="T35" fmla="*/ 63 h 564"/>
                    <a:gd name="T36" fmla="*/ 520 w 812"/>
                    <a:gd name="T37" fmla="*/ 71 h 564"/>
                    <a:gd name="T38" fmla="*/ 536 w 812"/>
                    <a:gd name="T39" fmla="*/ 76 h 564"/>
                    <a:gd name="T40" fmla="*/ 502 w 812"/>
                    <a:gd name="T41" fmla="*/ 75 h 564"/>
                    <a:gd name="T42" fmla="*/ 480 w 812"/>
                    <a:gd name="T43" fmla="*/ 70 h 564"/>
                    <a:gd name="T44" fmla="*/ 432 w 812"/>
                    <a:gd name="T45" fmla="*/ 57 h 564"/>
                    <a:gd name="T46" fmla="*/ 436 w 812"/>
                    <a:gd name="T47" fmla="*/ 42 h 564"/>
                    <a:gd name="T48" fmla="*/ 432 w 812"/>
                    <a:gd name="T49" fmla="*/ 36 h 564"/>
                    <a:gd name="T50" fmla="*/ 422 w 812"/>
                    <a:gd name="T51" fmla="*/ 39 h 564"/>
                    <a:gd name="T52" fmla="*/ 386 w 812"/>
                    <a:gd name="T53" fmla="*/ 36 h 564"/>
                    <a:gd name="T54" fmla="*/ 360 w 812"/>
                    <a:gd name="T55" fmla="*/ 23 h 564"/>
                    <a:gd name="T56" fmla="*/ 330 w 812"/>
                    <a:gd name="T57" fmla="*/ 23 h 564"/>
                    <a:gd name="T58" fmla="*/ 288 w 812"/>
                    <a:gd name="T59" fmla="*/ 24 h 564"/>
                    <a:gd name="T60" fmla="*/ 242 w 812"/>
                    <a:gd name="T61" fmla="*/ 32 h 564"/>
                    <a:gd name="T62" fmla="*/ 196 w 812"/>
                    <a:gd name="T63" fmla="*/ 36 h 564"/>
                    <a:gd name="T64" fmla="*/ 184 w 812"/>
                    <a:gd name="T65" fmla="*/ 38 h 564"/>
                    <a:gd name="T66" fmla="*/ 160 w 812"/>
                    <a:gd name="T67" fmla="*/ 44 h 564"/>
                    <a:gd name="T68" fmla="*/ 152 w 812"/>
                    <a:gd name="T69" fmla="*/ 48 h 564"/>
                    <a:gd name="T70" fmla="*/ 128 w 812"/>
                    <a:gd name="T71" fmla="*/ 55 h 564"/>
                    <a:gd name="T72" fmla="*/ 94 w 812"/>
                    <a:gd name="T73" fmla="*/ 53 h 564"/>
                    <a:gd name="T74" fmla="*/ 66 w 812"/>
                    <a:gd name="T75" fmla="*/ 35 h 564"/>
                    <a:gd name="T76" fmla="*/ 72 w 812"/>
                    <a:gd name="T77" fmla="*/ 21 h 564"/>
                    <a:gd name="T78" fmla="*/ 44 w 812"/>
                    <a:gd name="T79" fmla="*/ 24 h 564"/>
                    <a:gd name="T80" fmla="*/ 20 w 812"/>
                    <a:gd name="T81" fmla="*/ 20 h 564"/>
                    <a:gd name="T82" fmla="*/ 24 w 812"/>
                    <a:gd name="T83" fmla="*/ 19 h 564"/>
                    <a:gd name="T84" fmla="*/ 0 w 812"/>
                    <a:gd name="T85" fmla="*/ 13 h 564"/>
                    <a:gd name="T86" fmla="*/ 808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79" name="Freeform 51"/>
                <p:cNvSpPr>
                  <a:spLocks/>
                </p:cNvSpPr>
                <p:nvPr userDrawn="1"/>
              </p:nvSpPr>
              <p:spPr bwMode="ltGray">
                <a:xfrm>
                  <a:off x="1770" y="671"/>
                  <a:ext cx="45" cy="71"/>
                </a:xfrm>
                <a:custGeom>
                  <a:avLst/>
                  <a:gdLst>
                    <a:gd name="T0" fmla="*/ 7 w 43"/>
                    <a:gd name="T1" fmla="*/ 3 h 85"/>
                    <a:gd name="T2" fmla="*/ 27 w 43"/>
                    <a:gd name="T3" fmla="*/ 3 h 85"/>
                    <a:gd name="T4" fmla="*/ 58 w 43"/>
                    <a:gd name="T5" fmla="*/ 6 h 85"/>
                    <a:gd name="T6" fmla="*/ 29 w 43"/>
                    <a:gd name="T7" fmla="*/ 13 h 85"/>
                    <a:gd name="T8" fmla="*/ 1 w 43"/>
                    <a:gd name="T9" fmla="*/ 11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0" name="Freeform 52"/>
                <p:cNvSpPr>
                  <a:spLocks/>
                </p:cNvSpPr>
                <p:nvPr userDrawn="1"/>
              </p:nvSpPr>
              <p:spPr bwMode="ltGray">
                <a:xfrm>
                  <a:off x="2394" y="431"/>
                  <a:ext cx="42" cy="59"/>
                </a:xfrm>
                <a:custGeom>
                  <a:avLst/>
                  <a:gdLst>
                    <a:gd name="T0" fmla="*/ 11 w 44"/>
                    <a:gd name="T1" fmla="*/ 3 h 74"/>
                    <a:gd name="T2" fmla="*/ 19 w 44"/>
                    <a:gd name="T3" fmla="*/ 2 h 74"/>
                    <a:gd name="T4" fmla="*/ 28 w 44"/>
                    <a:gd name="T5" fmla="*/ 2 h 74"/>
                    <a:gd name="T6" fmla="*/ 26 w 44"/>
                    <a:gd name="T7" fmla="*/ 3 h 74"/>
                    <a:gd name="T8" fmla="*/ 11 w 44"/>
                    <a:gd name="T9" fmla="*/ 8 h 74"/>
                    <a:gd name="T10" fmla="*/ 7 w 44"/>
                    <a:gd name="T11" fmla="*/ 6 h 74"/>
                    <a:gd name="T12" fmla="*/ 3 w 44"/>
                    <a:gd name="T13" fmla="*/ 4 h 74"/>
                    <a:gd name="T14" fmla="*/ 11 w 44"/>
                    <a:gd name="T15" fmla="*/ 3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1" name="Freeform 53"/>
                <p:cNvSpPr>
                  <a:spLocks/>
                </p:cNvSpPr>
                <p:nvPr userDrawn="1"/>
              </p:nvSpPr>
              <p:spPr bwMode="ltGray">
                <a:xfrm>
                  <a:off x="2513" y="402"/>
                  <a:ext cx="21" cy="24"/>
                </a:xfrm>
                <a:custGeom>
                  <a:avLst/>
                  <a:gdLst>
                    <a:gd name="T0" fmla="*/ 7 w 20"/>
                    <a:gd name="T1" fmla="*/ 2 h 30"/>
                    <a:gd name="T2" fmla="*/ 5 w 20"/>
                    <a:gd name="T3" fmla="*/ 3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2" name="Freeform 54"/>
                <p:cNvSpPr>
                  <a:spLocks/>
                </p:cNvSpPr>
                <p:nvPr userDrawn="1"/>
              </p:nvSpPr>
              <p:spPr bwMode="ltGray">
                <a:xfrm>
                  <a:off x="333" y="169"/>
                  <a:ext cx="1015" cy="866"/>
                </a:xfrm>
                <a:custGeom>
                  <a:avLst/>
                  <a:gdLst>
                    <a:gd name="T0" fmla="*/ 25643 w 682"/>
                    <a:gd name="T1" fmla="*/ 38275 h 557"/>
                    <a:gd name="T2" fmla="*/ 25899 w 682"/>
                    <a:gd name="T3" fmla="*/ 37221 h 557"/>
                    <a:gd name="T4" fmla="*/ 26659 w 682"/>
                    <a:gd name="T5" fmla="*/ 34083 h 557"/>
                    <a:gd name="T6" fmla="*/ 16489 w 682"/>
                    <a:gd name="T7" fmla="*/ 23648 h 557"/>
                    <a:gd name="T8" fmla="*/ 15042 w 682"/>
                    <a:gd name="T9" fmla="*/ 28544 h 557"/>
                    <a:gd name="T10" fmla="*/ 16158 w 682"/>
                    <a:gd name="T11" fmla="*/ 45851 h 557"/>
                    <a:gd name="T12" fmla="*/ 15042 w 682"/>
                    <a:gd name="T13" fmla="*/ 40763 h 557"/>
                    <a:gd name="T14" fmla="*/ 12909 w 682"/>
                    <a:gd name="T15" fmla="*/ 36257 h 557"/>
                    <a:gd name="T16" fmla="*/ 13070 w 682"/>
                    <a:gd name="T17" fmla="*/ 34083 h 557"/>
                    <a:gd name="T18" fmla="*/ 13192 w 682"/>
                    <a:gd name="T19" fmla="*/ 32540 h 557"/>
                    <a:gd name="T20" fmla="*/ 11726 w 682"/>
                    <a:gd name="T21" fmla="*/ 30946 h 557"/>
                    <a:gd name="T22" fmla="*/ 10348 w 682"/>
                    <a:gd name="T23" fmla="*/ 28544 h 557"/>
                    <a:gd name="T24" fmla="*/ 7879 w 682"/>
                    <a:gd name="T25" fmla="*/ 29178 h 557"/>
                    <a:gd name="T26" fmla="*/ 6745 w 682"/>
                    <a:gd name="T27" fmla="*/ 30114 h 557"/>
                    <a:gd name="T28" fmla="*/ 4157 w 682"/>
                    <a:gd name="T29" fmla="*/ 30114 h 557"/>
                    <a:gd name="T30" fmla="*/ 1183 w 682"/>
                    <a:gd name="T31" fmla="*/ 25742 h 557"/>
                    <a:gd name="T32" fmla="*/ 582 w 682"/>
                    <a:gd name="T33" fmla="*/ 24383 h 557"/>
                    <a:gd name="T34" fmla="*/ 0 w 682"/>
                    <a:gd name="T35" fmla="*/ 21740 h 557"/>
                    <a:gd name="T36" fmla="*/ 1289 w 682"/>
                    <a:gd name="T37" fmla="*/ 17587 h 557"/>
                    <a:gd name="T38" fmla="*/ 1716 w 682"/>
                    <a:gd name="T39" fmla="*/ 14916 h 557"/>
                    <a:gd name="T40" fmla="*/ 2721 w 682"/>
                    <a:gd name="T41" fmla="*/ 11762 h 557"/>
                    <a:gd name="T42" fmla="*/ 4340 w 682"/>
                    <a:gd name="T43" fmla="*/ 9546 h 557"/>
                    <a:gd name="T44" fmla="*/ 8931 w 682"/>
                    <a:gd name="T45" fmla="*/ 5533 h 557"/>
                    <a:gd name="T46" fmla="*/ 11726 w 682"/>
                    <a:gd name="T47" fmla="*/ 2488 h 557"/>
                    <a:gd name="T48" fmla="*/ 13746 w 682"/>
                    <a:gd name="T49" fmla="*/ 476 h 557"/>
                    <a:gd name="T50" fmla="*/ 19355 w 682"/>
                    <a:gd name="T51" fmla="*/ 176 h 557"/>
                    <a:gd name="T52" fmla="*/ 21203 w 682"/>
                    <a:gd name="T53" fmla="*/ 0 h 557"/>
                    <a:gd name="T54" fmla="*/ 20458 w 682"/>
                    <a:gd name="T55" fmla="*/ 2783 h 557"/>
                    <a:gd name="T56" fmla="*/ 23611 w 682"/>
                    <a:gd name="T57" fmla="*/ 6959 h 557"/>
                    <a:gd name="T58" fmla="*/ 26505 w 682"/>
                    <a:gd name="T59" fmla="*/ 6106 h 557"/>
                    <a:gd name="T60" fmla="*/ 28192 w 682"/>
                    <a:gd name="T61" fmla="*/ 6727 h 557"/>
                    <a:gd name="T62" fmla="*/ 29785 w 682"/>
                    <a:gd name="T63" fmla="*/ 8013 h 557"/>
                    <a:gd name="T64" fmla="*/ 30504 w 682"/>
                    <a:gd name="T65" fmla="*/ 15507 h 557"/>
                    <a:gd name="T66" fmla="*/ 30504 w 682"/>
                    <a:gd name="T67" fmla="*/ 19803 h 557"/>
                    <a:gd name="T68" fmla="*/ 31909 w 682"/>
                    <a:gd name="T69" fmla="*/ 23351 h 557"/>
                    <a:gd name="T70" fmla="*/ 34404 w 682"/>
                    <a:gd name="T71" fmla="*/ 24746 h 557"/>
                    <a:gd name="T72" fmla="*/ 36235 w 682"/>
                    <a:gd name="T73" fmla="*/ 24383 h 557"/>
                    <a:gd name="T74" fmla="*/ 35382 w 682"/>
                    <a:gd name="T75" fmla="*/ 28066 h 557"/>
                    <a:gd name="T76" fmla="*/ 31909 w 682"/>
                    <a:gd name="T77" fmla="*/ 33603 h 557"/>
                    <a:gd name="T78" fmla="*/ 29219 w 682"/>
                    <a:gd name="T79" fmla="*/ 40023 h 557"/>
                    <a:gd name="T80" fmla="*/ 29639 w 682"/>
                    <a:gd name="T81" fmla="*/ 41922 h 557"/>
                    <a:gd name="T82" fmla="*/ 23177 w 682"/>
                    <a:gd name="T83" fmla="*/ 4585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3" name="Freeform 55"/>
                <p:cNvSpPr>
                  <a:spLocks/>
                </p:cNvSpPr>
                <p:nvPr userDrawn="1"/>
              </p:nvSpPr>
              <p:spPr bwMode="ltGray">
                <a:xfrm>
                  <a:off x="727" y="495"/>
                  <a:ext cx="382" cy="540"/>
                </a:xfrm>
                <a:custGeom>
                  <a:avLst/>
                  <a:gdLst>
                    <a:gd name="T0" fmla="*/ 12787 w 257"/>
                    <a:gd name="T1" fmla="*/ 28885 h 347"/>
                    <a:gd name="T2" fmla="*/ 12252 w 257"/>
                    <a:gd name="T3" fmla="*/ 25044 h 347"/>
                    <a:gd name="T4" fmla="*/ 11438 w 257"/>
                    <a:gd name="T5" fmla="*/ 23978 h 347"/>
                    <a:gd name="T6" fmla="*/ 11350 w 257"/>
                    <a:gd name="T7" fmla="*/ 22447 h 347"/>
                    <a:gd name="T8" fmla="*/ 11011 w 257"/>
                    <a:gd name="T9" fmla="*/ 21149 h 347"/>
                    <a:gd name="T10" fmla="*/ 11011 w 257"/>
                    <a:gd name="T11" fmla="*/ 19053 h 347"/>
                    <a:gd name="T12" fmla="*/ 10916 w 257"/>
                    <a:gd name="T13" fmla="*/ 17808 h 347"/>
                    <a:gd name="T14" fmla="*/ 12000 w 257"/>
                    <a:gd name="T15" fmla="*/ 16819 h 347"/>
                    <a:gd name="T16" fmla="*/ 13531 w 257"/>
                    <a:gd name="T17" fmla="*/ 16446 h 347"/>
                    <a:gd name="T18" fmla="*/ 13531 w 257"/>
                    <a:gd name="T19" fmla="*/ 11359 h 347"/>
                    <a:gd name="T20" fmla="*/ 2838 w 257"/>
                    <a:gd name="T21" fmla="*/ 7990 h 347"/>
                    <a:gd name="T22" fmla="*/ 1703 w 257"/>
                    <a:gd name="T23" fmla="*/ 8173 h 347"/>
                    <a:gd name="T24" fmla="*/ 864 w 257"/>
                    <a:gd name="T25" fmla="*/ 8498 h 347"/>
                    <a:gd name="T26" fmla="*/ 0 w 257"/>
                    <a:gd name="T27" fmla="*/ 12434 h 347"/>
                    <a:gd name="T28" fmla="*/ 4880 w 257"/>
                    <a:gd name="T29" fmla="*/ 28799 h 347"/>
                    <a:gd name="T30" fmla="*/ 12787 w 257"/>
                    <a:gd name="T31" fmla="*/ 28885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4" name="Freeform 56"/>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5" name="Freeform 57"/>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4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6" name="Freeform 58"/>
                <p:cNvSpPr>
                  <a:spLocks/>
                </p:cNvSpPr>
                <p:nvPr userDrawn="1"/>
              </p:nvSpPr>
              <p:spPr bwMode="ltGray">
                <a:xfrm>
                  <a:off x="453" y="275"/>
                  <a:ext cx="58" cy="24"/>
                </a:xfrm>
                <a:custGeom>
                  <a:avLst/>
                  <a:gdLst>
                    <a:gd name="T0" fmla="*/ 24 w 57"/>
                    <a:gd name="T1" fmla="*/ 2 h 30"/>
                    <a:gd name="T2" fmla="*/ 42 w 57"/>
                    <a:gd name="T3" fmla="*/ 2 h 30"/>
                    <a:gd name="T4" fmla="*/ 46 w 57"/>
                    <a:gd name="T5" fmla="*/ 3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7" name="Freeform 59"/>
                <p:cNvSpPr>
                  <a:spLocks/>
                </p:cNvSpPr>
                <p:nvPr userDrawn="1"/>
              </p:nvSpPr>
              <p:spPr bwMode="ltGray">
                <a:xfrm>
                  <a:off x="1161" y="50"/>
                  <a:ext cx="691" cy="569"/>
                </a:xfrm>
                <a:custGeom>
                  <a:avLst/>
                  <a:gdLst>
                    <a:gd name="T0" fmla="*/ 463 w 693"/>
                    <a:gd name="T1" fmla="*/ 61 h 696"/>
                    <a:gd name="T2" fmla="*/ 383 w 693"/>
                    <a:gd name="T3" fmla="*/ 60 h 696"/>
                    <a:gd name="T4" fmla="*/ 315 w 693"/>
                    <a:gd name="T5" fmla="*/ 56 h 696"/>
                    <a:gd name="T6" fmla="*/ 255 w 693"/>
                    <a:gd name="T7" fmla="*/ 53 h 696"/>
                    <a:gd name="T8" fmla="*/ 227 w 693"/>
                    <a:gd name="T9" fmla="*/ 56 h 696"/>
                    <a:gd name="T10" fmla="*/ 251 w 693"/>
                    <a:gd name="T11" fmla="*/ 57 h 696"/>
                    <a:gd name="T12" fmla="*/ 283 w 693"/>
                    <a:gd name="T13" fmla="*/ 62 h 696"/>
                    <a:gd name="T14" fmla="*/ 311 w 693"/>
                    <a:gd name="T15" fmla="*/ 64 h 696"/>
                    <a:gd name="T16" fmla="*/ 323 w 693"/>
                    <a:gd name="T17" fmla="*/ 71 h 696"/>
                    <a:gd name="T18" fmla="*/ 303 w 693"/>
                    <a:gd name="T19" fmla="*/ 74 h 696"/>
                    <a:gd name="T20" fmla="*/ 251 w 693"/>
                    <a:gd name="T21" fmla="*/ 83 h 696"/>
                    <a:gd name="T22" fmla="*/ 215 w 693"/>
                    <a:gd name="T23" fmla="*/ 83 h 696"/>
                    <a:gd name="T24" fmla="*/ 97 w 693"/>
                    <a:gd name="T25" fmla="*/ 93 h 696"/>
                    <a:gd name="T26" fmla="*/ 77 w 693"/>
                    <a:gd name="T27" fmla="*/ 83 h 696"/>
                    <a:gd name="T28" fmla="*/ 45 w 693"/>
                    <a:gd name="T29" fmla="*/ 70 h 696"/>
                    <a:gd name="T30" fmla="*/ 33 w 693"/>
                    <a:gd name="T31" fmla="*/ 60 h 696"/>
                    <a:gd name="T32" fmla="*/ 53 w 693"/>
                    <a:gd name="T33" fmla="*/ 46 h 696"/>
                    <a:gd name="T34" fmla="*/ 17 w 693"/>
                    <a:gd name="T35" fmla="*/ 52 h 696"/>
                    <a:gd name="T36" fmla="*/ 81 w 693"/>
                    <a:gd name="T37" fmla="*/ 38 h 696"/>
                    <a:gd name="T38" fmla="*/ 113 w 693"/>
                    <a:gd name="T39" fmla="*/ 28 h 696"/>
                    <a:gd name="T40" fmla="*/ 37 w 693"/>
                    <a:gd name="T41" fmla="*/ 28 h 696"/>
                    <a:gd name="T42" fmla="*/ 1 w 693"/>
                    <a:gd name="T43" fmla="*/ 25 h 696"/>
                    <a:gd name="T44" fmla="*/ 25 w 693"/>
                    <a:gd name="T45" fmla="*/ 19 h 696"/>
                    <a:gd name="T46" fmla="*/ 97 w 693"/>
                    <a:gd name="T47" fmla="*/ 16 h 696"/>
                    <a:gd name="T48" fmla="*/ 211 w 693"/>
                    <a:gd name="T49" fmla="*/ 16 h 696"/>
                    <a:gd name="T50" fmla="*/ 219 w 693"/>
                    <a:gd name="T51" fmla="*/ 9 h 696"/>
                    <a:gd name="T52" fmla="*/ 251 w 693"/>
                    <a:gd name="T53" fmla="*/ 0 h 696"/>
                    <a:gd name="T54" fmla="*/ 347 w 693"/>
                    <a:gd name="T55" fmla="*/ 6 h 696"/>
                    <a:gd name="T56" fmla="*/ 319 w 693"/>
                    <a:gd name="T57" fmla="*/ 11 h 696"/>
                    <a:gd name="T58" fmla="*/ 291 w 693"/>
                    <a:gd name="T59" fmla="*/ 24 h 696"/>
                    <a:gd name="T60" fmla="*/ 351 w 693"/>
                    <a:gd name="T61" fmla="*/ 25 h 696"/>
                    <a:gd name="T62" fmla="*/ 363 w 693"/>
                    <a:gd name="T63" fmla="*/ 18 h 696"/>
                    <a:gd name="T64" fmla="*/ 407 w 693"/>
                    <a:gd name="T65" fmla="*/ 13 h 696"/>
                    <a:gd name="T66" fmla="*/ 487 w 693"/>
                    <a:gd name="T67" fmla="*/ 11 h 696"/>
                    <a:gd name="T68" fmla="*/ 514 w 693"/>
                    <a:gd name="T69" fmla="*/ 7 h 696"/>
                    <a:gd name="T70" fmla="*/ 521 w 693"/>
                    <a:gd name="T71" fmla="*/ 61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8" name="Freeform 60"/>
                <p:cNvSpPr>
                  <a:spLocks/>
                </p:cNvSpPr>
                <p:nvPr userDrawn="1"/>
              </p:nvSpPr>
              <p:spPr bwMode="ltGray">
                <a:xfrm>
                  <a:off x="689" y="6"/>
                  <a:ext cx="1386" cy="232"/>
                </a:xfrm>
                <a:custGeom>
                  <a:avLst/>
                  <a:gdLst>
                    <a:gd name="T0" fmla="*/ 44100 w 931"/>
                    <a:gd name="T1" fmla="*/ 0 h 149"/>
                    <a:gd name="T2" fmla="*/ 7658 w 931"/>
                    <a:gd name="T3" fmla="*/ 2427 h 149"/>
                    <a:gd name="T4" fmla="*/ 4843 w 931"/>
                    <a:gd name="T5" fmla="*/ 3482 h 149"/>
                    <a:gd name="T6" fmla="*/ 3309 w 931"/>
                    <a:gd name="T7" fmla="*/ 3482 h 149"/>
                    <a:gd name="T8" fmla="*/ 1184 w 931"/>
                    <a:gd name="T9" fmla="*/ 6456 h 149"/>
                    <a:gd name="T10" fmla="*/ 0 w 931"/>
                    <a:gd name="T11" fmla="*/ 8769 h 149"/>
                    <a:gd name="T12" fmla="*/ 3158 w 931"/>
                    <a:gd name="T13" fmla="*/ 9641 h 149"/>
                    <a:gd name="T14" fmla="*/ 5173 w 931"/>
                    <a:gd name="T15" fmla="*/ 8005 h 149"/>
                    <a:gd name="T16" fmla="*/ 5787 w 931"/>
                    <a:gd name="T17" fmla="*/ 7052 h 149"/>
                    <a:gd name="T18" fmla="*/ 8947 w 931"/>
                    <a:gd name="T19" fmla="*/ 4349 h 149"/>
                    <a:gd name="T20" fmla="*/ 11496 w 931"/>
                    <a:gd name="T21" fmla="*/ 3861 h 149"/>
                    <a:gd name="T22" fmla="*/ 12693 w 931"/>
                    <a:gd name="T23" fmla="*/ 7835 h 149"/>
                    <a:gd name="T24" fmla="*/ 10059 w 931"/>
                    <a:gd name="T25" fmla="*/ 9162 h 149"/>
                    <a:gd name="T26" fmla="*/ 12343 w 931"/>
                    <a:gd name="T27" fmla="*/ 9475 h 149"/>
                    <a:gd name="T28" fmla="*/ 13366 w 931"/>
                    <a:gd name="T29" fmla="*/ 7524 h 149"/>
                    <a:gd name="T30" fmla="*/ 14231 w 931"/>
                    <a:gd name="T31" fmla="*/ 7693 h 149"/>
                    <a:gd name="T32" fmla="*/ 13528 w 931"/>
                    <a:gd name="T33" fmla="*/ 4529 h 149"/>
                    <a:gd name="T34" fmla="*/ 14231 w 931"/>
                    <a:gd name="T35" fmla="*/ 3707 h 149"/>
                    <a:gd name="T36" fmla="*/ 14793 w 931"/>
                    <a:gd name="T37" fmla="*/ 7365 h 149"/>
                    <a:gd name="T38" fmla="*/ 14231 w 931"/>
                    <a:gd name="T39" fmla="*/ 9475 h 149"/>
                    <a:gd name="T40" fmla="*/ 15858 w 931"/>
                    <a:gd name="T41" fmla="*/ 10876 h 149"/>
                    <a:gd name="T42" fmla="*/ 15980 w 931"/>
                    <a:gd name="T43" fmla="*/ 7693 h 149"/>
                    <a:gd name="T44" fmla="*/ 17710 w 931"/>
                    <a:gd name="T45" fmla="*/ 8607 h 149"/>
                    <a:gd name="T46" fmla="*/ 20430 w 931"/>
                    <a:gd name="T47" fmla="*/ 6141 h 149"/>
                    <a:gd name="T48" fmla="*/ 21880 w 931"/>
                    <a:gd name="T49" fmla="*/ 4174 h 149"/>
                    <a:gd name="T50" fmla="*/ 23505 w 931"/>
                    <a:gd name="T51" fmla="*/ 4662 h 149"/>
                    <a:gd name="T52" fmla="*/ 24330 w 931"/>
                    <a:gd name="T53" fmla="*/ 4174 h 149"/>
                    <a:gd name="T54" fmla="*/ 23056 w 931"/>
                    <a:gd name="T55" fmla="*/ 3707 h 149"/>
                    <a:gd name="T56" fmla="*/ 25365 w 931"/>
                    <a:gd name="T57" fmla="*/ 2909 h 149"/>
                    <a:gd name="T58" fmla="*/ 29088 w 931"/>
                    <a:gd name="T59" fmla="*/ 4529 h 149"/>
                    <a:gd name="T60" fmla="*/ 31074 w 931"/>
                    <a:gd name="T61" fmla="*/ 3482 h 149"/>
                    <a:gd name="T62" fmla="*/ 31210 w 931"/>
                    <a:gd name="T63" fmla="*/ 5288 h 149"/>
                    <a:gd name="T64" fmla="*/ 30374 w 931"/>
                    <a:gd name="T65" fmla="*/ 8442 h 149"/>
                    <a:gd name="T66" fmla="*/ 32695 w 931"/>
                    <a:gd name="T67" fmla="*/ 7365 h 149"/>
                    <a:gd name="T68" fmla="*/ 33367 w 931"/>
                    <a:gd name="T69" fmla="*/ 6734 h 149"/>
                    <a:gd name="T70" fmla="*/ 34665 w 931"/>
                    <a:gd name="T71" fmla="*/ 5096 h 149"/>
                    <a:gd name="T72" fmla="*/ 42460 w 931"/>
                    <a:gd name="T73" fmla="*/ 705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89" name="Freeform 61"/>
                <p:cNvSpPr>
                  <a:spLocks/>
                </p:cNvSpPr>
                <p:nvPr userDrawn="1"/>
              </p:nvSpPr>
              <p:spPr bwMode="ltGray">
                <a:xfrm>
                  <a:off x="971" y="91"/>
                  <a:ext cx="30" cy="25"/>
                </a:xfrm>
                <a:custGeom>
                  <a:avLst/>
                  <a:gdLst>
                    <a:gd name="T0" fmla="*/ 3 w 31"/>
                    <a:gd name="T1" fmla="*/ 5 h 30"/>
                    <a:gd name="T2" fmla="*/ 21 w 31"/>
                    <a:gd name="T3" fmla="*/ 0 h 30"/>
                    <a:gd name="T4" fmla="*/ 15 w 31"/>
                    <a:gd name="T5" fmla="*/ 4 h 30"/>
                    <a:gd name="T6" fmla="*/ 3 w 31"/>
                    <a:gd name="T7" fmla="*/ 5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90" name="Freeform 62"/>
                <p:cNvSpPr>
                  <a:spLocks/>
                </p:cNvSpPr>
                <p:nvPr userDrawn="1"/>
              </p:nvSpPr>
              <p:spPr bwMode="ltGray">
                <a:xfrm>
                  <a:off x="935" y="125"/>
                  <a:ext cx="45" cy="27"/>
                </a:xfrm>
                <a:custGeom>
                  <a:avLst/>
                  <a:gdLst>
                    <a:gd name="T0" fmla="*/ 6 w 44"/>
                    <a:gd name="T1" fmla="*/ 6 h 32"/>
                    <a:gd name="T2" fmla="*/ 32 w 44"/>
                    <a:gd name="T3" fmla="*/ 0 h 32"/>
                    <a:gd name="T4" fmla="*/ 48 w 44"/>
                    <a:gd name="T5" fmla="*/ 3 h 32"/>
                    <a:gd name="T6" fmla="*/ 6 w 44"/>
                    <a:gd name="T7" fmla="*/ 6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91" name="Freeform 63"/>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92" name="Freeform 64"/>
                <p:cNvSpPr>
                  <a:spLocks/>
                </p:cNvSpPr>
                <p:nvPr userDrawn="1"/>
              </p:nvSpPr>
              <p:spPr bwMode="ltGray">
                <a:xfrm>
                  <a:off x="1210" y="223"/>
                  <a:ext cx="42" cy="37"/>
                </a:xfrm>
                <a:custGeom>
                  <a:avLst/>
                  <a:gdLst>
                    <a:gd name="T0" fmla="*/ 0 w 42"/>
                    <a:gd name="T1" fmla="*/ 4 h 44"/>
                    <a:gd name="T2" fmla="*/ 12 w 42"/>
                    <a:gd name="T3" fmla="*/ 3 h 44"/>
                    <a:gd name="T4" fmla="*/ 0 w 42"/>
                    <a:gd name="T5" fmla="*/ 4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93" name="Freeform 65"/>
                <p:cNvSpPr>
                  <a:spLocks/>
                </p:cNvSpPr>
                <p:nvPr userDrawn="1"/>
              </p:nvSpPr>
              <p:spPr bwMode="ltGray">
                <a:xfrm>
                  <a:off x="865" y="123"/>
                  <a:ext cx="33" cy="24"/>
                </a:xfrm>
                <a:custGeom>
                  <a:avLst/>
                  <a:gdLst>
                    <a:gd name="T0" fmla="*/ 7 w 31"/>
                    <a:gd name="T1" fmla="*/ 2 h 30"/>
                    <a:gd name="T2" fmla="*/ 57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grpSp>
          <p:grpSp>
            <p:nvGrpSpPr>
              <p:cNvPr id="10" name="Group 159"/>
              <p:cNvGrpSpPr>
                <a:grpSpLocks/>
              </p:cNvGrpSpPr>
              <p:nvPr userDrawn="1"/>
            </p:nvGrpSpPr>
            <p:grpSpPr bwMode="auto">
              <a:xfrm>
                <a:off x="7" y="-154"/>
                <a:ext cx="5739" cy="418"/>
                <a:chOff x="1056" y="111"/>
                <a:chExt cx="2448" cy="418"/>
              </a:xfrm>
            </p:grpSpPr>
            <p:sp>
              <p:nvSpPr>
                <p:cNvPr id="27" name="Line 110"/>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8" name="Line 112"/>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9" name="Line 113"/>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0" name="Line 114"/>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1" name="Line 115"/>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2" name="Line 116"/>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3" name="Line 117"/>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4" name="Line 118"/>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5" name="Line 119"/>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6" name="Line 120"/>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37" name="Line 121"/>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grpSp>
          <p:grpSp>
            <p:nvGrpSpPr>
              <p:cNvPr id="11" name="Group 160"/>
              <p:cNvGrpSpPr>
                <a:grpSpLocks/>
              </p:cNvGrpSpPr>
              <p:nvPr userDrawn="1"/>
            </p:nvGrpSpPr>
            <p:grpSpPr bwMode="auto">
              <a:xfrm>
                <a:off x="-1261" y="-1"/>
                <a:ext cx="2098" cy="1030"/>
                <a:chOff x="1208" y="109"/>
                <a:chExt cx="2098" cy="423"/>
              </a:xfrm>
            </p:grpSpPr>
            <p:sp>
              <p:nvSpPr>
                <p:cNvPr id="12" name="Line 132"/>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3" name="Line 133"/>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4" name="Line 134"/>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5" name="Line 135"/>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6" name="Line 145"/>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7" name="Line 146"/>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8" name="Line 147"/>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9" name="Line 148"/>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0" name="Line 149"/>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1" name="Line 150"/>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2" name="Line 151"/>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3" name="Line 152"/>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4" name="Line 153"/>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5" name="Line 154"/>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6" name="Line 155"/>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grpSp>
        </p:grpSp>
        <p:pic>
          <p:nvPicPr>
            <p:cNvPr id="7" name="Picture 158"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2" name="Rectangle 2"/>
          <p:cNvSpPr>
            <a:spLocks noGrp="1" noChangeArrowheads="1"/>
          </p:cNvSpPr>
          <p:nvPr>
            <p:ph type="ctrTitle"/>
          </p:nvPr>
        </p:nvSpPr>
        <p:spPr>
          <a:xfrm>
            <a:off x="1828800" y="1828800"/>
            <a:ext cx="6934200" cy="2362200"/>
          </a:xfrm>
        </p:spPr>
        <p:txBody>
          <a:bodyPr/>
          <a:lstStyle>
            <a:lvl1pPr>
              <a:defRPr/>
            </a:lvl1pPr>
          </a:lstStyle>
          <a:p>
            <a:r>
              <a:rPr lang="pl-PL"/>
              <a:t>Kliknij, aby edytować styl wzorca tytułu</a:t>
            </a:r>
          </a:p>
        </p:txBody>
      </p:sp>
      <p:sp>
        <p:nvSpPr>
          <p:cNvPr id="46083" name="Rectangle 3"/>
          <p:cNvSpPr>
            <a:spLocks noGrp="1" noChangeArrowheads="1"/>
          </p:cNvSpPr>
          <p:nvPr>
            <p:ph type="subTitle" idx="1"/>
          </p:nvPr>
        </p:nvSpPr>
        <p:spPr>
          <a:xfrm>
            <a:off x="1828800" y="4572000"/>
            <a:ext cx="6934200" cy="1295400"/>
          </a:xfrm>
        </p:spPr>
        <p:txBody>
          <a:bodyPr/>
          <a:lstStyle>
            <a:lvl1pPr marL="0" indent="0">
              <a:buFontTx/>
              <a:buNone/>
              <a:defRPr/>
            </a:lvl1pPr>
          </a:lstStyle>
          <a:p>
            <a:r>
              <a:rPr lang="pl-PL"/>
              <a:t>Kliknij, aby edytować styl wzorca podtytułu</a:t>
            </a:r>
          </a:p>
        </p:txBody>
      </p:sp>
      <p:sp>
        <p:nvSpPr>
          <p:cNvPr id="94" name="Rectangle 4"/>
          <p:cNvSpPr>
            <a:spLocks noGrp="1" noChangeArrowheads="1"/>
          </p:cNvSpPr>
          <p:nvPr>
            <p:ph type="dt" sz="half" idx="10"/>
          </p:nvPr>
        </p:nvSpPr>
        <p:spPr>
          <a:xfrm>
            <a:off x="533400" y="6324600"/>
            <a:ext cx="1905000" cy="457200"/>
          </a:xfrm>
        </p:spPr>
        <p:txBody>
          <a:bodyPr/>
          <a:lstStyle>
            <a:lvl1pPr>
              <a:defRPr/>
            </a:lvl1pPr>
          </a:lstStyle>
          <a:p>
            <a:pPr>
              <a:defRPr/>
            </a:pPr>
            <a:endParaRPr lang="pl-PL"/>
          </a:p>
        </p:txBody>
      </p:sp>
      <p:sp>
        <p:nvSpPr>
          <p:cNvPr id="95" name="Rectangle 5"/>
          <p:cNvSpPr>
            <a:spLocks noGrp="1" noChangeArrowheads="1"/>
          </p:cNvSpPr>
          <p:nvPr>
            <p:ph type="ftr" sz="quarter" idx="11"/>
          </p:nvPr>
        </p:nvSpPr>
        <p:spPr>
          <a:xfrm>
            <a:off x="3200400" y="6324600"/>
            <a:ext cx="2895600" cy="457200"/>
          </a:xfrm>
        </p:spPr>
        <p:txBody>
          <a:bodyPr/>
          <a:lstStyle>
            <a:lvl1pPr>
              <a:defRPr/>
            </a:lvl1pPr>
          </a:lstStyle>
          <a:p>
            <a:pPr>
              <a:defRPr/>
            </a:pPr>
            <a:endParaRPr lang="pl-PL"/>
          </a:p>
        </p:txBody>
      </p:sp>
      <p:sp>
        <p:nvSpPr>
          <p:cNvPr id="96" name="Rectangle 6"/>
          <p:cNvSpPr>
            <a:spLocks noGrp="1" noChangeArrowheads="1"/>
          </p:cNvSpPr>
          <p:nvPr>
            <p:ph type="sldNum" sz="quarter" idx="12"/>
          </p:nvPr>
        </p:nvSpPr>
        <p:spPr>
          <a:xfrm>
            <a:off x="6858000" y="6324600"/>
            <a:ext cx="1905000" cy="457200"/>
          </a:xfrm>
        </p:spPr>
        <p:txBody>
          <a:bodyPr/>
          <a:lstStyle>
            <a:lvl1pPr>
              <a:defRPr smtClean="0"/>
            </a:lvl1pPr>
          </a:lstStyle>
          <a:p>
            <a:pPr>
              <a:defRPr/>
            </a:pPr>
            <a:fld id="{0B800032-6704-4777-B969-7A01D4F13A9A}" type="slidenum">
              <a:rPr lang="pl-PL" altLang="pl-PL"/>
              <a:pPr>
                <a:defRPr/>
              </a:pPr>
              <a:t>‹#›</a:t>
            </a:fld>
            <a:endParaRPr lang="pl-PL" altLang="pl-PL"/>
          </a:p>
        </p:txBody>
      </p:sp>
    </p:spTree>
    <p:extLst>
      <p:ext uri="{BB962C8B-B14F-4D97-AF65-F5344CB8AC3E}">
        <p14:creationId xmlns:p14="http://schemas.microsoft.com/office/powerpoint/2010/main" val="199292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579C2C59-2449-4275-B384-4C3D64DC001A}" type="slidenum">
              <a:rPr lang="pl-PL" altLang="pl-PL"/>
              <a:pPr>
                <a:defRPr/>
              </a:pPr>
              <a:t>‹#›</a:t>
            </a:fld>
            <a:endParaRPr lang="pl-PL" altLang="pl-PL"/>
          </a:p>
        </p:txBody>
      </p:sp>
    </p:spTree>
    <p:extLst>
      <p:ext uri="{BB962C8B-B14F-4D97-AF65-F5344CB8AC3E}">
        <p14:creationId xmlns:p14="http://schemas.microsoft.com/office/powerpoint/2010/main" val="362954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405563" y="930275"/>
            <a:ext cx="2052637" cy="5332413"/>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246063" y="930275"/>
            <a:ext cx="6007100" cy="5332413"/>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E2D613FC-5DF4-4E95-A54D-A5B018F6C4EA}" type="slidenum">
              <a:rPr lang="pl-PL" altLang="pl-PL"/>
              <a:pPr>
                <a:defRPr/>
              </a:pPr>
              <a:t>‹#›</a:t>
            </a:fld>
            <a:endParaRPr lang="pl-PL" altLang="pl-PL"/>
          </a:p>
        </p:txBody>
      </p:sp>
    </p:spTree>
    <p:extLst>
      <p:ext uri="{BB962C8B-B14F-4D97-AF65-F5344CB8AC3E}">
        <p14:creationId xmlns:p14="http://schemas.microsoft.com/office/powerpoint/2010/main" val="612661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ytuł i tabela">
    <p:spTree>
      <p:nvGrpSpPr>
        <p:cNvPr id="1" name=""/>
        <p:cNvGrpSpPr/>
        <p:nvPr/>
      </p:nvGrpSpPr>
      <p:grpSpPr>
        <a:xfrm>
          <a:off x="0" y="0"/>
          <a:ext cx="0" cy="0"/>
          <a:chOff x="0" y="0"/>
          <a:chExt cx="0" cy="0"/>
        </a:xfrm>
      </p:grpSpPr>
      <p:sp>
        <p:nvSpPr>
          <p:cNvPr id="2" name="Tytuł 1"/>
          <p:cNvSpPr>
            <a:spLocks noGrp="1"/>
          </p:cNvSpPr>
          <p:nvPr>
            <p:ph type="title"/>
          </p:nvPr>
        </p:nvSpPr>
        <p:spPr>
          <a:xfrm>
            <a:off x="246063" y="930275"/>
            <a:ext cx="7772400" cy="1143000"/>
          </a:xfrm>
        </p:spPr>
        <p:txBody>
          <a:bodyPr/>
          <a:lstStyle/>
          <a:p>
            <a:r>
              <a:rPr lang="pl-PL" smtClean="0"/>
              <a:t>Kliknij, aby edytować styl</a:t>
            </a:r>
            <a:endParaRPr lang="pl-PL"/>
          </a:p>
        </p:txBody>
      </p:sp>
      <p:sp>
        <p:nvSpPr>
          <p:cNvPr id="3" name="Symbol zastępczy tabeli 2"/>
          <p:cNvSpPr>
            <a:spLocks noGrp="1"/>
          </p:cNvSpPr>
          <p:nvPr>
            <p:ph type="tbl" idx="1"/>
          </p:nvPr>
        </p:nvSpPr>
        <p:spPr>
          <a:xfrm>
            <a:off x="685800" y="2147888"/>
            <a:ext cx="7772400" cy="4114800"/>
          </a:xfrm>
        </p:spPr>
        <p:txBody>
          <a:bodyPr/>
          <a:lstStyle/>
          <a:p>
            <a:pPr lvl="0"/>
            <a:endParaRPr lang="pl-PL"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46321B6B-7A34-41FC-830C-20E14DE98D4A}" type="slidenum">
              <a:rPr lang="pl-PL" altLang="pl-PL"/>
              <a:pPr>
                <a:defRPr/>
              </a:pPr>
              <a:t>‹#›</a:t>
            </a:fld>
            <a:endParaRPr lang="pl-PL" altLang="pl-PL"/>
          </a:p>
        </p:txBody>
      </p:sp>
    </p:spTree>
    <p:extLst>
      <p:ext uri="{BB962C8B-B14F-4D97-AF65-F5344CB8AC3E}">
        <p14:creationId xmlns:p14="http://schemas.microsoft.com/office/powerpoint/2010/main" val="157096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0E297706-2C17-4A9D-8142-E5E0BD313B4E}" type="slidenum">
              <a:rPr lang="pl-PL" altLang="pl-PL"/>
              <a:pPr>
                <a:defRPr/>
              </a:pPr>
              <a:t>‹#›</a:t>
            </a:fld>
            <a:endParaRPr lang="pl-PL" altLang="pl-PL"/>
          </a:p>
        </p:txBody>
      </p:sp>
    </p:spTree>
    <p:extLst>
      <p:ext uri="{BB962C8B-B14F-4D97-AF65-F5344CB8AC3E}">
        <p14:creationId xmlns:p14="http://schemas.microsoft.com/office/powerpoint/2010/main" val="319591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4"/>
          <p:cNvSpPr>
            <a:spLocks noGrp="1" noChangeArrowheads="1"/>
          </p:cNvSpPr>
          <p:nvPr>
            <p:ph type="dt" sz="half" idx="10"/>
          </p:nvPr>
        </p:nvSpPr>
        <p:spPr>
          <a:ln/>
        </p:spPr>
        <p:txBody>
          <a:bodyPr/>
          <a:lstStyle>
            <a:lvl1pPr>
              <a:defRPr/>
            </a:lvl1pPr>
          </a:lstStyle>
          <a:p>
            <a:pPr>
              <a:defRPr/>
            </a:pPr>
            <a:endParaRPr lang="pl-PL"/>
          </a:p>
        </p:txBody>
      </p:sp>
      <p:sp>
        <p:nvSpPr>
          <p:cNvPr id="5" name="Rectangle 5"/>
          <p:cNvSpPr>
            <a:spLocks noGrp="1" noChangeArrowheads="1"/>
          </p:cNvSpPr>
          <p:nvPr>
            <p:ph type="ftr" sz="quarter" idx="11"/>
          </p:nvPr>
        </p:nvSpPr>
        <p:spPr>
          <a:ln/>
        </p:spPr>
        <p:txBody>
          <a:bodyPr/>
          <a:lstStyle>
            <a:lvl1pPr>
              <a:defRPr/>
            </a:lvl1pPr>
          </a:lstStyle>
          <a:p>
            <a:pPr>
              <a:defRPr/>
            </a:pPr>
            <a:endParaRPr lang="pl-PL"/>
          </a:p>
        </p:txBody>
      </p:sp>
      <p:sp>
        <p:nvSpPr>
          <p:cNvPr id="6" name="Rectangle 6"/>
          <p:cNvSpPr>
            <a:spLocks noGrp="1" noChangeArrowheads="1"/>
          </p:cNvSpPr>
          <p:nvPr>
            <p:ph type="sldNum" sz="quarter" idx="12"/>
          </p:nvPr>
        </p:nvSpPr>
        <p:spPr>
          <a:ln/>
        </p:spPr>
        <p:txBody>
          <a:bodyPr/>
          <a:lstStyle>
            <a:lvl1pPr>
              <a:defRPr/>
            </a:lvl1pPr>
          </a:lstStyle>
          <a:p>
            <a:pPr>
              <a:defRPr/>
            </a:pPr>
            <a:fld id="{348D6367-BCC4-4C2E-908A-45C4D4922749}" type="slidenum">
              <a:rPr lang="pl-PL" altLang="pl-PL"/>
              <a:pPr>
                <a:defRPr/>
              </a:pPr>
              <a:t>‹#›</a:t>
            </a:fld>
            <a:endParaRPr lang="pl-PL" altLang="pl-PL"/>
          </a:p>
        </p:txBody>
      </p:sp>
    </p:spTree>
    <p:extLst>
      <p:ext uri="{BB962C8B-B14F-4D97-AF65-F5344CB8AC3E}">
        <p14:creationId xmlns:p14="http://schemas.microsoft.com/office/powerpoint/2010/main" val="364379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6858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214788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0D8F22B8-91FC-4D87-BA8A-BDA1011A2F00}" type="slidenum">
              <a:rPr lang="pl-PL" altLang="pl-PL"/>
              <a:pPr>
                <a:defRPr/>
              </a:pPr>
              <a:t>‹#›</a:t>
            </a:fld>
            <a:endParaRPr lang="pl-PL" altLang="pl-PL"/>
          </a:p>
        </p:txBody>
      </p:sp>
    </p:spTree>
    <p:extLst>
      <p:ext uri="{BB962C8B-B14F-4D97-AF65-F5344CB8AC3E}">
        <p14:creationId xmlns:p14="http://schemas.microsoft.com/office/powerpoint/2010/main" val="72166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4"/>
          <p:cNvSpPr>
            <a:spLocks noGrp="1" noChangeArrowheads="1"/>
          </p:cNvSpPr>
          <p:nvPr>
            <p:ph type="dt" sz="half" idx="10"/>
          </p:nvPr>
        </p:nvSpPr>
        <p:spPr>
          <a:ln/>
        </p:spPr>
        <p:txBody>
          <a:bodyPr/>
          <a:lstStyle>
            <a:lvl1pPr>
              <a:defRPr/>
            </a:lvl1pPr>
          </a:lstStyle>
          <a:p>
            <a:pPr>
              <a:defRPr/>
            </a:pPr>
            <a:endParaRPr lang="pl-PL"/>
          </a:p>
        </p:txBody>
      </p:sp>
      <p:sp>
        <p:nvSpPr>
          <p:cNvPr id="8" name="Rectangle 5"/>
          <p:cNvSpPr>
            <a:spLocks noGrp="1" noChangeArrowheads="1"/>
          </p:cNvSpPr>
          <p:nvPr>
            <p:ph type="ftr" sz="quarter" idx="11"/>
          </p:nvPr>
        </p:nvSpPr>
        <p:spPr>
          <a:ln/>
        </p:spPr>
        <p:txBody>
          <a:bodyPr/>
          <a:lstStyle>
            <a:lvl1pPr>
              <a:defRPr/>
            </a:lvl1pPr>
          </a:lstStyle>
          <a:p>
            <a:pPr>
              <a:defRPr/>
            </a:pPr>
            <a:endParaRPr lang="pl-PL"/>
          </a:p>
        </p:txBody>
      </p:sp>
      <p:sp>
        <p:nvSpPr>
          <p:cNvPr id="9" name="Rectangle 6"/>
          <p:cNvSpPr>
            <a:spLocks noGrp="1" noChangeArrowheads="1"/>
          </p:cNvSpPr>
          <p:nvPr>
            <p:ph type="sldNum" sz="quarter" idx="12"/>
          </p:nvPr>
        </p:nvSpPr>
        <p:spPr>
          <a:ln/>
        </p:spPr>
        <p:txBody>
          <a:bodyPr/>
          <a:lstStyle>
            <a:lvl1pPr>
              <a:defRPr/>
            </a:lvl1pPr>
          </a:lstStyle>
          <a:p>
            <a:pPr>
              <a:defRPr/>
            </a:pPr>
            <a:fld id="{02E77388-B81A-4486-BF46-D6A720F91C77}" type="slidenum">
              <a:rPr lang="pl-PL" altLang="pl-PL"/>
              <a:pPr>
                <a:defRPr/>
              </a:pPr>
              <a:t>‹#›</a:t>
            </a:fld>
            <a:endParaRPr lang="pl-PL" altLang="pl-PL"/>
          </a:p>
        </p:txBody>
      </p:sp>
    </p:spTree>
    <p:extLst>
      <p:ext uri="{BB962C8B-B14F-4D97-AF65-F5344CB8AC3E}">
        <p14:creationId xmlns:p14="http://schemas.microsoft.com/office/powerpoint/2010/main" val="216154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4"/>
          <p:cNvSpPr>
            <a:spLocks noGrp="1" noChangeArrowheads="1"/>
          </p:cNvSpPr>
          <p:nvPr>
            <p:ph type="dt" sz="half" idx="10"/>
          </p:nvPr>
        </p:nvSpPr>
        <p:spPr>
          <a:ln/>
        </p:spPr>
        <p:txBody>
          <a:bodyPr/>
          <a:lstStyle>
            <a:lvl1pPr>
              <a:defRPr/>
            </a:lvl1pPr>
          </a:lstStyle>
          <a:p>
            <a:pPr>
              <a:defRPr/>
            </a:pPr>
            <a:endParaRPr lang="pl-PL"/>
          </a:p>
        </p:txBody>
      </p:sp>
      <p:sp>
        <p:nvSpPr>
          <p:cNvPr id="4" name="Rectangle 5"/>
          <p:cNvSpPr>
            <a:spLocks noGrp="1" noChangeArrowheads="1"/>
          </p:cNvSpPr>
          <p:nvPr>
            <p:ph type="ftr" sz="quarter" idx="11"/>
          </p:nvPr>
        </p:nvSpPr>
        <p:spPr>
          <a:ln/>
        </p:spPr>
        <p:txBody>
          <a:bodyPr/>
          <a:lstStyle>
            <a:lvl1pPr>
              <a:defRPr/>
            </a:lvl1pPr>
          </a:lstStyle>
          <a:p>
            <a:pPr>
              <a:defRPr/>
            </a:pPr>
            <a:endParaRPr lang="pl-PL"/>
          </a:p>
        </p:txBody>
      </p:sp>
      <p:sp>
        <p:nvSpPr>
          <p:cNvPr id="5" name="Rectangle 6"/>
          <p:cNvSpPr>
            <a:spLocks noGrp="1" noChangeArrowheads="1"/>
          </p:cNvSpPr>
          <p:nvPr>
            <p:ph type="sldNum" sz="quarter" idx="12"/>
          </p:nvPr>
        </p:nvSpPr>
        <p:spPr>
          <a:ln/>
        </p:spPr>
        <p:txBody>
          <a:bodyPr/>
          <a:lstStyle>
            <a:lvl1pPr>
              <a:defRPr/>
            </a:lvl1pPr>
          </a:lstStyle>
          <a:p>
            <a:pPr>
              <a:defRPr/>
            </a:pPr>
            <a:fld id="{A91CFFCE-6C43-44AE-95FE-CAFDB7136ACE}" type="slidenum">
              <a:rPr lang="pl-PL" altLang="pl-PL"/>
              <a:pPr>
                <a:defRPr/>
              </a:pPr>
              <a:t>‹#›</a:t>
            </a:fld>
            <a:endParaRPr lang="pl-PL" altLang="pl-PL"/>
          </a:p>
        </p:txBody>
      </p:sp>
    </p:spTree>
    <p:extLst>
      <p:ext uri="{BB962C8B-B14F-4D97-AF65-F5344CB8AC3E}">
        <p14:creationId xmlns:p14="http://schemas.microsoft.com/office/powerpoint/2010/main" val="1830568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l-PL"/>
          </a:p>
        </p:txBody>
      </p:sp>
      <p:sp>
        <p:nvSpPr>
          <p:cNvPr id="3" name="Rectangle 5"/>
          <p:cNvSpPr>
            <a:spLocks noGrp="1" noChangeArrowheads="1"/>
          </p:cNvSpPr>
          <p:nvPr>
            <p:ph type="ftr" sz="quarter" idx="11"/>
          </p:nvPr>
        </p:nvSpPr>
        <p:spPr>
          <a:ln/>
        </p:spPr>
        <p:txBody>
          <a:bodyPr/>
          <a:lstStyle>
            <a:lvl1pPr>
              <a:defRPr/>
            </a:lvl1pPr>
          </a:lstStyle>
          <a:p>
            <a:pPr>
              <a:defRPr/>
            </a:pPr>
            <a:endParaRPr lang="pl-PL"/>
          </a:p>
        </p:txBody>
      </p:sp>
      <p:sp>
        <p:nvSpPr>
          <p:cNvPr id="4" name="Rectangle 6"/>
          <p:cNvSpPr>
            <a:spLocks noGrp="1" noChangeArrowheads="1"/>
          </p:cNvSpPr>
          <p:nvPr>
            <p:ph type="sldNum" sz="quarter" idx="12"/>
          </p:nvPr>
        </p:nvSpPr>
        <p:spPr>
          <a:ln/>
        </p:spPr>
        <p:txBody>
          <a:bodyPr/>
          <a:lstStyle>
            <a:lvl1pPr>
              <a:defRPr/>
            </a:lvl1pPr>
          </a:lstStyle>
          <a:p>
            <a:pPr>
              <a:defRPr/>
            </a:pPr>
            <a:fld id="{FEDDE636-0418-45C4-8906-A03F384208E3}" type="slidenum">
              <a:rPr lang="pl-PL" altLang="pl-PL"/>
              <a:pPr>
                <a:defRPr/>
              </a:pPr>
              <a:t>‹#›</a:t>
            </a:fld>
            <a:endParaRPr lang="pl-PL" altLang="pl-PL"/>
          </a:p>
        </p:txBody>
      </p:sp>
    </p:spTree>
    <p:extLst>
      <p:ext uri="{BB962C8B-B14F-4D97-AF65-F5344CB8AC3E}">
        <p14:creationId xmlns:p14="http://schemas.microsoft.com/office/powerpoint/2010/main" val="275104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9E9F3459-C467-47A0-9E1B-7A9D564B0E87}" type="slidenum">
              <a:rPr lang="pl-PL" altLang="pl-PL"/>
              <a:pPr>
                <a:defRPr/>
              </a:pPr>
              <a:t>‹#›</a:t>
            </a:fld>
            <a:endParaRPr lang="pl-PL" altLang="pl-PL"/>
          </a:p>
        </p:txBody>
      </p:sp>
    </p:spTree>
    <p:extLst>
      <p:ext uri="{BB962C8B-B14F-4D97-AF65-F5344CB8AC3E}">
        <p14:creationId xmlns:p14="http://schemas.microsoft.com/office/powerpoint/2010/main" val="396550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4"/>
          <p:cNvSpPr>
            <a:spLocks noGrp="1" noChangeArrowheads="1"/>
          </p:cNvSpPr>
          <p:nvPr>
            <p:ph type="dt" sz="half" idx="10"/>
          </p:nvPr>
        </p:nvSpPr>
        <p:spPr>
          <a:ln/>
        </p:spPr>
        <p:txBody>
          <a:bodyPr/>
          <a:lstStyle>
            <a:lvl1pPr>
              <a:defRPr/>
            </a:lvl1pPr>
          </a:lstStyle>
          <a:p>
            <a:pPr>
              <a:defRPr/>
            </a:pPr>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28868280-8E29-4E65-9DB5-8CBA17D98670}" type="slidenum">
              <a:rPr lang="pl-PL" altLang="pl-PL"/>
              <a:pPr>
                <a:defRPr/>
              </a:pPr>
              <a:t>‹#›</a:t>
            </a:fld>
            <a:endParaRPr lang="pl-PL" altLang="pl-PL"/>
          </a:p>
        </p:txBody>
      </p:sp>
    </p:spTree>
    <p:extLst>
      <p:ext uri="{BB962C8B-B14F-4D97-AF65-F5344CB8AC3E}">
        <p14:creationId xmlns:p14="http://schemas.microsoft.com/office/powerpoint/2010/main" val="236973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 wzorca tytułu</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22532"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pl-PL"/>
          </a:p>
        </p:txBody>
      </p:sp>
      <p:sp>
        <p:nvSpPr>
          <p:cNvPr id="22533" name="Rectangle 5"/>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pl-PL"/>
          </a:p>
        </p:txBody>
      </p:sp>
      <p:sp>
        <p:nvSpPr>
          <p:cNvPr id="22534"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897ADAEC-D331-4B95-B236-3629D9A430F8}" type="slidenum">
              <a:rPr lang="pl-PL" altLang="pl-PL"/>
              <a:pPr>
                <a:defRPr/>
              </a:pPr>
              <a:t>‹#›</a:t>
            </a:fld>
            <a:endParaRPr lang="pl-PL" altLang="pl-PL"/>
          </a:p>
        </p:txBody>
      </p:sp>
      <p:grpSp>
        <p:nvGrpSpPr>
          <p:cNvPr id="1031" name="Group 163"/>
          <p:cNvGrpSpPr>
            <a:grpSpLocks/>
          </p:cNvGrpSpPr>
          <p:nvPr/>
        </p:nvGrpSpPr>
        <p:grpSpPr bwMode="auto">
          <a:xfrm>
            <a:off x="261938" y="87313"/>
            <a:ext cx="8488362" cy="831850"/>
            <a:chOff x="165" y="55"/>
            <a:chExt cx="5347" cy="524"/>
          </a:xfrm>
        </p:grpSpPr>
        <p:grpSp>
          <p:nvGrpSpPr>
            <p:cNvPr id="1032" name="Group 162"/>
            <p:cNvGrpSpPr>
              <a:grpSpLocks/>
            </p:cNvGrpSpPr>
            <p:nvPr userDrawn="1"/>
          </p:nvGrpSpPr>
          <p:grpSpPr bwMode="auto">
            <a:xfrm>
              <a:off x="664" y="104"/>
              <a:ext cx="4848" cy="432"/>
              <a:chOff x="664" y="104"/>
              <a:chExt cx="4848" cy="432"/>
            </a:xfrm>
          </p:grpSpPr>
          <p:sp>
            <p:nvSpPr>
              <p:cNvPr id="1034" name="Freeform 8"/>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pl-PL"/>
              </a:p>
            </p:txBody>
          </p:sp>
          <p:grpSp>
            <p:nvGrpSpPr>
              <p:cNvPr id="1035" name="Group 9"/>
              <p:cNvGrpSpPr>
                <a:grpSpLocks/>
              </p:cNvGrpSpPr>
              <p:nvPr/>
            </p:nvGrpSpPr>
            <p:grpSpPr bwMode="auto">
              <a:xfrm>
                <a:off x="1195" y="104"/>
                <a:ext cx="3827" cy="429"/>
                <a:chOff x="1021" y="240"/>
                <a:chExt cx="3827" cy="429"/>
              </a:xfrm>
            </p:grpSpPr>
            <p:grpSp>
              <p:nvGrpSpPr>
                <p:cNvPr id="1084" name="Group 10"/>
                <p:cNvGrpSpPr>
                  <a:grpSpLocks/>
                </p:cNvGrpSpPr>
                <p:nvPr/>
              </p:nvGrpSpPr>
              <p:grpSpPr bwMode="auto">
                <a:xfrm>
                  <a:off x="1021" y="241"/>
                  <a:ext cx="2208" cy="427"/>
                  <a:chOff x="1021" y="241"/>
                  <a:chExt cx="2208" cy="427"/>
                </a:xfrm>
              </p:grpSpPr>
              <p:sp>
                <p:nvSpPr>
                  <p:cNvPr id="1128" name="Freeform 11"/>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9" name="Freeform 12"/>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0" name="Freeform 13"/>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1" name="Freeform 14"/>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2" name="Freeform 15"/>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3" name="Freeform 16"/>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4" name="Freeform 17"/>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5" name="Freeform 18"/>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6" name="Freeform 19"/>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7" name="Freeform 20"/>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8" name="Freeform 21"/>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39" name="Freeform 22"/>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0" name="Freeform 23"/>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1" name="Freeform 24"/>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2" name="Freeform 25"/>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3" name="Freeform 26"/>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4" name="Freeform 27"/>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5" name="Freeform 28"/>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6" name="Freeform 29"/>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7" name="Freeform 30"/>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8" name="Freeform 31"/>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49" name="Freeform 32"/>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0" name="Freeform 33"/>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1" name="Freeform 34"/>
                  <p:cNvSpPr>
                    <a:spLocks/>
                  </p:cNvSpPr>
                  <p:nvPr/>
                </p:nvSpPr>
                <p:spPr bwMode="ltGray">
                  <a:xfrm>
                    <a:off x="2930" y="489"/>
                    <a:ext cx="299" cy="179"/>
                  </a:xfrm>
                  <a:custGeom>
                    <a:avLst/>
                    <a:gdLst>
                      <a:gd name="T0" fmla="*/ 1 w 471"/>
                      <a:gd name="T1" fmla="*/ 3 h 281"/>
                      <a:gd name="T2" fmla="*/ 1 w 471"/>
                      <a:gd name="T3" fmla="*/ 3 h 281"/>
                      <a:gd name="T4" fmla="*/ 1 w 471"/>
                      <a:gd name="T5" fmla="*/ 3 h 281"/>
                      <a:gd name="T6" fmla="*/ 1 w 471"/>
                      <a:gd name="T7" fmla="*/ 3 h 281"/>
                      <a:gd name="T8" fmla="*/ 1 w 471"/>
                      <a:gd name="T9" fmla="*/ 3 h 281"/>
                      <a:gd name="T10" fmla="*/ 0 w 471"/>
                      <a:gd name="T11" fmla="*/ 2 h 281"/>
                      <a:gd name="T12" fmla="*/ 1 w 471"/>
                      <a:gd name="T13" fmla="*/ 2 h 281"/>
                      <a:gd name="T14" fmla="*/ 1 w 471"/>
                      <a:gd name="T15" fmla="*/ 2 h 281"/>
                      <a:gd name="T16" fmla="*/ 1 w 471"/>
                      <a:gd name="T17" fmla="*/ 2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2 w 471"/>
                      <a:gd name="T47" fmla="*/ 1 h 281"/>
                      <a:gd name="T48" fmla="*/ 2 w 471"/>
                      <a:gd name="T49" fmla="*/ 1 h 281"/>
                      <a:gd name="T50" fmla="*/ 2 w 471"/>
                      <a:gd name="T51" fmla="*/ 1 h 281"/>
                      <a:gd name="T52" fmla="*/ 2 w 471"/>
                      <a:gd name="T53" fmla="*/ 1 h 281"/>
                      <a:gd name="T54" fmla="*/ 2 w 471"/>
                      <a:gd name="T55" fmla="*/ 1 h 281"/>
                      <a:gd name="T56" fmla="*/ 3 w 471"/>
                      <a:gd name="T57" fmla="*/ 1 h 281"/>
                      <a:gd name="T58" fmla="*/ 3 w 471"/>
                      <a:gd name="T59" fmla="*/ 1 h 281"/>
                      <a:gd name="T60" fmla="*/ 3 w 471"/>
                      <a:gd name="T61" fmla="*/ 1 h 281"/>
                      <a:gd name="T62" fmla="*/ 3 w 471"/>
                      <a:gd name="T63" fmla="*/ 1 h 281"/>
                      <a:gd name="T64" fmla="*/ 3 w 471"/>
                      <a:gd name="T65" fmla="*/ 1 h 281"/>
                      <a:gd name="T66" fmla="*/ 3 w 471"/>
                      <a:gd name="T67" fmla="*/ 1 h 281"/>
                      <a:gd name="T68" fmla="*/ 3 w 471"/>
                      <a:gd name="T69" fmla="*/ 1 h 281"/>
                      <a:gd name="T70" fmla="*/ 3 w 471"/>
                      <a:gd name="T71" fmla="*/ 1 h 281"/>
                      <a:gd name="T72" fmla="*/ 3 w 471"/>
                      <a:gd name="T73" fmla="*/ 1 h 281"/>
                      <a:gd name="T74" fmla="*/ 4 w 471"/>
                      <a:gd name="T75" fmla="*/ 1 h 281"/>
                      <a:gd name="T76" fmla="*/ 4 w 471"/>
                      <a:gd name="T77" fmla="*/ 1 h 281"/>
                      <a:gd name="T78" fmla="*/ 3 w 471"/>
                      <a:gd name="T79" fmla="*/ 2 h 281"/>
                      <a:gd name="T80" fmla="*/ 4 w 471"/>
                      <a:gd name="T81" fmla="*/ 2 h 281"/>
                      <a:gd name="T82" fmla="*/ 4 w 471"/>
                      <a:gd name="T83" fmla="*/ 2 h 281"/>
                      <a:gd name="T84" fmla="*/ 4 w 471"/>
                      <a:gd name="T85" fmla="*/ 2 h 281"/>
                      <a:gd name="T86" fmla="*/ 4 w 471"/>
                      <a:gd name="T87" fmla="*/ 2 h 281"/>
                      <a:gd name="T88" fmla="*/ 4 w 471"/>
                      <a:gd name="T89" fmla="*/ 2 h 281"/>
                      <a:gd name="T90" fmla="*/ 4 w 471"/>
                      <a:gd name="T91" fmla="*/ 2 h 281"/>
                      <a:gd name="T92" fmla="*/ 4 w 471"/>
                      <a:gd name="T93" fmla="*/ 2 h 281"/>
                      <a:gd name="T94" fmla="*/ 4 w 471"/>
                      <a:gd name="T95" fmla="*/ 2 h 281"/>
                      <a:gd name="T96" fmla="*/ 4 w 471"/>
                      <a:gd name="T97" fmla="*/ 2 h 281"/>
                      <a:gd name="T98" fmla="*/ 4 w 471"/>
                      <a:gd name="T99" fmla="*/ 2 h 281"/>
                      <a:gd name="T100" fmla="*/ 5 w 471"/>
                      <a:gd name="T101" fmla="*/ 2 h 281"/>
                      <a:gd name="T102" fmla="*/ 5 w 471"/>
                      <a:gd name="T103" fmla="*/ 3 h 281"/>
                      <a:gd name="T104" fmla="*/ 5 w 471"/>
                      <a:gd name="T105" fmla="*/ 3 h 281"/>
                      <a:gd name="T106" fmla="*/ 4 w 471"/>
                      <a:gd name="T107" fmla="*/ 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2" name="Freeform 35"/>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3" name="Freeform 36"/>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4" name="Freeform 37"/>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5" name="Freeform 38"/>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6" name="Freeform 39"/>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7" name="Freeform 40"/>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8" name="Freeform 41"/>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59" name="Freeform 42"/>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0" name="Freeform 43"/>
                  <p:cNvSpPr>
                    <a:spLocks/>
                  </p:cNvSpPr>
                  <p:nvPr/>
                </p:nvSpPr>
                <p:spPr bwMode="ltGray">
                  <a:xfrm>
                    <a:off x="2696" y="247"/>
                    <a:ext cx="205" cy="41"/>
                  </a:xfrm>
                  <a:custGeom>
                    <a:avLst/>
                    <a:gdLst>
                      <a:gd name="T0" fmla="*/ 3 w 323"/>
                      <a:gd name="T1" fmla="*/ 1 h 64"/>
                      <a:gd name="T2" fmla="*/ 3 w 323"/>
                      <a:gd name="T3" fmla="*/ 1 h 64"/>
                      <a:gd name="T4" fmla="*/ 3 w 323"/>
                      <a:gd name="T5" fmla="*/ 0 h 64"/>
                      <a:gd name="T6" fmla="*/ 3 w 323"/>
                      <a:gd name="T7" fmla="*/ 0 h 64"/>
                      <a:gd name="T8" fmla="*/ 3 w 323"/>
                      <a:gd name="T9" fmla="*/ 1 h 64"/>
                      <a:gd name="T10" fmla="*/ 3 w 323"/>
                      <a:gd name="T11" fmla="*/ 1 h 64"/>
                      <a:gd name="T12" fmla="*/ 3 w 323"/>
                      <a:gd name="T13" fmla="*/ 1 h 64"/>
                      <a:gd name="T14" fmla="*/ 3 w 323"/>
                      <a:gd name="T15" fmla="*/ 1 h 64"/>
                      <a:gd name="T16" fmla="*/ 3 w 323"/>
                      <a:gd name="T17" fmla="*/ 1 h 64"/>
                      <a:gd name="T18" fmla="*/ 3 w 323"/>
                      <a:gd name="T19" fmla="*/ 1 h 64"/>
                      <a:gd name="T20" fmla="*/ 3 w 323"/>
                      <a:gd name="T21" fmla="*/ 1 h 64"/>
                      <a:gd name="T22" fmla="*/ 3 w 323"/>
                      <a:gd name="T23" fmla="*/ 1 h 64"/>
                      <a:gd name="T24" fmla="*/ 3 w 323"/>
                      <a:gd name="T25" fmla="*/ 1 h 64"/>
                      <a:gd name="T26" fmla="*/ 2 w 323"/>
                      <a:gd name="T27" fmla="*/ 1 h 64"/>
                      <a:gd name="T28" fmla="*/ 3 w 323"/>
                      <a:gd name="T29" fmla="*/ 1 h 64"/>
                      <a:gd name="T30" fmla="*/ 2 w 323"/>
                      <a:gd name="T31" fmla="*/ 1 h 64"/>
                      <a:gd name="T32" fmla="*/ 2 w 323"/>
                      <a:gd name="T33" fmla="*/ 1 h 64"/>
                      <a:gd name="T34" fmla="*/ 2 w 323"/>
                      <a:gd name="T35" fmla="*/ 1 h 64"/>
                      <a:gd name="T36" fmla="*/ 2 w 323"/>
                      <a:gd name="T37" fmla="*/ 1 h 64"/>
                      <a:gd name="T38" fmla="*/ 2 w 323"/>
                      <a:gd name="T39" fmla="*/ 1 h 64"/>
                      <a:gd name="T40" fmla="*/ 2 w 323"/>
                      <a:gd name="T41" fmla="*/ 1 h 64"/>
                      <a:gd name="T42" fmla="*/ 2 w 323"/>
                      <a:gd name="T43" fmla="*/ 1 h 64"/>
                      <a:gd name="T44" fmla="*/ 2 w 323"/>
                      <a:gd name="T45" fmla="*/ 1 h 64"/>
                      <a:gd name="T46" fmla="*/ 1 w 323"/>
                      <a:gd name="T47" fmla="*/ 1 h 64"/>
                      <a:gd name="T48" fmla="*/ 1 w 323"/>
                      <a:gd name="T49" fmla="*/ 1 h 64"/>
                      <a:gd name="T50" fmla="*/ 1 w 323"/>
                      <a:gd name="T51" fmla="*/ 1 h 64"/>
                      <a:gd name="T52" fmla="*/ 1 w 323"/>
                      <a:gd name="T53" fmla="*/ 0 h 64"/>
                      <a:gd name="T54" fmla="*/ 3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1" name="Freeform 44"/>
                  <p:cNvSpPr>
                    <a:spLocks/>
                  </p:cNvSpPr>
                  <p:nvPr/>
                </p:nvSpPr>
                <p:spPr bwMode="ltGray">
                  <a:xfrm>
                    <a:off x="2515" y="246"/>
                    <a:ext cx="190" cy="20"/>
                  </a:xfrm>
                  <a:custGeom>
                    <a:avLst/>
                    <a:gdLst>
                      <a:gd name="T0" fmla="*/ 1 w 300"/>
                      <a:gd name="T1" fmla="*/ 1 h 31"/>
                      <a:gd name="T2" fmla="*/ 1 w 300"/>
                      <a:gd name="T3" fmla="*/ 1 h 31"/>
                      <a:gd name="T4" fmla="*/ 3 w 300"/>
                      <a:gd name="T5" fmla="*/ 0 h 31"/>
                      <a:gd name="T6" fmla="*/ 3 w 300"/>
                      <a:gd name="T7" fmla="*/ 1 h 31"/>
                      <a:gd name="T8" fmla="*/ 3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2" name="Freeform 45"/>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3" name="Freeform 46"/>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4" name="Freeform 47"/>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5" name="Freeform 48"/>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6" name="Freeform 49"/>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7" name="Freeform 50"/>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8" name="Freeform 51"/>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69" name="Freeform 52"/>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0" name="Freeform 53"/>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1" name="Freeform 54"/>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2" name="Freeform 55"/>
                  <p:cNvSpPr>
                    <a:spLocks/>
                  </p:cNvSpPr>
                  <p:nvPr/>
                </p:nvSpPr>
                <p:spPr bwMode="ltGray">
                  <a:xfrm>
                    <a:off x="1021" y="314"/>
                    <a:ext cx="433" cy="354"/>
                  </a:xfrm>
                  <a:custGeom>
                    <a:avLst/>
                    <a:gdLst>
                      <a:gd name="T0" fmla="*/ 5 w 682"/>
                      <a:gd name="T1" fmla="*/ 5 h 557"/>
                      <a:gd name="T2" fmla="*/ 5 w 682"/>
                      <a:gd name="T3" fmla="*/ 5 h 557"/>
                      <a:gd name="T4" fmla="*/ 5 w 682"/>
                      <a:gd name="T5" fmla="*/ 4 h 557"/>
                      <a:gd name="T6" fmla="*/ 3 w 682"/>
                      <a:gd name="T7" fmla="*/ 3 h 557"/>
                      <a:gd name="T8" fmla="*/ 3 w 682"/>
                      <a:gd name="T9" fmla="*/ 4 h 557"/>
                      <a:gd name="T10" fmla="*/ 3 w 682"/>
                      <a:gd name="T11" fmla="*/ 6 h 557"/>
                      <a:gd name="T12" fmla="*/ 3 w 682"/>
                      <a:gd name="T13" fmla="*/ 5 h 557"/>
                      <a:gd name="T14" fmla="*/ 3 w 682"/>
                      <a:gd name="T15" fmla="*/ 4 h 557"/>
                      <a:gd name="T16" fmla="*/ 3 w 682"/>
                      <a:gd name="T17" fmla="*/ 4 h 557"/>
                      <a:gd name="T18" fmla="*/ 3 w 682"/>
                      <a:gd name="T19" fmla="*/ 4 h 557"/>
                      <a:gd name="T20" fmla="*/ 3 w 682"/>
                      <a:gd name="T21" fmla="*/ 4 h 557"/>
                      <a:gd name="T22" fmla="*/ 2 w 682"/>
                      <a:gd name="T23" fmla="*/ 4 h 557"/>
                      <a:gd name="T24" fmla="*/ 2 w 682"/>
                      <a:gd name="T25" fmla="*/ 4 h 557"/>
                      <a:gd name="T26" fmla="*/ 1 w 682"/>
                      <a:gd name="T27" fmla="*/ 4 h 557"/>
                      <a:gd name="T28" fmla="*/ 1 w 682"/>
                      <a:gd name="T29" fmla="*/ 4 h 557"/>
                      <a:gd name="T30" fmla="*/ 1 w 682"/>
                      <a:gd name="T31" fmla="*/ 3 h 557"/>
                      <a:gd name="T32" fmla="*/ 1 w 682"/>
                      <a:gd name="T33" fmla="*/ 3 h 557"/>
                      <a:gd name="T34" fmla="*/ 0 w 682"/>
                      <a:gd name="T35" fmla="*/ 3 h 557"/>
                      <a:gd name="T36" fmla="*/ 1 w 682"/>
                      <a:gd name="T37" fmla="*/ 3 h 557"/>
                      <a:gd name="T38" fmla="*/ 1 w 682"/>
                      <a:gd name="T39" fmla="*/ 2 h 557"/>
                      <a:gd name="T40" fmla="*/ 1 w 682"/>
                      <a:gd name="T41" fmla="*/ 2 h 557"/>
                      <a:gd name="T42" fmla="*/ 1 w 682"/>
                      <a:gd name="T43" fmla="*/ 1 h 557"/>
                      <a:gd name="T44" fmla="*/ 2 w 682"/>
                      <a:gd name="T45" fmla="*/ 1 h 557"/>
                      <a:gd name="T46" fmla="*/ 3 w 682"/>
                      <a:gd name="T47" fmla="*/ 1 h 557"/>
                      <a:gd name="T48" fmla="*/ 3 w 682"/>
                      <a:gd name="T49" fmla="*/ 1 h 557"/>
                      <a:gd name="T50" fmla="*/ 4 w 682"/>
                      <a:gd name="T51" fmla="*/ 1 h 557"/>
                      <a:gd name="T52" fmla="*/ 4 w 682"/>
                      <a:gd name="T53" fmla="*/ 0 h 557"/>
                      <a:gd name="T54" fmla="*/ 4 w 682"/>
                      <a:gd name="T55" fmla="*/ 1 h 557"/>
                      <a:gd name="T56" fmla="*/ 4 w 682"/>
                      <a:gd name="T57" fmla="*/ 1 h 557"/>
                      <a:gd name="T58" fmla="*/ 5 w 682"/>
                      <a:gd name="T59" fmla="*/ 1 h 557"/>
                      <a:gd name="T60" fmla="*/ 6 w 682"/>
                      <a:gd name="T61" fmla="*/ 1 h 557"/>
                      <a:gd name="T62" fmla="*/ 6 w 682"/>
                      <a:gd name="T63" fmla="*/ 1 h 557"/>
                      <a:gd name="T64" fmla="*/ 6 w 682"/>
                      <a:gd name="T65" fmla="*/ 2 h 557"/>
                      <a:gd name="T66" fmla="*/ 6 w 682"/>
                      <a:gd name="T67" fmla="*/ 3 h 557"/>
                      <a:gd name="T68" fmla="*/ 6 w 682"/>
                      <a:gd name="T69" fmla="*/ 3 h 557"/>
                      <a:gd name="T70" fmla="*/ 7 w 682"/>
                      <a:gd name="T71" fmla="*/ 3 h 557"/>
                      <a:gd name="T72" fmla="*/ 7 w 682"/>
                      <a:gd name="T73" fmla="*/ 3 h 557"/>
                      <a:gd name="T74" fmla="*/ 7 w 682"/>
                      <a:gd name="T75" fmla="*/ 4 h 557"/>
                      <a:gd name="T76" fmla="*/ 6 w 682"/>
                      <a:gd name="T77" fmla="*/ 4 h 557"/>
                      <a:gd name="T78" fmla="*/ 6 w 682"/>
                      <a:gd name="T79" fmla="*/ 5 h 557"/>
                      <a:gd name="T80" fmla="*/ 6 w 682"/>
                      <a:gd name="T81" fmla="*/ 6 h 557"/>
                      <a:gd name="T82" fmla="*/ 4 w 682"/>
                      <a:gd name="T83" fmla="*/ 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3" name="Freeform 56"/>
                  <p:cNvSpPr>
                    <a:spLocks/>
                  </p:cNvSpPr>
                  <p:nvPr/>
                </p:nvSpPr>
                <p:spPr bwMode="ltGray">
                  <a:xfrm>
                    <a:off x="1189" y="447"/>
                    <a:ext cx="163" cy="221"/>
                  </a:xfrm>
                  <a:custGeom>
                    <a:avLst/>
                    <a:gdLst>
                      <a:gd name="T0" fmla="*/ 3 w 257"/>
                      <a:gd name="T1" fmla="*/ 4 h 347"/>
                      <a:gd name="T2" fmla="*/ 3 w 257"/>
                      <a:gd name="T3" fmla="*/ 3 h 347"/>
                      <a:gd name="T4" fmla="*/ 3 w 257"/>
                      <a:gd name="T5" fmla="*/ 3 h 347"/>
                      <a:gd name="T6" fmla="*/ 3 w 257"/>
                      <a:gd name="T7" fmla="*/ 3 h 347"/>
                      <a:gd name="T8" fmla="*/ 3 w 257"/>
                      <a:gd name="T9" fmla="*/ 3 h 347"/>
                      <a:gd name="T10" fmla="*/ 3 w 257"/>
                      <a:gd name="T11" fmla="*/ 3 h 347"/>
                      <a:gd name="T12" fmla="*/ 3 w 257"/>
                      <a:gd name="T13" fmla="*/ 3 h 347"/>
                      <a:gd name="T14" fmla="*/ 3 w 257"/>
                      <a:gd name="T15" fmla="*/ 2 h 347"/>
                      <a:gd name="T16" fmla="*/ 3 w 257"/>
                      <a:gd name="T17" fmla="*/ 2 h 347"/>
                      <a:gd name="T18" fmla="*/ 3 w 257"/>
                      <a:gd name="T19" fmla="*/ 2 h 347"/>
                      <a:gd name="T20" fmla="*/ 1 w 257"/>
                      <a:gd name="T21" fmla="*/ 1 h 347"/>
                      <a:gd name="T22" fmla="*/ 1 w 257"/>
                      <a:gd name="T23" fmla="*/ 1 h 347"/>
                      <a:gd name="T24" fmla="*/ 1 w 257"/>
                      <a:gd name="T25" fmla="*/ 1 h 347"/>
                      <a:gd name="T26" fmla="*/ 0 w 257"/>
                      <a:gd name="T27" fmla="*/ 2 h 347"/>
                      <a:gd name="T28" fmla="*/ 1 w 257"/>
                      <a:gd name="T29" fmla="*/ 4 h 347"/>
                      <a:gd name="T30" fmla="*/ 3 w 257"/>
                      <a:gd name="T31" fmla="*/ 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4" name="Freeform 57"/>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5" name="Freeform 58"/>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6" name="Freeform 59"/>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7" name="Freeform 60"/>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8" name="Freeform 61"/>
                  <p:cNvSpPr>
                    <a:spLocks/>
                  </p:cNvSpPr>
                  <p:nvPr/>
                </p:nvSpPr>
                <p:spPr bwMode="ltGray">
                  <a:xfrm>
                    <a:off x="1173" y="247"/>
                    <a:ext cx="591" cy="95"/>
                  </a:xfrm>
                  <a:custGeom>
                    <a:avLst/>
                    <a:gdLst>
                      <a:gd name="T0" fmla="*/ 9 w 931"/>
                      <a:gd name="T1" fmla="*/ 0 h 149"/>
                      <a:gd name="T2" fmla="*/ 2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2 w 931"/>
                      <a:gd name="T19" fmla="*/ 1 h 149"/>
                      <a:gd name="T20" fmla="*/ 3 w 931"/>
                      <a:gd name="T21" fmla="*/ 1 h 149"/>
                      <a:gd name="T22" fmla="*/ 3 w 931"/>
                      <a:gd name="T23" fmla="*/ 1 h 149"/>
                      <a:gd name="T24" fmla="*/ 2 w 931"/>
                      <a:gd name="T25" fmla="*/ 1 h 149"/>
                      <a:gd name="T26" fmla="*/ 3 w 931"/>
                      <a:gd name="T27" fmla="*/ 1 h 149"/>
                      <a:gd name="T28" fmla="*/ 3 w 931"/>
                      <a:gd name="T29" fmla="*/ 1 h 149"/>
                      <a:gd name="T30" fmla="*/ 3 w 931"/>
                      <a:gd name="T31" fmla="*/ 1 h 149"/>
                      <a:gd name="T32" fmla="*/ 3 w 931"/>
                      <a:gd name="T33" fmla="*/ 1 h 149"/>
                      <a:gd name="T34" fmla="*/ 3 w 931"/>
                      <a:gd name="T35" fmla="*/ 1 h 149"/>
                      <a:gd name="T36" fmla="*/ 3 w 931"/>
                      <a:gd name="T37" fmla="*/ 1 h 149"/>
                      <a:gd name="T38" fmla="*/ 3 w 931"/>
                      <a:gd name="T39" fmla="*/ 1 h 149"/>
                      <a:gd name="T40" fmla="*/ 3 w 931"/>
                      <a:gd name="T41" fmla="*/ 2 h 149"/>
                      <a:gd name="T42" fmla="*/ 3 w 931"/>
                      <a:gd name="T43" fmla="*/ 1 h 149"/>
                      <a:gd name="T44" fmla="*/ 4 w 931"/>
                      <a:gd name="T45" fmla="*/ 1 h 149"/>
                      <a:gd name="T46" fmla="*/ 4 w 931"/>
                      <a:gd name="T47" fmla="*/ 1 h 149"/>
                      <a:gd name="T48" fmla="*/ 4 w 931"/>
                      <a:gd name="T49" fmla="*/ 1 h 149"/>
                      <a:gd name="T50" fmla="*/ 4 w 931"/>
                      <a:gd name="T51" fmla="*/ 1 h 149"/>
                      <a:gd name="T52" fmla="*/ 5 w 931"/>
                      <a:gd name="T53" fmla="*/ 1 h 149"/>
                      <a:gd name="T54" fmla="*/ 4 w 931"/>
                      <a:gd name="T55" fmla="*/ 1 h 149"/>
                      <a:gd name="T56" fmla="*/ 5 w 931"/>
                      <a:gd name="T57" fmla="*/ 1 h 149"/>
                      <a:gd name="T58" fmla="*/ 6 w 931"/>
                      <a:gd name="T59" fmla="*/ 1 h 149"/>
                      <a:gd name="T60" fmla="*/ 6 w 931"/>
                      <a:gd name="T61" fmla="*/ 1 h 149"/>
                      <a:gd name="T62" fmla="*/ 6 w 931"/>
                      <a:gd name="T63" fmla="*/ 1 h 149"/>
                      <a:gd name="T64" fmla="*/ 6 w 931"/>
                      <a:gd name="T65" fmla="*/ 1 h 149"/>
                      <a:gd name="T66" fmla="*/ 6 w 931"/>
                      <a:gd name="T67" fmla="*/ 1 h 149"/>
                      <a:gd name="T68" fmla="*/ 7 w 931"/>
                      <a:gd name="T69" fmla="*/ 1 h 149"/>
                      <a:gd name="T70" fmla="*/ 7 w 931"/>
                      <a:gd name="T71" fmla="*/ 1 h 149"/>
                      <a:gd name="T72" fmla="*/ 8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79" name="Freeform 62"/>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80" name="Freeform 63"/>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81" name="Freeform 64"/>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82" name="Freeform 65"/>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83" name="Freeform 66"/>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grpSp>
            <p:grpSp>
              <p:nvGrpSpPr>
                <p:cNvPr id="1085" name="Group 67"/>
                <p:cNvGrpSpPr>
                  <a:grpSpLocks/>
                </p:cNvGrpSpPr>
                <p:nvPr/>
              </p:nvGrpSpPr>
              <p:grpSpPr bwMode="auto">
                <a:xfrm>
                  <a:off x="3709" y="240"/>
                  <a:ext cx="1139" cy="429"/>
                  <a:chOff x="3709" y="240"/>
                  <a:chExt cx="1139" cy="429"/>
                </a:xfrm>
              </p:grpSpPr>
              <p:sp>
                <p:nvSpPr>
                  <p:cNvPr id="1086" name="Freeform 68"/>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87" name="Freeform 69"/>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88" name="Freeform 70"/>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89" name="Freeform 71"/>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0" name="Freeform 72"/>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1" name="Freeform 73"/>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2" name="Freeform 74"/>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3" name="Freeform 75"/>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4" name="Freeform 76"/>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5" name="Freeform 77"/>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6" name="Freeform 78"/>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7" name="Freeform 79"/>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8" name="Freeform 80"/>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099" name="Freeform 81"/>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0" name="Freeform 82"/>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1" name="Freeform 83"/>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2" name="Freeform 84"/>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3" name="Freeform 85"/>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4" name="Freeform 86"/>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5" name="Freeform 87"/>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6" name="Freeform 88"/>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7" name="Freeform 89"/>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8" name="Freeform 90"/>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09" name="Freeform 91"/>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0" name="Freeform 92"/>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1" name="Freeform 93"/>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2" name="Freeform 94"/>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3" name="Freeform 95"/>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4" name="Freeform 96"/>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5" name="Freeform 97"/>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6" name="Freeform 98"/>
                  <p:cNvSpPr>
                    <a:spLocks/>
                  </p:cNvSpPr>
                  <p:nvPr/>
                </p:nvSpPr>
                <p:spPr bwMode="ltGray">
                  <a:xfrm>
                    <a:off x="3709" y="315"/>
                    <a:ext cx="433" cy="354"/>
                  </a:xfrm>
                  <a:custGeom>
                    <a:avLst/>
                    <a:gdLst>
                      <a:gd name="T0" fmla="*/ 5 w 682"/>
                      <a:gd name="T1" fmla="*/ 5 h 557"/>
                      <a:gd name="T2" fmla="*/ 5 w 682"/>
                      <a:gd name="T3" fmla="*/ 5 h 557"/>
                      <a:gd name="T4" fmla="*/ 5 w 682"/>
                      <a:gd name="T5" fmla="*/ 4 h 557"/>
                      <a:gd name="T6" fmla="*/ 3 w 682"/>
                      <a:gd name="T7" fmla="*/ 3 h 557"/>
                      <a:gd name="T8" fmla="*/ 3 w 682"/>
                      <a:gd name="T9" fmla="*/ 4 h 557"/>
                      <a:gd name="T10" fmla="*/ 3 w 682"/>
                      <a:gd name="T11" fmla="*/ 6 h 557"/>
                      <a:gd name="T12" fmla="*/ 3 w 682"/>
                      <a:gd name="T13" fmla="*/ 5 h 557"/>
                      <a:gd name="T14" fmla="*/ 3 w 682"/>
                      <a:gd name="T15" fmla="*/ 4 h 557"/>
                      <a:gd name="T16" fmla="*/ 3 w 682"/>
                      <a:gd name="T17" fmla="*/ 4 h 557"/>
                      <a:gd name="T18" fmla="*/ 3 w 682"/>
                      <a:gd name="T19" fmla="*/ 4 h 557"/>
                      <a:gd name="T20" fmla="*/ 3 w 682"/>
                      <a:gd name="T21" fmla="*/ 4 h 557"/>
                      <a:gd name="T22" fmla="*/ 2 w 682"/>
                      <a:gd name="T23" fmla="*/ 4 h 557"/>
                      <a:gd name="T24" fmla="*/ 2 w 682"/>
                      <a:gd name="T25" fmla="*/ 4 h 557"/>
                      <a:gd name="T26" fmla="*/ 1 w 682"/>
                      <a:gd name="T27" fmla="*/ 4 h 557"/>
                      <a:gd name="T28" fmla="*/ 1 w 682"/>
                      <a:gd name="T29" fmla="*/ 4 h 557"/>
                      <a:gd name="T30" fmla="*/ 1 w 682"/>
                      <a:gd name="T31" fmla="*/ 3 h 557"/>
                      <a:gd name="T32" fmla="*/ 1 w 682"/>
                      <a:gd name="T33" fmla="*/ 3 h 557"/>
                      <a:gd name="T34" fmla="*/ 0 w 682"/>
                      <a:gd name="T35" fmla="*/ 3 h 557"/>
                      <a:gd name="T36" fmla="*/ 1 w 682"/>
                      <a:gd name="T37" fmla="*/ 3 h 557"/>
                      <a:gd name="T38" fmla="*/ 1 w 682"/>
                      <a:gd name="T39" fmla="*/ 2 h 557"/>
                      <a:gd name="T40" fmla="*/ 1 w 682"/>
                      <a:gd name="T41" fmla="*/ 2 h 557"/>
                      <a:gd name="T42" fmla="*/ 1 w 682"/>
                      <a:gd name="T43" fmla="*/ 1 h 557"/>
                      <a:gd name="T44" fmla="*/ 2 w 682"/>
                      <a:gd name="T45" fmla="*/ 1 h 557"/>
                      <a:gd name="T46" fmla="*/ 3 w 682"/>
                      <a:gd name="T47" fmla="*/ 1 h 557"/>
                      <a:gd name="T48" fmla="*/ 3 w 682"/>
                      <a:gd name="T49" fmla="*/ 1 h 557"/>
                      <a:gd name="T50" fmla="*/ 4 w 682"/>
                      <a:gd name="T51" fmla="*/ 1 h 557"/>
                      <a:gd name="T52" fmla="*/ 4 w 682"/>
                      <a:gd name="T53" fmla="*/ 0 h 557"/>
                      <a:gd name="T54" fmla="*/ 4 w 682"/>
                      <a:gd name="T55" fmla="*/ 1 h 557"/>
                      <a:gd name="T56" fmla="*/ 4 w 682"/>
                      <a:gd name="T57" fmla="*/ 1 h 557"/>
                      <a:gd name="T58" fmla="*/ 5 w 682"/>
                      <a:gd name="T59" fmla="*/ 1 h 557"/>
                      <a:gd name="T60" fmla="*/ 6 w 682"/>
                      <a:gd name="T61" fmla="*/ 1 h 557"/>
                      <a:gd name="T62" fmla="*/ 6 w 682"/>
                      <a:gd name="T63" fmla="*/ 1 h 557"/>
                      <a:gd name="T64" fmla="*/ 6 w 682"/>
                      <a:gd name="T65" fmla="*/ 2 h 557"/>
                      <a:gd name="T66" fmla="*/ 6 w 682"/>
                      <a:gd name="T67" fmla="*/ 3 h 557"/>
                      <a:gd name="T68" fmla="*/ 6 w 682"/>
                      <a:gd name="T69" fmla="*/ 3 h 557"/>
                      <a:gd name="T70" fmla="*/ 7 w 682"/>
                      <a:gd name="T71" fmla="*/ 3 h 557"/>
                      <a:gd name="T72" fmla="*/ 7 w 682"/>
                      <a:gd name="T73" fmla="*/ 3 h 557"/>
                      <a:gd name="T74" fmla="*/ 7 w 682"/>
                      <a:gd name="T75" fmla="*/ 4 h 557"/>
                      <a:gd name="T76" fmla="*/ 6 w 682"/>
                      <a:gd name="T77" fmla="*/ 4 h 557"/>
                      <a:gd name="T78" fmla="*/ 6 w 682"/>
                      <a:gd name="T79" fmla="*/ 5 h 557"/>
                      <a:gd name="T80" fmla="*/ 6 w 682"/>
                      <a:gd name="T81" fmla="*/ 6 h 557"/>
                      <a:gd name="T82" fmla="*/ 4 w 682"/>
                      <a:gd name="T83" fmla="*/ 6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7" name="Freeform 99"/>
                  <p:cNvSpPr>
                    <a:spLocks/>
                  </p:cNvSpPr>
                  <p:nvPr/>
                </p:nvSpPr>
                <p:spPr bwMode="ltGray">
                  <a:xfrm>
                    <a:off x="3877" y="448"/>
                    <a:ext cx="163" cy="221"/>
                  </a:xfrm>
                  <a:custGeom>
                    <a:avLst/>
                    <a:gdLst>
                      <a:gd name="T0" fmla="*/ 3 w 257"/>
                      <a:gd name="T1" fmla="*/ 4 h 347"/>
                      <a:gd name="T2" fmla="*/ 3 w 257"/>
                      <a:gd name="T3" fmla="*/ 3 h 347"/>
                      <a:gd name="T4" fmla="*/ 3 w 257"/>
                      <a:gd name="T5" fmla="*/ 3 h 347"/>
                      <a:gd name="T6" fmla="*/ 3 w 257"/>
                      <a:gd name="T7" fmla="*/ 3 h 347"/>
                      <a:gd name="T8" fmla="*/ 3 w 257"/>
                      <a:gd name="T9" fmla="*/ 3 h 347"/>
                      <a:gd name="T10" fmla="*/ 3 w 257"/>
                      <a:gd name="T11" fmla="*/ 3 h 347"/>
                      <a:gd name="T12" fmla="*/ 3 w 257"/>
                      <a:gd name="T13" fmla="*/ 3 h 347"/>
                      <a:gd name="T14" fmla="*/ 3 w 257"/>
                      <a:gd name="T15" fmla="*/ 2 h 347"/>
                      <a:gd name="T16" fmla="*/ 3 w 257"/>
                      <a:gd name="T17" fmla="*/ 2 h 347"/>
                      <a:gd name="T18" fmla="*/ 3 w 257"/>
                      <a:gd name="T19" fmla="*/ 2 h 347"/>
                      <a:gd name="T20" fmla="*/ 1 w 257"/>
                      <a:gd name="T21" fmla="*/ 1 h 347"/>
                      <a:gd name="T22" fmla="*/ 1 w 257"/>
                      <a:gd name="T23" fmla="*/ 1 h 347"/>
                      <a:gd name="T24" fmla="*/ 1 w 257"/>
                      <a:gd name="T25" fmla="*/ 1 h 347"/>
                      <a:gd name="T26" fmla="*/ 0 w 257"/>
                      <a:gd name="T27" fmla="*/ 2 h 347"/>
                      <a:gd name="T28" fmla="*/ 1 w 257"/>
                      <a:gd name="T29" fmla="*/ 4 h 347"/>
                      <a:gd name="T30" fmla="*/ 3 w 257"/>
                      <a:gd name="T31" fmla="*/ 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8" name="Freeform 100"/>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19" name="Freeform 101"/>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0" name="Freeform 102"/>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1" name="Freeform 103"/>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2" name="Freeform 104"/>
                  <p:cNvSpPr>
                    <a:spLocks/>
                  </p:cNvSpPr>
                  <p:nvPr/>
                </p:nvSpPr>
                <p:spPr bwMode="ltGray">
                  <a:xfrm>
                    <a:off x="3861" y="247"/>
                    <a:ext cx="591" cy="95"/>
                  </a:xfrm>
                  <a:custGeom>
                    <a:avLst/>
                    <a:gdLst>
                      <a:gd name="T0" fmla="*/ 9 w 931"/>
                      <a:gd name="T1" fmla="*/ 0 h 149"/>
                      <a:gd name="T2" fmla="*/ 2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2 w 931"/>
                      <a:gd name="T19" fmla="*/ 1 h 149"/>
                      <a:gd name="T20" fmla="*/ 3 w 931"/>
                      <a:gd name="T21" fmla="*/ 1 h 149"/>
                      <a:gd name="T22" fmla="*/ 3 w 931"/>
                      <a:gd name="T23" fmla="*/ 1 h 149"/>
                      <a:gd name="T24" fmla="*/ 2 w 931"/>
                      <a:gd name="T25" fmla="*/ 1 h 149"/>
                      <a:gd name="T26" fmla="*/ 3 w 931"/>
                      <a:gd name="T27" fmla="*/ 1 h 149"/>
                      <a:gd name="T28" fmla="*/ 3 w 931"/>
                      <a:gd name="T29" fmla="*/ 1 h 149"/>
                      <a:gd name="T30" fmla="*/ 3 w 931"/>
                      <a:gd name="T31" fmla="*/ 1 h 149"/>
                      <a:gd name="T32" fmla="*/ 3 w 931"/>
                      <a:gd name="T33" fmla="*/ 1 h 149"/>
                      <a:gd name="T34" fmla="*/ 3 w 931"/>
                      <a:gd name="T35" fmla="*/ 1 h 149"/>
                      <a:gd name="T36" fmla="*/ 3 w 931"/>
                      <a:gd name="T37" fmla="*/ 1 h 149"/>
                      <a:gd name="T38" fmla="*/ 3 w 931"/>
                      <a:gd name="T39" fmla="*/ 1 h 149"/>
                      <a:gd name="T40" fmla="*/ 3 w 931"/>
                      <a:gd name="T41" fmla="*/ 2 h 149"/>
                      <a:gd name="T42" fmla="*/ 3 w 931"/>
                      <a:gd name="T43" fmla="*/ 1 h 149"/>
                      <a:gd name="T44" fmla="*/ 4 w 931"/>
                      <a:gd name="T45" fmla="*/ 1 h 149"/>
                      <a:gd name="T46" fmla="*/ 4 w 931"/>
                      <a:gd name="T47" fmla="*/ 1 h 149"/>
                      <a:gd name="T48" fmla="*/ 4 w 931"/>
                      <a:gd name="T49" fmla="*/ 1 h 149"/>
                      <a:gd name="T50" fmla="*/ 4 w 931"/>
                      <a:gd name="T51" fmla="*/ 1 h 149"/>
                      <a:gd name="T52" fmla="*/ 5 w 931"/>
                      <a:gd name="T53" fmla="*/ 1 h 149"/>
                      <a:gd name="T54" fmla="*/ 4 w 931"/>
                      <a:gd name="T55" fmla="*/ 1 h 149"/>
                      <a:gd name="T56" fmla="*/ 5 w 931"/>
                      <a:gd name="T57" fmla="*/ 1 h 149"/>
                      <a:gd name="T58" fmla="*/ 6 w 931"/>
                      <a:gd name="T59" fmla="*/ 1 h 149"/>
                      <a:gd name="T60" fmla="*/ 6 w 931"/>
                      <a:gd name="T61" fmla="*/ 1 h 149"/>
                      <a:gd name="T62" fmla="*/ 6 w 931"/>
                      <a:gd name="T63" fmla="*/ 1 h 149"/>
                      <a:gd name="T64" fmla="*/ 6 w 931"/>
                      <a:gd name="T65" fmla="*/ 1 h 149"/>
                      <a:gd name="T66" fmla="*/ 6 w 931"/>
                      <a:gd name="T67" fmla="*/ 1 h 149"/>
                      <a:gd name="T68" fmla="*/ 7 w 931"/>
                      <a:gd name="T69" fmla="*/ 1 h 149"/>
                      <a:gd name="T70" fmla="*/ 7 w 931"/>
                      <a:gd name="T71" fmla="*/ 1 h 149"/>
                      <a:gd name="T72" fmla="*/ 8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3" name="Freeform 105"/>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4" name="Freeform 106"/>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5" name="Freeform 107"/>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6" name="Freeform 108"/>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sp>
                <p:nvSpPr>
                  <p:cNvPr id="1127" name="Freeform 109"/>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l-PL"/>
                  </a:p>
                </p:txBody>
              </p:sp>
            </p:grpSp>
          </p:grpSp>
          <p:grpSp>
            <p:nvGrpSpPr>
              <p:cNvPr id="1036" name="Group 110"/>
              <p:cNvGrpSpPr>
                <a:grpSpLocks/>
              </p:cNvGrpSpPr>
              <p:nvPr/>
            </p:nvGrpSpPr>
            <p:grpSpPr bwMode="auto">
              <a:xfrm>
                <a:off x="798" y="111"/>
                <a:ext cx="4702" cy="418"/>
                <a:chOff x="798" y="255"/>
                <a:chExt cx="4702" cy="418"/>
              </a:xfrm>
            </p:grpSpPr>
            <p:sp>
              <p:nvSpPr>
                <p:cNvPr id="1063" name="Line 111"/>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4" name="Line 112"/>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5" name="Line 113"/>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6" name="Line 114"/>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7" name="Line 115"/>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8" name="Line 116"/>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9" name="Line 117"/>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0" name="Line 118"/>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1" name="Line 119"/>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2" name="Line 120"/>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3" name="Line 121"/>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4" name="Line 122"/>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5" name="Line 123"/>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6" name="Line 124"/>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7" name="Line 125"/>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8" name="Line 126"/>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79" name="Line 127"/>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80" name="Line 128"/>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81" name="Line 129"/>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82" name="Line 130"/>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83" name="Line 131"/>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grpSp>
          <p:grpSp>
            <p:nvGrpSpPr>
              <p:cNvPr id="1037" name="Group 132"/>
              <p:cNvGrpSpPr>
                <a:grpSpLocks/>
              </p:cNvGrpSpPr>
              <p:nvPr/>
            </p:nvGrpSpPr>
            <p:grpSpPr bwMode="auto">
              <a:xfrm>
                <a:off x="1208" y="109"/>
                <a:ext cx="3694" cy="423"/>
                <a:chOff x="1034" y="245"/>
                <a:chExt cx="3694" cy="423"/>
              </a:xfrm>
            </p:grpSpPr>
            <p:sp>
              <p:nvSpPr>
                <p:cNvPr id="1038" name="Line 133"/>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39" name="Line 134"/>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0" name="Line 135"/>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1" name="Line 136"/>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2" name="Line 137"/>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3" name="Line 138"/>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4" name="Line 139"/>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5" name="Line 140"/>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6" name="Line 141"/>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7" name="Line 142"/>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8" name="Line 143"/>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49" name="Line 144"/>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0" name="Line 145"/>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1" name="Line 146"/>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2" name="Line 147"/>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3" name="Line 148"/>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4" name="Line 149"/>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5" name="Line 150"/>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6" name="Line 151"/>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7" name="Line 152"/>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8" name="Line 153"/>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59" name="Line 154"/>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0" name="Line 155"/>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1" name="Line 156"/>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62" name="Line 157"/>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grpSp>
        </p:grpSp>
        <p:pic>
          <p:nvPicPr>
            <p:cNvPr id="1033" name="Picture 161" descr="earth"/>
            <p:cNvPicPr>
              <a:picLocks noChangeAspect="1" noChangeArrowheads="1"/>
            </p:cNvPicPr>
            <p:nvPr userDrawn="1"/>
          </p:nvPicPr>
          <p:blipFill>
            <a:blip r:embed="rId14">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899"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txStyles>
    <p:titleStyle>
      <a:lvl1pPr algn="l" rtl="0" eaLnBrk="0" fontAlgn="base" hangingPunct="0">
        <a:spcBef>
          <a:spcPct val="0"/>
        </a:spcBef>
        <a:spcAft>
          <a:spcPct val="0"/>
        </a:spcAft>
        <a:defRPr sz="4400" i="1">
          <a:solidFill>
            <a:schemeClr val="tx2"/>
          </a:solidFill>
          <a:latin typeface="+mj-lt"/>
          <a:ea typeface="+mj-ea"/>
          <a:cs typeface="+mj-cs"/>
        </a:defRPr>
      </a:lvl1pPr>
      <a:lvl2pPr algn="l" rtl="0" eaLnBrk="0" fontAlgn="base" hangingPunct="0">
        <a:spcBef>
          <a:spcPct val="0"/>
        </a:spcBef>
        <a:spcAft>
          <a:spcPct val="0"/>
        </a:spcAft>
        <a:defRPr sz="4400" i="1">
          <a:solidFill>
            <a:schemeClr val="tx2"/>
          </a:solidFill>
          <a:latin typeface="Times New Roman" pitchFamily="18" charset="0"/>
        </a:defRPr>
      </a:lvl2pPr>
      <a:lvl3pPr algn="l" rtl="0" eaLnBrk="0" fontAlgn="base" hangingPunct="0">
        <a:spcBef>
          <a:spcPct val="0"/>
        </a:spcBef>
        <a:spcAft>
          <a:spcPct val="0"/>
        </a:spcAft>
        <a:defRPr sz="4400" i="1">
          <a:solidFill>
            <a:schemeClr val="tx2"/>
          </a:solidFill>
          <a:latin typeface="Times New Roman" pitchFamily="18" charset="0"/>
        </a:defRPr>
      </a:lvl3pPr>
      <a:lvl4pPr algn="l" rtl="0" eaLnBrk="0" fontAlgn="base" hangingPunct="0">
        <a:spcBef>
          <a:spcPct val="0"/>
        </a:spcBef>
        <a:spcAft>
          <a:spcPct val="0"/>
        </a:spcAft>
        <a:defRPr sz="4400" i="1">
          <a:solidFill>
            <a:schemeClr val="tx2"/>
          </a:solidFill>
          <a:latin typeface="Times New Roman" pitchFamily="18" charset="0"/>
        </a:defRPr>
      </a:lvl4pPr>
      <a:lvl5pPr algn="l" rtl="0" eaLnBrk="0" fontAlgn="base" hangingPunct="0">
        <a:spcBef>
          <a:spcPct val="0"/>
        </a:spcBef>
        <a:spcAft>
          <a:spcPct val="0"/>
        </a:spcAft>
        <a:defRPr sz="4400" i="1">
          <a:solidFill>
            <a:schemeClr val="tx2"/>
          </a:solidFill>
          <a:latin typeface="Times New Roman" pitchFamily="18" charset="0"/>
        </a:defRPr>
      </a:lvl5pPr>
      <a:lvl6pPr marL="457200" algn="l" rtl="0" fontAlgn="base">
        <a:spcBef>
          <a:spcPct val="0"/>
        </a:spcBef>
        <a:spcAft>
          <a:spcPct val="0"/>
        </a:spcAft>
        <a:defRPr sz="4400" i="1">
          <a:solidFill>
            <a:schemeClr val="tx2"/>
          </a:solidFill>
          <a:latin typeface="Times New Roman" pitchFamily="18" charset="0"/>
        </a:defRPr>
      </a:lvl6pPr>
      <a:lvl7pPr marL="914400" algn="l" rtl="0" fontAlgn="base">
        <a:spcBef>
          <a:spcPct val="0"/>
        </a:spcBef>
        <a:spcAft>
          <a:spcPct val="0"/>
        </a:spcAft>
        <a:defRPr sz="4400" i="1">
          <a:solidFill>
            <a:schemeClr val="tx2"/>
          </a:solidFill>
          <a:latin typeface="Times New Roman" pitchFamily="18" charset="0"/>
        </a:defRPr>
      </a:lvl7pPr>
      <a:lvl8pPr marL="1371600" algn="l" rtl="0" fontAlgn="base">
        <a:spcBef>
          <a:spcPct val="0"/>
        </a:spcBef>
        <a:spcAft>
          <a:spcPct val="0"/>
        </a:spcAft>
        <a:defRPr sz="4400" i="1">
          <a:solidFill>
            <a:schemeClr val="tx2"/>
          </a:solidFill>
          <a:latin typeface="Times New Roman" pitchFamily="18" charset="0"/>
        </a:defRPr>
      </a:lvl8pPr>
      <a:lvl9pPr marL="1828800" algn="l" rtl="0" fontAlgn="base">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6"/>
        </a:buBlip>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3.emf"/></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mises.pl/blog/2010/07/13/finegold-catalan-dzieki-bogu-za-kapitaliz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ted.com/talks/hans_rosling_reveals_new_insights_on_povert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urworldindata.org/number-of-people-in-the-world-without-electricity-access-falls-below-one-bill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global-development-professionals-network/2017/mar/17/access-to-drinking-water-world-six-infographics" TargetMode="External"/><Relationship Id="rId2" Type="http://schemas.openxmlformats.org/officeDocument/2006/relationships/hyperlink" Target="https://www.who.int/news-room/detail/12-07-2017-2-1-billion-people-lack-safe-drinking-water-at-home-more-than-twice-as-many-lack-safe-sanitation"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771800" y="1657350"/>
            <a:ext cx="6934200" cy="2362200"/>
          </a:xfrm>
        </p:spPr>
        <p:txBody>
          <a:bodyPr/>
          <a:lstStyle/>
          <a:p>
            <a:pPr eaLnBrk="1" hangingPunct="1"/>
            <a:r>
              <a:rPr lang="pl-PL" altLang="pl-PL" b="1" dirty="0" smtClean="0"/>
              <a:t>Bieda i nierówności</a:t>
            </a:r>
            <a:endParaRPr lang="pl-PL" altLang="pl-PL" b="1" dirty="0" smtClean="0"/>
          </a:p>
        </p:txBody>
      </p:sp>
      <p:sp>
        <p:nvSpPr>
          <p:cNvPr id="4099" name="Rectangle 3"/>
          <p:cNvSpPr>
            <a:spLocks noGrp="1" noChangeArrowheads="1"/>
          </p:cNvSpPr>
          <p:nvPr>
            <p:ph type="subTitle" idx="1"/>
          </p:nvPr>
        </p:nvSpPr>
        <p:spPr>
          <a:xfrm>
            <a:off x="66575" y="4797152"/>
            <a:ext cx="1348582" cy="1714872"/>
          </a:xfrm>
        </p:spPr>
        <p:txBody>
          <a:bodyPr/>
          <a:lstStyle/>
          <a:p>
            <a:pPr eaLnBrk="1" hangingPunct="1"/>
            <a:endParaRPr lang="pl-PL" altLang="pl-PL" sz="1800" dirty="0" smtClean="0"/>
          </a:p>
        </p:txBody>
      </p:sp>
      <p:pic>
        <p:nvPicPr>
          <p:cNvPr id="4101" name="Picture 5" descr="4505L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4005263"/>
            <a:ext cx="360045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C:\Users\witek\Desktop\ObracajacaSieZiemia.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1905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ymbol zastępczy zawartości 2"/>
          <p:cNvSpPr>
            <a:spLocks noGrp="1"/>
          </p:cNvSpPr>
          <p:nvPr>
            <p:ph idx="4294967295"/>
          </p:nvPr>
        </p:nvSpPr>
        <p:spPr>
          <a:xfrm>
            <a:off x="714375" y="1357313"/>
            <a:ext cx="7772400" cy="5214937"/>
          </a:xfrm>
        </p:spPr>
        <p:txBody>
          <a:bodyPr/>
          <a:lstStyle/>
          <a:p>
            <a:r>
              <a:rPr lang="en-US" altLang="pl-PL" smtClean="0"/>
              <a:t>An analysis of long-term trends shows the distance between the </a:t>
            </a:r>
            <a:r>
              <a:rPr lang="pl-PL" altLang="pl-PL" smtClean="0"/>
              <a:t>20% of </a:t>
            </a:r>
            <a:r>
              <a:rPr lang="en-US" altLang="pl-PL" smtClean="0"/>
              <a:t>richest and </a:t>
            </a:r>
            <a:r>
              <a:rPr lang="pl-PL" altLang="pl-PL" smtClean="0"/>
              <a:t>20% of </a:t>
            </a:r>
            <a:r>
              <a:rPr lang="en-US" altLang="pl-PL" smtClean="0"/>
              <a:t>poorest countries was about</a:t>
            </a:r>
            <a:r>
              <a:rPr lang="pl-PL" altLang="pl-PL" smtClean="0"/>
              <a:t> (UNO report, 1999)</a:t>
            </a:r>
            <a:r>
              <a:rPr lang="en-US" altLang="pl-PL" smtClean="0"/>
              <a:t>:</a:t>
            </a:r>
          </a:p>
          <a:p>
            <a:pPr lvl="1"/>
            <a:r>
              <a:rPr lang="en-US" altLang="pl-PL" smtClean="0"/>
              <a:t>3 to 1 in 1820 </a:t>
            </a:r>
          </a:p>
          <a:p>
            <a:pPr lvl="1"/>
            <a:r>
              <a:rPr lang="en-US" altLang="pl-PL" smtClean="0"/>
              <a:t>11 to 1 in 1913 </a:t>
            </a:r>
          </a:p>
          <a:p>
            <a:pPr lvl="1"/>
            <a:r>
              <a:rPr lang="en-US" altLang="pl-PL" smtClean="0"/>
              <a:t>35 to 1 in 1950 </a:t>
            </a:r>
          </a:p>
          <a:p>
            <a:pPr lvl="1"/>
            <a:r>
              <a:rPr lang="en-US" altLang="pl-PL" smtClean="0"/>
              <a:t>44 to 1 in 1973 </a:t>
            </a:r>
          </a:p>
          <a:p>
            <a:pPr lvl="1"/>
            <a:r>
              <a:rPr lang="en-US" altLang="pl-PL" smtClean="0"/>
              <a:t>72 to 1 in 1992</a:t>
            </a:r>
          </a:p>
          <a:p>
            <a:endParaRPr lang="pl-PL" altLang="pl-PL"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228725" y="1709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17411" name="Picture 2" descr="Reachest to poorest ratio"/>
          <p:cNvPicPr>
            <a:picLocks noChangeAspect="1" noChangeArrowheads="1"/>
          </p:cNvPicPr>
          <p:nvPr/>
        </p:nvPicPr>
        <p:blipFill>
          <a:blip r:embed="rId4">
            <a:extLst>
              <a:ext uri="{28A0092B-C50C-407E-A947-70E740481C1C}">
                <a14:useLocalDpi xmlns:a14="http://schemas.microsoft.com/office/drawing/2010/main" val="0"/>
              </a:ext>
            </a:extLst>
          </a:blip>
          <a:srcRect t="13669"/>
          <a:stretch>
            <a:fillRect/>
          </a:stretch>
        </p:blipFill>
        <p:spPr bwMode="auto">
          <a:xfrm>
            <a:off x="468313" y="2625725"/>
            <a:ext cx="82296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0" name="Rectangle 2"/>
          <p:cNvSpPr>
            <a:spLocks noGrp="1" noChangeArrowheads="1"/>
          </p:cNvSpPr>
          <p:nvPr>
            <p:ph type="title"/>
          </p:nvPr>
        </p:nvSpPr>
        <p:spPr>
          <a:xfrm>
            <a:off x="246063" y="930275"/>
            <a:ext cx="8718550" cy="1851025"/>
          </a:xfrm>
        </p:spPr>
        <p:txBody>
          <a:bodyPr>
            <a:normAutofit fontScale="90000"/>
          </a:bodyPr>
          <a:lstStyle/>
          <a:p>
            <a:pPr eaLnBrk="1" hangingPunct="1">
              <a:defRPr/>
            </a:pPr>
            <a:r>
              <a:rPr lang="pl-PL" sz="1800" smtClean="0">
                <a:latin typeface="Arial" pitchFamily="34" charset="0"/>
              </a:rPr>
              <a:t>ONZ,  1999: „w 1997 roku stosunek dochodów na osobę najbogatszych 20%  ludzi świata do dochodów 20% najbiedniejszych członków społeczeństwa globalnego był jak 74 do 1, podczas gdy w 1990 roku był  równy 64 do 1 a w 1960 jak 30 do 1”. </a:t>
            </a:r>
            <a:br>
              <a:rPr lang="pl-PL" sz="1800" smtClean="0">
                <a:latin typeface="Arial" pitchFamily="34" charset="0"/>
              </a:rPr>
            </a:br>
            <a:r>
              <a:rPr lang="pl-PL" sz="1800" smtClean="0">
                <a:latin typeface="Arial" pitchFamily="34" charset="0"/>
              </a:rPr>
              <a:t>obliczenia te dotyczą dochodów nominalnych a nie realnych. </a:t>
            </a:r>
            <a:br>
              <a:rPr lang="pl-PL" sz="1800" smtClean="0">
                <a:latin typeface="Arial" pitchFamily="34" charset="0"/>
              </a:rPr>
            </a:br>
            <a:r>
              <a:rPr lang="pl-PL" sz="1800" smtClean="0">
                <a:latin typeface="Arial" pitchFamily="34" charset="0"/>
              </a:rPr>
              <a:t>porównanie dochodów realnych (liczonych w sile nabywczej PPP) daje zupełnie innych obraz. Istotnie stosunek ten wzrósł z 11,3 w 1960 roku do 15,9 w 1980, ale w następnych latach zaczął powoli maleć, by osiągnąć wartość 15,1 w 1998 roku.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ytuł 1"/>
          <p:cNvSpPr>
            <a:spLocks noGrp="1"/>
          </p:cNvSpPr>
          <p:nvPr>
            <p:ph type="title"/>
          </p:nvPr>
        </p:nvSpPr>
        <p:spPr>
          <a:xfrm>
            <a:off x="246063" y="930275"/>
            <a:ext cx="7772400" cy="712788"/>
          </a:xfrm>
        </p:spPr>
        <p:txBody>
          <a:bodyPr/>
          <a:lstStyle/>
          <a:p>
            <a:r>
              <a:rPr lang="pl-PL" altLang="pl-PL" sz="3200" smtClean="0"/>
              <a:t>Global priorities in spending (1998)</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t="13158"/>
          <a:stretch>
            <a:fillRect/>
          </a:stretch>
        </p:blipFill>
        <p:spPr bwMode="auto">
          <a:xfrm>
            <a:off x="285750" y="1571625"/>
            <a:ext cx="8429625"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4"/>
          <p:cNvSpPr>
            <a:spLocks noChangeArrowheads="1"/>
          </p:cNvSpPr>
          <p:nvPr/>
        </p:nvSpPr>
        <p:spPr bwMode="auto">
          <a:xfrm>
            <a:off x="0" y="5157788"/>
            <a:ext cx="8101013" cy="431800"/>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sz="3200">
                <a:solidFill>
                  <a:schemeClr val="tx1"/>
                </a:solidFill>
                <a:latin typeface="Tahoma" panose="020B0604030504040204" pitchFamily="34" charset="0"/>
              </a:defRPr>
            </a:lvl1pPr>
            <a:lvl2pPr marL="742950" indent="-285750">
              <a:spcBef>
                <a:spcPct val="20000"/>
              </a:spcBef>
              <a:buSzPct val="75000"/>
              <a:buBlip>
                <a:blip r:embed="rId4"/>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8" y="2071688"/>
            <a:ext cx="87804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508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ytuł 1"/>
          <p:cNvSpPr>
            <a:spLocks noGrp="1"/>
          </p:cNvSpPr>
          <p:nvPr>
            <p:ph type="title"/>
          </p:nvPr>
        </p:nvSpPr>
        <p:spPr/>
        <p:txBody>
          <a:bodyPr/>
          <a:lstStyle/>
          <a:p>
            <a:endParaRPr lang="pl-PL" altLang="pl-PL" smtClean="0"/>
          </a:p>
        </p:txBody>
      </p:sp>
      <p:sp>
        <p:nvSpPr>
          <p:cNvPr id="20483" name="Symbol zastępczy zawartości 2"/>
          <p:cNvSpPr>
            <a:spLocks noGrp="1"/>
          </p:cNvSpPr>
          <p:nvPr>
            <p:ph idx="1"/>
          </p:nvPr>
        </p:nvSpPr>
        <p:spPr/>
        <p:txBody>
          <a:bodyPr/>
          <a:lstStyle/>
          <a:p>
            <a:endParaRPr lang="en-US" altLang="pl-PL" smtClean="0"/>
          </a:p>
          <a:p>
            <a:pPr lvl="1"/>
            <a:r>
              <a:rPr lang="en-US" altLang="pl-PL" smtClean="0"/>
              <a:t>China’s poverty rate fell from 85% to 15.9%, or by over 600 million people </a:t>
            </a:r>
          </a:p>
          <a:p>
            <a:pPr lvl="1"/>
            <a:r>
              <a:rPr lang="en-US" altLang="pl-PL" b="1" smtClean="0"/>
              <a:t>China accounts for nearly all the world’s reduction in poverty</a:t>
            </a:r>
            <a:r>
              <a:rPr lang="en-US" altLang="pl-PL" smtClean="0"/>
              <a:t> </a:t>
            </a:r>
          </a:p>
          <a:p>
            <a:pPr lvl="1"/>
            <a:r>
              <a:rPr lang="en-US" altLang="pl-PL" b="1" smtClean="0"/>
              <a:t>Excluding China, poverty fell only by around 10%</a:t>
            </a:r>
            <a:endParaRPr lang="en-US" altLang="pl-PL" smtClean="0"/>
          </a:p>
          <a:p>
            <a:endParaRPr lang="pl-PL" altLang="pl-PL"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5600"/>
            <a:ext cx="7129462"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07" name="Łącznik prostoliniowy 2"/>
          <p:cNvCxnSpPr>
            <a:cxnSpLocks noChangeShapeType="1"/>
            <a:endCxn id="5" idx="0"/>
          </p:cNvCxnSpPr>
          <p:nvPr/>
        </p:nvCxnSpPr>
        <p:spPr bwMode="auto">
          <a:xfrm>
            <a:off x="7267575" y="3421063"/>
            <a:ext cx="363538" cy="2165350"/>
          </a:xfrm>
          <a:prstGeom prst="line">
            <a:avLst/>
          </a:prstGeom>
          <a:noFill/>
          <a:ln w="34925" algn="ctr">
            <a:solidFill>
              <a:srgbClr val="58EB35"/>
            </a:solidFill>
            <a:round/>
            <a:headEnd/>
            <a:tailEnd/>
          </a:ln>
          <a:extLst>
            <a:ext uri="{909E8E84-426E-40DD-AFC4-6F175D3DCCD1}">
              <a14:hiddenFill xmlns:a14="http://schemas.microsoft.com/office/drawing/2010/main">
                <a:noFill/>
              </a14:hiddenFill>
            </a:ext>
          </a:extLst>
        </p:spPr>
      </p:cxnSp>
      <p:sp>
        <p:nvSpPr>
          <p:cNvPr id="21508" name="Rectangle 3"/>
          <p:cNvSpPr>
            <a:spLocks noGrp="1" noChangeArrowheads="1"/>
          </p:cNvSpPr>
          <p:nvPr>
            <p:ph type="title"/>
          </p:nvPr>
        </p:nvSpPr>
        <p:spPr>
          <a:xfrm>
            <a:off x="246063" y="930275"/>
            <a:ext cx="8897937" cy="627063"/>
          </a:xfrm>
        </p:spPr>
        <p:txBody>
          <a:bodyPr/>
          <a:lstStyle/>
          <a:p>
            <a:r>
              <a:rPr lang="pl-PL" altLang="pl-PL" sz="2400" b="1" smtClean="0"/>
              <a:t>World </a:t>
            </a:r>
            <a:r>
              <a:rPr lang="en-US" altLang="pl-PL" sz="2400" b="1" smtClean="0"/>
              <a:t>poverty1820-2000 (daily income below $1 per day (PPP))</a:t>
            </a:r>
            <a:r>
              <a:rPr lang="en-US" altLang="pl-PL" sz="2400" smtClean="0"/>
              <a:t> </a:t>
            </a:r>
          </a:p>
        </p:txBody>
      </p:sp>
      <p:sp>
        <p:nvSpPr>
          <p:cNvPr id="4" name="Line 4"/>
          <p:cNvSpPr>
            <a:spLocks noChangeShapeType="1"/>
          </p:cNvSpPr>
          <p:nvPr/>
        </p:nvSpPr>
        <p:spPr bwMode="auto">
          <a:xfrm flipV="1">
            <a:off x="6643688" y="1736725"/>
            <a:ext cx="46037" cy="4621213"/>
          </a:xfrm>
          <a:prstGeom prst="line">
            <a:avLst/>
          </a:prstGeom>
          <a:noFill/>
          <a:ln w="381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5" name="Elipsa 4"/>
          <p:cNvSpPr>
            <a:spLocks noChangeArrowheads="1"/>
          </p:cNvSpPr>
          <p:nvPr/>
        </p:nvSpPr>
        <p:spPr bwMode="auto">
          <a:xfrm>
            <a:off x="7559675" y="5586413"/>
            <a:ext cx="142875" cy="142875"/>
          </a:xfrm>
          <a:prstGeom prst="ellipse">
            <a:avLst/>
          </a:prstGeom>
          <a:solidFill>
            <a:srgbClr val="00B050"/>
          </a:solidFill>
          <a:ln w="9525" algn="ctr">
            <a:solidFill>
              <a:schemeClr val="tx1"/>
            </a:solidFill>
            <a:round/>
            <a:headEnd/>
            <a:tailEnd/>
          </a:ln>
        </p:spPr>
        <p:txBody>
          <a:bodyPr wrap="none"/>
          <a:lstStyle>
            <a:lvl1pPr>
              <a:spcBef>
                <a:spcPct val="20000"/>
              </a:spcBef>
              <a:buBlip>
                <a:blip r:embed="rId3"/>
              </a:buBlip>
              <a:defRPr sz="3200">
                <a:solidFill>
                  <a:schemeClr val="tx1"/>
                </a:solidFill>
                <a:latin typeface="Tahoma" panose="020B0604030504040204" pitchFamily="34" charset="0"/>
              </a:defRPr>
            </a:lvl1pPr>
            <a:lvl2pPr marL="742950" indent="-285750">
              <a:spcBef>
                <a:spcPct val="20000"/>
              </a:spcBef>
              <a:buSzPct val="75000"/>
              <a:buBlip>
                <a:blip r:embed="rId4"/>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652713" y="194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84313"/>
            <a:ext cx="7129462"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Grp="1" noChangeArrowheads="1"/>
          </p:cNvSpPr>
          <p:nvPr>
            <p:ph type="title"/>
          </p:nvPr>
        </p:nvSpPr>
        <p:spPr>
          <a:xfrm>
            <a:off x="246063" y="930275"/>
            <a:ext cx="7772400" cy="411163"/>
          </a:xfrm>
        </p:spPr>
        <p:txBody>
          <a:bodyPr/>
          <a:lstStyle/>
          <a:p>
            <a:r>
              <a:rPr lang="pl-PL" altLang="pl-PL" sz="2400" smtClean="0"/>
              <a:t>World poverty1820-2000 (share of the poorest)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457325"/>
            <a:ext cx="70485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a:xfrm>
            <a:off x="214313" y="785813"/>
            <a:ext cx="7772400" cy="785812"/>
          </a:xfrm>
        </p:spPr>
        <p:txBody>
          <a:bodyPr/>
          <a:lstStyle/>
          <a:p>
            <a:r>
              <a:rPr lang="en-US" altLang="pl-PL" sz="2400" smtClean="0"/>
              <a:t>World population and number of the poorest (below $1</a:t>
            </a:r>
            <a:r>
              <a:rPr lang="pl-PL" altLang="pl-PL" sz="2400" smtClean="0"/>
              <a:t> per day</a:t>
            </a:r>
            <a:r>
              <a:rPr lang="en-US" altLang="pl-PL" sz="2400" smtClean="0"/>
              <a:t> (PPP)) [mln of persons]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ytuł 1"/>
          <p:cNvSpPr>
            <a:spLocks noGrp="1"/>
          </p:cNvSpPr>
          <p:nvPr>
            <p:ph type="title"/>
          </p:nvPr>
        </p:nvSpPr>
        <p:spPr/>
        <p:txBody>
          <a:bodyPr/>
          <a:lstStyle/>
          <a:p>
            <a:endParaRPr lang="pl-PL" altLang="pl-PL" smtClean="0"/>
          </a:p>
        </p:txBody>
      </p:sp>
      <p:pic>
        <p:nvPicPr>
          <p:cNvPr id="26627" name="Picture 2" descr="C:\Teksty\Papers\Globalizacja\Rysunki do wykorzystania\Where poverty has fallen.gif"/>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a:xfrm>
            <a:off x="2357438" y="1143000"/>
            <a:ext cx="4286250" cy="531495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daty 2"/>
          <p:cNvSpPr>
            <a:spLocks noGrp="1"/>
          </p:cNvSpPr>
          <p:nvPr>
            <p:ph type="dt" sz="half" idx="10"/>
          </p:nvPr>
        </p:nvSpPr>
        <p:spPr/>
        <p:txBody>
          <a:bodyPr/>
          <a:lstStyle/>
          <a:p>
            <a:pPr>
              <a:defRPr/>
            </a:pPr>
            <a:r>
              <a:rPr lang="pl-PL" smtClean="0"/>
              <a:t>Witold Kwaśnicki (INE, UWr), Notatki do wykładów</a:t>
            </a:r>
            <a:endParaRPr lang="pl-PL"/>
          </a:p>
        </p:txBody>
      </p:sp>
      <p:pic>
        <p:nvPicPr>
          <p:cNvPr id="4" name="Obraz 3" descr="World-Poverty-Since-1820"/>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036496" cy="6624736"/>
          </a:xfrm>
          <a:prstGeom prst="rect">
            <a:avLst/>
          </a:prstGeom>
          <a:noFill/>
          <a:ln>
            <a:noFill/>
          </a:ln>
        </p:spPr>
      </p:pic>
    </p:spTree>
    <p:extLst>
      <p:ext uri="{BB962C8B-B14F-4D97-AF65-F5344CB8AC3E}">
        <p14:creationId xmlns:p14="http://schemas.microsoft.com/office/powerpoint/2010/main" val="4072772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pl-PL" altLang="pl-PL" smtClean="0"/>
              <a:t>Bieda – jak ją można postrzegać?</a:t>
            </a:r>
          </a:p>
        </p:txBody>
      </p:sp>
      <p:sp>
        <p:nvSpPr>
          <p:cNvPr id="5123" name="Rectangle 3"/>
          <p:cNvSpPr>
            <a:spLocks noGrp="1" noChangeArrowheads="1"/>
          </p:cNvSpPr>
          <p:nvPr>
            <p:ph type="body" idx="1"/>
          </p:nvPr>
        </p:nvSpPr>
        <p:spPr/>
        <p:txBody>
          <a:bodyPr/>
          <a:lstStyle/>
          <a:p>
            <a:pPr eaLnBrk="1" hangingPunct="1"/>
            <a:r>
              <a:rPr lang="pl-PL" altLang="pl-PL" smtClean="0"/>
              <a:t>Odczucie subiektywne</a:t>
            </a:r>
          </a:p>
          <a:p>
            <a:pPr eaLnBrk="1" hangingPunct="1"/>
            <a:r>
              <a:rPr lang="pl-PL" altLang="pl-PL" smtClean="0"/>
              <a:t>Miara obiektywna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8888" y="620688"/>
            <a:ext cx="7577137" cy="1224136"/>
          </a:xfrm>
        </p:spPr>
        <p:txBody>
          <a:bodyPr/>
          <a:lstStyle/>
          <a:p>
            <a:r>
              <a:rPr lang="pl-PL" dirty="0" smtClean="0"/>
              <a:t>Global </a:t>
            </a:r>
            <a:r>
              <a:rPr lang="pl-PL" dirty="0" err="1" smtClean="0"/>
              <a:t>poverty</a:t>
            </a:r>
            <a:r>
              <a:rPr lang="pl-PL" dirty="0" smtClean="0"/>
              <a:t> </a:t>
            </a:r>
            <a:r>
              <a:rPr lang="pl-PL" dirty="0" err="1" smtClean="0"/>
              <a:t>rate</a:t>
            </a:r>
            <a:r>
              <a:rPr lang="pl-PL" dirty="0" smtClean="0"/>
              <a:t> </a:t>
            </a:r>
            <a:br>
              <a:rPr lang="pl-PL" dirty="0" smtClean="0"/>
            </a:br>
            <a:r>
              <a:rPr lang="pl-PL" sz="2400" dirty="0" smtClean="0"/>
              <a:t>(</a:t>
            </a:r>
            <a:r>
              <a:rPr lang="pl-PL" sz="2400" dirty="0" err="1" smtClean="0"/>
              <a:t>official</a:t>
            </a:r>
            <a:r>
              <a:rPr lang="pl-PL" sz="2400" dirty="0" smtClean="0"/>
              <a:t> and </a:t>
            </a:r>
            <a:r>
              <a:rPr lang="pl-PL" sz="2400" dirty="0" err="1" smtClean="0"/>
              <a:t>baseline</a:t>
            </a:r>
            <a:r>
              <a:rPr lang="pl-PL" sz="2400" dirty="0" smtClean="0"/>
              <a:t> </a:t>
            </a:r>
            <a:r>
              <a:rPr lang="pl-PL" sz="2400" dirty="0" err="1" smtClean="0"/>
              <a:t>scenario</a:t>
            </a:r>
            <a:r>
              <a:rPr lang="pl-PL" sz="2400" dirty="0" smtClean="0"/>
              <a:t>, in </a:t>
            </a:r>
            <a:r>
              <a:rPr lang="pl-PL" sz="2400" dirty="0" err="1" smtClean="0"/>
              <a:t>percent</a:t>
            </a:r>
            <a:r>
              <a:rPr lang="pl-PL" sz="2400" dirty="0" smtClean="0"/>
              <a:t>)</a:t>
            </a:r>
            <a:endParaRPr lang="pl-PL" sz="2400" dirty="0"/>
          </a:p>
        </p:txBody>
      </p:sp>
      <p:pic>
        <p:nvPicPr>
          <p:cNvPr id="4" name="Obraz 3" descr="label"/>
          <p:cNvPicPr/>
          <p:nvPr/>
        </p:nvPicPr>
        <p:blipFill rotWithShape="1">
          <a:blip r:embed="rId2">
            <a:extLst>
              <a:ext uri="{28A0092B-C50C-407E-A947-70E740481C1C}">
                <a14:useLocalDpi xmlns:a14="http://schemas.microsoft.com/office/drawing/2010/main" val="0"/>
              </a:ext>
            </a:extLst>
          </a:blip>
          <a:srcRect l="-705" t="8553" r="705" b="34783"/>
          <a:stretch/>
        </p:blipFill>
        <p:spPr bwMode="auto">
          <a:xfrm>
            <a:off x="-180528" y="1412776"/>
            <a:ext cx="9324528" cy="4968552"/>
          </a:xfrm>
          <a:prstGeom prst="rect">
            <a:avLst/>
          </a:prstGeom>
          <a:noFill/>
          <a:ln>
            <a:noFill/>
          </a:ln>
        </p:spPr>
      </p:pic>
      <p:sp>
        <p:nvSpPr>
          <p:cNvPr id="5" name="Owal 4"/>
          <p:cNvSpPr/>
          <p:nvPr/>
        </p:nvSpPr>
        <p:spPr bwMode="auto">
          <a:xfrm>
            <a:off x="6012160" y="4941168"/>
            <a:ext cx="216024" cy="216024"/>
          </a:xfrm>
          <a:prstGeom prst="ellipse">
            <a:avLst/>
          </a:prstGeom>
          <a:solidFill>
            <a:srgbClr val="33CC33"/>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smtClean="0">
              <a:ln>
                <a:noFill/>
              </a:ln>
              <a:solidFill>
                <a:schemeClr val="tx1"/>
              </a:solidFill>
              <a:effectLst/>
              <a:latin typeface="Tahoma" charset="0"/>
            </a:endParaRPr>
          </a:p>
        </p:txBody>
      </p:sp>
    </p:spTree>
    <p:extLst>
      <p:ext uri="{BB962C8B-B14F-4D97-AF65-F5344CB8AC3E}">
        <p14:creationId xmlns:p14="http://schemas.microsoft.com/office/powerpoint/2010/main" val="399840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24075" y="930275"/>
            <a:ext cx="6769100" cy="411163"/>
          </a:xfrm>
        </p:spPr>
        <p:txBody>
          <a:bodyPr/>
          <a:lstStyle/>
          <a:p>
            <a:r>
              <a:rPr lang="pl-PL" altLang="pl-PL" sz="2400" b="1" smtClean="0"/>
              <a:t>Lorenz curves in 1900, 1965 and 2000</a:t>
            </a:r>
            <a:endParaRPr lang="pl-PL" altLang="pl-PL" sz="2400" smtClean="0"/>
          </a:p>
        </p:txBody>
      </p:sp>
      <p:sp>
        <p:nvSpPr>
          <p:cNvPr id="160771" name="Line 3"/>
          <p:cNvSpPr>
            <a:spLocks noChangeShapeType="1"/>
          </p:cNvSpPr>
          <p:nvPr/>
        </p:nvSpPr>
        <p:spPr bwMode="auto">
          <a:xfrm flipV="1">
            <a:off x="792163" y="1627188"/>
            <a:ext cx="0" cy="44656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pl-PL"/>
          </a:p>
        </p:txBody>
      </p:sp>
      <p:sp>
        <p:nvSpPr>
          <p:cNvPr id="160772" name="Freeform 4"/>
          <p:cNvSpPr>
            <a:spLocks/>
          </p:cNvSpPr>
          <p:nvPr/>
        </p:nvSpPr>
        <p:spPr bwMode="auto">
          <a:xfrm>
            <a:off x="792163" y="6078538"/>
            <a:ext cx="5326062" cy="14287"/>
          </a:xfrm>
          <a:custGeom>
            <a:avLst/>
            <a:gdLst>
              <a:gd name="T0" fmla="*/ 0 w 3355"/>
              <a:gd name="T1" fmla="*/ 2147483646 h 9"/>
              <a:gd name="T2" fmla="*/ 2147483646 w 3355"/>
              <a:gd name="T3" fmla="*/ 0 h 9"/>
              <a:gd name="T4" fmla="*/ 0 60000 65536"/>
              <a:gd name="T5" fmla="*/ 0 60000 65536"/>
              <a:gd name="T6" fmla="*/ 0 w 3355"/>
              <a:gd name="T7" fmla="*/ 0 h 9"/>
              <a:gd name="T8" fmla="*/ 3355 w 3355"/>
              <a:gd name="T9" fmla="*/ 9 h 9"/>
            </a:gdLst>
            <a:ahLst/>
            <a:cxnLst>
              <a:cxn ang="T4">
                <a:pos x="T0" y="T1"/>
              </a:cxn>
              <a:cxn ang="T5">
                <a:pos x="T2" y="T3"/>
              </a:cxn>
            </a:cxnLst>
            <a:rect l="T6" t="T7" r="T8" b="T9"/>
            <a:pathLst>
              <a:path w="3355" h="9">
                <a:moveTo>
                  <a:pt x="0" y="9"/>
                </a:moveTo>
                <a:lnTo>
                  <a:pt x="3355" y="0"/>
                </a:ln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73" name="Text Box 5"/>
          <p:cNvSpPr txBox="1">
            <a:spLocks noChangeArrowheads="1"/>
          </p:cNvSpPr>
          <p:nvPr/>
        </p:nvSpPr>
        <p:spPr bwMode="auto">
          <a:xfrm>
            <a:off x="92075" y="1341438"/>
            <a:ext cx="1898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Cumulative income</a:t>
            </a:r>
          </a:p>
        </p:txBody>
      </p:sp>
      <p:sp>
        <p:nvSpPr>
          <p:cNvPr id="160774" name="Text Box 6"/>
          <p:cNvSpPr txBox="1">
            <a:spLocks noChangeArrowheads="1"/>
          </p:cNvSpPr>
          <p:nvPr/>
        </p:nvSpPr>
        <p:spPr bwMode="auto">
          <a:xfrm>
            <a:off x="3492500" y="3716338"/>
            <a:ext cx="633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0000FF"/>
                </a:solidFill>
                <a:latin typeface="Times New Roman" panose="02020603050405020304" pitchFamily="18" charset="0"/>
              </a:rPr>
              <a:t>1900</a:t>
            </a:r>
          </a:p>
        </p:txBody>
      </p:sp>
      <p:sp>
        <p:nvSpPr>
          <p:cNvPr id="160775" name="Text Box 7"/>
          <p:cNvSpPr txBox="1">
            <a:spLocks noChangeArrowheads="1"/>
          </p:cNvSpPr>
          <p:nvPr/>
        </p:nvSpPr>
        <p:spPr bwMode="auto">
          <a:xfrm>
            <a:off x="1439863" y="2924175"/>
            <a:ext cx="1976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Uniform distribution</a:t>
            </a:r>
          </a:p>
        </p:txBody>
      </p:sp>
      <p:sp>
        <p:nvSpPr>
          <p:cNvPr id="160776" name="Line 8"/>
          <p:cNvSpPr>
            <a:spLocks noChangeShapeType="1"/>
          </p:cNvSpPr>
          <p:nvPr/>
        </p:nvSpPr>
        <p:spPr bwMode="auto">
          <a:xfrm flipH="1">
            <a:off x="5543550" y="1916113"/>
            <a:ext cx="1588" cy="4176712"/>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77" name="Line 9"/>
          <p:cNvSpPr>
            <a:spLocks noChangeShapeType="1"/>
          </p:cNvSpPr>
          <p:nvPr/>
        </p:nvSpPr>
        <p:spPr bwMode="auto">
          <a:xfrm flipH="1">
            <a:off x="790575" y="1916113"/>
            <a:ext cx="4754563"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78" name="Text Box 10"/>
          <p:cNvSpPr txBox="1">
            <a:spLocks noChangeArrowheads="1"/>
          </p:cNvSpPr>
          <p:nvPr/>
        </p:nvSpPr>
        <p:spPr bwMode="auto">
          <a:xfrm>
            <a:off x="5183188" y="6164263"/>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100%</a:t>
            </a:r>
          </a:p>
        </p:txBody>
      </p:sp>
      <p:sp>
        <p:nvSpPr>
          <p:cNvPr id="160779" name="Text Box 11"/>
          <p:cNvSpPr txBox="1">
            <a:spLocks noChangeArrowheads="1"/>
          </p:cNvSpPr>
          <p:nvPr/>
        </p:nvSpPr>
        <p:spPr bwMode="auto">
          <a:xfrm>
            <a:off x="0" y="177165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100%</a:t>
            </a:r>
          </a:p>
        </p:txBody>
      </p:sp>
      <p:sp>
        <p:nvSpPr>
          <p:cNvPr id="160780" name="Text Box 12"/>
          <p:cNvSpPr txBox="1">
            <a:spLocks noChangeArrowheads="1"/>
          </p:cNvSpPr>
          <p:nvPr/>
        </p:nvSpPr>
        <p:spPr bwMode="auto">
          <a:xfrm>
            <a:off x="71438" y="522763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20%</a:t>
            </a:r>
          </a:p>
        </p:txBody>
      </p:sp>
      <p:sp>
        <p:nvSpPr>
          <p:cNvPr id="160781" name="Text Box 13"/>
          <p:cNvSpPr txBox="1">
            <a:spLocks noChangeArrowheads="1"/>
          </p:cNvSpPr>
          <p:nvPr/>
        </p:nvSpPr>
        <p:spPr bwMode="auto">
          <a:xfrm>
            <a:off x="71438" y="4219575"/>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40%</a:t>
            </a:r>
          </a:p>
        </p:txBody>
      </p:sp>
      <p:sp>
        <p:nvSpPr>
          <p:cNvPr id="160782" name="Text Box 14"/>
          <p:cNvSpPr txBox="1">
            <a:spLocks noChangeArrowheads="1"/>
          </p:cNvSpPr>
          <p:nvPr/>
        </p:nvSpPr>
        <p:spPr bwMode="auto">
          <a:xfrm>
            <a:off x="71438" y="328453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60%</a:t>
            </a:r>
          </a:p>
        </p:txBody>
      </p:sp>
      <p:sp>
        <p:nvSpPr>
          <p:cNvPr id="160783" name="Text Box 15"/>
          <p:cNvSpPr txBox="1">
            <a:spLocks noChangeArrowheads="1"/>
          </p:cNvSpPr>
          <p:nvPr/>
        </p:nvSpPr>
        <p:spPr bwMode="auto">
          <a:xfrm>
            <a:off x="71438" y="2563813"/>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80%</a:t>
            </a:r>
          </a:p>
        </p:txBody>
      </p:sp>
      <p:sp>
        <p:nvSpPr>
          <p:cNvPr id="160784" name="Text Box 16"/>
          <p:cNvSpPr txBox="1">
            <a:spLocks noChangeArrowheads="1"/>
          </p:cNvSpPr>
          <p:nvPr/>
        </p:nvSpPr>
        <p:spPr bwMode="auto">
          <a:xfrm>
            <a:off x="129540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20%</a:t>
            </a:r>
          </a:p>
        </p:txBody>
      </p:sp>
      <p:sp>
        <p:nvSpPr>
          <p:cNvPr id="160785" name="Text Box 17"/>
          <p:cNvSpPr txBox="1">
            <a:spLocks noChangeArrowheads="1"/>
          </p:cNvSpPr>
          <p:nvPr/>
        </p:nvSpPr>
        <p:spPr bwMode="auto">
          <a:xfrm>
            <a:off x="237490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40%</a:t>
            </a:r>
          </a:p>
        </p:txBody>
      </p:sp>
      <p:sp>
        <p:nvSpPr>
          <p:cNvPr id="160786" name="Text Box 18"/>
          <p:cNvSpPr txBox="1">
            <a:spLocks noChangeArrowheads="1"/>
          </p:cNvSpPr>
          <p:nvPr/>
        </p:nvSpPr>
        <p:spPr bwMode="auto">
          <a:xfrm>
            <a:off x="338455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60%</a:t>
            </a:r>
          </a:p>
        </p:txBody>
      </p:sp>
      <p:sp>
        <p:nvSpPr>
          <p:cNvPr id="160787" name="Text Box 19"/>
          <p:cNvSpPr txBox="1">
            <a:spLocks noChangeArrowheads="1"/>
          </p:cNvSpPr>
          <p:nvPr/>
        </p:nvSpPr>
        <p:spPr bwMode="auto">
          <a:xfrm>
            <a:off x="4319588" y="6164263"/>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80%</a:t>
            </a:r>
          </a:p>
        </p:txBody>
      </p:sp>
      <p:sp>
        <p:nvSpPr>
          <p:cNvPr id="160788" name="Text Box 20"/>
          <p:cNvSpPr txBox="1">
            <a:spLocks noChangeArrowheads="1"/>
          </p:cNvSpPr>
          <p:nvPr/>
        </p:nvSpPr>
        <p:spPr bwMode="auto">
          <a:xfrm>
            <a:off x="431800" y="5948363"/>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A</a:t>
            </a:r>
          </a:p>
        </p:txBody>
      </p:sp>
      <p:sp>
        <p:nvSpPr>
          <p:cNvPr id="160789" name="Text Box 21"/>
          <p:cNvSpPr txBox="1">
            <a:spLocks noChangeArrowheads="1"/>
          </p:cNvSpPr>
          <p:nvPr/>
        </p:nvSpPr>
        <p:spPr bwMode="auto">
          <a:xfrm>
            <a:off x="5183188" y="5732463"/>
            <a:ext cx="30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B</a:t>
            </a:r>
          </a:p>
        </p:txBody>
      </p:sp>
      <p:sp>
        <p:nvSpPr>
          <p:cNvPr id="160790" name="Text Box 22"/>
          <p:cNvSpPr txBox="1">
            <a:spLocks noChangeArrowheads="1"/>
          </p:cNvSpPr>
          <p:nvPr/>
        </p:nvSpPr>
        <p:spPr bwMode="auto">
          <a:xfrm>
            <a:off x="5614988" y="1700213"/>
            <a:ext cx="306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latin typeface="Times New Roman" panose="02020603050405020304" pitchFamily="18" charset="0"/>
              </a:rPr>
              <a:t>C</a:t>
            </a:r>
          </a:p>
        </p:txBody>
      </p:sp>
      <p:sp>
        <p:nvSpPr>
          <p:cNvPr id="160791" name="Freeform 23"/>
          <p:cNvSpPr>
            <a:spLocks/>
          </p:cNvSpPr>
          <p:nvPr/>
        </p:nvSpPr>
        <p:spPr bwMode="auto">
          <a:xfrm>
            <a:off x="792163" y="1912938"/>
            <a:ext cx="4730750" cy="4179887"/>
          </a:xfrm>
          <a:custGeom>
            <a:avLst/>
            <a:gdLst>
              <a:gd name="T0" fmla="*/ 0 w 2980"/>
              <a:gd name="T1" fmla="*/ 2147483646 h 2633"/>
              <a:gd name="T2" fmla="*/ 2147483646 w 2980"/>
              <a:gd name="T3" fmla="*/ 0 h 2633"/>
              <a:gd name="T4" fmla="*/ 0 60000 65536"/>
              <a:gd name="T5" fmla="*/ 0 60000 65536"/>
              <a:gd name="T6" fmla="*/ 0 w 2980"/>
              <a:gd name="T7" fmla="*/ 0 h 2633"/>
              <a:gd name="T8" fmla="*/ 2980 w 2980"/>
              <a:gd name="T9" fmla="*/ 2633 h 2633"/>
            </a:gdLst>
            <a:ahLst/>
            <a:cxnLst>
              <a:cxn ang="T4">
                <a:pos x="T0" y="T1"/>
              </a:cxn>
              <a:cxn ang="T5">
                <a:pos x="T2" y="T3"/>
              </a:cxn>
            </a:cxnLst>
            <a:rect l="T6" t="T7" r="T8" b="T9"/>
            <a:pathLst>
              <a:path w="2980" h="2633">
                <a:moveTo>
                  <a:pt x="0" y="2633"/>
                </a:moveTo>
                <a:cubicBezTo>
                  <a:pt x="496" y="2194"/>
                  <a:pt x="2359" y="549"/>
                  <a:pt x="2980" y="0"/>
                </a:cubicBezTo>
              </a:path>
            </a:pathLst>
          </a:custGeom>
          <a:noFill/>
          <a:ln w="571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2" name="Freeform 24"/>
          <p:cNvSpPr>
            <a:spLocks/>
          </p:cNvSpPr>
          <p:nvPr/>
        </p:nvSpPr>
        <p:spPr bwMode="auto">
          <a:xfrm>
            <a:off x="790575" y="1916113"/>
            <a:ext cx="4748213" cy="4176712"/>
          </a:xfrm>
          <a:custGeom>
            <a:avLst/>
            <a:gdLst>
              <a:gd name="T0" fmla="*/ 0 w 2991"/>
              <a:gd name="T1" fmla="*/ 2147483646 h 2631"/>
              <a:gd name="T2" fmla="*/ 2147483646 w 2991"/>
              <a:gd name="T3" fmla="*/ 2147483646 h 2631"/>
              <a:gd name="T4" fmla="*/ 2147483646 w 2991"/>
              <a:gd name="T5" fmla="*/ 2147483646 h 2631"/>
              <a:gd name="T6" fmla="*/ 2147483646 w 2991"/>
              <a:gd name="T7" fmla="*/ 2147483646 h 2631"/>
              <a:gd name="T8" fmla="*/ 2147483646 w 2991"/>
              <a:gd name="T9" fmla="*/ 2147483646 h 2631"/>
              <a:gd name="T10" fmla="*/ 2147483646 w 2991"/>
              <a:gd name="T11" fmla="*/ 0 h 2631"/>
              <a:gd name="T12" fmla="*/ 0 60000 65536"/>
              <a:gd name="T13" fmla="*/ 0 60000 65536"/>
              <a:gd name="T14" fmla="*/ 0 60000 65536"/>
              <a:gd name="T15" fmla="*/ 0 60000 65536"/>
              <a:gd name="T16" fmla="*/ 0 60000 65536"/>
              <a:gd name="T17" fmla="*/ 0 60000 65536"/>
              <a:gd name="T18" fmla="*/ 0 w 2991"/>
              <a:gd name="T19" fmla="*/ 0 h 2631"/>
              <a:gd name="T20" fmla="*/ 2991 w 2991"/>
              <a:gd name="T21" fmla="*/ 2631 h 2631"/>
            </a:gdLst>
            <a:ahLst/>
            <a:cxnLst>
              <a:cxn ang="T12">
                <a:pos x="T0" y="T1"/>
              </a:cxn>
              <a:cxn ang="T13">
                <a:pos x="T2" y="T3"/>
              </a:cxn>
              <a:cxn ang="T14">
                <a:pos x="T4" y="T5"/>
              </a:cxn>
              <a:cxn ang="T15">
                <a:pos x="T6" y="T7"/>
              </a:cxn>
              <a:cxn ang="T16">
                <a:pos x="T8" y="T9"/>
              </a:cxn>
              <a:cxn ang="T17">
                <a:pos x="T10" y="T11"/>
              </a:cxn>
            </a:cxnLst>
            <a:rect l="T18" t="T19" r="T20" b="T21"/>
            <a:pathLst>
              <a:path w="2991" h="2631">
                <a:moveTo>
                  <a:pt x="0" y="2631"/>
                </a:moveTo>
                <a:cubicBezTo>
                  <a:pt x="202" y="2547"/>
                  <a:pt x="919" y="2266"/>
                  <a:pt x="1211" y="2128"/>
                </a:cubicBezTo>
                <a:cubicBezTo>
                  <a:pt x="1503" y="1990"/>
                  <a:pt x="1580" y="1933"/>
                  <a:pt x="1750" y="1803"/>
                </a:cubicBezTo>
                <a:cubicBezTo>
                  <a:pt x="1920" y="1673"/>
                  <a:pt x="2101" y="1503"/>
                  <a:pt x="2233" y="1348"/>
                </a:cubicBezTo>
                <a:cubicBezTo>
                  <a:pt x="2365" y="1193"/>
                  <a:pt x="2414" y="1099"/>
                  <a:pt x="2540" y="874"/>
                </a:cubicBezTo>
                <a:cubicBezTo>
                  <a:pt x="2666" y="649"/>
                  <a:pt x="2897" y="182"/>
                  <a:pt x="2991" y="0"/>
                </a:cubicBezTo>
              </a:path>
            </a:pathLst>
          </a:cu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3" name="Line 25"/>
          <p:cNvSpPr>
            <a:spLocks noChangeShapeType="1"/>
          </p:cNvSpPr>
          <p:nvPr/>
        </p:nvSpPr>
        <p:spPr bwMode="auto">
          <a:xfrm>
            <a:off x="790575" y="6092825"/>
            <a:ext cx="4752975" cy="0"/>
          </a:xfrm>
          <a:prstGeom prst="line">
            <a:avLst/>
          </a:prstGeom>
          <a:noFill/>
          <a:ln w="38100">
            <a:solidFill>
              <a:srgbClr val="CC0099"/>
            </a:solidFill>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94" name="Line 26"/>
          <p:cNvSpPr>
            <a:spLocks noChangeShapeType="1"/>
          </p:cNvSpPr>
          <p:nvPr/>
        </p:nvSpPr>
        <p:spPr bwMode="auto">
          <a:xfrm flipV="1">
            <a:off x="5543550" y="1916113"/>
            <a:ext cx="0" cy="4176712"/>
          </a:xfrm>
          <a:prstGeom prst="line">
            <a:avLst/>
          </a:prstGeom>
          <a:noFill/>
          <a:ln w="38100">
            <a:solidFill>
              <a:srgbClr val="CC0099"/>
            </a:solidFill>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95" name="Freeform 27"/>
          <p:cNvSpPr>
            <a:spLocks/>
          </p:cNvSpPr>
          <p:nvPr/>
        </p:nvSpPr>
        <p:spPr bwMode="auto">
          <a:xfrm>
            <a:off x="798513" y="1887538"/>
            <a:ext cx="4748212" cy="4176712"/>
          </a:xfrm>
          <a:custGeom>
            <a:avLst/>
            <a:gdLst>
              <a:gd name="T0" fmla="*/ 0 w 2991"/>
              <a:gd name="T1" fmla="*/ 2147483646 h 2631"/>
              <a:gd name="T2" fmla="*/ 2147483646 w 2991"/>
              <a:gd name="T3" fmla="*/ 2147483646 h 2631"/>
              <a:gd name="T4" fmla="*/ 2147483646 w 2991"/>
              <a:gd name="T5" fmla="*/ 2147483646 h 2631"/>
              <a:gd name="T6" fmla="*/ 2147483646 w 2991"/>
              <a:gd name="T7" fmla="*/ 2147483646 h 2631"/>
              <a:gd name="T8" fmla="*/ 2147483646 w 2991"/>
              <a:gd name="T9" fmla="*/ 2147483646 h 2631"/>
              <a:gd name="T10" fmla="*/ 2147483646 w 2991"/>
              <a:gd name="T11" fmla="*/ 0 h 2631"/>
              <a:gd name="T12" fmla="*/ 0 60000 65536"/>
              <a:gd name="T13" fmla="*/ 0 60000 65536"/>
              <a:gd name="T14" fmla="*/ 0 60000 65536"/>
              <a:gd name="T15" fmla="*/ 0 60000 65536"/>
              <a:gd name="T16" fmla="*/ 0 60000 65536"/>
              <a:gd name="T17" fmla="*/ 0 60000 65536"/>
              <a:gd name="T18" fmla="*/ 0 w 2991"/>
              <a:gd name="T19" fmla="*/ 0 h 2631"/>
              <a:gd name="T20" fmla="*/ 2991 w 2991"/>
              <a:gd name="T21" fmla="*/ 2631 h 2631"/>
            </a:gdLst>
            <a:ahLst/>
            <a:cxnLst>
              <a:cxn ang="T12">
                <a:pos x="T0" y="T1"/>
              </a:cxn>
              <a:cxn ang="T13">
                <a:pos x="T2" y="T3"/>
              </a:cxn>
              <a:cxn ang="T14">
                <a:pos x="T4" y="T5"/>
              </a:cxn>
              <a:cxn ang="T15">
                <a:pos x="T6" y="T7"/>
              </a:cxn>
              <a:cxn ang="T16">
                <a:pos x="T8" y="T9"/>
              </a:cxn>
              <a:cxn ang="T17">
                <a:pos x="T10" y="T11"/>
              </a:cxn>
            </a:cxnLst>
            <a:rect l="T18" t="T19" r="T20" b="T21"/>
            <a:pathLst>
              <a:path w="2991" h="2631">
                <a:moveTo>
                  <a:pt x="0" y="2631"/>
                </a:moveTo>
                <a:cubicBezTo>
                  <a:pt x="216" y="2580"/>
                  <a:pt x="966" y="2441"/>
                  <a:pt x="1299" y="2323"/>
                </a:cubicBezTo>
                <a:cubicBezTo>
                  <a:pt x="1632" y="2205"/>
                  <a:pt x="1810" y="2065"/>
                  <a:pt x="1996" y="1923"/>
                </a:cubicBezTo>
                <a:cubicBezTo>
                  <a:pt x="2182" y="1781"/>
                  <a:pt x="2299" y="1632"/>
                  <a:pt x="2414" y="1468"/>
                </a:cubicBezTo>
                <a:cubicBezTo>
                  <a:pt x="2529" y="1304"/>
                  <a:pt x="2588" y="1183"/>
                  <a:pt x="2684" y="938"/>
                </a:cubicBezTo>
                <a:cubicBezTo>
                  <a:pt x="2780" y="693"/>
                  <a:pt x="2927" y="195"/>
                  <a:pt x="2991" y="0"/>
                </a:cubicBezTo>
              </a:path>
            </a:pathLst>
          </a:custGeom>
          <a:noFill/>
          <a:ln w="571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6" name="Freeform 28"/>
          <p:cNvSpPr>
            <a:spLocks/>
          </p:cNvSpPr>
          <p:nvPr/>
        </p:nvSpPr>
        <p:spPr bwMode="auto">
          <a:xfrm>
            <a:off x="793750" y="1905000"/>
            <a:ext cx="4749800" cy="4178300"/>
          </a:xfrm>
          <a:custGeom>
            <a:avLst/>
            <a:gdLst>
              <a:gd name="T0" fmla="*/ 0 w 2992"/>
              <a:gd name="T1" fmla="*/ 2147483646 h 2632"/>
              <a:gd name="T2" fmla="*/ 2147483646 w 2992"/>
              <a:gd name="T3" fmla="*/ 2147483646 h 2632"/>
              <a:gd name="T4" fmla="*/ 2147483646 w 2992"/>
              <a:gd name="T5" fmla="*/ 2147483646 h 2632"/>
              <a:gd name="T6" fmla="*/ 2147483646 w 2992"/>
              <a:gd name="T7" fmla="*/ 2147483646 h 2632"/>
              <a:gd name="T8" fmla="*/ 2147483646 w 2992"/>
              <a:gd name="T9" fmla="*/ 2147483646 h 2632"/>
              <a:gd name="T10" fmla="*/ 2147483646 w 2992"/>
              <a:gd name="T11" fmla="*/ 2147483646 h 2632"/>
              <a:gd name="T12" fmla="*/ 2147483646 w 2992"/>
              <a:gd name="T13" fmla="*/ 2147483646 h 2632"/>
              <a:gd name="T14" fmla="*/ 2147483646 w 2992"/>
              <a:gd name="T15" fmla="*/ 0 h 2632"/>
              <a:gd name="T16" fmla="*/ 0 60000 65536"/>
              <a:gd name="T17" fmla="*/ 0 60000 65536"/>
              <a:gd name="T18" fmla="*/ 0 60000 65536"/>
              <a:gd name="T19" fmla="*/ 0 60000 65536"/>
              <a:gd name="T20" fmla="*/ 0 60000 65536"/>
              <a:gd name="T21" fmla="*/ 0 60000 65536"/>
              <a:gd name="T22" fmla="*/ 0 60000 65536"/>
              <a:gd name="T23" fmla="*/ 0 60000 65536"/>
              <a:gd name="T24" fmla="*/ 0 w 2992"/>
              <a:gd name="T25" fmla="*/ 0 h 2632"/>
              <a:gd name="T26" fmla="*/ 2992 w 2992"/>
              <a:gd name="T27" fmla="*/ 2632 h 26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2" h="2632">
                <a:moveTo>
                  <a:pt x="0" y="2632"/>
                </a:moveTo>
                <a:cubicBezTo>
                  <a:pt x="174" y="2613"/>
                  <a:pt x="774" y="2560"/>
                  <a:pt x="1042" y="2516"/>
                </a:cubicBezTo>
                <a:cubicBezTo>
                  <a:pt x="1310" y="2472"/>
                  <a:pt x="1462" y="2416"/>
                  <a:pt x="1609" y="2367"/>
                </a:cubicBezTo>
                <a:cubicBezTo>
                  <a:pt x="1756" y="2318"/>
                  <a:pt x="1821" y="2281"/>
                  <a:pt x="1925" y="2219"/>
                </a:cubicBezTo>
                <a:cubicBezTo>
                  <a:pt x="2029" y="2157"/>
                  <a:pt x="2126" y="2098"/>
                  <a:pt x="2231" y="1996"/>
                </a:cubicBezTo>
                <a:cubicBezTo>
                  <a:pt x="2336" y="1894"/>
                  <a:pt x="2462" y="1769"/>
                  <a:pt x="2557" y="1606"/>
                </a:cubicBezTo>
                <a:cubicBezTo>
                  <a:pt x="2652" y="1443"/>
                  <a:pt x="2726" y="1288"/>
                  <a:pt x="2798" y="1020"/>
                </a:cubicBezTo>
                <a:cubicBezTo>
                  <a:pt x="2870" y="752"/>
                  <a:pt x="2952" y="212"/>
                  <a:pt x="2992" y="0"/>
                </a:cubicBezTo>
              </a:path>
            </a:pathLst>
          </a:cu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7" name="Text Box 29"/>
          <p:cNvSpPr txBox="1">
            <a:spLocks noChangeArrowheads="1"/>
          </p:cNvSpPr>
          <p:nvPr/>
        </p:nvSpPr>
        <p:spPr bwMode="auto">
          <a:xfrm>
            <a:off x="971550" y="6521450"/>
            <a:ext cx="6672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en-GB" altLang="pl-PL" sz="1600" i="1">
                <a:latin typeface="Times New Roman" panose="02020603050405020304" pitchFamily="18" charset="0"/>
              </a:rPr>
              <a:t>The cumulative share of people</a:t>
            </a:r>
            <a:r>
              <a:rPr lang="pl-PL" altLang="pl-PL" sz="1600" i="1">
                <a:latin typeface="Times New Roman" panose="02020603050405020304" pitchFamily="18" charset="0"/>
              </a:rPr>
              <a:t> </a:t>
            </a:r>
            <a:r>
              <a:rPr lang="en-GB" altLang="pl-PL" sz="1600" i="1">
                <a:latin typeface="Times New Roman" panose="02020603050405020304" pitchFamily="18" charset="0"/>
              </a:rPr>
              <a:t>(from the lowest to the highest income)</a:t>
            </a:r>
          </a:p>
          <a:p>
            <a:pPr eaLnBrk="1" hangingPunct="1">
              <a:spcBef>
                <a:spcPct val="0"/>
              </a:spcBef>
              <a:buFontTx/>
              <a:buNone/>
            </a:pPr>
            <a:endParaRPr lang="pl-PL" altLang="pl-PL" sz="1600" i="1">
              <a:latin typeface="Times New Roman" panose="02020603050405020304" pitchFamily="18" charset="0"/>
            </a:endParaRPr>
          </a:p>
        </p:txBody>
      </p:sp>
      <p:sp>
        <p:nvSpPr>
          <p:cNvPr id="160798" name="Text Box 30"/>
          <p:cNvSpPr txBox="1">
            <a:spLocks noChangeArrowheads="1"/>
          </p:cNvSpPr>
          <p:nvPr/>
        </p:nvSpPr>
        <p:spPr bwMode="auto">
          <a:xfrm>
            <a:off x="3348038" y="5300663"/>
            <a:ext cx="633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33CC33"/>
                </a:solidFill>
                <a:latin typeface="Times New Roman" panose="02020603050405020304" pitchFamily="18" charset="0"/>
              </a:rPr>
              <a:t>2000</a:t>
            </a:r>
          </a:p>
        </p:txBody>
      </p:sp>
      <p:sp>
        <p:nvSpPr>
          <p:cNvPr id="160799" name="Text Box 31"/>
          <p:cNvSpPr txBox="1">
            <a:spLocks noChangeArrowheads="1"/>
          </p:cNvSpPr>
          <p:nvPr/>
        </p:nvSpPr>
        <p:spPr bwMode="auto">
          <a:xfrm>
            <a:off x="4356100" y="5013325"/>
            <a:ext cx="633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FF0000"/>
                </a:solidFill>
                <a:latin typeface="Times New Roman" panose="02020603050405020304" pitchFamily="18" charset="0"/>
              </a:rPr>
              <a:t>1965</a:t>
            </a:r>
          </a:p>
        </p:txBody>
      </p:sp>
      <p:sp>
        <p:nvSpPr>
          <p:cNvPr id="160800" name="Text Box 32"/>
          <p:cNvSpPr txBox="1">
            <a:spLocks noChangeArrowheads="1"/>
          </p:cNvSpPr>
          <p:nvPr/>
        </p:nvSpPr>
        <p:spPr bwMode="auto">
          <a:xfrm>
            <a:off x="6084888" y="2060575"/>
            <a:ext cx="2916237"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50000"/>
              </a:spcBef>
              <a:buFontTx/>
              <a:buNone/>
            </a:pPr>
            <a:r>
              <a:rPr lang="en-US" altLang="pl-PL" sz="2000">
                <a:latin typeface="Arial" panose="020B0604020202020204" pitchFamily="34" charset="0"/>
              </a:rPr>
              <a:t>Gini index increased from 0,40 in1900 to 0,48 one hundred years later</a:t>
            </a:r>
            <a:r>
              <a:rPr lang="pl-PL" altLang="pl-PL" sz="2000">
                <a:latin typeface="Arial" panose="020B0604020202020204" pitchFamily="34" charset="0"/>
              </a:rPr>
              <a:t>,</a:t>
            </a:r>
            <a:endParaRPr lang="en-US" altLang="pl-PL" sz="2000">
              <a:latin typeface="Arial" panose="020B0604020202020204" pitchFamily="34" charset="0"/>
            </a:endParaRPr>
          </a:p>
          <a:p>
            <a:pPr eaLnBrk="1" hangingPunct="1">
              <a:spcBef>
                <a:spcPct val="50000"/>
              </a:spcBef>
              <a:buFontTx/>
              <a:buNone/>
            </a:pPr>
            <a:r>
              <a:rPr lang="en-US" altLang="pl-PL" sz="2000">
                <a:latin typeface="Arial" panose="020B0604020202020204" pitchFamily="34" charset="0"/>
              </a:rPr>
              <a:t>but:</a:t>
            </a:r>
            <a:br>
              <a:rPr lang="en-US" altLang="pl-PL" sz="2000">
                <a:latin typeface="Arial" panose="020B0604020202020204" pitchFamily="34" charset="0"/>
              </a:rPr>
            </a:br>
            <a:r>
              <a:rPr lang="en-US" altLang="pl-PL" sz="2000">
                <a:latin typeface="Arial" panose="020B0604020202020204" pitchFamily="34" charset="0"/>
              </a:rPr>
              <a:t>in 1965 Gini coefficient was equal to 0,58</a:t>
            </a:r>
            <a:r>
              <a:rPr lang="pl-PL" altLang="pl-PL" sz="2000">
                <a:latin typeface="Arial" panose="020B0604020202020204" pitchFamily="34" charset="0"/>
              </a:rPr>
              <a:t> </a:t>
            </a:r>
            <a:r>
              <a:rPr lang="en-US" altLang="pl-PL" sz="2000">
                <a:latin typeface="Arial" panose="020B0604020202020204" pitchFamily="34" charset="0"/>
              </a:rPr>
              <a:t>declined to 0,52 in 1997 and 0,48 in 2000.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2"/>
                                        </p:tgtEl>
                                        <p:attrNameLst>
                                          <p:attrName>style.visibility</p:attrName>
                                        </p:attrNameLst>
                                      </p:cBhvr>
                                      <p:to>
                                        <p:strVal val="visible"/>
                                      </p:to>
                                    </p:set>
                                    <p:anim calcmode="lin" valueType="num">
                                      <p:cBhvr additive="base">
                                        <p:cTn id="11" dur="500" fill="hold"/>
                                        <p:tgtEl>
                                          <p:spTgt spid="160772"/>
                                        </p:tgtEl>
                                        <p:attrNameLst>
                                          <p:attrName>ppt_x</p:attrName>
                                        </p:attrNameLst>
                                      </p:cBhvr>
                                      <p:tavLst>
                                        <p:tav tm="0">
                                          <p:val>
                                            <p:strVal val="#ppt_x"/>
                                          </p:val>
                                        </p:tav>
                                        <p:tav tm="100000">
                                          <p:val>
                                            <p:strVal val="#ppt_x"/>
                                          </p:val>
                                        </p:tav>
                                      </p:tavLst>
                                    </p:anim>
                                    <p:anim calcmode="lin" valueType="num">
                                      <p:cBhvr additive="base">
                                        <p:cTn id="12" dur="500" fill="hold"/>
                                        <p:tgtEl>
                                          <p:spTgt spid="1607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773"/>
                                        </p:tgtEl>
                                        <p:attrNameLst>
                                          <p:attrName>style.visibility</p:attrName>
                                        </p:attrNameLst>
                                      </p:cBhvr>
                                      <p:to>
                                        <p:strVal val="visible"/>
                                      </p:to>
                                    </p:set>
                                    <p:anim calcmode="lin" valueType="num">
                                      <p:cBhvr additive="base">
                                        <p:cTn id="15" dur="500" fill="hold"/>
                                        <p:tgtEl>
                                          <p:spTgt spid="160773"/>
                                        </p:tgtEl>
                                        <p:attrNameLst>
                                          <p:attrName>ppt_x</p:attrName>
                                        </p:attrNameLst>
                                      </p:cBhvr>
                                      <p:tavLst>
                                        <p:tav tm="0">
                                          <p:val>
                                            <p:strVal val="#ppt_x"/>
                                          </p:val>
                                        </p:tav>
                                        <p:tav tm="100000">
                                          <p:val>
                                            <p:strVal val="#ppt_x"/>
                                          </p:val>
                                        </p:tav>
                                      </p:tavLst>
                                    </p:anim>
                                    <p:anim calcmode="lin" valueType="num">
                                      <p:cBhvr additive="base">
                                        <p:cTn id="16" dur="500" fill="hold"/>
                                        <p:tgtEl>
                                          <p:spTgt spid="1607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0797"/>
                                        </p:tgtEl>
                                        <p:attrNameLst>
                                          <p:attrName>style.visibility</p:attrName>
                                        </p:attrNameLst>
                                      </p:cBhvr>
                                      <p:to>
                                        <p:strVal val="visible"/>
                                      </p:to>
                                    </p:set>
                                    <p:anim calcmode="lin" valueType="num">
                                      <p:cBhvr additive="base">
                                        <p:cTn id="19" dur="500" fill="hold"/>
                                        <p:tgtEl>
                                          <p:spTgt spid="160797"/>
                                        </p:tgtEl>
                                        <p:attrNameLst>
                                          <p:attrName>ppt_x</p:attrName>
                                        </p:attrNameLst>
                                      </p:cBhvr>
                                      <p:tavLst>
                                        <p:tav tm="0">
                                          <p:val>
                                            <p:strVal val="#ppt_x"/>
                                          </p:val>
                                        </p:tav>
                                        <p:tav tm="100000">
                                          <p:val>
                                            <p:strVal val="#ppt_x"/>
                                          </p:val>
                                        </p:tav>
                                      </p:tavLst>
                                    </p:anim>
                                    <p:anim calcmode="lin" valueType="num">
                                      <p:cBhvr additive="base">
                                        <p:cTn id="20" dur="500" fill="hold"/>
                                        <p:tgtEl>
                                          <p:spTgt spid="160797"/>
                                        </p:tgtEl>
                                        <p:attrNameLst>
                                          <p:attrName>ppt_y</p:attrName>
                                        </p:attrNameLst>
                                      </p:cBhvr>
                                      <p:tavLst>
                                        <p:tav tm="0">
                                          <p:val>
                                            <p:strVal val="1+#ppt_h/2"/>
                                          </p:val>
                                        </p:tav>
                                        <p:tav tm="100000">
                                          <p:val>
                                            <p:strVal val="#ppt_y"/>
                                          </p:val>
                                        </p:tav>
                                      </p:tavLst>
                                    </p:anim>
                                  </p:childTnLst>
                                </p:cTn>
                              </p:par>
                              <p:par>
                                <p:cTn id="21" presetID="55" presetClass="entr" presetSubtype="0" fill="hold" nodeType="withEffect">
                                  <p:stCondLst>
                                    <p:cond delay="0"/>
                                  </p:stCondLst>
                                  <p:childTnLst>
                                    <p:set>
                                      <p:cBhvr>
                                        <p:cTn id="22" dur="1" fill="hold">
                                          <p:stCondLst>
                                            <p:cond delay="0"/>
                                          </p:stCondLst>
                                        </p:cTn>
                                        <p:tgtEl>
                                          <p:spTgt spid="160777"/>
                                        </p:tgtEl>
                                        <p:attrNameLst>
                                          <p:attrName>style.visibility</p:attrName>
                                        </p:attrNameLst>
                                      </p:cBhvr>
                                      <p:to>
                                        <p:strVal val="visible"/>
                                      </p:to>
                                    </p:set>
                                    <p:anim calcmode="lin" valueType="num">
                                      <p:cBhvr>
                                        <p:cTn id="23" dur="1000" fill="hold"/>
                                        <p:tgtEl>
                                          <p:spTgt spid="160777"/>
                                        </p:tgtEl>
                                        <p:attrNameLst>
                                          <p:attrName>ppt_w</p:attrName>
                                        </p:attrNameLst>
                                      </p:cBhvr>
                                      <p:tavLst>
                                        <p:tav tm="0">
                                          <p:val>
                                            <p:strVal val="#ppt_w*0.70"/>
                                          </p:val>
                                        </p:tav>
                                        <p:tav tm="100000">
                                          <p:val>
                                            <p:strVal val="#ppt_w"/>
                                          </p:val>
                                        </p:tav>
                                      </p:tavLst>
                                    </p:anim>
                                    <p:anim calcmode="lin" valueType="num">
                                      <p:cBhvr>
                                        <p:cTn id="24" dur="1000" fill="hold"/>
                                        <p:tgtEl>
                                          <p:spTgt spid="160777"/>
                                        </p:tgtEl>
                                        <p:attrNameLst>
                                          <p:attrName>ppt_h</p:attrName>
                                        </p:attrNameLst>
                                      </p:cBhvr>
                                      <p:tavLst>
                                        <p:tav tm="0">
                                          <p:val>
                                            <p:strVal val="#ppt_h"/>
                                          </p:val>
                                        </p:tav>
                                        <p:tav tm="100000">
                                          <p:val>
                                            <p:strVal val="#ppt_h"/>
                                          </p:val>
                                        </p:tav>
                                      </p:tavLst>
                                    </p:anim>
                                    <p:animEffect transition="in" filter="fade">
                                      <p:cBhvr>
                                        <p:cTn id="25" dur="1000"/>
                                        <p:tgtEl>
                                          <p:spTgt spid="160777"/>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160778"/>
                                        </p:tgtEl>
                                        <p:attrNameLst>
                                          <p:attrName>style.visibility</p:attrName>
                                        </p:attrNameLst>
                                      </p:cBhvr>
                                      <p:to>
                                        <p:strVal val="visible"/>
                                      </p:to>
                                    </p:set>
                                    <p:anim calcmode="lin" valueType="num">
                                      <p:cBhvr>
                                        <p:cTn id="28" dur="500" fill="hold"/>
                                        <p:tgtEl>
                                          <p:spTgt spid="160778"/>
                                        </p:tgtEl>
                                        <p:attrNameLst>
                                          <p:attrName>ppt_w</p:attrName>
                                        </p:attrNameLst>
                                      </p:cBhvr>
                                      <p:tavLst>
                                        <p:tav tm="0">
                                          <p:val>
                                            <p:fltVal val="0"/>
                                          </p:val>
                                        </p:tav>
                                        <p:tav tm="100000">
                                          <p:val>
                                            <p:strVal val="#ppt_w"/>
                                          </p:val>
                                        </p:tav>
                                      </p:tavLst>
                                    </p:anim>
                                    <p:anim calcmode="lin" valueType="num">
                                      <p:cBhvr>
                                        <p:cTn id="29" dur="500" fill="hold"/>
                                        <p:tgtEl>
                                          <p:spTgt spid="160778"/>
                                        </p:tgtEl>
                                        <p:attrNameLst>
                                          <p:attrName>ppt_h</p:attrName>
                                        </p:attrNameLst>
                                      </p:cBhvr>
                                      <p:tavLst>
                                        <p:tav tm="0">
                                          <p:val>
                                            <p:fltVal val="0"/>
                                          </p:val>
                                        </p:tav>
                                        <p:tav tm="100000">
                                          <p:val>
                                            <p:strVal val="#ppt_h"/>
                                          </p:val>
                                        </p:tav>
                                      </p:tavLst>
                                    </p:anim>
                                    <p:animEffect transition="in" filter="fade">
                                      <p:cBhvr>
                                        <p:cTn id="30" dur="500"/>
                                        <p:tgtEl>
                                          <p:spTgt spid="160778"/>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160779"/>
                                        </p:tgtEl>
                                        <p:attrNameLst>
                                          <p:attrName>style.visibility</p:attrName>
                                        </p:attrNameLst>
                                      </p:cBhvr>
                                      <p:to>
                                        <p:strVal val="visible"/>
                                      </p:to>
                                    </p:set>
                                    <p:anim calcmode="lin" valueType="num">
                                      <p:cBhvr>
                                        <p:cTn id="33" dur="500" fill="hold"/>
                                        <p:tgtEl>
                                          <p:spTgt spid="160779"/>
                                        </p:tgtEl>
                                        <p:attrNameLst>
                                          <p:attrName>ppt_w</p:attrName>
                                        </p:attrNameLst>
                                      </p:cBhvr>
                                      <p:tavLst>
                                        <p:tav tm="0">
                                          <p:val>
                                            <p:fltVal val="0"/>
                                          </p:val>
                                        </p:tav>
                                        <p:tav tm="100000">
                                          <p:val>
                                            <p:strVal val="#ppt_w"/>
                                          </p:val>
                                        </p:tav>
                                      </p:tavLst>
                                    </p:anim>
                                    <p:anim calcmode="lin" valueType="num">
                                      <p:cBhvr>
                                        <p:cTn id="34" dur="500" fill="hold"/>
                                        <p:tgtEl>
                                          <p:spTgt spid="160779"/>
                                        </p:tgtEl>
                                        <p:attrNameLst>
                                          <p:attrName>ppt_h</p:attrName>
                                        </p:attrNameLst>
                                      </p:cBhvr>
                                      <p:tavLst>
                                        <p:tav tm="0">
                                          <p:val>
                                            <p:fltVal val="0"/>
                                          </p:val>
                                        </p:tav>
                                        <p:tav tm="100000">
                                          <p:val>
                                            <p:strVal val="#ppt_h"/>
                                          </p:val>
                                        </p:tav>
                                      </p:tavLst>
                                    </p:anim>
                                    <p:animEffect transition="in" filter="fade">
                                      <p:cBhvr>
                                        <p:cTn id="35" dur="500"/>
                                        <p:tgtEl>
                                          <p:spTgt spid="160779"/>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160780"/>
                                        </p:tgtEl>
                                        <p:attrNameLst>
                                          <p:attrName>style.visibility</p:attrName>
                                        </p:attrNameLst>
                                      </p:cBhvr>
                                      <p:to>
                                        <p:strVal val="visible"/>
                                      </p:to>
                                    </p:set>
                                    <p:anim calcmode="lin" valueType="num">
                                      <p:cBhvr>
                                        <p:cTn id="38" dur="500" fill="hold"/>
                                        <p:tgtEl>
                                          <p:spTgt spid="160780"/>
                                        </p:tgtEl>
                                        <p:attrNameLst>
                                          <p:attrName>ppt_w</p:attrName>
                                        </p:attrNameLst>
                                      </p:cBhvr>
                                      <p:tavLst>
                                        <p:tav tm="0">
                                          <p:val>
                                            <p:fltVal val="0"/>
                                          </p:val>
                                        </p:tav>
                                        <p:tav tm="100000">
                                          <p:val>
                                            <p:strVal val="#ppt_w"/>
                                          </p:val>
                                        </p:tav>
                                      </p:tavLst>
                                    </p:anim>
                                    <p:anim calcmode="lin" valueType="num">
                                      <p:cBhvr>
                                        <p:cTn id="39" dur="500" fill="hold"/>
                                        <p:tgtEl>
                                          <p:spTgt spid="160780"/>
                                        </p:tgtEl>
                                        <p:attrNameLst>
                                          <p:attrName>ppt_h</p:attrName>
                                        </p:attrNameLst>
                                      </p:cBhvr>
                                      <p:tavLst>
                                        <p:tav tm="0">
                                          <p:val>
                                            <p:fltVal val="0"/>
                                          </p:val>
                                        </p:tav>
                                        <p:tav tm="100000">
                                          <p:val>
                                            <p:strVal val="#ppt_h"/>
                                          </p:val>
                                        </p:tav>
                                      </p:tavLst>
                                    </p:anim>
                                    <p:animEffect transition="in" filter="fade">
                                      <p:cBhvr>
                                        <p:cTn id="40" dur="500"/>
                                        <p:tgtEl>
                                          <p:spTgt spid="160780"/>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160781"/>
                                        </p:tgtEl>
                                        <p:attrNameLst>
                                          <p:attrName>style.visibility</p:attrName>
                                        </p:attrNameLst>
                                      </p:cBhvr>
                                      <p:to>
                                        <p:strVal val="visible"/>
                                      </p:to>
                                    </p:set>
                                    <p:anim calcmode="lin" valueType="num">
                                      <p:cBhvr>
                                        <p:cTn id="43" dur="500" fill="hold"/>
                                        <p:tgtEl>
                                          <p:spTgt spid="160781"/>
                                        </p:tgtEl>
                                        <p:attrNameLst>
                                          <p:attrName>ppt_w</p:attrName>
                                        </p:attrNameLst>
                                      </p:cBhvr>
                                      <p:tavLst>
                                        <p:tav tm="0">
                                          <p:val>
                                            <p:fltVal val="0"/>
                                          </p:val>
                                        </p:tav>
                                        <p:tav tm="100000">
                                          <p:val>
                                            <p:strVal val="#ppt_w"/>
                                          </p:val>
                                        </p:tav>
                                      </p:tavLst>
                                    </p:anim>
                                    <p:anim calcmode="lin" valueType="num">
                                      <p:cBhvr>
                                        <p:cTn id="44" dur="500" fill="hold"/>
                                        <p:tgtEl>
                                          <p:spTgt spid="160781"/>
                                        </p:tgtEl>
                                        <p:attrNameLst>
                                          <p:attrName>ppt_h</p:attrName>
                                        </p:attrNameLst>
                                      </p:cBhvr>
                                      <p:tavLst>
                                        <p:tav tm="0">
                                          <p:val>
                                            <p:fltVal val="0"/>
                                          </p:val>
                                        </p:tav>
                                        <p:tav tm="100000">
                                          <p:val>
                                            <p:strVal val="#ppt_h"/>
                                          </p:val>
                                        </p:tav>
                                      </p:tavLst>
                                    </p:anim>
                                    <p:animEffect transition="in" filter="fade">
                                      <p:cBhvr>
                                        <p:cTn id="45" dur="500"/>
                                        <p:tgtEl>
                                          <p:spTgt spid="160781"/>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160782"/>
                                        </p:tgtEl>
                                        <p:attrNameLst>
                                          <p:attrName>style.visibility</p:attrName>
                                        </p:attrNameLst>
                                      </p:cBhvr>
                                      <p:to>
                                        <p:strVal val="visible"/>
                                      </p:to>
                                    </p:set>
                                    <p:anim calcmode="lin" valueType="num">
                                      <p:cBhvr>
                                        <p:cTn id="48" dur="500" fill="hold"/>
                                        <p:tgtEl>
                                          <p:spTgt spid="160782"/>
                                        </p:tgtEl>
                                        <p:attrNameLst>
                                          <p:attrName>ppt_w</p:attrName>
                                        </p:attrNameLst>
                                      </p:cBhvr>
                                      <p:tavLst>
                                        <p:tav tm="0">
                                          <p:val>
                                            <p:fltVal val="0"/>
                                          </p:val>
                                        </p:tav>
                                        <p:tav tm="100000">
                                          <p:val>
                                            <p:strVal val="#ppt_w"/>
                                          </p:val>
                                        </p:tav>
                                      </p:tavLst>
                                    </p:anim>
                                    <p:anim calcmode="lin" valueType="num">
                                      <p:cBhvr>
                                        <p:cTn id="49" dur="500" fill="hold"/>
                                        <p:tgtEl>
                                          <p:spTgt spid="160782"/>
                                        </p:tgtEl>
                                        <p:attrNameLst>
                                          <p:attrName>ppt_h</p:attrName>
                                        </p:attrNameLst>
                                      </p:cBhvr>
                                      <p:tavLst>
                                        <p:tav tm="0">
                                          <p:val>
                                            <p:fltVal val="0"/>
                                          </p:val>
                                        </p:tav>
                                        <p:tav tm="100000">
                                          <p:val>
                                            <p:strVal val="#ppt_h"/>
                                          </p:val>
                                        </p:tav>
                                      </p:tavLst>
                                    </p:anim>
                                    <p:animEffect transition="in" filter="fade">
                                      <p:cBhvr>
                                        <p:cTn id="50" dur="500"/>
                                        <p:tgtEl>
                                          <p:spTgt spid="160782"/>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160783"/>
                                        </p:tgtEl>
                                        <p:attrNameLst>
                                          <p:attrName>style.visibility</p:attrName>
                                        </p:attrNameLst>
                                      </p:cBhvr>
                                      <p:to>
                                        <p:strVal val="visible"/>
                                      </p:to>
                                    </p:set>
                                    <p:anim calcmode="lin" valueType="num">
                                      <p:cBhvr>
                                        <p:cTn id="53" dur="500" fill="hold"/>
                                        <p:tgtEl>
                                          <p:spTgt spid="160783"/>
                                        </p:tgtEl>
                                        <p:attrNameLst>
                                          <p:attrName>ppt_w</p:attrName>
                                        </p:attrNameLst>
                                      </p:cBhvr>
                                      <p:tavLst>
                                        <p:tav tm="0">
                                          <p:val>
                                            <p:fltVal val="0"/>
                                          </p:val>
                                        </p:tav>
                                        <p:tav tm="100000">
                                          <p:val>
                                            <p:strVal val="#ppt_w"/>
                                          </p:val>
                                        </p:tav>
                                      </p:tavLst>
                                    </p:anim>
                                    <p:anim calcmode="lin" valueType="num">
                                      <p:cBhvr>
                                        <p:cTn id="54" dur="500" fill="hold"/>
                                        <p:tgtEl>
                                          <p:spTgt spid="160783"/>
                                        </p:tgtEl>
                                        <p:attrNameLst>
                                          <p:attrName>ppt_h</p:attrName>
                                        </p:attrNameLst>
                                      </p:cBhvr>
                                      <p:tavLst>
                                        <p:tav tm="0">
                                          <p:val>
                                            <p:fltVal val="0"/>
                                          </p:val>
                                        </p:tav>
                                        <p:tav tm="100000">
                                          <p:val>
                                            <p:strVal val="#ppt_h"/>
                                          </p:val>
                                        </p:tav>
                                      </p:tavLst>
                                    </p:anim>
                                    <p:animEffect transition="in" filter="fade">
                                      <p:cBhvr>
                                        <p:cTn id="55" dur="500"/>
                                        <p:tgtEl>
                                          <p:spTgt spid="160783"/>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60784"/>
                                        </p:tgtEl>
                                        <p:attrNameLst>
                                          <p:attrName>style.visibility</p:attrName>
                                        </p:attrNameLst>
                                      </p:cBhvr>
                                      <p:to>
                                        <p:strVal val="visible"/>
                                      </p:to>
                                    </p:set>
                                    <p:anim calcmode="lin" valueType="num">
                                      <p:cBhvr>
                                        <p:cTn id="58" dur="500" fill="hold"/>
                                        <p:tgtEl>
                                          <p:spTgt spid="160784"/>
                                        </p:tgtEl>
                                        <p:attrNameLst>
                                          <p:attrName>ppt_w</p:attrName>
                                        </p:attrNameLst>
                                      </p:cBhvr>
                                      <p:tavLst>
                                        <p:tav tm="0">
                                          <p:val>
                                            <p:fltVal val="0"/>
                                          </p:val>
                                        </p:tav>
                                        <p:tav tm="100000">
                                          <p:val>
                                            <p:strVal val="#ppt_w"/>
                                          </p:val>
                                        </p:tav>
                                      </p:tavLst>
                                    </p:anim>
                                    <p:anim calcmode="lin" valueType="num">
                                      <p:cBhvr>
                                        <p:cTn id="59" dur="500" fill="hold"/>
                                        <p:tgtEl>
                                          <p:spTgt spid="160784"/>
                                        </p:tgtEl>
                                        <p:attrNameLst>
                                          <p:attrName>ppt_h</p:attrName>
                                        </p:attrNameLst>
                                      </p:cBhvr>
                                      <p:tavLst>
                                        <p:tav tm="0">
                                          <p:val>
                                            <p:fltVal val="0"/>
                                          </p:val>
                                        </p:tav>
                                        <p:tav tm="100000">
                                          <p:val>
                                            <p:strVal val="#ppt_h"/>
                                          </p:val>
                                        </p:tav>
                                      </p:tavLst>
                                    </p:anim>
                                    <p:animEffect transition="in" filter="fade">
                                      <p:cBhvr>
                                        <p:cTn id="60" dur="500"/>
                                        <p:tgtEl>
                                          <p:spTgt spid="160784"/>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160785"/>
                                        </p:tgtEl>
                                        <p:attrNameLst>
                                          <p:attrName>style.visibility</p:attrName>
                                        </p:attrNameLst>
                                      </p:cBhvr>
                                      <p:to>
                                        <p:strVal val="visible"/>
                                      </p:to>
                                    </p:set>
                                    <p:anim calcmode="lin" valueType="num">
                                      <p:cBhvr>
                                        <p:cTn id="63" dur="500" fill="hold"/>
                                        <p:tgtEl>
                                          <p:spTgt spid="160785"/>
                                        </p:tgtEl>
                                        <p:attrNameLst>
                                          <p:attrName>ppt_w</p:attrName>
                                        </p:attrNameLst>
                                      </p:cBhvr>
                                      <p:tavLst>
                                        <p:tav tm="0">
                                          <p:val>
                                            <p:fltVal val="0"/>
                                          </p:val>
                                        </p:tav>
                                        <p:tav tm="100000">
                                          <p:val>
                                            <p:strVal val="#ppt_w"/>
                                          </p:val>
                                        </p:tav>
                                      </p:tavLst>
                                    </p:anim>
                                    <p:anim calcmode="lin" valueType="num">
                                      <p:cBhvr>
                                        <p:cTn id="64" dur="500" fill="hold"/>
                                        <p:tgtEl>
                                          <p:spTgt spid="160785"/>
                                        </p:tgtEl>
                                        <p:attrNameLst>
                                          <p:attrName>ppt_h</p:attrName>
                                        </p:attrNameLst>
                                      </p:cBhvr>
                                      <p:tavLst>
                                        <p:tav tm="0">
                                          <p:val>
                                            <p:fltVal val="0"/>
                                          </p:val>
                                        </p:tav>
                                        <p:tav tm="100000">
                                          <p:val>
                                            <p:strVal val="#ppt_h"/>
                                          </p:val>
                                        </p:tav>
                                      </p:tavLst>
                                    </p:anim>
                                    <p:animEffect transition="in" filter="fade">
                                      <p:cBhvr>
                                        <p:cTn id="65" dur="500"/>
                                        <p:tgtEl>
                                          <p:spTgt spid="160785"/>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160786"/>
                                        </p:tgtEl>
                                        <p:attrNameLst>
                                          <p:attrName>style.visibility</p:attrName>
                                        </p:attrNameLst>
                                      </p:cBhvr>
                                      <p:to>
                                        <p:strVal val="visible"/>
                                      </p:to>
                                    </p:set>
                                    <p:anim calcmode="lin" valueType="num">
                                      <p:cBhvr>
                                        <p:cTn id="68" dur="500" fill="hold"/>
                                        <p:tgtEl>
                                          <p:spTgt spid="160786"/>
                                        </p:tgtEl>
                                        <p:attrNameLst>
                                          <p:attrName>ppt_w</p:attrName>
                                        </p:attrNameLst>
                                      </p:cBhvr>
                                      <p:tavLst>
                                        <p:tav tm="0">
                                          <p:val>
                                            <p:fltVal val="0"/>
                                          </p:val>
                                        </p:tav>
                                        <p:tav tm="100000">
                                          <p:val>
                                            <p:strVal val="#ppt_w"/>
                                          </p:val>
                                        </p:tav>
                                      </p:tavLst>
                                    </p:anim>
                                    <p:anim calcmode="lin" valueType="num">
                                      <p:cBhvr>
                                        <p:cTn id="69" dur="500" fill="hold"/>
                                        <p:tgtEl>
                                          <p:spTgt spid="160786"/>
                                        </p:tgtEl>
                                        <p:attrNameLst>
                                          <p:attrName>ppt_h</p:attrName>
                                        </p:attrNameLst>
                                      </p:cBhvr>
                                      <p:tavLst>
                                        <p:tav tm="0">
                                          <p:val>
                                            <p:fltVal val="0"/>
                                          </p:val>
                                        </p:tav>
                                        <p:tav tm="100000">
                                          <p:val>
                                            <p:strVal val="#ppt_h"/>
                                          </p:val>
                                        </p:tav>
                                      </p:tavLst>
                                    </p:anim>
                                    <p:animEffect transition="in" filter="fade">
                                      <p:cBhvr>
                                        <p:cTn id="70" dur="500"/>
                                        <p:tgtEl>
                                          <p:spTgt spid="160786"/>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160787"/>
                                        </p:tgtEl>
                                        <p:attrNameLst>
                                          <p:attrName>style.visibility</p:attrName>
                                        </p:attrNameLst>
                                      </p:cBhvr>
                                      <p:to>
                                        <p:strVal val="visible"/>
                                      </p:to>
                                    </p:set>
                                    <p:anim calcmode="lin" valueType="num">
                                      <p:cBhvr>
                                        <p:cTn id="73" dur="500" fill="hold"/>
                                        <p:tgtEl>
                                          <p:spTgt spid="160787"/>
                                        </p:tgtEl>
                                        <p:attrNameLst>
                                          <p:attrName>ppt_w</p:attrName>
                                        </p:attrNameLst>
                                      </p:cBhvr>
                                      <p:tavLst>
                                        <p:tav tm="0">
                                          <p:val>
                                            <p:fltVal val="0"/>
                                          </p:val>
                                        </p:tav>
                                        <p:tav tm="100000">
                                          <p:val>
                                            <p:strVal val="#ppt_w"/>
                                          </p:val>
                                        </p:tav>
                                      </p:tavLst>
                                    </p:anim>
                                    <p:anim calcmode="lin" valueType="num">
                                      <p:cBhvr>
                                        <p:cTn id="74" dur="500" fill="hold"/>
                                        <p:tgtEl>
                                          <p:spTgt spid="160787"/>
                                        </p:tgtEl>
                                        <p:attrNameLst>
                                          <p:attrName>ppt_h</p:attrName>
                                        </p:attrNameLst>
                                      </p:cBhvr>
                                      <p:tavLst>
                                        <p:tav tm="0">
                                          <p:val>
                                            <p:fltVal val="0"/>
                                          </p:val>
                                        </p:tav>
                                        <p:tav tm="100000">
                                          <p:val>
                                            <p:strVal val="#ppt_h"/>
                                          </p:val>
                                        </p:tav>
                                      </p:tavLst>
                                    </p:anim>
                                    <p:animEffect transition="in" filter="fade">
                                      <p:cBhvr>
                                        <p:cTn id="75" dur="500"/>
                                        <p:tgtEl>
                                          <p:spTgt spid="160787"/>
                                        </p:tgtEl>
                                      </p:cBhvr>
                                    </p:animEffect>
                                  </p:childTnLst>
                                </p:cTn>
                              </p:par>
                              <p:par>
                                <p:cTn id="76" presetID="55" presetClass="entr" presetSubtype="0" fill="hold" nodeType="withEffect">
                                  <p:stCondLst>
                                    <p:cond delay="0"/>
                                  </p:stCondLst>
                                  <p:childTnLst>
                                    <p:set>
                                      <p:cBhvr>
                                        <p:cTn id="77" dur="1" fill="hold">
                                          <p:stCondLst>
                                            <p:cond delay="0"/>
                                          </p:stCondLst>
                                        </p:cTn>
                                        <p:tgtEl>
                                          <p:spTgt spid="160776"/>
                                        </p:tgtEl>
                                        <p:attrNameLst>
                                          <p:attrName>style.visibility</p:attrName>
                                        </p:attrNameLst>
                                      </p:cBhvr>
                                      <p:to>
                                        <p:strVal val="visible"/>
                                      </p:to>
                                    </p:set>
                                    <p:anim calcmode="lin" valueType="num">
                                      <p:cBhvr>
                                        <p:cTn id="78" dur="1000" fill="hold"/>
                                        <p:tgtEl>
                                          <p:spTgt spid="160776"/>
                                        </p:tgtEl>
                                        <p:attrNameLst>
                                          <p:attrName>ppt_w</p:attrName>
                                        </p:attrNameLst>
                                      </p:cBhvr>
                                      <p:tavLst>
                                        <p:tav tm="0">
                                          <p:val>
                                            <p:strVal val="#ppt_w*0.70"/>
                                          </p:val>
                                        </p:tav>
                                        <p:tav tm="100000">
                                          <p:val>
                                            <p:strVal val="#ppt_w"/>
                                          </p:val>
                                        </p:tav>
                                      </p:tavLst>
                                    </p:anim>
                                    <p:anim calcmode="lin" valueType="num">
                                      <p:cBhvr>
                                        <p:cTn id="79" dur="1000" fill="hold"/>
                                        <p:tgtEl>
                                          <p:spTgt spid="160776"/>
                                        </p:tgtEl>
                                        <p:attrNameLst>
                                          <p:attrName>ppt_h</p:attrName>
                                        </p:attrNameLst>
                                      </p:cBhvr>
                                      <p:tavLst>
                                        <p:tav tm="0">
                                          <p:val>
                                            <p:strVal val="#ppt_h"/>
                                          </p:val>
                                        </p:tav>
                                        <p:tav tm="100000">
                                          <p:val>
                                            <p:strVal val="#ppt_h"/>
                                          </p:val>
                                        </p:tav>
                                      </p:tavLst>
                                    </p:anim>
                                    <p:animEffect transition="in" filter="fade">
                                      <p:cBhvr>
                                        <p:cTn id="80" dur="1000"/>
                                        <p:tgtEl>
                                          <p:spTgt spid="160776"/>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160788"/>
                                        </p:tgtEl>
                                        <p:attrNameLst>
                                          <p:attrName>style.visibility</p:attrName>
                                        </p:attrNameLst>
                                      </p:cBhvr>
                                      <p:to>
                                        <p:strVal val="visible"/>
                                      </p:to>
                                    </p:set>
                                    <p:anim calcmode="lin" valueType="num">
                                      <p:cBhvr>
                                        <p:cTn id="83" dur="500" fill="hold"/>
                                        <p:tgtEl>
                                          <p:spTgt spid="160788"/>
                                        </p:tgtEl>
                                        <p:attrNameLst>
                                          <p:attrName>ppt_w</p:attrName>
                                        </p:attrNameLst>
                                      </p:cBhvr>
                                      <p:tavLst>
                                        <p:tav tm="0">
                                          <p:val>
                                            <p:fltVal val="0"/>
                                          </p:val>
                                        </p:tav>
                                        <p:tav tm="100000">
                                          <p:val>
                                            <p:strVal val="#ppt_w"/>
                                          </p:val>
                                        </p:tav>
                                      </p:tavLst>
                                    </p:anim>
                                    <p:anim calcmode="lin" valueType="num">
                                      <p:cBhvr>
                                        <p:cTn id="84" dur="500" fill="hold"/>
                                        <p:tgtEl>
                                          <p:spTgt spid="160788"/>
                                        </p:tgtEl>
                                        <p:attrNameLst>
                                          <p:attrName>ppt_h</p:attrName>
                                        </p:attrNameLst>
                                      </p:cBhvr>
                                      <p:tavLst>
                                        <p:tav tm="0">
                                          <p:val>
                                            <p:fltVal val="0"/>
                                          </p:val>
                                        </p:tav>
                                        <p:tav tm="100000">
                                          <p:val>
                                            <p:strVal val="#ppt_h"/>
                                          </p:val>
                                        </p:tav>
                                      </p:tavLst>
                                    </p:anim>
                                    <p:animEffect transition="in" filter="fade">
                                      <p:cBhvr>
                                        <p:cTn id="85" dur="500"/>
                                        <p:tgtEl>
                                          <p:spTgt spid="160788"/>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160789"/>
                                        </p:tgtEl>
                                        <p:attrNameLst>
                                          <p:attrName>style.visibility</p:attrName>
                                        </p:attrNameLst>
                                      </p:cBhvr>
                                      <p:to>
                                        <p:strVal val="visible"/>
                                      </p:to>
                                    </p:set>
                                    <p:anim calcmode="lin" valueType="num">
                                      <p:cBhvr>
                                        <p:cTn id="88" dur="500" fill="hold"/>
                                        <p:tgtEl>
                                          <p:spTgt spid="160789"/>
                                        </p:tgtEl>
                                        <p:attrNameLst>
                                          <p:attrName>ppt_w</p:attrName>
                                        </p:attrNameLst>
                                      </p:cBhvr>
                                      <p:tavLst>
                                        <p:tav tm="0">
                                          <p:val>
                                            <p:fltVal val="0"/>
                                          </p:val>
                                        </p:tav>
                                        <p:tav tm="100000">
                                          <p:val>
                                            <p:strVal val="#ppt_w"/>
                                          </p:val>
                                        </p:tav>
                                      </p:tavLst>
                                    </p:anim>
                                    <p:anim calcmode="lin" valueType="num">
                                      <p:cBhvr>
                                        <p:cTn id="89" dur="500" fill="hold"/>
                                        <p:tgtEl>
                                          <p:spTgt spid="160789"/>
                                        </p:tgtEl>
                                        <p:attrNameLst>
                                          <p:attrName>ppt_h</p:attrName>
                                        </p:attrNameLst>
                                      </p:cBhvr>
                                      <p:tavLst>
                                        <p:tav tm="0">
                                          <p:val>
                                            <p:fltVal val="0"/>
                                          </p:val>
                                        </p:tav>
                                        <p:tav tm="100000">
                                          <p:val>
                                            <p:strVal val="#ppt_h"/>
                                          </p:val>
                                        </p:tav>
                                      </p:tavLst>
                                    </p:anim>
                                    <p:animEffect transition="in" filter="fade">
                                      <p:cBhvr>
                                        <p:cTn id="90" dur="500"/>
                                        <p:tgtEl>
                                          <p:spTgt spid="160789"/>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160790"/>
                                        </p:tgtEl>
                                        <p:attrNameLst>
                                          <p:attrName>style.visibility</p:attrName>
                                        </p:attrNameLst>
                                      </p:cBhvr>
                                      <p:to>
                                        <p:strVal val="visible"/>
                                      </p:to>
                                    </p:set>
                                    <p:anim calcmode="lin" valueType="num">
                                      <p:cBhvr>
                                        <p:cTn id="93" dur="500" fill="hold"/>
                                        <p:tgtEl>
                                          <p:spTgt spid="160790"/>
                                        </p:tgtEl>
                                        <p:attrNameLst>
                                          <p:attrName>ppt_w</p:attrName>
                                        </p:attrNameLst>
                                      </p:cBhvr>
                                      <p:tavLst>
                                        <p:tav tm="0">
                                          <p:val>
                                            <p:fltVal val="0"/>
                                          </p:val>
                                        </p:tav>
                                        <p:tav tm="100000">
                                          <p:val>
                                            <p:strVal val="#ppt_w"/>
                                          </p:val>
                                        </p:tav>
                                      </p:tavLst>
                                    </p:anim>
                                    <p:anim calcmode="lin" valueType="num">
                                      <p:cBhvr>
                                        <p:cTn id="94" dur="500" fill="hold"/>
                                        <p:tgtEl>
                                          <p:spTgt spid="160790"/>
                                        </p:tgtEl>
                                        <p:attrNameLst>
                                          <p:attrName>ppt_h</p:attrName>
                                        </p:attrNameLst>
                                      </p:cBhvr>
                                      <p:tavLst>
                                        <p:tav tm="0">
                                          <p:val>
                                            <p:fltVal val="0"/>
                                          </p:val>
                                        </p:tav>
                                        <p:tav tm="100000">
                                          <p:val>
                                            <p:strVal val="#ppt_h"/>
                                          </p:val>
                                        </p:tav>
                                      </p:tavLst>
                                    </p:anim>
                                    <p:animEffect transition="in" filter="fade">
                                      <p:cBhvr>
                                        <p:cTn id="95" dur="500"/>
                                        <p:tgtEl>
                                          <p:spTgt spid="1607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160791"/>
                                        </p:tgtEl>
                                        <p:attrNameLst>
                                          <p:attrName>style.visibility</p:attrName>
                                        </p:attrNameLst>
                                      </p:cBhvr>
                                      <p:to>
                                        <p:strVal val="visible"/>
                                      </p:to>
                                    </p:set>
                                    <p:animEffect transition="in" filter="wipe(down)">
                                      <p:cBhvr>
                                        <p:cTn id="100" dur="3000"/>
                                        <p:tgtEl>
                                          <p:spTgt spid="16079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60775"/>
                                        </p:tgtEl>
                                        <p:attrNameLst>
                                          <p:attrName>style.visibility</p:attrName>
                                        </p:attrNameLst>
                                      </p:cBhvr>
                                      <p:to>
                                        <p:strVal val="visible"/>
                                      </p:to>
                                    </p:set>
                                    <p:animEffect transition="in" filter="wipe(left)">
                                      <p:cBhvr>
                                        <p:cTn id="103" dur="5000"/>
                                        <p:tgtEl>
                                          <p:spTgt spid="16077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60793"/>
                                        </p:tgtEl>
                                        <p:attrNameLst>
                                          <p:attrName>style.visibility</p:attrName>
                                        </p:attrNameLst>
                                      </p:cBhvr>
                                      <p:to>
                                        <p:strVal val="visible"/>
                                      </p:to>
                                    </p:set>
                                    <p:animEffect transition="in" filter="wipe(left)">
                                      <p:cBhvr>
                                        <p:cTn id="108" dur="5000"/>
                                        <p:tgtEl>
                                          <p:spTgt spid="16079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nodeType="clickEffect">
                                  <p:stCondLst>
                                    <p:cond delay="0"/>
                                  </p:stCondLst>
                                  <p:childTnLst>
                                    <p:set>
                                      <p:cBhvr>
                                        <p:cTn id="112" dur="1" fill="hold">
                                          <p:stCondLst>
                                            <p:cond delay="0"/>
                                          </p:stCondLst>
                                        </p:cTn>
                                        <p:tgtEl>
                                          <p:spTgt spid="160794"/>
                                        </p:tgtEl>
                                        <p:attrNameLst>
                                          <p:attrName>style.visibility</p:attrName>
                                        </p:attrNameLst>
                                      </p:cBhvr>
                                      <p:to>
                                        <p:strVal val="visible"/>
                                      </p:to>
                                    </p:set>
                                    <p:animEffect transition="in" filter="wipe(down)">
                                      <p:cBhvr>
                                        <p:cTn id="113" dur="500"/>
                                        <p:tgtEl>
                                          <p:spTgt spid="16079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nodeType="clickEffect">
                                  <p:stCondLst>
                                    <p:cond delay="0"/>
                                  </p:stCondLst>
                                  <p:childTnLst>
                                    <p:set>
                                      <p:cBhvr>
                                        <p:cTn id="117" dur="1" fill="hold">
                                          <p:stCondLst>
                                            <p:cond delay="0"/>
                                          </p:stCondLst>
                                        </p:cTn>
                                        <p:tgtEl>
                                          <p:spTgt spid="160792"/>
                                        </p:tgtEl>
                                        <p:attrNameLst>
                                          <p:attrName>style.visibility</p:attrName>
                                        </p:attrNameLst>
                                      </p:cBhvr>
                                      <p:to>
                                        <p:strVal val="visible"/>
                                      </p:to>
                                    </p:set>
                                    <p:animEffect transition="in" filter="wipe(down)">
                                      <p:cBhvr>
                                        <p:cTn id="118" dur="5000"/>
                                        <p:tgtEl>
                                          <p:spTgt spid="160792"/>
                                        </p:tgtEl>
                                      </p:cBhvr>
                                    </p:animEffect>
                                  </p:childTnLst>
                                </p:cTn>
                              </p:par>
                              <p:par>
                                <p:cTn id="119" presetID="53" presetClass="entr" presetSubtype="0" fill="hold" grpId="0" nodeType="withEffect">
                                  <p:stCondLst>
                                    <p:cond delay="0"/>
                                  </p:stCondLst>
                                  <p:childTnLst>
                                    <p:set>
                                      <p:cBhvr>
                                        <p:cTn id="120" dur="1" fill="hold">
                                          <p:stCondLst>
                                            <p:cond delay="0"/>
                                          </p:stCondLst>
                                        </p:cTn>
                                        <p:tgtEl>
                                          <p:spTgt spid="160774"/>
                                        </p:tgtEl>
                                        <p:attrNameLst>
                                          <p:attrName>style.visibility</p:attrName>
                                        </p:attrNameLst>
                                      </p:cBhvr>
                                      <p:to>
                                        <p:strVal val="visible"/>
                                      </p:to>
                                    </p:set>
                                    <p:anim calcmode="lin" valueType="num">
                                      <p:cBhvr>
                                        <p:cTn id="121" dur="5000" fill="hold"/>
                                        <p:tgtEl>
                                          <p:spTgt spid="160774"/>
                                        </p:tgtEl>
                                        <p:attrNameLst>
                                          <p:attrName>ppt_w</p:attrName>
                                        </p:attrNameLst>
                                      </p:cBhvr>
                                      <p:tavLst>
                                        <p:tav tm="0">
                                          <p:val>
                                            <p:fltVal val="0"/>
                                          </p:val>
                                        </p:tav>
                                        <p:tav tm="100000">
                                          <p:val>
                                            <p:strVal val="#ppt_w"/>
                                          </p:val>
                                        </p:tav>
                                      </p:tavLst>
                                    </p:anim>
                                    <p:anim calcmode="lin" valueType="num">
                                      <p:cBhvr>
                                        <p:cTn id="122" dur="5000" fill="hold"/>
                                        <p:tgtEl>
                                          <p:spTgt spid="160774"/>
                                        </p:tgtEl>
                                        <p:attrNameLst>
                                          <p:attrName>ppt_h</p:attrName>
                                        </p:attrNameLst>
                                      </p:cBhvr>
                                      <p:tavLst>
                                        <p:tav tm="0">
                                          <p:val>
                                            <p:fltVal val="0"/>
                                          </p:val>
                                        </p:tav>
                                        <p:tav tm="100000">
                                          <p:val>
                                            <p:strVal val="#ppt_h"/>
                                          </p:val>
                                        </p:tav>
                                      </p:tavLst>
                                    </p:anim>
                                    <p:animEffect transition="in" filter="fade">
                                      <p:cBhvr>
                                        <p:cTn id="123" dur="5000"/>
                                        <p:tgtEl>
                                          <p:spTgt spid="16077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160795"/>
                                        </p:tgtEl>
                                        <p:attrNameLst>
                                          <p:attrName>style.visibility</p:attrName>
                                        </p:attrNameLst>
                                      </p:cBhvr>
                                      <p:to>
                                        <p:strVal val="visible"/>
                                      </p:to>
                                    </p:set>
                                    <p:animEffect transition="in" filter="wipe(down)">
                                      <p:cBhvr>
                                        <p:cTn id="128" dur="5000"/>
                                        <p:tgtEl>
                                          <p:spTgt spid="160795"/>
                                        </p:tgtEl>
                                      </p:cBhvr>
                                    </p:animEffect>
                                  </p:childTnLst>
                                </p:cTn>
                              </p:par>
                              <p:par>
                                <p:cTn id="129" presetID="53" presetClass="entr" presetSubtype="0" fill="hold" grpId="0" nodeType="withEffect">
                                  <p:stCondLst>
                                    <p:cond delay="0"/>
                                  </p:stCondLst>
                                  <p:childTnLst>
                                    <p:set>
                                      <p:cBhvr>
                                        <p:cTn id="130" dur="1" fill="hold">
                                          <p:stCondLst>
                                            <p:cond delay="0"/>
                                          </p:stCondLst>
                                        </p:cTn>
                                        <p:tgtEl>
                                          <p:spTgt spid="160798"/>
                                        </p:tgtEl>
                                        <p:attrNameLst>
                                          <p:attrName>style.visibility</p:attrName>
                                        </p:attrNameLst>
                                      </p:cBhvr>
                                      <p:to>
                                        <p:strVal val="visible"/>
                                      </p:to>
                                    </p:set>
                                    <p:anim calcmode="lin" valueType="num">
                                      <p:cBhvr>
                                        <p:cTn id="131" dur="5000" fill="hold"/>
                                        <p:tgtEl>
                                          <p:spTgt spid="160798"/>
                                        </p:tgtEl>
                                        <p:attrNameLst>
                                          <p:attrName>ppt_w</p:attrName>
                                        </p:attrNameLst>
                                      </p:cBhvr>
                                      <p:tavLst>
                                        <p:tav tm="0">
                                          <p:val>
                                            <p:fltVal val="0"/>
                                          </p:val>
                                        </p:tav>
                                        <p:tav tm="100000">
                                          <p:val>
                                            <p:strVal val="#ppt_w"/>
                                          </p:val>
                                        </p:tav>
                                      </p:tavLst>
                                    </p:anim>
                                    <p:anim calcmode="lin" valueType="num">
                                      <p:cBhvr>
                                        <p:cTn id="132" dur="5000" fill="hold"/>
                                        <p:tgtEl>
                                          <p:spTgt spid="160798"/>
                                        </p:tgtEl>
                                        <p:attrNameLst>
                                          <p:attrName>ppt_h</p:attrName>
                                        </p:attrNameLst>
                                      </p:cBhvr>
                                      <p:tavLst>
                                        <p:tav tm="0">
                                          <p:val>
                                            <p:fltVal val="0"/>
                                          </p:val>
                                        </p:tav>
                                        <p:tav tm="100000">
                                          <p:val>
                                            <p:strVal val="#ppt_h"/>
                                          </p:val>
                                        </p:tav>
                                      </p:tavLst>
                                    </p:anim>
                                    <p:animEffect transition="in" filter="fade">
                                      <p:cBhvr>
                                        <p:cTn id="133" dur="5000"/>
                                        <p:tgtEl>
                                          <p:spTgt spid="16079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4" fill="hold" nodeType="clickEffect">
                                  <p:stCondLst>
                                    <p:cond delay="0"/>
                                  </p:stCondLst>
                                  <p:childTnLst>
                                    <p:set>
                                      <p:cBhvr>
                                        <p:cTn id="137" dur="1" fill="hold">
                                          <p:stCondLst>
                                            <p:cond delay="0"/>
                                          </p:stCondLst>
                                        </p:cTn>
                                        <p:tgtEl>
                                          <p:spTgt spid="160796"/>
                                        </p:tgtEl>
                                        <p:attrNameLst>
                                          <p:attrName>style.visibility</p:attrName>
                                        </p:attrNameLst>
                                      </p:cBhvr>
                                      <p:to>
                                        <p:strVal val="visible"/>
                                      </p:to>
                                    </p:set>
                                    <p:animEffect transition="in" filter="wipe(down)">
                                      <p:cBhvr>
                                        <p:cTn id="138" dur="5000"/>
                                        <p:tgtEl>
                                          <p:spTgt spid="160796"/>
                                        </p:tgtEl>
                                      </p:cBhvr>
                                    </p:animEffect>
                                  </p:childTnLst>
                                </p:cTn>
                              </p:par>
                              <p:par>
                                <p:cTn id="139" presetID="53" presetClass="entr" presetSubtype="0" fill="hold" grpId="0" nodeType="withEffect">
                                  <p:stCondLst>
                                    <p:cond delay="0"/>
                                  </p:stCondLst>
                                  <p:childTnLst>
                                    <p:set>
                                      <p:cBhvr>
                                        <p:cTn id="140" dur="1" fill="hold">
                                          <p:stCondLst>
                                            <p:cond delay="0"/>
                                          </p:stCondLst>
                                        </p:cTn>
                                        <p:tgtEl>
                                          <p:spTgt spid="160799"/>
                                        </p:tgtEl>
                                        <p:attrNameLst>
                                          <p:attrName>style.visibility</p:attrName>
                                        </p:attrNameLst>
                                      </p:cBhvr>
                                      <p:to>
                                        <p:strVal val="visible"/>
                                      </p:to>
                                    </p:set>
                                    <p:anim calcmode="lin" valueType="num">
                                      <p:cBhvr>
                                        <p:cTn id="141" dur="5000" fill="hold"/>
                                        <p:tgtEl>
                                          <p:spTgt spid="160799"/>
                                        </p:tgtEl>
                                        <p:attrNameLst>
                                          <p:attrName>ppt_w</p:attrName>
                                        </p:attrNameLst>
                                      </p:cBhvr>
                                      <p:tavLst>
                                        <p:tav tm="0">
                                          <p:val>
                                            <p:fltVal val="0"/>
                                          </p:val>
                                        </p:tav>
                                        <p:tav tm="100000">
                                          <p:val>
                                            <p:strVal val="#ppt_w"/>
                                          </p:val>
                                        </p:tav>
                                      </p:tavLst>
                                    </p:anim>
                                    <p:anim calcmode="lin" valueType="num">
                                      <p:cBhvr>
                                        <p:cTn id="142" dur="5000" fill="hold"/>
                                        <p:tgtEl>
                                          <p:spTgt spid="160799"/>
                                        </p:tgtEl>
                                        <p:attrNameLst>
                                          <p:attrName>ppt_h</p:attrName>
                                        </p:attrNameLst>
                                      </p:cBhvr>
                                      <p:tavLst>
                                        <p:tav tm="0">
                                          <p:val>
                                            <p:fltVal val="0"/>
                                          </p:val>
                                        </p:tav>
                                        <p:tav tm="100000">
                                          <p:val>
                                            <p:strVal val="#ppt_h"/>
                                          </p:val>
                                        </p:tav>
                                      </p:tavLst>
                                    </p:anim>
                                    <p:animEffect transition="in" filter="fade">
                                      <p:cBhvr>
                                        <p:cTn id="143" dur="5000"/>
                                        <p:tgtEl>
                                          <p:spTgt spid="16079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160800"/>
                                        </p:tgtEl>
                                        <p:attrNameLst>
                                          <p:attrName>style.visibility</p:attrName>
                                        </p:attrNameLst>
                                      </p:cBhvr>
                                      <p:to>
                                        <p:strVal val="visible"/>
                                      </p:to>
                                    </p:set>
                                    <p:anim calcmode="lin" valueType="num">
                                      <p:cBhvr additive="base">
                                        <p:cTn id="148" dur="500" fill="hold"/>
                                        <p:tgtEl>
                                          <p:spTgt spid="160800"/>
                                        </p:tgtEl>
                                        <p:attrNameLst>
                                          <p:attrName>ppt_x</p:attrName>
                                        </p:attrNameLst>
                                      </p:cBhvr>
                                      <p:tavLst>
                                        <p:tav tm="0">
                                          <p:val>
                                            <p:strVal val="#ppt_x"/>
                                          </p:val>
                                        </p:tav>
                                        <p:tav tm="100000">
                                          <p:val>
                                            <p:strVal val="#ppt_x"/>
                                          </p:val>
                                        </p:tav>
                                      </p:tavLst>
                                    </p:anim>
                                    <p:anim calcmode="lin" valueType="num">
                                      <p:cBhvr additive="base">
                                        <p:cTn id="149" dur="500" fill="hold"/>
                                        <p:tgtEl>
                                          <p:spTgt spid="1608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74" grpId="0"/>
      <p:bldP spid="160775" grpId="0"/>
      <p:bldP spid="160778" grpId="0"/>
      <p:bldP spid="160779" grpId="0"/>
      <p:bldP spid="160780" grpId="0"/>
      <p:bldP spid="160781" grpId="0"/>
      <p:bldP spid="160782" grpId="0"/>
      <p:bldP spid="160783" grpId="0"/>
      <p:bldP spid="160784" grpId="0"/>
      <p:bldP spid="160785" grpId="0"/>
      <p:bldP spid="160786" grpId="0"/>
      <p:bldP spid="160787" grpId="0"/>
      <p:bldP spid="160788" grpId="0"/>
      <p:bldP spid="160789" grpId="0"/>
      <p:bldP spid="160790" grpId="0"/>
      <p:bldP spid="160797" grpId="0"/>
      <p:bldP spid="160798" grpId="0"/>
      <p:bldP spid="160799" grpId="0"/>
      <p:bldP spid="1608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124075" y="930275"/>
            <a:ext cx="6769100" cy="411163"/>
          </a:xfrm>
        </p:spPr>
        <p:txBody>
          <a:bodyPr/>
          <a:lstStyle/>
          <a:p>
            <a:pPr eaLnBrk="1" hangingPunct="1"/>
            <a:r>
              <a:rPr lang="pl-PL" altLang="pl-PL" sz="2400" b="1" smtClean="0"/>
              <a:t>Krzywe Lorenza w 1900, 1965 i 2000 roku</a:t>
            </a:r>
            <a:r>
              <a:rPr lang="pl-PL" altLang="pl-PL" sz="2400" smtClean="0"/>
              <a:t> </a:t>
            </a:r>
          </a:p>
        </p:txBody>
      </p:sp>
      <p:sp>
        <p:nvSpPr>
          <p:cNvPr id="160771" name="Line 3"/>
          <p:cNvSpPr>
            <a:spLocks noChangeShapeType="1"/>
          </p:cNvSpPr>
          <p:nvPr/>
        </p:nvSpPr>
        <p:spPr bwMode="auto">
          <a:xfrm flipV="1">
            <a:off x="792163" y="1627188"/>
            <a:ext cx="0" cy="44656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pl-PL"/>
          </a:p>
        </p:txBody>
      </p:sp>
      <p:sp>
        <p:nvSpPr>
          <p:cNvPr id="160772" name="Freeform 4"/>
          <p:cNvSpPr>
            <a:spLocks/>
          </p:cNvSpPr>
          <p:nvPr/>
        </p:nvSpPr>
        <p:spPr bwMode="auto">
          <a:xfrm>
            <a:off x="792163" y="6078538"/>
            <a:ext cx="5326062" cy="14287"/>
          </a:xfrm>
          <a:custGeom>
            <a:avLst/>
            <a:gdLst>
              <a:gd name="T0" fmla="*/ 0 w 3355"/>
              <a:gd name="T1" fmla="*/ 2147483646 h 9"/>
              <a:gd name="T2" fmla="*/ 2147483646 w 3355"/>
              <a:gd name="T3" fmla="*/ 0 h 9"/>
              <a:gd name="T4" fmla="*/ 0 60000 65536"/>
              <a:gd name="T5" fmla="*/ 0 60000 65536"/>
              <a:gd name="T6" fmla="*/ 0 w 3355"/>
              <a:gd name="T7" fmla="*/ 0 h 9"/>
              <a:gd name="T8" fmla="*/ 3355 w 3355"/>
              <a:gd name="T9" fmla="*/ 9 h 9"/>
            </a:gdLst>
            <a:ahLst/>
            <a:cxnLst>
              <a:cxn ang="T4">
                <a:pos x="T0" y="T1"/>
              </a:cxn>
              <a:cxn ang="T5">
                <a:pos x="T2" y="T3"/>
              </a:cxn>
            </a:cxnLst>
            <a:rect l="T6" t="T7" r="T8" b="T9"/>
            <a:pathLst>
              <a:path w="3355" h="9">
                <a:moveTo>
                  <a:pt x="0" y="9"/>
                </a:moveTo>
                <a:lnTo>
                  <a:pt x="3355" y="0"/>
                </a:lnTo>
              </a:path>
            </a:pathLst>
          </a:cu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73" name="Text Box 5"/>
          <p:cNvSpPr txBox="1">
            <a:spLocks noChangeArrowheads="1"/>
          </p:cNvSpPr>
          <p:nvPr/>
        </p:nvSpPr>
        <p:spPr bwMode="auto">
          <a:xfrm>
            <a:off x="92075" y="1341438"/>
            <a:ext cx="3716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Skumulowany odsetek dochodów osób </a:t>
            </a:r>
          </a:p>
        </p:txBody>
      </p:sp>
      <p:sp>
        <p:nvSpPr>
          <p:cNvPr id="160774" name="Text Box 6"/>
          <p:cNvSpPr txBox="1">
            <a:spLocks noChangeArrowheads="1"/>
          </p:cNvSpPr>
          <p:nvPr/>
        </p:nvSpPr>
        <p:spPr bwMode="auto">
          <a:xfrm>
            <a:off x="3492500" y="3716338"/>
            <a:ext cx="1030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0000FF"/>
                </a:solidFill>
              </a:rPr>
              <a:t>Rok 1900</a:t>
            </a:r>
          </a:p>
        </p:txBody>
      </p:sp>
      <p:sp>
        <p:nvSpPr>
          <p:cNvPr id="160775" name="Text Box 7"/>
          <p:cNvSpPr txBox="1">
            <a:spLocks noChangeArrowheads="1"/>
          </p:cNvSpPr>
          <p:nvPr/>
        </p:nvSpPr>
        <p:spPr bwMode="auto">
          <a:xfrm>
            <a:off x="1439863" y="2924175"/>
            <a:ext cx="2624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Krzywa równych dochodów</a:t>
            </a:r>
          </a:p>
        </p:txBody>
      </p:sp>
      <p:sp>
        <p:nvSpPr>
          <p:cNvPr id="160776" name="Line 8"/>
          <p:cNvSpPr>
            <a:spLocks noChangeShapeType="1"/>
          </p:cNvSpPr>
          <p:nvPr/>
        </p:nvSpPr>
        <p:spPr bwMode="auto">
          <a:xfrm flipH="1">
            <a:off x="5543550" y="1916113"/>
            <a:ext cx="1588" cy="4176712"/>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77" name="Line 9"/>
          <p:cNvSpPr>
            <a:spLocks noChangeShapeType="1"/>
          </p:cNvSpPr>
          <p:nvPr/>
        </p:nvSpPr>
        <p:spPr bwMode="auto">
          <a:xfrm flipH="1">
            <a:off x="790575" y="1916113"/>
            <a:ext cx="4754563"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78" name="Text Box 10"/>
          <p:cNvSpPr txBox="1">
            <a:spLocks noChangeArrowheads="1"/>
          </p:cNvSpPr>
          <p:nvPr/>
        </p:nvSpPr>
        <p:spPr bwMode="auto">
          <a:xfrm>
            <a:off x="5183188" y="6164263"/>
            <a:ext cx="715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100%</a:t>
            </a:r>
          </a:p>
        </p:txBody>
      </p:sp>
      <p:sp>
        <p:nvSpPr>
          <p:cNvPr id="160779" name="Text Box 11"/>
          <p:cNvSpPr txBox="1">
            <a:spLocks noChangeArrowheads="1"/>
          </p:cNvSpPr>
          <p:nvPr/>
        </p:nvSpPr>
        <p:spPr bwMode="auto">
          <a:xfrm>
            <a:off x="0" y="1771650"/>
            <a:ext cx="715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100%</a:t>
            </a:r>
          </a:p>
        </p:txBody>
      </p:sp>
      <p:sp>
        <p:nvSpPr>
          <p:cNvPr id="160780" name="Text Box 12"/>
          <p:cNvSpPr txBox="1">
            <a:spLocks noChangeArrowheads="1"/>
          </p:cNvSpPr>
          <p:nvPr/>
        </p:nvSpPr>
        <p:spPr bwMode="auto">
          <a:xfrm>
            <a:off x="71438" y="522763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20%</a:t>
            </a:r>
          </a:p>
        </p:txBody>
      </p:sp>
      <p:sp>
        <p:nvSpPr>
          <p:cNvPr id="160781" name="Text Box 13"/>
          <p:cNvSpPr txBox="1">
            <a:spLocks noChangeArrowheads="1"/>
          </p:cNvSpPr>
          <p:nvPr/>
        </p:nvSpPr>
        <p:spPr bwMode="auto">
          <a:xfrm>
            <a:off x="71438" y="4219575"/>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40%</a:t>
            </a:r>
          </a:p>
        </p:txBody>
      </p:sp>
      <p:sp>
        <p:nvSpPr>
          <p:cNvPr id="160782" name="Text Box 14"/>
          <p:cNvSpPr txBox="1">
            <a:spLocks noChangeArrowheads="1"/>
          </p:cNvSpPr>
          <p:nvPr/>
        </p:nvSpPr>
        <p:spPr bwMode="auto">
          <a:xfrm>
            <a:off x="71438" y="3284538"/>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60%</a:t>
            </a:r>
          </a:p>
        </p:txBody>
      </p:sp>
      <p:sp>
        <p:nvSpPr>
          <p:cNvPr id="160783" name="Text Box 15"/>
          <p:cNvSpPr txBox="1">
            <a:spLocks noChangeArrowheads="1"/>
          </p:cNvSpPr>
          <p:nvPr/>
        </p:nvSpPr>
        <p:spPr bwMode="auto">
          <a:xfrm>
            <a:off x="71438" y="2563813"/>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80%</a:t>
            </a:r>
          </a:p>
        </p:txBody>
      </p:sp>
      <p:sp>
        <p:nvSpPr>
          <p:cNvPr id="160784" name="Text Box 16"/>
          <p:cNvSpPr txBox="1">
            <a:spLocks noChangeArrowheads="1"/>
          </p:cNvSpPr>
          <p:nvPr/>
        </p:nvSpPr>
        <p:spPr bwMode="auto">
          <a:xfrm>
            <a:off x="129540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20%</a:t>
            </a:r>
          </a:p>
        </p:txBody>
      </p:sp>
      <p:sp>
        <p:nvSpPr>
          <p:cNvPr id="160785" name="Text Box 17"/>
          <p:cNvSpPr txBox="1">
            <a:spLocks noChangeArrowheads="1"/>
          </p:cNvSpPr>
          <p:nvPr/>
        </p:nvSpPr>
        <p:spPr bwMode="auto">
          <a:xfrm>
            <a:off x="237490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40%</a:t>
            </a:r>
          </a:p>
        </p:txBody>
      </p:sp>
      <p:sp>
        <p:nvSpPr>
          <p:cNvPr id="160786" name="Text Box 18"/>
          <p:cNvSpPr txBox="1">
            <a:spLocks noChangeArrowheads="1"/>
          </p:cNvSpPr>
          <p:nvPr/>
        </p:nvSpPr>
        <p:spPr bwMode="auto">
          <a:xfrm>
            <a:off x="3384550" y="6164263"/>
            <a:ext cx="604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60%</a:t>
            </a:r>
          </a:p>
        </p:txBody>
      </p:sp>
      <p:sp>
        <p:nvSpPr>
          <p:cNvPr id="160787" name="Text Box 19"/>
          <p:cNvSpPr txBox="1">
            <a:spLocks noChangeArrowheads="1"/>
          </p:cNvSpPr>
          <p:nvPr/>
        </p:nvSpPr>
        <p:spPr bwMode="auto">
          <a:xfrm>
            <a:off x="4319588" y="6164263"/>
            <a:ext cx="604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80%</a:t>
            </a:r>
          </a:p>
        </p:txBody>
      </p:sp>
      <p:sp>
        <p:nvSpPr>
          <p:cNvPr id="160788" name="Text Box 20"/>
          <p:cNvSpPr txBox="1">
            <a:spLocks noChangeArrowheads="1"/>
          </p:cNvSpPr>
          <p:nvPr/>
        </p:nvSpPr>
        <p:spPr bwMode="auto">
          <a:xfrm>
            <a:off x="431800" y="5948363"/>
            <a:ext cx="3063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A</a:t>
            </a:r>
          </a:p>
        </p:txBody>
      </p:sp>
      <p:sp>
        <p:nvSpPr>
          <p:cNvPr id="160789" name="Text Box 21"/>
          <p:cNvSpPr txBox="1">
            <a:spLocks noChangeArrowheads="1"/>
          </p:cNvSpPr>
          <p:nvPr/>
        </p:nvSpPr>
        <p:spPr bwMode="auto">
          <a:xfrm>
            <a:off x="5183188" y="5732463"/>
            <a:ext cx="30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B</a:t>
            </a:r>
          </a:p>
        </p:txBody>
      </p:sp>
      <p:sp>
        <p:nvSpPr>
          <p:cNvPr id="160790" name="Text Box 22"/>
          <p:cNvSpPr txBox="1">
            <a:spLocks noChangeArrowheads="1"/>
          </p:cNvSpPr>
          <p:nvPr/>
        </p:nvSpPr>
        <p:spPr bwMode="auto">
          <a:xfrm>
            <a:off x="5614988" y="1700213"/>
            <a:ext cx="3063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C</a:t>
            </a:r>
          </a:p>
        </p:txBody>
      </p:sp>
      <p:sp>
        <p:nvSpPr>
          <p:cNvPr id="160791" name="Freeform 23"/>
          <p:cNvSpPr>
            <a:spLocks/>
          </p:cNvSpPr>
          <p:nvPr/>
        </p:nvSpPr>
        <p:spPr bwMode="auto">
          <a:xfrm>
            <a:off x="792163" y="1912938"/>
            <a:ext cx="4730750" cy="4179887"/>
          </a:xfrm>
          <a:custGeom>
            <a:avLst/>
            <a:gdLst>
              <a:gd name="T0" fmla="*/ 0 w 2980"/>
              <a:gd name="T1" fmla="*/ 2147483646 h 2633"/>
              <a:gd name="T2" fmla="*/ 2147483646 w 2980"/>
              <a:gd name="T3" fmla="*/ 0 h 2633"/>
              <a:gd name="T4" fmla="*/ 0 60000 65536"/>
              <a:gd name="T5" fmla="*/ 0 60000 65536"/>
              <a:gd name="T6" fmla="*/ 0 w 2980"/>
              <a:gd name="T7" fmla="*/ 0 h 2633"/>
              <a:gd name="T8" fmla="*/ 2980 w 2980"/>
              <a:gd name="T9" fmla="*/ 2633 h 2633"/>
            </a:gdLst>
            <a:ahLst/>
            <a:cxnLst>
              <a:cxn ang="T4">
                <a:pos x="T0" y="T1"/>
              </a:cxn>
              <a:cxn ang="T5">
                <a:pos x="T2" y="T3"/>
              </a:cxn>
            </a:cxnLst>
            <a:rect l="T6" t="T7" r="T8" b="T9"/>
            <a:pathLst>
              <a:path w="2980" h="2633">
                <a:moveTo>
                  <a:pt x="0" y="2633"/>
                </a:moveTo>
                <a:cubicBezTo>
                  <a:pt x="496" y="2194"/>
                  <a:pt x="2359" y="549"/>
                  <a:pt x="2980" y="0"/>
                </a:cubicBezTo>
              </a:path>
            </a:pathLst>
          </a:custGeom>
          <a:noFill/>
          <a:ln w="57150" cap="flat" cmpd="sng">
            <a:solidFill>
              <a:schemeClr val="tx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2" name="Freeform 24"/>
          <p:cNvSpPr>
            <a:spLocks/>
          </p:cNvSpPr>
          <p:nvPr/>
        </p:nvSpPr>
        <p:spPr bwMode="auto">
          <a:xfrm>
            <a:off x="790575" y="1916113"/>
            <a:ext cx="4748213" cy="4176712"/>
          </a:xfrm>
          <a:custGeom>
            <a:avLst/>
            <a:gdLst>
              <a:gd name="T0" fmla="*/ 0 w 2991"/>
              <a:gd name="T1" fmla="*/ 2147483646 h 2631"/>
              <a:gd name="T2" fmla="*/ 2147483646 w 2991"/>
              <a:gd name="T3" fmla="*/ 2147483646 h 2631"/>
              <a:gd name="T4" fmla="*/ 2147483646 w 2991"/>
              <a:gd name="T5" fmla="*/ 2147483646 h 2631"/>
              <a:gd name="T6" fmla="*/ 2147483646 w 2991"/>
              <a:gd name="T7" fmla="*/ 2147483646 h 2631"/>
              <a:gd name="T8" fmla="*/ 2147483646 w 2991"/>
              <a:gd name="T9" fmla="*/ 2147483646 h 2631"/>
              <a:gd name="T10" fmla="*/ 2147483646 w 2991"/>
              <a:gd name="T11" fmla="*/ 0 h 2631"/>
              <a:gd name="T12" fmla="*/ 0 60000 65536"/>
              <a:gd name="T13" fmla="*/ 0 60000 65536"/>
              <a:gd name="T14" fmla="*/ 0 60000 65536"/>
              <a:gd name="T15" fmla="*/ 0 60000 65536"/>
              <a:gd name="T16" fmla="*/ 0 60000 65536"/>
              <a:gd name="T17" fmla="*/ 0 60000 65536"/>
              <a:gd name="T18" fmla="*/ 0 w 2991"/>
              <a:gd name="T19" fmla="*/ 0 h 2631"/>
              <a:gd name="T20" fmla="*/ 2991 w 2991"/>
              <a:gd name="T21" fmla="*/ 2631 h 2631"/>
            </a:gdLst>
            <a:ahLst/>
            <a:cxnLst>
              <a:cxn ang="T12">
                <a:pos x="T0" y="T1"/>
              </a:cxn>
              <a:cxn ang="T13">
                <a:pos x="T2" y="T3"/>
              </a:cxn>
              <a:cxn ang="T14">
                <a:pos x="T4" y="T5"/>
              </a:cxn>
              <a:cxn ang="T15">
                <a:pos x="T6" y="T7"/>
              </a:cxn>
              <a:cxn ang="T16">
                <a:pos x="T8" y="T9"/>
              </a:cxn>
              <a:cxn ang="T17">
                <a:pos x="T10" y="T11"/>
              </a:cxn>
            </a:cxnLst>
            <a:rect l="T18" t="T19" r="T20" b="T21"/>
            <a:pathLst>
              <a:path w="2991" h="2631">
                <a:moveTo>
                  <a:pt x="0" y="2631"/>
                </a:moveTo>
                <a:cubicBezTo>
                  <a:pt x="202" y="2547"/>
                  <a:pt x="919" y="2266"/>
                  <a:pt x="1211" y="2128"/>
                </a:cubicBezTo>
                <a:cubicBezTo>
                  <a:pt x="1503" y="1990"/>
                  <a:pt x="1580" y="1933"/>
                  <a:pt x="1750" y="1803"/>
                </a:cubicBezTo>
                <a:cubicBezTo>
                  <a:pt x="1920" y="1673"/>
                  <a:pt x="2101" y="1503"/>
                  <a:pt x="2233" y="1348"/>
                </a:cubicBezTo>
                <a:cubicBezTo>
                  <a:pt x="2365" y="1193"/>
                  <a:pt x="2414" y="1099"/>
                  <a:pt x="2540" y="874"/>
                </a:cubicBezTo>
                <a:cubicBezTo>
                  <a:pt x="2666" y="649"/>
                  <a:pt x="2897" y="182"/>
                  <a:pt x="2991" y="0"/>
                </a:cubicBezTo>
              </a:path>
            </a:pathLst>
          </a:custGeom>
          <a:noFill/>
          <a:ln w="57150" cap="flat" cmpd="sng">
            <a:solidFill>
              <a:srgbClr val="0000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3" name="Line 25"/>
          <p:cNvSpPr>
            <a:spLocks noChangeShapeType="1"/>
          </p:cNvSpPr>
          <p:nvPr/>
        </p:nvSpPr>
        <p:spPr bwMode="auto">
          <a:xfrm>
            <a:off x="790575" y="6092825"/>
            <a:ext cx="4752975" cy="0"/>
          </a:xfrm>
          <a:prstGeom prst="line">
            <a:avLst/>
          </a:prstGeom>
          <a:noFill/>
          <a:ln w="38100">
            <a:solidFill>
              <a:srgbClr val="CC0099"/>
            </a:solidFill>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94" name="Line 26"/>
          <p:cNvSpPr>
            <a:spLocks noChangeShapeType="1"/>
          </p:cNvSpPr>
          <p:nvPr/>
        </p:nvSpPr>
        <p:spPr bwMode="auto">
          <a:xfrm flipV="1">
            <a:off x="5543550" y="1916113"/>
            <a:ext cx="0" cy="4176712"/>
          </a:xfrm>
          <a:prstGeom prst="line">
            <a:avLst/>
          </a:prstGeom>
          <a:noFill/>
          <a:ln w="38100">
            <a:solidFill>
              <a:srgbClr val="CC0099"/>
            </a:solidFill>
            <a:miter lim="800000"/>
            <a:headEnd/>
            <a:tailEnd/>
          </a:ln>
          <a:extLst>
            <a:ext uri="{909E8E84-426E-40DD-AFC4-6F175D3DCCD1}">
              <a14:hiddenFill xmlns:a14="http://schemas.microsoft.com/office/drawing/2010/main">
                <a:noFill/>
              </a14:hiddenFill>
            </a:ext>
          </a:extLst>
        </p:spPr>
        <p:txBody>
          <a:bodyPr wrap="none"/>
          <a:lstStyle/>
          <a:p>
            <a:endParaRPr lang="pl-PL"/>
          </a:p>
        </p:txBody>
      </p:sp>
      <p:sp>
        <p:nvSpPr>
          <p:cNvPr id="160795" name="Freeform 27"/>
          <p:cNvSpPr>
            <a:spLocks/>
          </p:cNvSpPr>
          <p:nvPr/>
        </p:nvSpPr>
        <p:spPr bwMode="auto">
          <a:xfrm>
            <a:off x="798513" y="1887538"/>
            <a:ext cx="4748212" cy="4176712"/>
          </a:xfrm>
          <a:custGeom>
            <a:avLst/>
            <a:gdLst>
              <a:gd name="T0" fmla="*/ 0 w 2991"/>
              <a:gd name="T1" fmla="*/ 2147483646 h 2631"/>
              <a:gd name="T2" fmla="*/ 2147483646 w 2991"/>
              <a:gd name="T3" fmla="*/ 2147483646 h 2631"/>
              <a:gd name="T4" fmla="*/ 2147483646 w 2991"/>
              <a:gd name="T5" fmla="*/ 2147483646 h 2631"/>
              <a:gd name="T6" fmla="*/ 2147483646 w 2991"/>
              <a:gd name="T7" fmla="*/ 2147483646 h 2631"/>
              <a:gd name="T8" fmla="*/ 2147483646 w 2991"/>
              <a:gd name="T9" fmla="*/ 2147483646 h 2631"/>
              <a:gd name="T10" fmla="*/ 2147483646 w 2991"/>
              <a:gd name="T11" fmla="*/ 0 h 2631"/>
              <a:gd name="T12" fmla="*/ 0 60000 65536"/>
              <a:gd name="T13" fmla="*/ 0 60000 65536"/>
              <a:gd name="T14" fmla="*/ 0 60000 65536"/>
              <a:gd name="T15" fmla="*/ 0 60000 65536"/>
              <a:gd name="T16" fmla="*/ 0 60000 65536"/>
              <a:gd name="T17" fmla="*/ 0 60000 65536"/>
              <a:gd name="T18" fmla="*/ 0 w 2991"/>
              <a:gd name="T19" fmla="*/ 0 h 2631"/>
              <a:gd name="T20" fmla="*/ 2991 w 2991"/>
              <a:gd name="T21" fmla="*/ 2631 h 2631"/>
            </a:gdLst>
            <a:ahLst/>
            <a:cxnLst>
              <a:cxn ang="T12">
                <a:pos x="T0" y="T1"/>
              </a:cxn>
              <a:cxn ang="T13">
                <a:pos x="T2" y="T3"/>
              </a:cxn>
              <a:cxn ang="T14">
                <a:pos x="T4" y="T5"/>
              </a:cxn>
              <a:cxn ang="T15">
                <a:pos x="T6" y="T7"/>
              </a:cxn>
              <a:cxn ang="T16">
                <a:pos x="T8" y="T9"/>
              </a:cxn>
              <a:cxn ang="T17">
                <a:pos x="T10" y="T11"/>
              </a:cxn>
            </a:cxnLst>
            <a:rect l="T18" t="T19" r="T20" b="T21"/>
            <a:pathLst>
              <a:path w="2991" h="2631">
                <a:moveTo>
                  <a:pt x="0" y="2631"/>
                </a:moveTo>
                <a:cubicBezTo>
                  <a:pt x="216" y="2580"/>
                  <a:pt x="966" y="2441"/>
                  <a:pt x="1299" y="2323"/>
                </a:cubicBezTo>
                <a:cubicBezTo>
                  <a:pt x="1632" y="2205"/>
                  <a:pt x="1810" y="2065"/>
                  <a:pt x="1996" y="1923"/>
                </a:cubicBezTo>
                <a:cubicBezTo>
                  <a:pt x="2182" y="1781"/>
                  <a:pt x="2299" y="1632"/>
                  <a:pt x="2414" y="1468"/>
                </a:cubicBezTo>
                <a:cubicBezTo>
                  <a:pt x="2529" y="1304"/>
                  <a:pt x="2588" y="1183"/>
                  <a:pt x="2684" y="938"/>
                </a:cubicBezTo>
                <a:cubicBezTo>
                  <a:pt x="2780" y="693"/>
                  <a:pt x="2927" y="195"/>
                  <a:pt x="2991" y="0"/>
                </a:cubicBezTo>
              </a:path>
            </a:pathLst>
          </a:custGeom>
          <a:noFill/>
          <a:ln w="57150" cap="flat" cmpd="sng">
            <a:solidFill>
              <a:srgbClr val="33CC3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6" name="Freeform 28"/>
          <p:cNvSpPr>
            <a:spLocks/>
          </p:cNvSpPr>
          <p:nvPr/>
        </p:nvSpPr>
        <p:spPr bwMode="auto">
          <a:xfrm>
            <a:off x="793750" y="1905000"/>
            <a:ext cx="4749800" cy="4178300"/>
          </a:xfrm>
          <a:custGeom>
            <a:avLst/>
            <a:gdLst>
              <a:gd name="T0" fmla="*/ 0 w 2992"/>
              <a:gd name="T1" fmla="*/ 2147483646 h 2632"/>
              <a:gd name="T2" fmla="*/ 2147483646 w 2992"/>
              <a:gd name="T3" fmla="*/ 2147483646 h 2632"/>
              <a:gd name="T4" fmla="*/ 2147483646 w 2992"/>
              <a:gd name="T5" fmla="*/ 2147483646 h 2632"/>
              <a:gd name="T6" fmla="*/ 2147483646 w 2992"/>
              <a:gd name="T7" fmla="*/ 2147483646 h 2632"/>
              <a:gd name="T8" fmla="*/ 2147483646 w 2992"/>
              <a:gd name="T9" fmla="*/ 2147483646 h 2632"/>
              <a:gd name="T10" fmla="*/ 2147483646 w 2992"/>
              <a:gd name="T11" fmla="*/ 2147483646 h 2632"/>
              <a:gd name="T12" fmla="*/ 2147483646 w 2992"/>
              <a:gd name="T13" fmla="*/ 2147483646 h 2632"/>
              <a:gd name="T14" fmla="*/ 2147483646 w 2992"/>
              <a:gd name="T15" fmla="*/ 0 h 2632"/>
              <a:gd name="T16" fmla="*/ 0 60000 65536"/>
              <a:gd name="T17" fmla="*/ 0 60000 65536"/>
              <a:gd name="T18" fmla="*/ 0 60000 65536"/>
              <a:gd name="T19" fmla="*/ 0 60000 65536"/>
              <a:gd name="T20" fmla="*/ 0 60000 65536"/>
              <a:gd name="T21" fmla="*/ 0 60000 65536"/>
              <a:gd name="T22" fmla="*/ 0 60000 65536"/>
              <a:gd name="T23" fmla="*/ 0 60000 65536"/>
              <a:gd name="T24" fmla="*/ 0 w 2992"/>
              <a:gd name="T25" fmla="*/ 0 h 2632"/>
              <a:gd name="T26" fmla="*/ 2992 w 2992"/>
              <a:gd name="T27" fmla="*/ 2632 h 26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2" h="2632">
                <a:moveTo>
                  <a:pt x="0" y="2632"/>
                </a:moveTo>
                <a:cubicBezTo>
                  <a:pt x="174" y="2613"/>
                  <a:pt x="774" y="2560"/>
                  <a:pt x="1042" y="2516"/>
                </a:cubicBezTo>
                <a:cubicBezTo>
                  <a:pt x="1310" y="2472"/>
                  <a:pt x="1462" y="2416"/>
                  <a:pt x="1609" y="2367"/>
                </a:cubicBezTo>
                <a:cubicBezTo>
                  <a:pt x="1756" y="2318"/>
                  <a:pt x="1821" y="2281"/>
                  <a:pt x="1925" y="2219"/>
                </a:cubicBezTo>
                <a:cubicBezTo>
                  <a:pt x="2029" y="2157"/>
                  <a:pt x="2126" y="2098"/>
                  <a:pt x="2231" y="1996"/>
                </a:cubicBezTo>
                <a:cubicBezTo>
                  <a:pt x="2336" y="1894"/>
                  <a:pt x="2462" y="1769"/>
                  <a:pt x="2557" y="1606"/>
                </a:cubicBezTo>
                <a:cubicBezTo>
                  <a:pt x="2652" y="1443"/>
                  <a:pt x="2726" y="1288"/>
                  <a:pt x="2798" y="1020"/>
                </a:cubicBezTo>
                <a:cubicBezTo>
                  <a:pt x="2870" y="752"/>
                  <a:pt x="2952" y="212"/>
                  <a:pt x="2992" y="0"/>
                </a:cubicBezTo>
              </a:path>
            </a:pathLst>
          </a:custGeom>
          <a:noFill/>
          <a:ln w="57150" cap="flat" cmpd="sng">
            <a:solidFill>
              <a:srgbClr val="FF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pl-PL"/>
          </a:p>
        </p:txBody>
      </p:sp>
      <p:sp>
        <p:nvSpPr>
          <p:cNvPr id="160797" name="Text Box 29"/>
          <p:cNvSpPr txBox="1">
            <a:spLocks noChangeArrowheads="1"/>
          </p:cNvSpPr>
          <p:nvPr/>
        </p:nvSpPr>
        <p:spPr bwMode="auto">
          <a:xfrm>
            <a:off x="971550" y="6521450"/>
            <a:ext cx="647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t>Skumulowany odsetek osób od najniższych do najwyższych dochodów</a:t>
            </a:r>
          </a:p>
        </p:txBody>
      </p:sp>
      <p:sp>
        <p:nvSpPr>
          <p:cNvPr id="160798" name="Text Box 30"/>
          <p:cNvSpPr txBox="1">
            <a:spLocks noChangeArrowheads="1"/>
          </p:cNvSpPr>
          <p:nvPr/>
        </p:nvSpPr>
        <p:spPr bwMode="auto">
          <a:xfrm>
            <a:off x="3348038" y="5300663"/>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33CC33"/>
                </a:solidFill>
              </a:rPr>
              <a:t>Rok 2000</a:t>
            </a:r>
          </a:p>
        </p:txBody>
      </p:sp>
      <p:sp>
        <p:nvSpPr>
          <p:cNvPr id="160799" name="Text Box 31"/>
          <p:cNvSpPr txBox="1">
            <a:spLocks noChangeArrowheads="1"/>
          </p:cNvSpPr>
          <p:nvPr/>
        </p:nvSpPr>
        <p:spPr bwMode="auto">
          <a:xfrm>
            <a:off x="4356100" y="5013325"/>
            <a:ext cx="10302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r>
              <a:rPr lang="pl-PL" altLang="pl-PL" sz="1600" i="1">
                <a:solidFill>
                  <a:srgbClr val="FF0000"/>
                </a:solidFill>
              </a:rPr>
              <a:t>Rok 1965</a:t>
            </a:r>
          </a:p>
        </p:txBody>
      </p:sp>
      <p:sp>
        <p:nvSpPr>
          <p:cNvPr id="160800" name="Text Box 32"/>
          <p:cNvSpPr txBox="1">
            <a:spLocks noChangeArrowheads="1"/>
          </p:cNvSpPr>
          <p:nvPr/>
        </p:nvSpPr>
        <p:spPr bwMode="auto">
          <a:xfrm>
            <a:off x="6084888" y="2060575"/>
            <a:ext cx="2916237"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50000"/>
              </a:spcBef>
              <a:buFontTx/>
              <a:buNone/>
            </a:pPr>
            <a:r>
              <a:rPr lang="pl-PL" altLang="pl-PL" sz="2000">
                <a:latin typeface="Arial" panose="020B0604020202020204" pitchFamily="34" charset="0"/>
              </a:rPr>
              <a:t>Wyliczony z krzywej Lorenza, współczynnik Giniego  wzrósł z 0,40 w 1900 roku do 0,48 sto lat później. </a:t>
            </a:r>
          </a:p>
          <a:p>
            <a:pPr eaLnBrk="1" hangingPunct="1">
              <a:spcBef>
                <a:spcPct val="50000"/>
              </a:spcBef>
              <a:buFontTx/>
              <a:buNone/>
            </a:pPr>
            <a:r>
              <a:rPr lang="pl-PL" altLang="pl-PL" sz="2000">
                <a:latin typeface="Arial" panose="020B0604020202020204" pitchFamily="34" charset="0"/>
              </a:rPr>
              <a:t>ale:</a:t>
            </a:r>
            <a:br>
              <a:rPr lang="pl-PL" altLang="pl-PL" sz="2000">
                <a:latin typeface="Arial" panose="020B0604020202020204" pitchFamily="34" charset="0"/>
              </a:rPr>
            </a:br>
            <a:r>
              <a:rPr lang="pl-PL" altLang="pl-PL" sz="2000">
                <a:latin typeface="Arial" panose="020B0604020202020204" pitchFamily="34" charset="0"/>
              </a:rPr>
              <a:t>w 1965 roku współczynnik Giniego był równy 0,58, zmniejszył się do 0,52 w 1997 oraz 0,48 w 2000 roku.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2"/>
                                        </p:tgtEl>
                                        <p:attrNameLst>
                                          <p:attrName>style.visibility</p:attrName>
                                        </p:attrNameLst>
                                      </p:cBhvr>
                                      <p:to>
                                        <p:strVal val="visible"/>
                                      </p:to>
                                    </p:set>
                                    <p:anim calcmode="lin" valueType="num">
                                      <p:cBhvr additive="base">
                                        <p:cTn id="11" dur="500" fill="hold"/>
                                        <p:tgtEl>
                                          <p:spTgt spid="160772"/>
                                        </p:tgtEl>
                                        <p:attrNameLst>
                                          <p:attrName>ppt_x</p:attrName>
                                        </p:attrNameLst>
                                      </p:cBhvr>
                                      <p:tavLst>
                                        <p:tav tm="0">
                                          <p:val>
                                            <p:strVal val="#ppt_x"/>
                                          </p:val>
                                        </p:tav>
                                        <p:tav tm="100000">
                                          <p:val>
                                            <p:strVal val="#ppt_x"/>
                                          </p:val>
                                        </p:tav>
                                      </p:tavLst>
                                    </p:anim>
                                    <p:anim calcmode="lin" valueType="num">
                                      <p:cBhvr additive="base">
                                        <p:cTn id="12" dur="500" fill="hold"/>
                                        <p:tgtEl>
                                          <p:spTgt spid="1607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773"/>
                                        </p:tgtEl>
                                        <p:attrNameLst>
                                          <p:attrName>style.visibility</p:attrName>
                                        </p:attrNameLst>
                                      </p:cBhvr>
                                      <p:to>
                                        <p:strVal val="visible"/>
                                      </p:to>
                                    </p:set>
                                    <p:anim calcmode="lin" valueType="num">
                                      <p:cBhvr additive="base">
                                        <p:cTn id="15" dur="500" fill="hold"/>
                                        <p:tgtEl>
                                          <p:spTgt spid="160773"/>
                                        </p:tgtEl>
                                        <p:attrNameLst>
                                          <p:attrName>ppt_x</p:attrName>
                                        </p:attrNameLst>
                                      </p:cBhvr>
                                      <p:tavLst>
                                        <p:tav tm="0">
                                          <p:val>
                                            <p:strVal val="#ppt_x"/>
                                          </p:val>
                                        </p:tav>
                                        <p:tav tm="100000">
                                          <p:val>
                                            <p:strVal val="#ppt_x"/>
                                          </p:val>
                                        </p:tav>
                                      </p:tavLst>
                                    </p:anim>
                                    <p:anim calcmode="lin" valueType="num">
                                      <p:cBhvr additive="base">
                                        <p:cTn id="16" dur="500" fill="hold"/>
                                        <p:tgtEl>
                                          <p:spTgt spid="16077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0797"/>
                                        </p:tgtEl>
                                        <p:attrNameLst>
                                          <p:attrName>style.visibility</p:attrName>
                                        </p:attrNameLst>
                                      </p:cBhvr>
                                      <p:to>
                                        <p:strVal val="visible"/>
                                      </p:to>
                                    </p:set>
                                    <p:anim calcmode="lin" valueType="num">
                                      <p:cBhvr additive="base">
                                        <p:cTn id="19" dur="500" fill="hold"/>
                                        <p:tgtEl>
                                          <p:spTgt spid="160797"/>
                                        </p:tgtEl>
                                        <p:attrNameLst>
                                          <p:attrName>ppt_x</p:attrName>
                                        </p:attrNameLst>
                                      </p:cBhvr>
                                      <p:tavLst>
                                        <p:tav tm="0">
                                          <p:val>
                                            <p:strVal val="#ppt_x"/>
                                          </p:val>
                                        </p:tav>
                                        <p:tav tm="100000">
                                          <p:val>
                                            <p:strVal val="#ppt_x"/>
                                          </p:val>
                                        </p:tav>
                                      </p:tavLst>
                                    </p:anim>
                                    <p:anim calcmode="lin" valueType="num">
                                      <p:cBhvr additive="base">
                                        <p:cTn id="20" dur="500" fill="hold"/>
                                        <p:tgtEl>
                                          <p:spTgt spid="160797"/>
                                        </p:tgtEl>
                                        <p:attrNameLst>
                                          <p:attrName>ppt_y</p:attrName>
                                        </p:attrNameLst>
                                      </p:cBhvr>
                                      <p:tavLst>
                                        <p:tav tm="0">
                                          <p:val>
                                            <p:strVal val="1+#ppt_h/2"/>
                                          </p:val>
                                        </p:tav>
                                        <p:tav tm="100000">
                                          <p:val>
                                            <p:strVal val="#ppt_y"/>
                                          </p:val>
                                        </p:tav>
                                      </p:tavLst>
                                    </p:anim>
                                  </p:childTnLst>
                                </p:cTn>
                              </p:par>
                              <p:par>
                                <p:cTn id="21" presetID="55" presetClass="entr" presetSubtype="0" fill="hold" nodeType="withEffect">
                                  <p:stCondLst>
                                    <p:cond delay="0"/>
                                  </p:stCondLst>
                                  <p:childTnLst>
                                    <p:set>
                                      <p:cBhvr>
                                        <p:cTn id="22" dur="1" fill="hold">
                                          <p:stCondLst>
                                            <p:cond delay="0"/>
                                          </p:stCondLst>
                                        </p:cTn>
                                        <p:tgtEl>
                                          <p:spTgt spid="160777"/>
                                        </p:tgtEl>
                                        <p:attrNameLst>
                                          <p:attrName>style.visibility</p:attrName>
                                        </p:attrNameLst>
                                      </p:cBhvr>
                                      <p:to>
                                        <p:strVal val="visible"/>
                                      </p:to>
                                    </p:set>
                                    <p:anim calcmode="lin" valueType="num">
                                      <p:cBhvr>
                                        <p:cTn id="23" dur="1000" fill="hold"/>
                                        <p:tgtEl>
                                          <p:spTgt spid="160777"/>
                                        </p:tgtEl>
                                        <p:attrNameLst>
                                          <p:attrName>ppt_w</p:attrName>
                                        </p:attrNameLst>
                                      </p:cBhvr>
                                      <p:tavLst>
                                        <p:tav tm="0">
                                          <p:val>
                                            <p:strVal val="#ppt_w*0.70"/>
                                          </p:val>
                                        </p:tav>
                                        <p:tav tm="100000">
                                          <p:val>
                                            <p:strVal val="#ppt_w"/>
                                          </p:val>
                                        </p:tav>
                                      </p:tavLst>
                                    </p:anim>
                                    <p:anim calcmode="lin" valueType="num">
                                      <p:cBhvr>
                                        <p:cTn id="24" dur="1000" fill="hold"/>
                                        <p:tgtEl>
                                          <p:spTgt spid="160777"/>
                                        </p:tgtEl>
                                        <p:attrNameLst>
                                          <p:attrName>ppt_h</p:attrName>
                                        </p:attrNameLst>
                                      </p:cBhvr>
                                      <p:tavLst>
                                        <p:tav tm="0">
                                          <p:val>
                                            <p:strVal val="#ppt_h"/>
                                          </p:val>
                                        </p:tav>
                                        <p:tav tm="100000">
                                          <p:val>
                                            <p:strVal val="#ppt_h"/>
                                          </p:val>
                                        </p:tav>
                                      </p:tavLst>
                                    </p:anim>
                                    <p:animEffect transition="in" filter="fade">
                                      <p:cBhvr>
                                        <p:cTn id="25" dur="1000"/>
                                        <p:tgtEl>
                                          <p:spTgt spid="160777"/>
                                        </p:tgtEl>
                                      </p:cBhvr>
                                    </p:animEffect>
                                  </p:childTnLst>
                                </p:cTn>
                              </p:par>
                              <p:par>
                                <p:cTn id="26" presetID="53" presetClass="entr" presetSubtype="0" fill="hold" grpId="0" nodeType="withEffect">
                                  <p:stCondLst>
                                    <p:cond delay="0"/>
                                  </p:stCondLst>
                                  <p:childTnLst>
                                    <p:set>
                                      <p:cBhvr>
                                        <p:cTn id="27" dur="1" fill="hold">
                                          <p:stCondLst>
                                            <p:cond delay="0"/>
                                          </p:stCondLst>
                                        </p:cTn>
                                        <p:tgtEl>
                                          <p:spTgt spid="160778"/>
                                        </p:tgtEl>
                                        <p:attrNameLst>
                                          <p:attrName>style.visibility</p:attrName>
                                        </p:attrNameLst>
                                      </p:cBhvr>
                                      <p:to>
                                        <p:strVal val="visible"/>
                                      </p:to>
                                    </p:set>
                                    <p:anim calcmode="lin" valueType="num">
                                      <p:cBhvr>
                                        <p:cTn id="28" dur="500" fill="hold"/>
                                        <p:tgtEl>
                                          <p:spTgt spid="160778"/>
                                        </p:tgtEl>
                                        <p:attrNameLst>
                                          <p:attrName>ppt_w</p:attrName>
                                        </p:attrNameLst>
                                      </p:cBhvr>
                                      <p:tavLst>
                                        <p:tav tm="0">
                                          <p:val>
                                            <p:fltVal val="0"/>
                                          </p:val>
                                        </p:tav>
                                        <p:tav tm="100000">
                                          <p:val>
                                            <p:strVal val="#ppt_w"/>
                                          </p:val>
                                        </p:tav>
                                      </p:tavLst>
                                    </p:anim>
                                    <p:anim calcmode="lin" valueType="num">
                                      <p:cBhvr>
                                        <p:cTn id="29" dur="500" fill="hold"/>
                                        <p:tgtEl>
                                          <p:spTgt spid="160778"/>
                                        </p:tgtEl>
                                        <p:attrNameLst>
                                          <p:attrName>ppt_h</p:attrName>
                                        </p:attrNameLst>
                                      </p:cBhvr>
                                      <p:tavLst>
                                        <p:tav tm="0">
                                          <p:val>
                                            <p:fltVal val="0"/>
                                          </p:val>
                                        </p:tav>
                                        <p:tav tm="100000">
                                          <p:val>
                                            <p:strVal val="#ppt_h"/>
                                          </p:val>
                                        </p:tav>
                                      </p:tavLst>
                                    </p:anim>
                                    <p:animEffect transition="in" filter="fade">
                                      <p:cBhvr>
                                        <p:cTn id="30" dur="500"/>
                                        <p:tgtEl>
                                          <p:spTgt spid="160778"/>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160779"/>
                                        </p:tgtEl>
                                        <p:attrNameLst>
                                          <p:attrName>style.visibility</p:attrName>
                                        </p:attrNameLst>
                                      </p:cBhvr>
                                      <p:to>
                                        <p:strVal val="visible"/>
                                      </p:to>
                                    </p:set>
                                    <p:anim calcmode="lin" valueType="num">
                                      <p:cBhvr>
                                        <p:cTn id="33" dur="500" fill="hold"/>
                                        <p:tgtEl>
                                          <p:spTgt spid="160779"/>
                                        </p:tgtEl>
                                        <p:attrNameLst>
                                          <p:attrName>ppt_w</p:attrName>
                                        </p:attrNameLst>
                                      </p:cBhvr>
                                      <p:tavLst>
                                        <p:tav tm="0">
                                          <p:val>
                                            <p:fltVal val="0"/>
                                          </p:val>
                                        </p:tav>
                                        <p:tav tm="100000">
                                          <p:val>
                                            <p:strVal val="#ppt_w"/>
                                          </p:val>
                                        </p:tav>
                                      </p:tavLst>
                                    </p:anim>
                                    <p:anim calcmode="lin" valueType="num">
                                      <p:cBhvr>
                                        <p:cTn id="34" dur="500" fill="hold"/>
                                        <p:tgtEl>
                                          <p:spTgt spid="160779"/>
                                        </p:tgtEl>
                                        <p:attrNameLst>
                                          <p:attrName>ppt_h</p:attrName>
                                        </p:attrNameLst>
                                      </p:cBhvr>
                                      <p:tavLst>
                                        <p:tav tm="0">
                                          <p:val>
                                            <p:fltVal val="0"/>
                                          </p:val>
                                        </p:tav>
                                        <p:tav tm="100000">
                                          <p:val>
                                            <p:strVal val="#ppt_h"/>
                                          </p:val>
                                        </p:tav>
                                      </p:tavLst>
                                    </p:anim>
                                    <p:animEffect transition="in" filter="fade">
                                      <p:cBhvr>
                                        <p:cTn id="35" dur="500"/>
                                        <p:tgtEl>
                                          <p:spTgt spid="160779"/>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160780"/>
                                        </p:tgtEl>
                                        <p:attrNameLst>
                                          <p:attrName>style.visibility</p:attrName>
                                        </p:attrNameLst>
                                      </p:cBhvr>
                                      <p:to>
                                        <p:strVal val="visible"/>
                                      </p:to>
                                    </p:set>
                                    <p:anim calcmode="lin" valueType="num">
                                      <p:cBhvr>
                                        <p:cTn id="38" dur="500" fill="hold"/>
                                        <p:tgtEl>
                                          <p:spTgt spid="160780"/>
                                        </p:tgtEl>
                                        <p:attrNameLst>
                                          <p:attrName>ppt_w</p:attrName>
                                        </p:attrNameLst>
                                      </p:cBhvr>
                                      <p:tavLst>
                                        <p:tav tm="0">
                                          <p:val>
                                            <p:fltVal val="0"/>
                                          </p:val>
                                        </p:tav>
                                        <p:tav tm="100000">
                                          <p:val>
                                            <p:strVal val="#ppt_w"/>
                                          </p:val>
                                        </p:tav>
                                      </p:tavLst>
                                    </p:anim>
                                    <p:anim calcmode="lin" valueType="num">
                                      <p:cBhvr>
                                        <p:cTn id="39" dur="500" fill="hold"/>
                                        <p:tgtEl>
                                          <p:spTgt spid="160780"/>
                                        </p:tgtEl>
                                        <p:attrNameLst>
                                          <p:attrName>ppt_h</p:attrName>
                                        </p:attrNameLst>
                                      </p:cBhvr>
                                      <p:tavLst>
                                        <p:tav tm="0">
                                          <p:val>
                                            <p:fltVal val="0"/>
                                          </p:val>
                                        </p:tav>
                                        <p:tav tm="100000">
                                          <p:val>
                                            <p:strVal val="#ppt_h"/>
                                          </p:val>
                                        </p:tav>
                                      </p:tavLst>
                                    </p:anim>
                                    <p:animEffect transition="in" filter="fade">
                                      <p:cBhvr>
                                        <p:cTn id="40" dur="500"/>
                                        <p:tgtEl>
                                          <p:spTgt spid="160780"/>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160781"/>
                                        </p:tgtEl>
                                        <p:attrNameLst>
                                          <p:attrName>style.visibility</p:attrName>
                                        </p:attrNameLst>
                                      </p:cBhvr>
                                      <p:to>
                                        <p:strVal val="visible"/>
                                      </p:to>
                                    </p:set>
                                    <p:anim calcmode="lin" valueType="num">
                                      <p:cBhvr>
                                        <p:cTn id="43" dur="500" fill="hold"/>
                                        <p:tgtEl>
                                          <p:spTgt spid="160781"/>
                                        </p:tgtEl>
                                        <p:attrNameLst>
                                          <p:attrName>ppt_w</p:attrName>
                                        </p:attrNameLst>
                                      </p:cBhvr>
                                      <p:tavLst>
                                        <p:tav tm="0">
                                          <p:val>
                                            <p:fltVal val="0"/>
                                          </p:val>
                                        </p:tav>
                                        <p:tav tm="100000">
                                          <p:val>
                                            <p:strVal val="#ppt_w"/>
                                          </p:val>
                                        </p:tav>
                                      </p:tavLst>
                                    </p:anim>
                                    <p:anim calcmode="lin" valueType="num">
                                      <p:cBhvr>
                                        <p:cTn id="44" dur="500" fill="hold"/>
                                        <p:tgtEl>
                                          <p:spTgt spid="160781"/>
                                        </p:tgtEl>
                                        <p:attrNameLst>
                                          <p:attrName>ppt_h</p:attrName>
                                        </p:attrNameLst>
                                      </p:cBhvr>
                                      <p:tavLst>
                                        <p:tav tm="0">
                                          <p:val>
                                            <p:fltVal val="0"/>
                                          </p:val>
                                        </p:tav>
                                        <p:tav tm="100000">
                                          <p:val>
                                            <p:strVal val="#ppt_h"/>
                                          </p:val>
                                        </p:tav>
                                      </p:tavLst>
                                    </p:anim>
                                    <p:animEffect transition="in" filter="fade">
                                      <p:cBhvr>
                                        <p:cTn id="45" dur="500"/>
                                        <p:tgtEl>
                                          <p:spTgt spid="160781"/>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160782"/>
                                        </p:tgtEl>
                                        <p:attrNameLst>
                                          <p:attrName>style.visibility</p:attrName>
                                        </p:attrNameLst>
                                      </p:cBhvr>
                                      <p:to>
                                        <p:strVal val="visible"/>
                                      </p:to>
                                    </p:set>
                                    <p:anim calcmode="lin" valueType="num">
                                      <p:cBhvr>
                                        <p:cTn id="48" dur="500" fill="hold"/>
                                        <p:tgtEl>
                                          <p:spTgt spid="160782"/>
                                        </p:tgtEl>
                                        <p:attrNameLst>
                                          <p:attrName>ppt_w</p:attrName>
                                        </p:attrNameLst>
                                      </p:cBhvr>
                                      <p:tavLst>
                                        <p:tav tm="0">
                                          <p:val>
                                            <p:fltVal val="0"/>
                                          </p:val>
                                        </p:tav>
                                        <p:tav tm="100000">
                                          <p:val>
                                            <p:strVal val="#ppt_w"/>
                                          </p:val>
                                        </p:tav>
                                      </p:tavLst>
                                    </p:anim>
                                    <p:anim calcmode="lin" valueType="num">
                                      <p:cBhvr>
                                        <p:cTn id="49" dur="500" fill="hold"/>
                                        <p:tgtEl>
                                          <p:spTgt spid="160782"/>
                                        </p:tgtEl>
                                        <p:attrNameLst>
                                          <p:attrName>ppt_h</p:attrName>
                                        </p:attrNameLst>
                                      </p:cBhvr>
                                      <p:tavLst>
                                        <p:tav tm="0">
                                          <p:val>
                                            <p:fltVal val="0"/>
                                          </p:val>
                                        </p:tav>
                                        <p:tav tm="100000">
                                          <p:val>
                                            <p:strVal val="#ppt_h"/>
                                          </p:val>
                                        </p:tav>
                                      </p:tavLst>
                                    </p:anim>
                                    <p:animEffect transition="in" filter="fade">
                                      <p:cBhvr>
                                        <p:cTn id="50" dur="500"/>
                                        <p:tgtEl>
                                          <p:spTgt spid="160782"/>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160783"/>
                                        </p:tgtEl>
                                        <p:attrNameLst>
                                          <p:attrName>style.visibility</p:attrName>
                                        </p:attrNameLst>
                                      </p:cBhvr>
                                      <p:to>
                                        <p:strVal val="visible"/>
                                      </p:to>
                                    </p:set>
                                    <p:anim calcmode="lin" valueType="num">
                                      <p:cBhvr>
                                        <p:cTn id="53" dur="500" fill="hold"/>
                                        <p:tgtEl>
                                          <p:spTgt spid="160783"/>
                                        </p:tgtEl>
                                        <p:attrNameLst>
                                          <p:attrName>ppt_w</p:attrName>
                                        </p:attrNameLst>
                                      </p:cBhvr>
                                      <p:tavLst>
                                        <p:tav tm="0">
                                          <p:val>
                                            <p:fltVal val="0"/>
                                          </p:val>
                                        </p:tav>
                                        <p:tav tm="100000">
                                          <p:val>
                                            <p:strVal val="#ppt_w"/>
                                          </p:val>
                                        </p:tav>
                                      </p:tavLst>
                                    </p:anim>
                                    <p:anim calcmode="lin" valueType="num">
                                      <p:cBhvr>
                                        <p:cTn id="54" dur="500" fill="hold"/>
                                        <p:tgtEl>
                                          <p:spTgt spid="160783"/>
                                        </p:tgtEl>
                                        <p:attrNameLst>
                                          <p:attrName>ppt_h</p:attrName>
                                        </p:attrNameLst>
                                      </p:cBhvr>
                                      <p:tavLst>
                                        <p:tav tm="0">
                                          <p:val>
                                            <p:fltVal val="0"/>
                                          </p:val>
                                        </p:tav>
                                        <p:tav tm="100000">
                                          <p:val>
                                            <p:strVal val="#ppt_h"/>
                                          </p:val>
                                        </p:tav>
                                      </p:tavLst>
                                    </p:anim>
                                    <p:animEffect transition="in" filter="fade">
                                      <p:cBhvr>
                                        <p:cTn id="55" dur="500"/>
                                        <p:tgtEl>
                                          <p:spTgt spid="160783"/>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160784"/>
                                        </p:tgtEl>
                                        <p:attrNameLst>
                                          <p:attrName>style.visibility</p:attrName>
                                        </p:attrNameLst>
                                      </p:cBhvr>
                                      <p:to>
                                        <p:strVal val="visible"/>
                                      </p:to>
                                    </p:set>
                                    <p:anim calcmode="lin" valueType="num">
                                      <p:cBhvr>
                                        <p:cTn id="58" dur="500" fill="hold"/>
                                        <p:tgtEl>
                                          <p:spTgt spid="160784"/>
                                        </p:tgtEl>
                                        <p:attrNameLst>
                                          <p:attrName>ppt_w</p:attrName>
                                        </p:attrNameLst>
                                      </p:cBhvr>
                                      <p:tavLst>
                                        <p:tav tm="0">
                                          <p:val>
                                            <p:fltVal val="0"/>
                                          </p:val>
                                        </p:tav>
                                        <p:tav tm="100000">
                                          <p:val>
                                            <p:strVal val="#ppt_w"/>
                                          </p:val>
                                        </p:tav>
                                      </p:tavLst>
                                    </p:anim>
                                    <p:anim calcmode="lin" valueType="num">
                                      <p:cBhvr>
                                        <p:cTn id="59" dur="500" fill="hold"/>
                                        <p:tgtEl>
                                          <p:spTgt spid="160784"/>
                                        </p:tgtEl>
                                        <p:attrNameLst>
                                          <p:attrName>ppt_h</p:attrName>
                                        </p:attrNameLst>
                                      </p:cBhvr>
                                      <p:tavLst>
                                        <p:tav tm="0">
                                          <p:val>
                                            <p:fltVal val="0"/>
                                          </p:val>
                                        </p:tav>
                                        <p:tav tm="100000">
                                          <p:val>
                                            <p:strVal val="#ppt_h"/>
                                          </p:val>
                                        </p:tav>
                                      </p:tavLst>
                                    </p:anim>
                                    <p:animEffect transition="in" filter="fade">
                                      <p:cBhvr>
                                        <p:cTn id="60" dur="500"/>
                                        <p:tgtEl>
                                          <p:spTgt spid="160784"/>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160785"/>
                                        </p:tgtEl>
                                        <p:attrNameLst>
                                          <p:attrName>style.visibility</p:attrName>
                                        </p:attrNameLst>
                                      </p:cBhvr>
                                      <p:to>
                                        <p:strVal val="visible"/>
                                      </p:to>
                                    </p:set>
                                    <p:anim calcmode="lin" valueType="num">
                                      <p:cBhvr>
                                        <p:cTn id="63" dur="500" fill="hold"/>
                                        <p:tgtEl>
                                          <p:spTgt spid="160785"/>
                                        </p:tgtEl>
                                        <p:attrNameLst>
                                          <p:attrName>ppt_w</p:attrName>
                                        </p:attrNameLst>
                                      </p:cBhvr>
                                      <p:tavLst>
                                        <p:tav tm="0">
                                          <p:val>
                                            <p:fltVal val="0"/>
                                          </p:val>
                                        </p:tav>
                                        <p:tav tm="100000">
                                          <p:val>
                                            <p:strVal val="#ppt_w"/>
                                          </p:val>
                                        </p:tav>
                                      </p:tavLst>
                                    </p:anim>
                                    <p:anim calcmode="lin" valueType="num">
                                      <p:cBhvr>
                                        <p:cTn id="64" dur="500" fill="hold"/>
                                        <p:tgtEl>
                                          <p:spTgt spid="160785"/>
                                        </p:tgtEl>
                                        <p:attrNameLst>
                                          <p:attrName>ppt_h</p:attrName>
                                        </p:attrNameLst>
                                      </p:cBhvr>
                                      <p:tavLst>
                                        <p:tav tm="0">
                                          <p:val>
                                            <p:fltVal val="0"/>
                                          </p:val>
                                        </p:tav>
                                        <p:tav tm="100000">
                                          <p:val>
                                            <p:strVal val="#ppt_h"/>
                                          </p:val>
                                        </p:tav>
                                      </p:tavLst>
                                    </p:anim>
                                    <p:animEffect transition="in" filter="fade">
                                      <p:cBhvr>
                                        <p:cTn id="65" dur="500"/>
                                        <p:tgtEl>
                                          <p:spTgt spid="160785"/>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160786"/>
                                        </p:tgtEl>
                                        <p:attrNameLst>
                                          <p:attrName>style.visibility</p:attrName>
                                        </p:attrNameLst>
                                      </p:cBhvr>
                                      <p:to>
                                        <p:strVal val="visible"/>
                                      </p:to>
                                    </p:set>
                                    <p:anim calcmode="lin" valueType="num">
                                      <p:cBhvr>
                                        <p:cTn id="68" dur="500" fill="hold"/>
                                        <p:tgtEl>
                                          <p:spTgt spid="160786"/>
                                        </p:tgtEl>
                                        <p:attrNameLst>
                                          <p:attrName>ppt_w</p:attrName>
                                        </p:attrNameLst>
                                      </p:cBhvr>
                                      <p:tavLst>
                                        <p:tav tm="0">
                                          <p:val>
                                            <p:fltVal val="0"/>
                                          </p:val>
                                        </p:tav>
                                        <p:tav tm="100000">
                                          <p:val>
                                            <p:strVal val="#ppt_w"/>
                                          </p:val>
                                        </p:tav>
                                      </p:tavLst>
                                    </p:anim>
                                    <p:anim calcmode="lin" valueType="num">
                                      <p:cBhvr>
                                        <p:cTn id="69" dur="500" fill="hold"/>
                                        <p:tgtEl>
                                          <p:spTgt spid="160786"/>
                                        </p:tgtEl>
                                        <p:attrNameLst>
                                          <p:attrName>ppt_h</p:attrName>
                                        </p:attrNameLst>
                                      </p:cBhvr>
                                      <p:tavLst>
                                        <p:tav tm="0">
                                          <p:val>
                                            <p:fltVal val="0"/>
                                          </p:val>
                                        </p:tav>
                                        <p:tav tm="100000">
                                          <p:val>
                                            <p:strVal val="#ppt_h"/>
                                          </p:val>
                                        </p:tav>
                                      </p:tavLst>
                                    </p:anim>
                                    <p:animEffect transition="in" filter="fade">
                                      <p:cBhvr>
                                        <p:cTn id="70" dur="500"/>
                                        <p:tgtEl>
                                          <p:spTgt spid="160786"/>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160787"/>
                                        </p:tgtEl>
                                        <p:attrNameLst>
                                          <p:attrName>style.visibility</p:attrName>
                                        </p:attrNameLst>
                                      </p:cBhvr>
                                      <p:to>
                                        <p:strVal val="visible"/>
                                      </p:to>
                                    </p:set>
                                    <p:anim calcmode="lin" valueType="num">
                                      <p:cBhvr>
                                        <p:cTn id="73" dur="500" fill="hold"/>
                                        <p:tgtEl>
                                          <p:spTgt spid="160787"/>
                                        </p:tgtEl>
                                        <p:attrNameLst>
                                          <p:attrName>ppt_w</p:attrName>
                                        </p:attrNameLst>
                                      </p:cBhvr>
                                      <p:tavLst>
                                        <p:tav tm="0">
                                          <p:val>
                                            <p:fltVal val="0"/>
                                          </p:val>
                                        </p:tav>
                                        <p:tav tm="100000">
                                          <p:val>
                                            <p:strVal val="#ppt_w"/>
                                          </p:val>
                                        </p:tav>
                                      </p:tavLst>
                                    </p:anim>
                                    <p:anim calcmode="lin" valueType="num">
                                      <p:cBhvr>
                                        <p:cTn id="74" dur="500" fill="hold"/>
                                        <p:tgtEl>
                                          <p:spTgt spid="160787"/>
                                        </p:tgtEl>
                                        <p:attrNameLst>
                                          <p:attrName>ppt_h</p:attrName>
                                        </p:attrNameLst>
                                      </p:cBhvr>
                                      <p:tavLst>
                                        <p:tav tm="0">
                                          <p:val>
                                            <p:fltVal val="0"/>
                                          </p:val>
                                        </p:tav>
                                        <p:tav tm="100000">
                                          <p:val>
                                            <p:strVal val="#ppt_h"/>
                                          </p:val>
                                        </p:tav>
                                      </p:tavLst>
                                    </p:anim>
                                    <p:animEffect transition="in" filter="fade">
                                      <p:cBhvr>
                                        <p:cTn id="75" dur="500"/>
                                        <p:tgtEl>
                                          <p:spTgt spid="160787"/>
                                        </p:tgtEl>
                                      </p:cBhvr>
                                    </p:animEffect>
                                  </p:childTnLst>
                                </p:cTn>
                              </p:par>
                              <p:par>
                                <p:cTn id="76" presetID="55" presetClass="entr" presetSubtype="0" fill="hold" nodeType="withEffect">
                                  <p:stCondLst>
                                    <p:cond delay="0"/>
                                  </p:stCondLst>
                                  <p:childTnLst>
                                    <p:set>
                                      <p:cBhvr>
                                        <p:cTn id="77" dur="1" fill="hold">
                                          <p:stCondLst>
                                            <p:cond delay="0"/>
                                          </p:stCondLst>
                                        </p:cTn>
                                        <p:tgtEl>
                                          <p:spTgt spid="160776"/>
                                        </p:tgtEl>
                                        <p:attrNameLst>
                                          <p:attrName>style.visibility</p:attrName>
                                        </p:attrNameLst>
                                      </p:cBhvr>
                                      <p:to>
                                        <p:strVal val="visible"/>
                                      </p:to>
                                    </p:set>
                                    <p:anim calcmode="lin" valueType="num">
                                      <p:cBhvr>
                                        <p:cTn id="78" dur="1000" fill="hold"/>
                                        <p:tgtEl>
                                          <p:spTgt spid="160776"/>
                                        </p:tgtEl>
                                        <p:attrNameLst>
                                          <p:attrName>ppt_w</p:attrName>
                                        </p:attrNameLst>
                                      </p:cBhvr>
                                      <p:tavLst>
                                        <p:tav tm="0">
                                          <p:val>
                                            <p:strVal val="#ppt_w*0.70"/>
                                          </p:val>
                                        </p:tav>
                                        <p:tav tm="100000">
                                          <p:val>
                                            <p:strVal val="#ppt_w"/>
                                          </p:val>
                                        </p:tav>
                                      </p:tavLst>
                                    </p:anim>
                                    <p:anim calcmode="lin" valueType="num">
                                      <p:cBhvr>
                                        <p:cTn id="79" dur="1000" fill="hold"/>
                                        <p:tgtEl>
                                          <p:spTgt spid="160776"/>
                                        </p:tgtEl>
                                        <p:attrNameLst>
                                          <p:attrName>ppt_h</p:attrName>
                                        </p:attrNameLst>
                                      </p:cBhvr>
                                      <p:tavLst>
                                        <p:tav tm="0">
                                          <p:val>
                                            <p:strVal val="#ppt_h"/>
                                          </p:val>
                                        </p:tav>
                                        <p:tav tm="100000">
                                          <p:val>
                                            <p:strVal val="#ppt_h"/>
                                          </p:val>
                                        </p:tav>
                                      </p:tavLst>
                                    </p:anim>
                                    <p:animEffect transition="in" filter="fade">
                                      <p:cBhvr>
                                        <p:cTn id="80" dur="1000"/>
                                        <p:tgtEl>
                                          <p:spTgt spid="160776"/>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160788"/>
                                        </p:tgtEl>
                                        <p:attrNameLst>
                                          <p:attrName>style.visibility</p:attrName>
                                        </p:attrNameLst>
                                      </p:cBhvr>
                                      <p:to>
                                        <p:strVal val="visible"/>
                                      </p:to>
                                    </p:set>
                                    <p:anim calcmode="lin" valueType="num">
                                      <p:cBhvr>
                                        <p:cTn id="83" dur="500" fill="hold"/>
                                        <p:tgtEl>
                                          <p:spTgt spid="160788"/>
                                        </p:tgtEl>
                                        <p:attrNameLst>
                                          <p:attrName>ppt_w</p:attrName>
                                        </p:attrNameLst>
                                      </p:cBhvr>
                                      <p:tavLst>
                                        <p:tav tm="0">
                                          <p:val>
                                            <p:fltVal val="0"/>
                                          </p:val>
                                        </p:tav>
                                        <p:tav tm="100000">
                                          <p:val>
                                            <p:strVal val="#ppt_w"/>
                                          </p:val>
                                        </p:tav>
                                      </p:tavLst>
                                    </p:anim>
                                    <p:anim calcmode="lin" valueType="num">
                                      <p:cBhvr>
                                        <p:cTn id="84" dur="500" fill="hold"/>
                                        <p:tgtEl>
                                          <p:spTgt spid="160788"/>
                                        </p:tgtEl>
                                        <p:attrNameLst>
                                          <p:attrName>ppt_h</p:attrName>
                                        </p:attrNameLst>
                                      </p:cBhvr>
                                      <p:tavLst>
                                        <p:tav tm="0">
                                          <p:val>
                                            <p:fltVal val="0"/>
                                          </p:val>
                                        </p:tav>
                                        <p:tav tm="100000">
                                          <p:val>
                                            <p:strVal val="#ppt_h"/>
                                          </p:val>
                                        </p:tav>
                                      </p:tavLst>
                                    </p:anim>
                                    <p:animEffect transition="in" filter="fade">
                                      <p:cBhvr>
                                        <p:cTn id="85" dur="500"/>
                                        <p:tgtEl>
                                          <p:spTgt spid="160788"/>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160789"/>
                                        </p:tgtEl>
                                        <p:attrNameLst>
                                          <p:attrName>style.visibility</p:attrName>
                                        </p:attrNameLst>
                                      </p:cBhvr>
                                      <p:to>
                                        <p:strVal val="visible"/>
                                      </p:to>
                                    </p:set>
                                    <p:anim calcmode="lin" valueType="num">
                                      <p:cBhvr>
                                        <p:cTn id="88" dur="500" fill="hold"/>
                                        <p:tgtEl>
                                          <p:spTgt spid="160789"/>
                                        </p:tgtEl>
                                        <p:attrNameLst>
                                          <p:attrName>ppt_w</p:attrName>
                                        </p:attrNameLst>
                                      </p:cBhvr>
                                      <p:tavLst>
                                        <p:tav tm="0">
                                          <p:val>
                                            <p:fltVal val="0"/>
                                          </p:val>
                                        </p:tav>
                                        <p:tav tm="100000">
                                          <p:val>
                                            <p:strVal val="#ppt_w"/>
                                          </p:val>
                                        </p:tav>
                                      </p:tavLst>
                                    </p:anim>
                                    <p:anim calcmode="lin" valueType="num">
                                      <p:cBhvr>
                                        <p:cTn id="89" dur="500" fill="hold"/>
                                        <p:tgtEl>
                                          <p:spTgt spid="160789"/>
                                        </p:tgtEl>
                                        <p:attrNameLst>
                                          <p:attrName>ppt_h</p:attrName>
                                        </p:attrNameLst>
                                      </p:cBhvr>
                                      <p:tavLst>
                                        <p:tav tm="0">
                                          <p:val>
                                            <p:fltVal val="0"/>
                                          </p:val>
                                        </p:tav>
                                        <p:tav tm="100000">
                                          <p:val>
                                            <p:strVal val="#ppt_h"/>
                                          </p:val>
                                        </p:tav>
                                      </p:tavLst>
                                    </p:anim>
                                    <p:animEffect transition="in" filter="fade">
                                      <p:cBhvr>
                                        <p:cTn id="90" dur="500"/>
                                        <p:tgtEl>
                                          <p:spTgt spid="160789"/>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160790"/>
                                        </p:tgtEl>
                                        <p:attrNameLst>
                                          <p:attrName>style.visibility</p:attrName>
                                        </p:attrNameLst>
                                      </p:cBhvr>
                                      <p:to>
                                        <p:strVal val="visible"/>
                                      </p:to>
                                    </p:set>
                                    <p:anim calcmode="lin" valueType="num">
                                      <p:cBhvr>
                                        <p:cTn id="93" dur="500" fill="hold"/>
                                        <p:tgtEl>
                                          <p:spTgt spid="160790"/>
                                        </p:tgtEl>
                                        <p:attrNameLst>
                                          <p:attrName>ppt_w</p:attrName>
                                        </p:attrNameLst>
                                      </p:cBhvr>
                                      <p:tavLst>
                                        <p:tav tm="0">
                                          <p:val>
                                            <p:fltVal val="0"/>
                                          </p:val>
                                        </p:tav>
                                        <p:tav tm="100000">
                                          <p:val>
                                            <p:strVal val="#ppt_w"/>
                                          </p:val>
                                        </p:tav>
                                      </p:tavLst>
                                    </p:anim>
                                    <p:anim calcmode="lin" valueType="num">
                                      <p:cBhvr>
                                        <p:cTn id="94" dur="500" fill="hold"/>
                                        <p:tgtEl>
                                          <p:spTgt spid="160790"/>
                                        </p:tgtEl>
                                        <p:attrNameLst>
                                          <p:attrName>ppt_h</p:attrName>
                                        </p:attrNameLst>
                                      </p:cBhvr>
                                      <p:tavLst>
                                        <p:tav tm="0">
                                          <p:val>
                                            <p:fltVal val="0"/>
                                          </p:val>
                                        </p:tav>
                                        <p:tav tm="100000">
                                          <p:val>
                                            <p:strVal val="#ppt_h"/>
                                          </p:val>
                                        </p:tav>
                                      </p:tavLst>
                                    </p:anim>
                                    <p:animEffect transition="in" filter="fade">
                                      <p:cBhvr>
                                        <p:cTn id="95" dur="500"/>
                                        <p:tgtEl>
                                          <p:spTgt spid="1607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nodeType="clickEffect">
                                  <p:stCondLst>
                                    <p:cond delay="0"/>
                                  </p:stCondLst>
                                  <p:childTnLst>
                                    <p:set>
                                      <p:cBhvr>
                                        <p:cTn id="99" dur="1" fill="hold">
                                          <p:stCondLst>
                                            <p:cond delay="0"/>
                                          </p:stCondLst>
                                        </p:cTn>
                                        <p:tgtEl>
                                          <p:spTgt spid="160791"/>
                                        </p:tgtEl>
                                        <p:attrNameLst>
                                          <p:attrName>style.visibility</p:attrName>
                                        </p:attrNameLst>
                                      </p:cBhvr>
                                      <p:to>
                                        <p:strVal val="visible"/>
                                      </p:to>
                                    </p:set>
                                    <p:animEffect transition="in" filter="wipe(down)">
                                      <p:cBhvr>
                                        <p:cTn id="100" dur="3000"/>
                                        <p:tgtEl>
                                          <p:spTgt spid="160791"/>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60775"/>
                                        </p:tgtEl>
                                        <p:attrNameLst>
                                          <p:attrName>style.visibility</p:attrName>
                                        </p:attrNameLst>
                                      </p:cBhvr>
                                      <p:to>
                                        <p:strVal val="visible"/>
                                      </p:to>
                                    </p:set>
                                    <p:animEffect transition="in" filter="wipe(left)">
                                      <p:cBhvr>
                                        <p:cTn id="103" dur="5000"/>
                                        <p:tgtEl>
                                          <p:spTgt spid="16077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60793"/>
                                        </p:tgtEl>
                                        <p:attrNameLst>
                                          <p:attrName>style.visibility</p:attrName>
                                        </p:attrNameLst>
                                      </p:cBhvr>
                                      <p:to>
                                        <p:strVal val="visible"/>
                                      </p:to>
                                    </p:set>
                                    <p:animEffect transition="in" filter="wipe(left)">
                                      <p:cBhvr>
                                        <p:cTn id="108" dur="5000"/>
                                        <p:tgtEl>
                                          <p:spTgt spid="16079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4" fill="hold" nodeType="clickEffect">
                                  <p:stCondLst>
                                    <p:cond delay="0"/>
                                  </p:stCondLst>
                                  <p:childTnLst>
                                    <p:set>
                                      <p:cBhvr>
                                        <p:cTn id="112" dur="1" fill="hold">
                                          <p:stCondLst>
                                            <p:cond delay="0"/>
                                          </p:stCondLst>
                                        </p:cTn>
                                        <p:tgtEl>
                                          <p:spTgt spid="160794"/>
                                        </p:tgtEl>
                                        <p:attrNameLst>
                                          <p:attrName>style.visibility</p:attrName>
                                        </p:attrNameLst>
                                      </p:cBhvr>
                                      <p:to>
                                        <p:strVal val="visible"/>
                                      </p:to>
                                    </p:set>
                                    <p:animEffect transition="in" filter="wipe(down)">
                                      <p:cBhvr>
                                        <p:cTn id="113" dur="500"/>
                                        <p:tgtEl>
                                          <p:spTgt spid="16079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4" fill="hold" nodeType="clickEffect">
                                  <p:stCondLst>
                                    <p:cond delay="0"/>
                                  </p:stCondLst>
                                  <p:childTnLst>
                                    <p:set>
                                      <p:cBhvr>
                                        <p:cTn id="117" dur="1" fill="hold">
                                          <p:stCondLst>
                                            <p:cond delay="0"/>
                                          </p:stCondLst>
                                        </p:cTn>
                                        <p:tgtEl>
                                          <p:spTgt spid="160792"/>
                                        </p:tgtEl>
                                        <p:attrNameLst>
                                          <p:attrName>style.visibility</p:attrName>
                                        </p:attrNameLst>
                                      </p:cBhvr>
                                      <p:to>
                                        <p:strVal val="visible"/>
                                      </p:to>
                                    </p:set>
                                    <p:animEffect transition="in" filter="wipe(down)">
                                      <p:cBhvr>
                                        <p:cTn id="118" dur="5000"/>
                                        <p:tgtEl>
                                          <p:spTgt spid="160792"/>
                                        </p:tgtEl>
                                      </p:cBhvr>
                                    </p:animEffect>
                                  </p:childTnLst>
                                </p:cTn>
                              </p:par>
                              <p:par>
                                <p:cTn id="119" presetID="53" presetClass="entr" presetSubtype="0" fill="hold" grpId="0" nodeType="withEffect">
                                  <p:stCondLst>
                                    <p:cond delay="0"/>
                                  </p:stCondLst>
                                  <p:childTnLst>
                                    <p:set>
                                      <p:cBhvr>
                                        <p:cTn id="120" dur="1" fill="hold">
                                          <p:stCondLst>
                                            <p:cond delay="0"/>
                                          </p:stCondLst>
                                        </p:cTn>
                                        <p:tgtEl>
                                          <p:spTgt spid="160774"/>
                                        </p:tgtEl>
                                        <p:attrNameLst>
                                          <p:attrName>style.visibility</p:attrName>
                                        </p:attrNameLst>
                                      </p:cBhvr>
                                      <p:to>
                                        <p:strVal val="visible"/>
                                      </p:to>
                                    </p:set>
                                    <p:anim calcmode="lin" valueType="num">
                                      <p:cBhvr>
                                        <p:cTn id="121" dur="5000" fill="hold"/>
                                        <p:tgtEl>
                                          <p:spTgt spid="160774"/>
                                        </p:tgtEl>
                                        <p:attrNameLst>
                                          <p:attrName>ppt_w</p:attrName>
                                        </p:attrNameLst>
                                      </p:cBhvr>
                                      <p:tavLst>
                                        <p:tav tm="0">
                                          <p:val>
                                            <p:fltVal val="0"/>
                                          </p:val>
                                        </p:tav>
                                        <p:tav tm="100000">
                                          <p:val>
                                            <p:strVal val="#ppt_w"/>
                                          </p:val>
                                        </p:tav>
                                      </p:tavLst>
                                    </p:anim>
                                    <p:anim calcmode="lin" valueType="num">
                                      <p:cBhvr>
                                        <p:cTn id="122" dur="5000" fill="hold"/>
                                        <p:tgtEl>
                                          <p:spTgt spid="160774"/>
                                        </p:tgtEl>
                                        <p:attrNameLst>
                                          <p:attrName>ppt_h</p:attrName>
                                        </p:attrNameLst>
                                      </p:cBhvr>
                                      <p:tavLst>
                                        <p:tav tm="0">
                                          <p:val>
                                            <p:fltVal val="0"/>
                                          </p:val>
                                        </p:tav>
                                        <p:tav tm="100000">
                                          <p:val>
                                            <p:strVal val="#ppt_h"/>
                                          </p:val>
                                        </p:tav>
                                      </p:tavLst>
                                    </p:anim>
                                    <p:animEffect transition="in" filter="fade">
                                      <p:cBhvr>
                                        <p:cTn id="123" dur="5000"/>
                                        <p:tgtEl>
                                          <p:spTgt spid="160774"/>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4" fill="hold" nodeType="clickEffect">
                                  <p:stCondLst>
                                    <p:cond delay="0"/>
                                  </p:stCondLst>
                                  <p:childTnLst>
                                    <p:set>
                                      <p:cBhvr>
                                        <p:cTn id="127" dur="1" fill="hold">
                                          <p:stCondLst>
                                            <p:cond delay="0"/>
                                          </p:stCondLst>
                                        </p:cTn>
                                        <p:tgtEl>
                                          <p:spTgt spid="160795"/>
                                        </p:tgtEl>
                                        <p:attrNameLst>
                                          <p:attrName>style.visibility</p:attrName>
                                        </p:attrNameLst>
                                      </p:cBhvr>
                                      <p:to>
                                        <p:strVal val="visible"/>
                                      </p:to>
                                    </p:set>
                                    <p:animEffect transition="in" filter="wipe(down)">
                                      <p:cBhvr>
                                        <p:cTn id="128" dur="5000"/>
                                        <p:tgtEl>
                                          <p:spTgt spid="160795"/>
                                        </p:tgtEl>
                                      </p:cBhvr>
                                    </p:animEffect>
                                  </p:childTnLst>
                                </p:cTn>
                              </p:par>
                              <p:par>
                                <p:cTn id="129" presetID="53" presetClass="entr" presetSubtype="0" fill="hold" grpId="0" nodeType="withEffect">
                                  <p:stCondLst>
                                    <p:cond delay="0"/>
                                  </p:stCondLst>
                                  <p:childTnLst>
                                    <p:set>
                                      <p:cBhvr>
                                        <p:cTn id="130" dur="1" fill="hold">
                                          <p:stCondLst>
                                            <p:cond delay="0"/>
                                          </p:stCondLst>
                                        </p:cTn>
                                        <p:tgtEl>
                                          <p:spTgt spid="160798"/>
                                        </p:tgtEl>
                                        <p:attrNameLst>
                                          <p:attrName>style.visibility</p:attrName>
                                        </p:attrNameLst>
                                      </p:cBhvr>
                                      <p:to>
                                        <p:strVal val="visible"/>
                                      </p:to>
                                    </p:set>
                                    <p:anim calcmode="lin" valueType="num">
                                      <p:cBhvr>
                                        <p:cTn id="131" dur="5000" fill="hold"/>
                                        <p:tgtEl>
                                          <p:spTgt spid="160798"/>
                                        </p:tgtEl>
                                        <p:attrNameLst>
                                          <p:attrName>ppt_w</p:attrName>
                                        </p:attrNameLst>
                                      </p:cBhvr>
                                      <p:tavLst>
                                        <p:tav tm="0">
                                          <p:val>
                                            <p:fltVal val="0"/>
                                          </p:val>
                                        </p:tav>
                                        <p:tav tm="100000">
                                          <p:val>
                                            <p:strVal val="#ppt_w"/>
                                          </p:val>
                                        </p:tav>
                                      </p:tavLst>
                                    </p:anim>
                                    <p:anim calcmode="lin" valueType="num">
                                      <p:cBhvr>
                                        <p:cTn id="132" dur="5000" fill="hold"/>
                                        <p:tgtEl>
                                          <p:spTgt spid="160798"/>
                                        </p:tgtEl>
                                        <p:attrNameLst>
                                          <p:attrName>ppt_h</p:attrName>
                                        </p:attrNameLst>
                                      </p:cBhvr>
                                      <p:tavLst>
                                        <p:tav tm="0">
                                          <p:val>
                                            <p:fltVal val="0"/>
                                          </p:val>
                                        </p:tav>
                                        <p:tav tm="100000">
                                          <p:val>
                                            <p:strVal val="#ppt_h"/>
                                          </p:val>
                                        </p:tav>
                                      </p:tavLst>
                                    </p:anim>
                                    <p:animEffect transition="in" filter="fade">
                                      <p:cBhvr>
                                        <p:cTn id="133" dur="5000"/>
                                        <p:tgtEl>
                                          <p:spTgt spid="160798"/>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4" fill="hold" nodeType="clickEffect">
                                  <p:stCondLst>
                                    <p:cond delay="0"/>
                                  </p:stCondLst>
                                  <p:childTnLst>
                                    <p:set>
                                      <p:cBhvr>
                                        <p:cTn id="137" dur="1" fill="hold">
                                          <p:stCondLst>
                                            <p:cond delay="0"/>
                                          </p:stCondLst>
                                        </p:cTn>
                                        <p:tgtEl>
                                          <p:spTgt spid="160796"/>
                                        </p:tgtEl>
                                        <p:attrNameLst>
                                          <p:attrName>style.visibility</p:attrName>
                                        </p:attrNameLst>
                                      </p:cBhvr>
                                      <p:to>
                                        <p:strVal val="visible"/>
                                      </p:to>
                                    </p:set>
                                    <p:animEffect transition="in" filter="wipe(down)">
                                      <p:cBhvr>
                                        <p:cTn id="138" dur="5000"/>
                                        <p:tgtEl>
                                          <p:spTgt spid="160796"/>
                                        </p:tgtEl>
                                      </p:cBhvr>
                                    </p:animEffect>
                                  </p:childTnLst>
                                </p:cTn>
                              </p:par>
                              <p:par>
                                <p:cTn id="139" presetID="53" presetClass="entr" presetSubtype="0" fill="hold" grpId="0" nodeType="withEffect">
                                  <p:stCondLst>
                                    <p:cond delay="0"/>
                                  </p:stCondLst>
                                  <p:childTnLst>
                                    <p:set>
                                      <p:cBhvr>
                                        <p:cTn id="140" dur="1" fill="hold">
                                          <p:stCondLst>
                                            <p:cond delay="0"/>
                                          </p:stCondLst>
                                        </p:cTn>
                                        <p:tgtEl>
                                          <p:spTgt spid="160799"/>
                                        </p:tgtEl>
                                        <p:attrNameLst>
                                          <p:attrName>style.visibility</p:attrName>
                                        </p:attrNameLst>
                                      </p:cBhvr>
                                      <p:to>
                                        <p:strVal val="visible"/>
                                      </p:to>
                                    </p:set>
                                    <p:anim calcmode="lin" valueType="num">
                                      <p:cBhvr>
                                        <p:cTn id="141" dur="5000" fill="hold"/>
                                        <p:tgtEl>
                                          <p:spTgt spid="160799"/>
                                        </p:tgtEl>
                                        <p:attrNameLst>
                                          <p:attrName>ppt_w</p:attrName>
                                        </p:attrNameLst>
                                      </p:cBhvr>
                                      <p:tavLst>
                                        <p:tav tm="0">
                                          <p:val>
                                            <p:fltVal val="0"/>
                                          </p:val>
                                        </p:tav>
                                        <p:tav tm="100000">
                                          <p:val>
                                            <p:strVal val="#ppt_w"/>
                                          </p:val>
                                        </p:tav>
                                      </p:tavLst>
                                    </p:anim>
                                    <p:anim calcmode="lin" valueType="num">
                                      <p:cBhvr>
                                        <p:cTn id="142" dur="5000" fill="hold"/>
                                        <p:tgtEl>
                                          <p:spTgt spid="160799"/>
                                        </p:tgtEl>
                                        <p:attrNameLst>
                                          <p:attrName>ppt_h</p:attrName>
                                        </p:attrNameLst>
                                      </p:cBhvr>
                                      <p:tavLst>
                                        <p:tav tm="0">
                                          <p:val>
                                            <p:fltVal val="0"/>
                                          </p:val>
                                        </p:tav>
                                        <p:tav tm="100000">
                                          <p:val>
                                            <p:strVal val="#ppt_h"/>
                                          </p:val>
                                        </p:tav>
                                      </p:tavLst>
                                    </p:anim>
                                    <p:animEffect transition="in" filter="fade">
                                      <p:cBhvr>
                                        <p:cTn id="143" dur="5000"/>
                                        <p:tgtEl>
                                          <p:spTgt spid="16079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160800"/>
                                        </p:tgtEl>
                                        <p:attrNameLst>
                                          <p:attrName>style.visibility</p:attrName>
                                        </p:attrNameLst>
                                      </p:cBhvr>
                                      <p:to>
                                        <p:strVal val="visible"/>
                                      </p:to>
                                    </p:set>
                                    <p:anim calcmode="lin" valueType="num">
                                      <p:cBhvr additive="base">
                                        <p:cTn id="148" dur="500" fill="hold"/>
                                        <p:tgtEl>
                                          <p:spTgt spid="160800"/>
                                        </p:tgtEl>
                                        <p:attrNameLst>
                                          <p:attrName>ppt_x</p:attrName>
                                        </p:attrNameLst>
                                      </p:cBhvr>
                                      <p:tavLst>
                                        <p:tav tm="0">
                                          <p:val>
                                            <p:strVal val="#ppt_x"/>
                                          </p:val>
                                        </p:tav>
                                        <p:tav tm="100000">
                                          <p:val>
                                            <p:strVal val="#ppt_x"/>
                                          </p:val>
                                        </p:tav>
                                      </p:tavLst>
                                    </p:anim>
                                    <p:anim calcmode="lin" valueType="num">
                                      <p:cBhvr additive="base">
                                        <p:cTn id="149" dur="500" fill="hold"/>
                                        <p:tgtEl>
                                          <p:spTgt spid="1608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P spid="160774" grpId="0"/>
      <p:bldP spid="160775" grpId="0"/>
      <p:bldP spid="160778" grpId="0"/>
      <p:bldP spid="160779" grpId="0"/>
      <p:bldP spid="160780" grpId="0"/>
      <p:bldP spid="160781" grpId="0"/>
      <p:bldP spid="160782" grpId="0"/>
      <p:bldP spid="160783" grpId="0"/>
      <p:bldP spid="160784" grpId="0"/>
      <p:bldP spid="160785" grpId="0"/>
      <p:bldP spid="160786" grpId="0"/>
      <p:bldP spid="160787" grpId="0"/>
      <p:bldP spid="160788" grpId="0"/>
      <p:bldP spid="160789" grpId="0"/>
      <p:bldP spid="160790" grpId="0"/>
      <p:bldP spid="160797" grpId="0"/>
      <p:bldP spid="160798" grpId="0"/>
      <p:bldP spid="160799" grpId="0"/>
      <p:bldP spid="1608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ytuł 1"/>
          <p:cNvSpPr>
            <a:spLocks noGrp="1"/>
          </p:cNvSpPr>
          <p:nvPr>
            <p:ph type="title"/>
          </p:nvPr>
        </p:nvSpPr>
        <p:spPr>
          <a:xfrm>
            <a:off x="1071563" y="142875"/>
            <a:ext cx="7772400" cy="785813"/>
          </a:xfrm>
        </p:spPr>
        <p:txBody>
          <a:bodyPr/>
          <a:lstStyle/>
          <a:p>
            <a:r>
              <a:rPr lang="pl-PL" altLang="pl-PL" sz="2800" smtClean="0">
                <a:solidFill>
                  <a:schemeClr val="tx1"/>
                </a:solidFill>
              </a:rPr>
              <a:t>Unequality of income in 1900 i 2000 roku (quartiles)</a:t>
            </a:r>
          </a:p>
        </p:txBody>
      </p:sp>
      <p:pic>
        <p:nvPicPr>
          <p:cNvPr id="30723" name="Picture 2" descr="C:\Teksty\Papers\Globalizacja\Rysunki do wykorzystania\Rise of income inequality XX century.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9538" y="1143000"/>
            <a:ext cx="8378825" cy="5715000"/>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2971800" y="1847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45059" name="Picture 2" descr="Poverty and growth"/>
          <p:cNvPicPr>
            <a:picLocks noChangeAspect="1" noChangeArrowheads="1"/>
          </p:cNvPicPr>
          <p:nvPr/>
        </p:nvPicPr>
        <p:blipFill>
          <a:blip r:embed="rId4">
            <a:extLst>
              <a:ext uri="{28A0092B-C50C-407E-A947-70E740481C1C}">
                <a14:useLocalDpi xmlns:a14="http://schemas.microsoft.com/office/drawing/2010/main" val="0"/>
              </a:ext>
            </a:extLst>
          </a:blip>
          <a:srcRect t="11942"/>
          <a:stretch>
            <a:fillRect/>
          </a:stretch>
        </p:blipFill>
        <p:spPr bwMode="auto">
          <a:xfrm>
            <a:off x="1331640" y="692696"/>
            <a:ext cx="5976664" cy="590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2967038" y="1757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46083" name="Picture 2" descr="Poverty and income growth"/>
          <p:cNvPicPr>
            <a:picLocks noChangeAspect="1" noChangeArrowheads="1"/>
          </p:cNvPicPr>
          <p:nvPr/>
        </p:nvPicPr>
        <p:blipFill>
          <a:blip r:embed="rId4">
            <a:extLst>
              <a:ext uri="{28A0092B-C50C-407E-A947-70E740481C1C}">
                <a14:useLocalDpi xmlns:a14="http://schemas.microsoft.com/office/drawing/2010/main" val="0"/>
              </a:ext>
            </a:extLst>
          </a:blip>
          <a:srcRect b="11942"/>
          <a:stretch>
            <a:fillRect/>
          </a:stretch>
        </p:blipFill>
        <p:spPr bwMode="auto">
          <a:xfrm>
            <a:off x="1907704" y="1052736"/>
            <a:ext cx="5472608" cy="570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Teksty\Papers\Globalizacja\Rysunki do wykorzystania\nowe\Trade openess income and growt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5"/>
            <a:ext cx="9096375"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Grp="1" noChangeArrowheads="1"/>
          </p:cNvSpPr>
          <p:nvPr>
            <p:ph type="title"/>
          </p:nvPr>
        </p:nvSpPr>
        <p:spPr>
          <a:xfrm>
            <a:off x="246063" y="930275"/>
            <a:ext cx="8897937" cy="627063"/>
          </a:xfrm>
        </p:spPr>
        <p:txBody>
          <a:bodyPr>
            <a:normAutofit fontScale="90000"/>
          </a:bodyPr>
          <a:lstStyle/>
          <a:p>
            <a:pPr eaLnBrk="1" hangingPunct="1">
              <a:defRPr/>
            </a:pPr>
            <a:r>
              <a:rPr lang="pl-PL" sz="2400" b="1" smtClean="0"/>
              <a:t>Udział biednych jako funkcja dochodu narodowego na osobę (liczonego w PPP)</a:t>
            </a:r>
            <a:r>
              <a:rPr lang="pl-PL" sz="2400" smtClean="0"/>
              <a:t> </a:t>
            </a:r>
          </a:p>
        </p:txBody>
      </p:sp>
      <p:pic>
        <p:nvPicPr>
          <p:cNvPr id="4813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557338"/>
            <a:ext cx="7056437" cy="5292725"/>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ytuł 1"/>
          <p:cNvSpPr>
            <a:spLocks noGrp="1"/>
          </p:cNvSpPr>
          <p:nvPr>
            <p:ph type="title"/>
          </p:nvPr>
        </p:nvSpPr>
        <p:spPr/>
        <p:txBody>
          <a:bodyPr/>
          <a:lstStyle/>
          <a:p>
            <a:endParaRPr lang="pl-PL" altLang="pl-PL" smtClean="0"/>
          </a:p>
        </p:txBody>
      </p:sp>
      <p:pic>
        <p:nvPicPr>
          <p:cNvPr id="49155" name="Picture 2" descr="C:\Teksty\Papers\Globalizacja\Rysunki do wykorzystania\nowe\Openess and growth.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1400" y="1071563"/>
            <a:ext cx="6316663" cy="5607050"/>
          </a:xfr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3062288" y="2438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52227" name="Picture 3" descr="Per capita growth globalisers"/>
          <p:cNvPicPr>
            <a:picLocks noChangeAspect="1" noChangeArrowheads="1"/>
          </p:cNvPicPr>
          <p:nvPr/>
        </p:nvPicPr>
        <p:blipFill>
          <a:blip r:embed="rId4">
            <a:extLst>
              <a:ext uri="{28A0092B-C50C-407E-A947-70E740481C1C}">
                <a14:useLocalDpi xmlns:a14="http://schemas.microsoft.com/office/drawing/2010/main" val="0"/>
              </a:ext>
            </a:extLst>
          </a:blip>
          <a:srcRect t="12433"/>
          <a:stretch>
            <a:fillRect/>
          </a:stretch>
        </p:blipFill>
        <p:spPr bwMode="auto">
          <a:xfrm>
            <a:off x="1219200" y="2286000"/>
            <a:ext cx="64008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5" descr="C:\Teksty\Papers\Globalizacja\Rysunki do wykorzystania\Per capita growth globalise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642938"/>
            <a:ext cx="7929562"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ytuł 5"/>
          <p:cNvSpPr>
            <a:spLocks noGrp="1"/>
          </p:cNvSpPr>
          <p:nvPr>
            <p:ph type="title"/>
          </p:nvPr>
        </p:nvSpPr>
        <p:spPr/>
        <p:txBody>
          <a:bodyPr/>
          <a:lstStyle/>
          <a:p>
            <a:endParaRPr lang="pl-PL" altLang="pl-PL"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46063" y="930275"/>
            <a:ext cx="7772400" cy="498475"/>
          </a:xfrm>
        </p:spPr>
        <p:txBody>
          <a:bodyPr/>
          <a:lstStyle/>
          <a:p>
            <a:r>
              <a:rPr lang="pl-PL" altLang="pl-PL" smtClean="0"/>
              <a:t>Poverty – how to perceive it?</a:t>
            </a:r>
          </a:p>
        </p:txBody>
      </p:sp>
      <p:sp>
        <p:nvSpPr>
          <p:cNvPr id="6147" name="Rectangle 3"/>
          <p:cNvSpPr>
            <a:spLocks noGrp="1" noChangeArrowheads="1"/>
          </p:cNvSpPr>
          <p:nvPr>
            <p:ph type="body" idx="1"/>
          </p:nvPr>
        </p:nvSpPr>
        <p:spPr>
          <a:xfrm>
            <a:off x="214313" y="1500188"/>
            <a:ext cx="8929687" cy="5072062"/>
          </a:xfrm>
        </p:spPr>
        <p:txBody>
          <a:bodyPr/>
          <a:lstStyle/>
          <a:p>
            <a:r>
              <a:rPr lang="pl-PL" altLang="pl-PL" sz="2400" smtClean="0"/>
              <a:t>Subjective opinion</a:t>
            </a:r>
          </a:p>
          <a:p>
            <a:pPr lvl="1"/>
            <a:r>
              <a:rPr lang="en-US" altLang="pl-PL" sz="2000" smtClean="0"/>
              <a:t>Mollie Orshansky </a:t>
            </a:r>
            <a:r>
              <a:rPr lang="pl-PL" altLang="pl-PL" sz="2000" smtClean="0"/>
              <a:t>has </a:t>
            </a:r>
            <a:r>
              <a:rPr lang="en-US" altLang="pl-PL" sz="2000" smtClean="0"/>
              <a:t>developed the poverty measurements used by the U.S. government</a:t>
            </a:r>
            <a:r>
              <a:rPr lang="pl-PL" altLang="pl-PL" sz="2000" smtClean="0"/>
              <a:t> </a:t>
            </a:r>
            <a:r>
              <a:rPr lang="pl-PL" altLang="pl-PL" sz="2000" smtClean="0">
                <a:sym typeface="Wingdings" panose="05000000000000000000" pitchFamily="2" charset="2"/>
              </a:rPr>
              <a:t></a:t>
            </a:r>
            <a:r>
              <a:rPr lang="en-US" altLang="pl-PL" sz="2000" smtClean="0"/>
              <a:t>"to be poor is to be deprived of those goods and services and pleasures which others around us take for granted."</a:t>
            </a:r>
            <a:endParaRPr lang="pl-PL" altLang="pl-PL" sz="2000" smtClean="0"/>
          </a:p>
          <a:p>
            <a:r>
              <a:rPr lang="pl-PL" altLang="pl-PL" sz="2400" smtClean="0"/>
              <a:t>Objective measure</a:t>
            </a:r>
          </a:p>
          <a:p>
            <a:r>
              <a:rPr lang="en-US" altLang="pl-PL" sz="2400" smtClean="0"/>
              <a:t>Poverty can be measured in terms of absolute or relative poverty</a:t>
            </a:r>
            <a:endParaRPr lang="pl-PL" altLang="pl-PL" sz="2400" smtClean="0"/>
          </a:p>
          <a:p>
            <a:pPr lvl="1"/>
            <a:r>
              <a:rPr lang="en-US" altLang="pl-PL" sz="2000" smtClean="0"/>
              <a:t>The World Bank defines </a:t>
            </a:r>
            <a:r>
              <a:rPr lang="en-US" altLang="pl-PL" sz="2000" i="1" smtClean="0"/>
              <a:t>extreme poverty</a:t>
            </a:r>
            <a:r>
              <a:rPr lang="en-US" altLang="pl-PL" sz="2000" smtClean="0"/>
              <a:t> as living on less than US$ (PPP) 1 per day, and </a:t>
            </a:r>
            <a:r>
              <a:rPr lang="en-US" altLang="pl-PL" sz="2000" i="1" smtClean="0"/>
              <a:t>moderate poverty</a:t>
            </a:r>
            <a:r>
              <a:rPr lang="en-US" altLang="pl-PL" sz="2000" smtClean="0"/>
              <a:t> as less than $2 a day, </a:t>
            </a:r>
            <a:endParaRPr lang="pl-PL" altLang="pl-PL" sz="2000" smtClean="0"/>
          </a:p>
          <a:p>
            <a:pPr lvl="1"/>
            <a:r>
              <a:rPr lang="en-US" altLang="pl-PL" sz="2000" smtClean="0"/>
              <a:t>A relative income line, related to some fraction of typical incomes. This excludes the wealthiest individuals from the calculation. For example, the OECD and the European Union uses 60% of national median equivalised household income.</a:t>
            </a:r>
            <a:endParaRPr lang="pl-PL" altLang="pl-PL" sz="2000" smtClean="0"/>
          </a:p>
          <a:p>
            <a:endParaRPr lang="pl-PL" altLang="pl-PL" sz="2400" smtClean="0"/>
          </a:p>
          <a:p>
            <a:endParaRPr lang="pl-PL" altLang="pl-PL"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3019425"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53251" name="Picture 5" descr="C:\Teksty\Papers\Globalizacja\Rysunki do wykorzystania\Per capita growth non-globalise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1071563"/>
            <a:ext cx="77724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ytuł 5"/>
          <p:cNvSpPr>
            <a:spLocks noGrp="1"/>
          </p:cNvSpPr>
          <p:nvPr>
            <p:ph type="title"/>
          </p:nvPr>
        </p:nvSpPr>
        <p:spPr/>
        <p:txBody>
          <a:bodyPr/>
          <a:lstStyle/>
          <a:p>
            <a:endParaRPr lang="pl-PL" altLang="pl-PL"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descr="GDP and ope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528638"/>
            <a:ext cx="66389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3019425" y="2324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55299" name="Picture 2" descr="Economic freedom and per capita income"/>
          <p:cNvPicPr>
            <a:picLocks noChangeAspect="1" noChangeArrowheads="1"/>
          </p:cNvPicPr>
          <p:nvPr/>
        </p:nvPicPr>
        <p:blipFill>
          <a:blip r:embed="rId4">
            <a:extLst>
              <a:ext uri="{28A0092B-C50C-407E-A947-70E740481C1C}">
                <a14:useLocalDpi xmlns:a14="http://schemas.microsoft.com/office/drawing/2010/main" val="0"/>
              </a:ext>
            </a:extLst>
          </a:blip>
          <a:srcRect t="5905" b="3937"/>
          <a:stretch>
            <a:fillRect/>
          </a:stretch>
        </p:blipFill>
        <p:spPr bwMode="auto">
          <a:xfrm>
            <a:off x="228600" y="1016000"/>
            <a:ext cx="8229600" cy="552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ytuł 1"/>
          <p:cNvSpPr>
            <a:spLocks noGrp="1"/>
          </p:cNvSpPr>
          <p:nvPr>
            <p:ph type="title"/>
          </p:nvPr>
        </p:nvSpPr>
        <p:spPr/>
        <p:txBody>
          <a:bodyPr/>
          <a:lstStyle/>
          <a:p>
            <a:endParaRPr lang="pl-PL" altLang="pl-PL" smtClean="0"/>
          </a:p>
        </p:txBody>
      </p:sp>
      <p:pic>
        <p:nvPicPr>
          <p:cNvPr id="56323" name="Picture 2" descr="C:\Teksty\Papers\Globalizacja\Rysunki do wykorzystania\Economic Freedom and growth.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7188" y="1785938"/>
            <a:ext cx="8143875" cy="4656137"/>
          </a:xfr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title"/>
          </p:nvPr>
        </p:nvSpPr>
        <p:spPr>
          <a:xfrm>
            <a:off x="246063" y="930275"/>
            <a:ext cx="8718550" cy="1143000"/>
          </a:xfrm>
        </p:spPr>
        <p:txBody>
          <a:bodyPr/>
          <a:lstStyle/>
          <a:p>
            <a:r>
              <a:rPr lang="pl-PL" altLang="pl-PL" sz="1400" smtClean="0">
                <a:latin typeface="Arial" panose="020B0604020202020204" pitchFamily="34" charset="0"/>
              </a:rPr>
              <a:t>Heritage Foundation (Miles et al., 2004), 142 kraje podzielono na pięć grup, w pierwszym kwintylu znalazły się kraje o największym przyroście wskaźnika wolności gospodarczej w latach 1997-2004 a w ostatnim kraje o najmniejszym polepszeniu tego wskaźnika; kraje o największym przyroście wskaźnika uzyskały średnio prawie 5% stopę wzrostu gospodarczego w latach 1995-2002, natomiast kraje o najmniejszym  przyroście wolności gospodarczej stopa ta była prawie dwukrotnie mniejsza </a:t>
            </a:r>
          </a:p>
        </p:txBody>
      </p:sp>
      <p:pic>
        <p:nvPicPr>
          <p:cNvPr id="57347"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147888"/>
            <a:ext cx="6199188" cy="4649787"/>
          </a:xfr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pl-PL" altLang="pl-PL" sz="1600" smtClean="0">
                <a:latin typeface="Arial" panose="020B0604020202020204" pitchFamily="34" charset="0"/>
              </a:rPr>
              <a:t>Cato Institute i Fraser Institute (Gwartney, Lawson, 2004). W społeczeństwach, które doświadczają represji gospodarczej (dolny kwintyl) lub charakteryzują się niską wolnością gospodarowania, dochód 10% najbiedniejszych kształtuje się na poziomie 800-1600 dolarów na osobę rocznie, natomiast w krajach o dużej swobodzie gospodarowania (dwa górne kwintale) dochód 10% najbiedniejszych jest kilkukrotnie większy (odpowiednio 3400 i 6900 dolarów na osobę rocznie). </a:t>
            </a:r>
          </a:p>
        </p:txBody>
      </p:sp>
      <p:pic>
        <p:nvPicPr>
          <p:cNvPr id="58371" name="Picture 5"/>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2147888"/>
            <a:ext cx="6199188" cy="4649787"/>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2838450" y="2152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sp>
        <p:nvSpPr>
          <p:cNvPr id="59395" name="Rectangle 4"/>
          <p:cNvSpPr>
            <a:spLocks noGrp="1" noChangeArrowheads="1"/>
          </p:cNvSpPr>
          <p:nvPr>
            <p:ph type="title"/>
          </p:nvPr>
        </p:nvSpPr>
        <p:spPr>
          <a:xfrm>
            <a:off x="246063" y="930275"/>
            <a:ext cx="8897937" cy="554038"/>
          </a:xfrm>
        </p:spPr>
        <p:txBody>
          <a:bodyPr/>
          <a:lstStyle/>
          <a:p>
            <a:r>
              <a:rPr lang="pl-PL" altLang="pl-PL" sz="2800" smtClean="0"/>
              <a:t>Ochrona praw własności a poziom życia</a:t>
            </a:r>
          </a:p>
        </p:txBody>
      </p:sp>
      <p:pic>
        <p:nvPicPr>
          <p:cNvPr id="59396" name="Picture 3"/>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468313" y="1484313"/>
            <a:ext cx="7127875" cy="5346700"/>
          </a:xfr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3228975" y="1995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eaLnBrk="1" hangingPunct="1">
              <a:spcBef>
                <a:spcPct val="0"/>
              </a:spcBef>
              <a:buFontTx/>
              <a:buNone/>
            </a:pPr>
            <a:endParaRPr lang="pl-PL" altLang="pl-PL" sz="2400">
              <a:latin typeface="Times New Roman" panose="02020603050405020304" pitchFamily="18" charset="0"/>
            </a:endParaRPr>
          </a:p>
        </p:txBody>
      </p:sp>
      <p:pic>
        <p:nvPicPr>
          <p:cNvPr id="6041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628775"/>
            <a:ext cx="6697663"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5"/>
          <p:cNvSpPr>
            <a:spLocks noGrp="1" noChangeArrowheads="1"/>
          </p:cNvSpPr>
          <p:nvPr>
            <p:ph type="title"/>
          </p:nvPr>
        </p:nvSpPr>
        <p:spPr>
          <a:xfrm>
            <a:off x="246063" y="930275"/>
            <a:ext cx="8718550" cy="482600"/>
          </a:xfrm>
        </p:spPr>
        <p:txBody>
          <a:bodyPr/>
          <a:lstStyle/>
          <a:p>
            <a:r>
              <a:rPr lang="pl-PL" altLang="pl-PL" sz="2400" smtClean="0"/>
              <a:t>Wolność gospodarcza a korupcja</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ytuł 1"/>
          <p:cNvSpPr>
            <a:spLocks noGrp="1"/>
          </p:cNvSpPr>
          <p:nvPr>
            <p:ph type="title"/>
          </p:nvPr>
        </p:nvSpPr>
        <p:spPr/>
        <p:txBody>
          <a:bodyPr/>
          <a:lstStyle/>
          <a:p>
            <a:endParaRPr lang="pl-PL" altLang="pl-PL" smtClean="0"/>
          </a:p>
        </p:txBody>
      </p:sp>
      <p:sp>
        <p:nvSpPr>
          <p:cNvPr id="63491" name="Symbol zastępczy zawartości 2"/>
          <p:cNvSpPr>
            <a:spLocks noGrp="1"/>
          </p:cNvSpPr>
          <p:nvPr>
            <p:ph idx="1"/>
          </p:nvPr>
        </p:nvSpPr>
        <p:spPr/>
        <p:txBody>
          <a:bodyPr/>
          <a:lstStyle/>
          <a:p>
            <a:endParaRPr lang="pl-PL" altLang="pl-PL" smtClean="0"/>
          </a:p>
        </p:txBody>
      </p:sp>
      <p:pic>
        <p:nvPicPr>
          <p:cNvPr id="63492" name="Picture 2" descr="World GDP and population since 1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071563"/>
            <a:ext cx="8023225"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ymbol zastępczy daty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pl-PL" altLang="pl-PL" sz="1400" dirty="0" smtClean="0">
                <a:latin typeface="Times New Roman" panose="02020603050405020304" pitchFamily="18" charset="0"/>
              </a:rPr>
              <a:t>Witold Kwaśnicki (INE, </a:t>
            </a:r>
            <a:r>
              <a:rPr lang="pl-PL" altLang="pl-PL" sz="1400" dirty="0" err="1" smtClean="0">
                <a:latin typeface="Times New Roman" panose="02020603050405020304" pitchFamily="18" charset="0"/>
              </a:rPr>
              <a:t>UWr</a:t>
            </a:r>
            <a:r>
              <a:rPr lang="pl-PL" altLang="pl-PL" sz="1400" dirty="0" smtClean="0">
                <a:latin typeface="Times New Roman" panose="02020603050405020304" pitchFamily="18" charset="0"/>
              </a:rPr>
              <a:t>), Notatki do wykładów</a:t>
            </a:r>
          </a:p>
        </p:txBody>
      </p:sp>
      <p:sp>
        <p:nvSpPr>
          <p:cNvPr id="64515" name="Rectangle 2"/>
          <p:cNvSpPr>
            <a:spLocks noGrp="1" noChangeArrowheads="1"/>
          </p:cNvSpPr>
          <p:nvPr>
            <p:ph type="title"/>
          </p:nvPr>
        </p:nvSpPr>
        <p:spPr>
          <a:xfrm>
            <a:off x="246063" y="930275"/>
            <a:ext cx="7772400" cy="641350"/>
          </a:xfrm>
        </p:spPr>
        <p:txBody>
          <a:bodyPr/>
          <a:lstStyle/>
          <a:p>
            <a:pPr eaLnBrk="1" hangingPunct="1"/>
            <a:r>
              <a:rPr lang="pl-PL" altLang="pl-PL" sz="2800" b="1" smtClean="0"/>
              <a:t>Global inequality</a:t>
            </a:r>
            <a:r>
              <a:rPr lang="pl-PL" altLang="pl-PL" sz="2800" smtClean="0"/>
              <a:t> </a:t>
            </a:r>
          </a:p>
        </p:txBody>
      </p:sp>
      <p:pic>
        <p:nvPicPr>
          <p:cNvPr id="64516" name="Picture 3"/>
          <p:cNvPicPr>
            <a:picLocks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11188" y="1331913"/>
            <a:ext cx="6705600" cy="4279900"/>
          </a:xfrm>
          <a:noFill/>
        </p:spPr>
      </p:pic>
      <p:sp>
        <p:nvSpPr>
          <p:cNvPr id="64517" name="Text Box 4"/>
          <p:cNvSpPr txBox="1">
            <a:spLocks noChangeArrowheads="1"/>
          </p:cNvSpPr>
          <p:nvPr/>
        </p:nvSpPr>
        <p:spPr bwMode="auto">
          <a:xfrm>
            <a:off x="4067175" y="5942013"/>
            <a:ext cx="4702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chemeClr val="tx1"/>
                </a:solidFill>
                <a:latin typeface="Tahoma" panose="020B0604030504040204" pitchFamily="34" charset="0"/>
              </a:defRPr>
            </a:lvl1pPr>
            <a:lvl2pPr marL="742950" indent="-285750">
              <a:spcBef>
                <a:spcPct val="20000"/>
              </a:spcBef>
              <a:buSzPct val="75000"/>
              <a:buBlip>
                <a:blip r:embed="rId3"/>
              </a:buBlip>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tx2"/>
              </a:buClr>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2"/>
              </a:buClr>
              <a:buChar char="–"/>
              <a:defRPr sz="2000">
                <a:solidFill>
                  <a:schemeClr val="tx1"/>
                </a:solidFill>
                <a:latin typeface="Tahoma" panose="020B0604030504040204" pitchFamily="34" charset="0"/>
              </a:defRPr>
            </a:lvl9pPr>
          </a:lstStyle>
          <a:p>
            <a:pPr>
              <a:spcBef>
                <a:spcPct val="0"/>
              </a:spcBef>
              <a:buFontTx/>
              <a:buNone/>
            </a:pPr>
            <a:r>
              <a:rPr lang="pl-PL" altLang="pl-PL" sz="1800" b="1" i="1">
                <a:latin typeface="Arial" panose="020B0604020202020204" pitchFamily="34" charset="0"/>
              </a:rPr>
              <a:t>I</a:t>
            </a:r>
            <a:r>
              <a:rPr lang="en-GB" altLang="pl-PL" sz="1800" b="1" i="1">
                <a:latin typeface="Arial" panose="020B0604020202020204" pitchFamily="34" charset="0"/>
              </a:rPr>
              <a:t>ncome distribution (after: Dikhanov, Ward, 2003)</a:t>
            </a:r>
            <a:r>
              <a:rPr lang="en-GB" altLang="pl-PL" sz="1800">
                <a:latin typeface="Arial" panose="020B0604020202020204" pitchFamily="34" charset="0"/>
              </a:rPr>
              <a:t> </a:t>
            </a:r>
          </a:p>
        </p:txBody>
      </p:sp>
      <p:sp>
        <p:nvSpPr>
          <p:cNvPr id="384005" name="Line 5"/>
          <p:cNvSpPr>
            <a:spLocks noChangeShapeType="1"/>
          </p:cNvSpPr>
          <p:nvPr/>
        </p:nvSpPr>
        <p:spPr bwMode="auto">
          <a:xfrm>
            <a:off x="2719388" y="1374775"/>
            <a:ext cx="0" cy="424815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pl-PL"/>
          </a:p>
        </p:txBody>
      </p:sp>
      <p:sp>
        <p:nvSpPr>
          <p:cNvPr id="8" name="Line 6"/>
          <p:cNvSpPr>
            <a:spLocks noChangeShapeType="1"/>
          </p:cNvSpPr>
          <p:nvPr/>
        </p:nvSpPr>
        <p:spPr bwMode="auto">
          <a:xfrm>
            <a:off x="1979613" y="3789363"/>
            <a:ext cx="431800" cy="1008062"/>
          </a:xfrm>
          <a:prstGeom prst="line">
            <a:avLst/>
          </a:prstGeom>
          <a:noFill/>
          <a:ln w="9525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endParaRPr lang="pl-PL"/>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4005"/>
                                        </p:tgtEl>
                                        <p:attrNameLst>
                                          <p:attrName>style.visibility</p:attrName>
                                        </p:attrNameLst>
                                      </p:cBhvr>
                                      <p:to>
                                        <p:strVal val="visible"/>
                                      </p:to>
                                    </p:set>
                                    <p:animEffect transition="in" filter="wipe(up)">
                                      <p:cBhvr>
                                        <p:cTn id="7" dur="500"/>
                                        <p:tgtEl>
                                          <p:spTgt spid="384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ytuł 1"/>
          <p:cNvSpPr>
            <a:spLocks noGrp="1"/>
          </p:cNvSpPr>
          <p:nvPr>
            <p:ph type="title"/>
          </p:nvPr>
        </p:nvSpPr>
        <p:spPr>
          <a:xfrm>
            <a:off x="250825" y="765175"/>
            <a:ext cx="8718550" cy="1143000"/>
          </a:xfrm>
        </p:spPr>
        <p:txBody>
          <a:bodyPr/>
          <a:lstStyle/>
          <a:p>
            <a:r>
              <a:rPr lang="en-US" altLang="pl-PL" sz="2400" b="1" i="0" smtClean="0"/>
              <a:t>Measuring poverty</a:t>
            </a:r>
            <a:r>
              <a:rPr lang="pl-PL" altLang="pl-PL" sz="2400" b="1" i="0" smtClean="0"/>
              <a:t>, </a:t>
            </a:r>
            <a:r>
              <a:rPr lang="en-US" altLang="pl-PL" sz="2400" b="1" i="0" smtClean="0"/>
              <a:t>The end of the line</a:t>
            </a:r>
            <a:br>
              <a:rPr lang="en-US" altLang="pl-PL" sz="2400" b="1" i="0" smtClean="0"/>
            </a:br>
            <a:r>
              <a:rPr lang="en-US" altLang="pl-PL" sz="2400" b="1" i="0" smtClean="0"/>
              <a:t>The government sets out to redefine what it means to be poor</a:t>
            </a:r>
            <a:br>
              <a:rPr lang="en-US" altLang="pl-PL" sz="2400" b="1" i="0" smtClean="0"/>
            </a:br>
            <a:r>
              <a:rPr lang="pl-PL" altLang="pl-PL" sz="2400" smtClean="0"/>
              <a:t>The Economist</a:t>
            </a:r>
            <a:r>
              <a:rPr lang="pl-PL" altLang="pl-PL" sz="2400" i="0" smtClean="0"/>
              <a:t>, </a:t>
            </a:r>
            <a:r>
              <a:rPr lang="en-US" altLang="pl-PL" sz="2400" i="0" smtClean="0"/>
              <a:t>Nov 17th 2012 </a:t>
            </a:r>
            <a:endParaRPr lang="pl-PL" altLang="pl-PL" sz="2400" smtClean="0"/>
          </a:p>
        </p:txBody>
      </p:sp>
      <p:sp>
        <p:nvSpPr>
          <p:cNvPr id="7171" name="Symbol zastępczy zawartości 2"/>
          <p:cNvSpPr>
            <a:spLocks noGrp="1"/>
          </p:cNvSpPr>
          <p:nvPr>
            <p:ph idx="1"/>
          </p:nvPr>
        </p:nvSpPr>
        <p:spPr>
          <a:xfrm>
            <a:off x="179388" y="1844675"/>
            <a:ext cx="8856662" cy="5013325"/>
          </a:xfrm>
        </p:spPr>
        <p:txBody>
          <a:bodyPr/>
          <a:lstStyle/>
          <a:p>
            <a:r>
              <a:rPr lang="en-US" altLang="pl-PL" sz="2800" smtClean="0"/>
              <a:t>WHEN Seebohm Rowntree, a chocolate-maker and pioneering social researcher, began measuring poverty in York in 1899, he worked out </a:t>
            </a:r>
            <a:r>
              <a:rPr lang="en-US" altLang="pl-PL" sz="2800" smtClean="0">
                <a:solidFill>
                  <a:srgbClr val="FF0000"/>
                </a:solidFill>
              </a:rPr>
              <a:t>the minimum needed to buy enough food for “physical efficiency”</a:t>
            </a:r>
            <a:r>
              <a:rPr lang="en-US" altLang="pl-PL" sz="2800" smtClean="0"/>
              <a:t>. In 1935, when he repeated the study, Rowntree </a:t>
            </a:r>
            <a:r>
              <a:rPr lang="en-US" altLang="pl-PL" sz="2800" smtClean="0">
                <a:solidFill>
                  <a:srgbClr val="FF0000"/>
                </a:solidFill>
              </a:rPr>
              <a:t>added allowances for cigarettes, newspapers and a holiday</a:t>
            </a:r>
            <a:r>
              <a:rPr lang="en-US" altLang="pl-PL" sz="2800" smtClean="0"/>
              <a:t>. </a:t>
            </a:r>
            <a:endParaRPr lang="pl-PL" altLang="pl-PL" sz="2800" smtClean="0"/>
          </a:p>
          <a:p>
            <a:r>
              <a:rPr lang="en-US" altLang="pl-PL" sz="2800" b="1" smtClean="0">
                <a:solidFill>
                  <a:srgbClr val="00B0F0"/>
                </a:solidFill>
              </a:rPr>
              <a:t>By 1951 he concluded that poverty was on its way towards being eradicated, with only pockets among the elderly left, and </a:t>
            </a:r>
            <a:r>
              <a:rPr lang="en-US" altLang="pl-PL" sz="2800" b="1" u="sng" smtClean="0">
                <a:solidFill>
                  <a:srgbClr val="00B0F0"/>
                </a:solidFill>
              </a:rPr>
              <a:t>stopped counting</a:t>
            </a:r>
            <a:r>
              <a:rPr lang="en-US" altLang="pl-PL" sz="280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ytuł 1"/>
          <p:cNvSpPr>
            <a:spLocks noGrp="1"/>
          </p:cNvSpPr>
          <p:nvPr>
            <p:ph type="title"/>
          </p:nvPr>
        </p:nvSpPr>
        <p:spPr/>
        <p:txBody>
          <a:bodyPr/>
          <a:lstStyle/>
          <a:p>
            <a:endParaRPr lang="pl-PL" altLang="pl-PL" smtClean="0"/>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3" y="1928813"/>
            <a:ext cx="8980487"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ytuł 1"/>
          <p:cNvSpPr>
            <a:spLocks noGrp="1"/>
          </p:cNvSpPr>
          <p:nvPr>
            <p:ph type="title"/>
          </p:nvPr>
        </p:nvSpPr>
        <p:spPr/>
        <p:txBody>
          <a:bodyPr/>
          <a:lstStyle/>
          <a:p>
            <a:endParaRPr lang="pl-PL" altLang="pl-PL" smtClean="0"/>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928813"/>
            <a:ext cx="86645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ytuł 1"/>
          <p:cNvSpPr>
            <a:spLocks noGrp="1"/>
          </p:cNvSpPr>
          <p:nvPr>
            <p:ph type="title"/>
          </p:nvPr>
        </p:nvSpPr>
        <p:spPr>
          <a:xfrm>
            <a:off x="246063" y="930275"/>
            <a:ext cx="7772400" cy="427038"/>
          </a:xfrm>
        </p:spPr>
        <p:txBody>
          <a:bodyPr/>
          <a:lstStyle/>
          <a:p>
            <a:r>
              <a:rPr lang="en-US" altLang="pl-PL" sz="2000" smtClean="0"/>
              <a:t>Life expectancy at birth (years)</a:t>
            </a:r>
            <a:endParaRPr lang="pl-PL" altLang="pl-PL" sz="2000" smtClean="0"/>
          </a:p>
        </p:txBody>
      </p:sp>
      <p:pic>
        <p:nvPicPr>
          <p:cNvPr id="68611" name="Picture 6" descr="http://upload.wikimedia.org/wikipedia/commons/thumb/b/b2/Esperanza_de_vida.PNG/1280px-Esperanza_de_vi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946785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5003800"/>
            <a:ext cx="4092575"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ytuł 1"/>
          <p:cNvSpPr>
            <a:spLocks noGrp="1"/>
          </p:cNvSpPr>
          <p:nvPr>
            <p:ph type="title"/>
          </p:nvPr>
        </p:nvSpPr>
        <p:spPr/>
        <p:txBody>
          <a:bodyPr/>
          <a:lstStyle/>
          <a:p>
            <a:endParaRPr lang="pl-PL" altLang="pl-PL" smtClean="0"/>
          </a:p>
        </p:txBody>
      </p:sp>
      <p:pic>
        <p:nvPicPr>
          <p:cNvPr id="737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1143000"/>
            <a:ext cx="63627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ytuł 1"/>
          <p:cNvSpPr>
            <a:spLocks noGrp="1"/>
          </p:cNvSpPr>
          <p:nvPr>
            <p:ph type="title"/>
          </p:nvPr>
        </p:nvSpPr>
        <p:spPr/>
        <p:txBody>
          <a:bodyPr/>
          <a:lstStyle/>
          <a:p>
            <a:r>
              <a:rPr lang="en-US" altLang="pl-PL" sz="2800" smtClean="0"/>
              <a:t>Gini Coefficient </a:t>
            </a:r>
            <a:r>
              <a:rPr lang="pl-PL" altLang="pl-PL" sz="2800" smtClean="0"/>
              <a:t/>
            </a:r>
            <a:br>
              <a:rPr lang="pl-PL" altLang="pl-PL" sz="2800" smtClean="0"/>
            </a:br>
            <a:r>
              <a:rPr lang="en-US" altLang="pl-PL" sz="2800" smtClean="0"/>
              <a:t>World Human Development Report 2007-2008</a:t>
            </a:r>
            <a:endParaRPr lang="pl-PL" altLang="pl-PL" sz="2800" smtClean="0"/>
          </a:p>
        </p:txBody>
      </p:sp>
      <p:pic>
        <p:nvPicPr>
          <p:cNvPr id="747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000250"/>
            <a:ext cx="858996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ytuł 3"/>
          <p:cNvSpPr>
            <a:spLocks noGrp="1"/>
          </p:cNvSpPr>
          <p:nvPr>
            <p:ph type="title"/>
          </p:nvPr>
        </p:nvSpPr>
        <p:spPr>
          <a:xfrm>
            <a:off x="246063" y="930275"/>
            <a:ext cx="7205662" cy="627063"/>
          </a:xfrm>
        </p:spPr>
        <p:txBody>
          <a:bodyPr/>
          <a:lstStyle/>
          <a:p>
            <a:pPr eaLnBrk="1" hangingPunct="1"/>
            <a:r>
              <a:rPr lang="de-DE" altLang="pl-PL" sz="3200" i="0" smtClean="0">
                <a:latin typeface="Arial" panose="020B0604020202020204" pitchFamily="34" charset="0"/>
                <a:cs typeface="Arial" panose="020B0604020202020204" pitchFamily="34" charset="0"/>
              </a:rPr>
              <a:t>Ludwig von Mises (1881 - 1973)</a:t>
            </a:r>
            <a:endParaRPr lang="pl-PL" altLang="pl-PL" sz="3200" smtClean="0">
              <a:latin typeface="Arial" panose="020B0604020202020204" pitchFamily="34" charset="0"/>
              <a:cs typeface="Arial" panose="020B0604020202020204" pitchFamily="34" charset="0"/>
            </a:endParaRPr>
          </a:p>
        </p:txBody>
      </p:sp>
      <p:sp>
        <p:nvSpPr>
          <p:cNvPr id="80899" name="Symbol zastępczy zawartości 4"/>
          <p:cNvSpPr>
            <a:spLocks noGrp="1"/>
          </p:cNvSpPr>
          <p:nvPr>
            <p:ph idx="1"/>
          </p:nvPr>
        </p:nvSpPr>
        <p:spPr>
          <a:xfrm>
            <a:off x="250825" y="1700213"/>
            <a:ext cx="8207375" cy="4562475"/>
          </a:xfrm>
        </p:spPr>
        <p:txBody>
          <a:bodyPr/>
          <a:lstStyle/>
          <a:p>
            <a:pPr eaLnBrk="1" hangingPunct="1"/>
            <a:r>
              <a:rPr lang="pl-PL" altLang="pl-PL" sz="2800" smtClean="0"/>
              <a:t>"W ekonomii rynkowej nikt  nie ubożeje z powodu faktu, że niektórzy ludzie są bogaci. Bogactwo bogatych nie jest przyczyną biedy. Wręcz przeciwnie, proces rynkowy, który czyni niektórych bogatymi, jest wynikiem działania, które dało satysfakcję wielu innym ludziom przez zaspokojenie ich potrzeb materialnych. Przedsiębiorcy, kapitaliści i technolodzy prosperują tak długo jak długo zaspokajają w najlepszy sposób potrzeby klientów."</a:t>
            </a:r>
          </a:p>
        </p:txBody>
      </p:sp>
      <p:pic>
        <p:nvPicPr>
          <p:cNvPr id="80900" name="Picture 2" descr="Mises (17002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404813"/>
            <a:ext cx="18478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ytuł 1"/>
          <p:cNvSpPr>
            <a:spLocks noGrp="1"/>
          </p:cNvSpPr>
          <p:nvPr>
            <p:ph type="title"/>
          </p:nvPr>
        </p:nvSpPr>
        <p:spPr>
          <a:xfrm>
            <a:off x="685800" y="1196975"/>
            <a:ext cx="7772400" cy="1046163"/>
          </a:xfrm>
        </p:spPr>
        <p:txBody>
          <a:bodyPr/>
          <a:lstStyle/>
          <a:p>
            <a:r>
              <a:rPr lang="pl-PL" altLang="en-US" b="1" smtClean="0"/>
              <a:t>„Thank Goodness for Capitalism”</a:t>
            </a:r>
            <a:br>
              <a:rPr lang="pl-PL" altLang="en-US" b="1" smtClean="0"/>
            </a:br>
            <a:endParaRPr lang="pl-PL" altLang="en-US" smtClean="0"/>
          </a:p>
        </p:txBody>
      </p:sp>
      <p:sp>
        <p:nvSpPr>
          <p:cNvPr id="81923" name="Symbol zastępczy zawartości 2"/>
          <p:cNvSpPr>
            <a:spLocks noGrp="1"/>
          </p:cNvSpPr>
          <p:nvPr>
            <p:ph idx="1"/>
          </p:nvPr>
        </p:nvSpPr>
        <p:spPr>
          <a:xfrm>
            <a:off x="611188" y="2205038"/>
            <a:ext cx="7772400" cy="4114800"/>
          </a:xfrm>
        </p:spPr>
        <p:txBody>
          <a:bodyPr/>
          <a:lstStyle/>
          <a:p>
            <a:r>
              <a:rPr lang="pl-PL" altLang="en-US" sz="2000" smtClean="0">
                <a:solidFill>
                  <a:srgbClr val="7030A0"/>
                </a:solidFill>
              </a:rPr>
              <a:t>„Kiedy następnym razem będziesz wylewał do zlewu skwaśniałe mleko lub wyrzucał bochenek pleśniejącego chleba wiedz, że możesz to zrobić właśnie dzięki kapitalizmowi. Tak samo gdy będziesz się zastanawiał, jakim zrządzeniem losu ludzie w niektórych krajach żyją w tak strasznych warunkach, podczas gdy ty żyjesz na poziomie, o którym oni mogliby tylko pomarzyć, pamiętaj, że właśnie dzięki kapitalizmowi możesz choćby dostrzec tę różnicę. Pomimo złej sławy kapitalizmu jako głównego sprawcy biedy, mogę z czystym sumieniem rzec „Dzięki Bogu za kapitalizm”.</a:t>
            </a:r>
          </a:p>
          <a:p>
            <a:endParaRPr lang="pl-PL" altLang="en-US" sz="2000" smtClean="0">
              <a:solidFill>
                <a:srgbClr val="7030A0"/>
              </a:solidFill>
            </a:endParaRPr>
          </a:p>
          <a:p>
            <a:pPr>
              <a:buFontTx/>
              <a:buNone/>
            </a:pPr>
            <a:r>
              <a:rPr lang="pl-PL" altLang="en-US" sz="2000" b="1" smtClean="0">
                <a:solidFill>
                  <a:srgbClr val="7030A0"/>
                </a:solidFill>
              </a:rPr>
              <a:t>     Źródło: Catalan Jonathan, </a:t>
            </a:r>
            <a:r>
              <a:rPr lang="pl-PL" altLang="en-US" sz="2000" b="1" i="1" smtClean="0">
                <a:solidFill>
                  <a:srgbClr val="7030A0"/>
                </a:solidFill>
                <a:hlinkClick r:id="rId2"/>
              </a:rPr>
              <a:t>Dzięki Bogu za kapitalizm</a:t>
            </a:r>
            <a:r>
              <a:rPr lang="pl-PL" altLang="en-US" sz="2000" b="1" i="1" smtClean="0">
                <a:solidFill>
                  <a:srgbClr val="7030A0"/>
                </a:solidFill>
              </a:rPr>
              <a:t>, </a:t>
            </a:r>
            <a:r>
              <a:rPr lang="pl-PL" altLang="en-US" sz="2000" b="1" smtClean="0">
                <a:solidFill>
                  <a:srgbClr val="7030A0"/>
                </a:solidFill>
              </a:rPr>
              <a:t>przeł. Krzysztof Miklaszewski, www.mises.pl</a:t>
            </a:r>
          </a:p>
          <a:p>
            <a:endParaRPr lang="pl-PL" altLang="en-US" sz="2000" smtClean="0">
              <a:solidFill>
                <a:srgbClr val="7030A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20" y="548680"/>
            <a:ext cx="9032904" cy="6192688"/>
          </a:xfrm>
        </p:spPr>
      </p:pic>
    </p:spTree>
    <p:extLst>
      <p:ext uri="{BB962C8B-B14F-4D97-AF65-F5344CB8AC3E}">
        <p14:creationId xmlns:p14="http://schemas.microsoft.com/office/powerpoint/2010/main" val="87830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ytuł 1"/>
          <p:cNvSpPr>
            <a:spLocks noGrp="1"/>
          </p:cNvSpPr>
          <p:nvPr>
            <p:ph type="title"/>
          </p:nvPr>
        </p:nvSpPr>
        <p:spPr/>
        <p:txBody>
          <a:bodyPr/>
          <a:lstStyle/>
          <a:p>
            <a:endParaRPr lang="en-GB" altLang="en-US" smtClean="0"/>
          </a:p>
        </p:txBody>
      </p:sp>
      <p:sp>
        <p:nvSpPr>
          <p:cNvPr id="82947" name="Symbol zastępczy zawartości 2"/>
          <p:cNvSpPr>
            <a:spLocks noGrp="1"/>
          </p:cNvSpPr>
          <p:nvPr>
            <p:ph idx="1"/>
          </p:nvPr>
        </p:nvSpPr>
        <p:spPr/>
        <p:txBody>
          <a:bodyPr/>
          <a:lstStyle/>
          <a:p>
            <a:r>
              <a:rPr lang="en-GB" altLang="en-US" smtClean="0">
                <a:hlinkClick r:id="rId2"/>
              </a:rPr>
              <a:t>http://www.ted.com/talks/hans_rosling_reveals_new_insights_on_poverty.html</a:t>
            </a:r>
            <a:endParaRPr lang="en-GB"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media.economist.com/sites/default/files/imagecache/290-width/images/print-edition/20121117_BRC46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3" y="1700213"/>
            <a:ext cx="3046412"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ytuł 1"/>
          <p:cNvSpPr>
            <a:spLocks noGrp="1"/>
          </p:cNvSpPr>
          <p:nvPr>
            <p:ph type="title"/>
          </p:nvPr>
        </p:nvSpPr>
        <p:spPr>
          <a:xfrm>
            <a:off x="246063" y="930275"/>
            <a:ext cx="8718550" cy="1143000"/>
          </a:xfrm>
        </p:spPr>
        <p:txBody>
          <a:bodyPr/>
          <a:lstStyle/>
          <a:p>
            <a:r>
              <a:rPr lang="en-US" altLang="pl-PL" sz="2400" b="1" i="0" smtClean="0"/>
              <a:t>Measuring poverty</a:t>
            </a:r>
            <a:r>
              <a:rPr lang="pl-PL" altLang="pl-PL" sz="2400" b="1" i="0" smtClean="0"/>
              <a:t>, </a:t>
            </a:r>
            <a:r>
              <a:rPr lang="en-US" altLang="pl-PL" sz="2400" b="1" i="0" smtClean="0"/>
              <a:t>The end of the line</a:t>
            </a:r>
            <a:br>
              <a:rPr lang="en-US" altLang="pl-PL" sz="2400" b="1" i="0" smtClean="0"/>
            </a:br>
            <a:r>
              <a:rPr lang="en-US" altLang="pl-PL" sz="2400" b="1" i="0" smtClean="0"/>
              <a:t>The government sets out to redefine what it means to be poor</a:t>
            </a:r>
            <a:br>
              <a:rPr lang="en-US" altLang="pl-PL" sz="2400" b="1" i="0" smtClean="0"/>
            </a:br>
            <a:r>
              <a:rPr lang="pl-PL" altLang="pl-PL" sz="2400" b="1" i="0" smtClean="0"/>
              <a:t>The Economist, </a:t>
            </a:r>
            <a:r>
              <a:rPr lang="en-US" altLang="pl-PL" sz="2400" i="0" smtClean="0"/>
              <a:t>Nov 17th 2012 </a:t>
            </a:r>
            <a:endParaRPr lang="pl-PL" altLang="pl-PL" sz="2400" smtClean="0"/>
          </a:p>
        </p:txBody>
      </p:sp>
      <p:sp>
        <p:nvSpPr>
          <p:cNvPr id="8196" name="Symbol zastępczy zawartości 2"/>
          <p:cNvSpPr>
            <a:spLocks noGrp="1"/>
          </p:cNvSpPr>
          <p:nvPr>
            <p:ph idx="1"/>
          </p:nvPr>
        </p:nvSpPr>
        <p:spPr>
          <a:xfrm>
            <a:off x="0" y="2173288"/>
            <a:ext cx="6337300" cy="4710112"/>
          </a:xfrm>
        </p:spPr>
        <p:txBody>
          <a:bodyPr/>
          <a:lstStyle/>
          <a:p>
            <a:r>
              <a:rPr lang="pl-PL" altLang="pl-PL" sz="2000" smtClean="0"/>
              <a:t>… </a:t>
            </a:r>
            <a:r>
              <a:rPr lang="en-US" altLang="pl-PL" sz="2000" smtClean="0"/>
              <a:t>measuring poverty remains an obsession. In its dying days the last Labour government passed a law committing its successors to reduce child poverty. That is causing trouble for the present lot. Under the law, </a:t>
            </a:r>
            <a:r>
              <a:rPr lang="en-US" altLang="pl-PL" sz="2000" b="1" smtClean="0">
                <a:solidFill>
                  <a:srgbClr val="FF0000"/>
                </a:solidFill>
              </a:rPr>
              <a:t>poverty is defined primarily in relative terms: families with less than 60% of the median income are considered to be poor</a:t>
            </a:r>
            <a:r>
              <a:rPr lang="en-US" altLang="pl-PL" sz="2000" smtClean="0"/>
              <a:t>. </a:t>
            </a:r>
            <a:endParaRPr lang="pl-PL" altLang="pl-PL" sz="2000" smtClean="0"/>
          </a:p>
          <a:p>
            <a:r>
              <a:rPr lang="en-US" altLang="pl-PL" sz="2000" smtClean="0"/>
              <a:t>On November 15th Iain Duncan Smith, the welfare secretary, was set to launch a consultation to come up with a better definition. He wants to include things that he regards as the real causes of want: </a:t>
            </a:r>
            <a:r>
              <a:rPr lang="en-US" altLang="pl-PL" sz="2000" b="1" smtClean="0">
                <a:solidFill>
                  <a:srgbClr val="FF0000"/>
                </a:solidFill>
              </a:rPr>
              <a:t>worklessness, educational failure and drug and alcohol dependency</a:t>
            </a:r>
            <a:r>
              <a:rPr lang="en-US" altLang="pl-PL" sz="2000" smtClean="0"/>
              <a:t>.</a:t>
            </a:r>
          </a:p>
          <a:p>
            <a:endParaRPr lang="pl-PL" altLang="pl-PL"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ytuł 1"/>
          <p:cNvSpPr>
            <a:spLocks noGrp="1"/>
          </p:cNvSpPr>
          <p:nvPr>
            <p:ph type="title"/>
          </p:nvPr>
        </p:nvSpPr>
        <p:spPr/>
        <p:txBody>
          <a:bodyPr/>
          <a:lstStyle/>
          <a:p>
            <a:endParaRPr lang="pl-PL" altLang="pl-PL" smtClean="0"/>
          </a:p>
        </p:txBody>
      </p:sp>
      <p:sp>
        <p:nvSpPr>
          <p:cNvPr id="9219" name="Symbol zastępczy zawartości 2"/>
          <p:cNvSpPr>
            <a:spLocks noGrp="1"/>
          </p:cNvSpPr>
          <p:nvPr>
            <p:ph idx="1"/>
          </p:nvPr>
        </p:nvSpPr>
        <p:spPr/>
        <p:txBody>
          <a:bodyPr/>
          <a:lstStyle/>
          <a:p>
            <a:endParaRPr lang="pl-PL" altLang="pl-PL" smtClean="0"/>
          </a:p>
        </p:txBody>
      </p:sp>
      <p:pic>
        <p:nvPicPr>
          <p:cNvPr id="9220" name="Picture 4" descr="http://www.globalissues.org/i/poverty/wdi-2008/2005-poverty-levels-ba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000125"/>
            <a:ext cx="67865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ytuł 1"/>
          <p:cNvSpPr>
            <a:spLocks noGrp="1"/>
          </p:cNvSpPr>
          <p:nvPr>
            <p:ph type="title"/>
          </p:nvPr>
        </p:nvSpPr>
        <p:spPr>
          <a:xfrm>
            <a:off x="465931" y="836712"/>
            <a:ext cx="6842373" cy="360040"/>
          </a:xfrm>
        </p:spPr>
        <p:txBody>
          <a:bodyPr/>
          <a:lstStyle/>
          <a:p>
            <a:endParaRPr lang="pl-PL" altLang="pl-PL" smtClean="0"/>
          </a:p>
        </p:txBody>
      </p:sp>
      <p:sp>
        <p:nvSpPr>
          <p:cNvPr id="14339" name="Symbol zastępczy zawartości 2"/>
          <p:cNvSpPr>
            <a:spLocks noGrp="1"/>
          </p:cNvSpPr>
          <p:nvPr>
            <p:ph idx="1"/>
          </p:nvPr>
        </p:nvSpPr>
        <p:spPr>
          <a:xfrm>
            <a:off x="246063" y="1340768"/>
            <a:ext cx="8212137" cy="4114800"/>
          </a:xfrm>
        </p:spPr>
        <p:txBody>
          <a:bodyPr/>
          <a:lstStyle/>
          <a:p>
            <a:r>
              <a:rPr lang="en-US" altLang="pl-PL" dirty="0" smtClean="0"/>
              <a:t>1.6 billion people — </a:t>
            </a:r>
            <a:r>
              <a:rPr lang="en-US" altLang="pl-PL" dirty="0" smtClean="0">
                <a:solidFill>
                  <a:srgbClr val="FF0000"/>
                </a:solidFill>
              </a:rPr>
              <a:t>a quarter of humanity</a:t>
            </a:r>
            <a:r>
              <a:rPr lang="en-US" altLang="pl-PL" dirty="0" smtClean="0"/>
              <a:t> — live without </a:t>
            </a:r>
            <a:r>
              <a:rPr lang="en-US" altLang="pl-PL" dirty="0" smtClean="0"/>
              <a:t>electricity</a:t>
            </a:r>
            <a:r>
              <a:rPr lang="pl-PL" altLang="pl-PL" dirty="0" smtClean="0"/>
              <a:t> (2006)</a:t>
            </a:r>
            <a:r>
              <a:rPr lang="en-US" altLang="pl-PL" dirty="0" smtClean="0"/>
              <a:t>:</a:t>
            </a:r>
            <a:endParaRPr lang="pl-PL" altLang="pl-PL" dirty="0" smtClean="0"/>
          </a:p>
          <a:p>
            <a:endParaRPr lang="pl-PL" altLang="pl-PL" dirty="0"/>
          </a:p>
          <a:p>
            <a:endParaRPr lang="pl-PL" altLang="pl-PL" dirty="0" smtClean="0"/>
          </a:p>
          <a:p>
            <a:endParaRPr lang="pl-PL" altLang="pl-PL" dirty="0"/>
          </a:p>
          <a:p>
            <a:endParaRPr lang="pl-PL" altLang="pl-PL" dirty="0" smtClean="0"/>
          </a:p>
          <a:p>
            <a:endParaRPr lang="pl-PL" altLang="pl-PL" dirty="0"/>
          </a:p>
          <a:p>
            <a:r>
              <a:rPr lang="pl-PL" altLang="pl-PL" sz="2400" dirty="0" smtClean="0">
                <a:hlinkClick r:id="rId2"/>
              </a:rPr>
              <a:t>2015 - </a:t>
            </a:r>
            <a:r>
              <a:rPr lang="en-US" altLang="pl-PL" sz="2400" dirty="0" smtClean="0">
                <a:hlinkClick r:id="rId2"/>
              </a:rPr>
              <a:t>Number of people in the world without electricity falls below one billion</a:t>
            </a:r>
            <a:endParaRPr lang="en-US" altLang="pl-PL" sz="2400" dirty="0" smtClean="0"/>
          </a:p>
          <a:p>
            <a:endParaRPr lang="pl-PL" altLang="pl-PL" dirty="0" smtClean="0"/>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 y="2348880"/>
            <a:ext cx="8101013"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2800" dirty="0" smtClean="0">
                <a:hlinkClick r:id="rId2"/>
              </a:rPr>
              <a:t>2.1 billion people lack safe drinking water at home, more than twice as many lack safe sanitation</a:t>
            </a:r>
            <a:r>
              <a:rPr lang="pl-PL" sz="2800" dirty="0" smtClean="0"/>
              <a:t> </a:t>
            </a:r>
            <a:r>
              <a:rPr lang="pl-PL" sz="2800" i="0" dirty="0" smtClean="0"/>
              <a:t>(2017)</a:t>
            </a:r>
            <a:endParaRPr lang="pl-PL" sz="2800" dirty="0"/>
          </a:p>
        </p:txBody>
      </p:sp>
      <p:sp>
        <p:nvSpPr>
          <p:cNvPr id="3" name="Symbol zastępczy zawartości 2"/>
          <p:cNvSpPr>
            <a:spLocks noGrp="1"/>
          </p:cNvSpPr>
          <p:nvPr>
            <p:ph idx="1"/>
          </p:nvPr>
        </p:nvSpPr>
        <p:spPr>
          <a:xfrm>
            <a:off x="827584" y="6309320"/>
            <a:ext cx="7772400" cy="654699"/>
          </a:xfrm>
        </p:spPr>
        <p:txBody>
          <a:bodyPr/>
          <a:lstStyle/>
          <a:p>
            <a:r>
              <a:rPr lang="en-US" sz="2000" dirty="0">
                <a:hlinkClick r:id="rId3"/>
              </a:rPr>
              <a:t>Access to drinking water around the world – in five </a:t>
            </a:r>
            <a:r>
              <a:rPr lang="en-US" sz="2000" dirty="0" smtClean="0">
                <a:hlinkClick r:id="rId3"/>
              </a:rPr>
              <a:t>infographics</a:t>
            </a:r>
            <a:endParaRPr lang="en-US" sz="2000" dirty="0"/>
          </a:p>
        </p:txBody>
      </p:sp>
      <p:pic>
        <p:nvPicPr>
          <p:cNvPr id="96258" name="Picture 2" descr="https://i.guim.co.uk/img/media/8cbb6f9c396836bb7bf36029ad5c41804310d2bb/0_94_1619_868/master/1619.jpg?width=700&amp;quality=85&amp;auto=format&amp;fit=max&amp;s=c04293c452f1836e86a69b3d592862f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974232"/>
            <a:ext cx="7820238" cy="418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98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ymbol zastępczy zawartości 2"/>
          <p:cNvSpPr>
            <a:spLocks noGrp="1"/>
          </p:cNvSpPr>
          <p:nvPr>
            <p:ph idx="4294967295"/>
          </p:nvPr>
        </p:nvSpPr>
        <p:spPr>
          <a:xfrm>
            <a:off x="142875" y="1071563"/>
            <a:ext cx="8429625" cy="5500687"/>
          </a:xfrm>
        </p:spPr>
        <p:txBody>
          <a:bodyPr/>
          <a:lstStyle/>
          <a:p>
            <a:r>
              <a:rPr lang="en-US" altLang="pl-PL" sz="2800" smtClean="0"/>
              <a:t>World gross domestic product (world population approximately 6.5 billion) in 2006 was $48.2 trillion in 2006.</a:t>
            </a:r>
          </a:p>
          <a:p>
            <a:pPr lvl="1"/>
            <a:r>
              <a:rPr lang="en-US" altLang="pl-PL" sz="2400" smtClean="0"/>
              <a:t>The world’s wealthiest countries (approximately 1 billion people) accounted for $36.6 trillion dollars (76%). </a:t>
            </a:r>
          </a:p>
          <a:p>
            <a:pPr lvl="1"/>
            <a:r>
              <a:rPr lang="en-US" altLang="pl-PL" sz="2400" smtClean="0">
                <a:solidFill>
                  <a:srgbClr val="FF0000"/>
                </a:solidFill>
              </a:rPr>
              <a:t>The world’s billionaires — just 497 people (approximately 0.000008% of the world’s population) — were worth $3.5 trillion (over 7% of world GDP). </a:t>
            </a:r>
          </a:p>
          <a:p>
            <a:pPr lvl="1"/>
            <a:r>
              <a:rPr lang="en-US" altLang="pl-PL" sz="2400" smtClean="0"/>
              <a:t>Low income countries (2.4 billion people) accounted for just $1.6 trillion of GDP (3.3%) </a:t>
            </a:r>
          </a:p>
          <a:p>
            <a:pPr lvl="1"/>
            <a:r>
              <a:rPr lang="en-US" altLang="pl-PL" sz="2400" smtClean="0"/>
              <a:t>Middle income countries (3 billion people) made up the rest of GDP at just over $10 trillion (20.7%)</a:t>
            </a:r>
            <a:r>
              <a:rPr lang="pl-PL" altLang="pl-PL" sz="2400" smtClean="0"/>
              <a:t>.</a:t>
            </a:r>
            <a:endParaRPr lang="en-US" altLang="pl-PL" sz="2400" smtClean="0"/>
          </a:p>
          <a:p>
            <a:endParaRPr lang="pl-PL" altLang="pl-PL" sz="28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ny">
  <a:themeElements>
    <a:clrScheme name="Globalny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ny">
      <a:majorFont>
        <a:latin typeface="Times New Roman"/>
        <a:ea typeface=""/>
        <a:cs typeface=""/>
      </a:majorFont>
      <a:minorFont>
        <a:latin typeface="Tahoma"/>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ny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ny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ny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ny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ny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ny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ny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ny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Designs\Globalny.pot</Template>
  <TotalTime>2096</TotalTime>
  <Words>1216</Words>
  <Application>Microsoft Office PowerPoint</Application>
  <PresentationFormat>Pokaz na ekranie (4:3)</PresentationFormat>
  <Paragraphs>113</Paragraphs>
  <Slides>48</Slides>
  <Notes>2</Notes>
  <HiddenSlides>1</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48</vt:i4>
      </vt:variant>
    </vt:vector>
  </HeadingPairs>
  <TitlesOfParts>
    <vt:vector size="54" baseType="lpstr">
      <vt:lpstr>Times New Roman</vt:lpstr>
      <vt:lpstr>Arial</vt:lpstr>
      <vt:lpstr>Tahoma</vt:lpstr>
      <vt:lpstr>Calibri</vt:lpstr>
      <vt:lpstr>Wingdings</vt:lpstr>
      <vt:lpstr>Globalny</vt:lpstr>
      <vt:lpstr>Bieda i nierówności</vt:lpstr>
      <vt:lpstr>Bieda – jak ją można postrzegać?</vt:lpstr>
      <vt:lpstr>Poverty – how to perceive it?</vt:lpstr>
      <vt:lpstr>Measuring poverty, The end of the line The government sets out to redefine what it means to be poor The Economist, Nov 17th 2012 </vt:lpstr>
      <vt:lpstr>Measuring poverty, The end of the line The government sets out to redefine what it means to be poor The Economist, Nov 17th 2012 </vt:lpstr>
      <vt:lpstr>Prezentacja programu PowerPoint</vt:lpstr>
      <vt:lpstr>Prezentacja programu PowerPoint</vt:lpstr>
      <vt:lpstr>2.1 billion people lack safe drinking water at home, more than twice as many lack safe sanitation (2017)</vt:lpstr>
      <vt:lpstr>Prezentacja programu PowerPoint</vt:lpstr>
      <vt:lpstr>Prezentacja programu PowerPoint</vt:lpstr>
      <vt:lpstr>ONZ,  1999: „w 1997 roku stosunek dochodów na osobę najbogatszych 20%  ludzi świata do dochodów 20% najbiedniejszych członków społeczeństwa globalnego był jak 74 do 1, podczas gdy w 1990 roku był  równy 64 do 1 a w 1960 jak 30 do 1”.  obliczenia te dotyczą dochodów nominalnych a nie realnych.  porównanie dochodów realnych (liczonych w sile nabywczej PPP) daje zupełnie innych obraz. Istotnie stosunek ten wzrósł z 11,3 w 1960 roku do 15,9 w 1980, ale w następnych latach zaczął powoli maleć, by osiągnąć wartość 15,1 w 1998 roku.  </vt:lpstr>
      <vt:lpstr>Global priorities in spending (1998)</vt:lpstr>
      <vt:lpstr>Prezentacja programu PowerPoint</vt:lpstr>
      <vt:lpstr>Prezentacja programu PowerPoint</vt:lpstr>
      <vt:lpstr>World poverty1820-2000 (daily income below $1 per day (PPP)) </vt:lpstr>
      <vt:lpstr>World poverty1820-2000 (share of the poorest)</vt:lpstr>
      <vt:lpstr>World population and number of the poorest (below $1 per day (PPP)) [mln of persons]</vt:lpstr>
      <vt:lpstr>Prezentacja programu PowerPoint</vt:lpstr>
      <vt:lpstr>Prezentacja programu PowerPoint</vt:lpstr>
      <vt:lpstr>Global poverty rate  (official and baseline scenario, in percent)</vt:lpstr>
      <vt:lpstr>Lorenz curves in 1900, 1965 and 2000</vt:lpstr>
      <vt:lpstr>Krzywe Lorenza w 1900, 1965 i 2000 roku </vt:lpstr>
      <vt:lpstr>Unequality of income in 1900 i 2000 roku (quartiles)</vt:lpstr>
      <vt:lpstr>Prezentacja programu PowerPoint</vt:lpstr>
      <vt:lpstr>Prezentacja programu PowerPoint</vt:lpstr>
      <vt:lpstr>Prezentacja programu PowerPoint</vt:lpstr>
      <vt:lpstr>Udział biednych jako funkcja dochodu narodowego na osobę (liczonego w PPP) </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Heritage Foundation (Miles et al., 2004), 142 kraje podzielono na pięć grup, w pierwszym kwintylu znalazły się kraje o największym przyroście wskaźnika wolności gospodarczej w latach 1997-2004 a w ostatnim kraje o najmniejszym polepszeniu tego wskaźnika; kraje o największym przyroście wskaźnika uzyskały średnio prawie 5% stopę wzrostu gospodarczego w latach 1995-2002, natomiast kraje o najmniejszym  przyroście wolności gospodarczej stopa ta była prawie dwukrotnie mniejsza </vt:lpstr>
      <vt:lpstr>Cato Institute i Fraser Institute (Gwartney, Lawson, 2004). W społeczeństwach, które doświadczają represji gospodarczej (dolny kwintyl) lub charakteryzują się niską wolnością gospodarowania, dochód 10% najbiedniejszych kształtuje się na poziomie 800-1600 dolarów na osobę rocznie, natomiast w krajach o dużej swobodzie gospodarowania (dwa górne kwintale) dochód 10% najbiedniejszych jest kilkukrotnie większy (odpowiednio 3400 i 6900 dolarów na osobę rocznie). </vt:lpstr>
      <vt:lpstr>Ochrona praw własności a poziom życia</vt:lpstr>
      <vt:lpstr>Wolność gospodarcza a korupcja</vt:lpstr>
      <vt:lpstr>Prezentacja programu PowerPoint</vt:lpstr>
      <vt:lpstr>Global inequality </vt:lpstr>
      <vt:lpstr>Prezentacja programu PowerPoint</vt:lpstr>
      <vt:lpstr>Prezentacja programu PowerPoint</vt:lpstr>
      <vt:lpstr>Life expectancy at birth (years)</vt:lpstr>
      <vt:lpstr>Prezentacja programu PowerPoint</vt:lpstr>
      <vt:lpstr>Gini Coefficient  World Human Development Report 2007-2008</vt:lpstr>
      <vt:lpstr>Ludwig von Mises (1881 - 1973)</vt:lpstr>
      <vt:lpstr>„Thank Goodness for Capitalism” </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Globalizacja i bieda</dc:title>
  <dc:creator>Kwasniccy</dc:creator>
  <cp:lastModifiedBy>Witold Kwaśnicki</cp:lastModifiedBy>
  <cp:revision>121</cp:revision>
  <cp:lastPrinted>1601-01-01T00:00:00Z</cp:lastPrinted>
  <dcterms:created xsi:type="dcterms:W3CDTF">2003-08-28T12:37:08Z</dcterms:created>
  <dcterms:modified xsi:type="dcterms:W3CDTF">2019-06-07T20:05:34Z</dcterms:modified>
</cp:coreProperties>
</file>