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45"/>
  </p:notesMasterIdLst>
  <p:handoutMasterIdLst>
    <p:handoutMasterId r:id="rId46"/>
  </p:handoutMasterIdLst>
  <p:sldIdLst>
    <p:sldId id="256" r:id="rId2"/>
    <p:sldId id="359" r:id="rId3"/>
    <p:sldId id="360" r:id="rId4"/>
    <p:sldId id="361" r:id="rId5"/>
    <p:sldId id="320" r:id="rId6"/>
    <p:sldId id="321" r:id="rId7"/>
    <p:sldId id="356" r:id="rId8"/>
    <p:sldId id="357" r:id="rId9"/>
    <p:sldId id="322" r:id="rId10"/>
    <p:sldId id="358"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53" r:id="rId26"/>
    <p:sldId id="337" r:id="rId27"/>
    <p:sldId id="338" r:id="rId28"/>
    <p:sldId id="339" r:id="rId29"/>
    <p:sldId id="340" r:id="rId30"/>
    <p:sldId id="341" r:id="rId31"/>
    <p:sldId id="342" r:id="rId32"/>
    <p:sldId id="343" r:id="rId33"/>
    <p:sldId id="345" r:id="rId34"/>
    <p:sldId id="346" r:id="rId35"/>
    <p:sldId id="347" r:id="rId36"/>
    <p:sldId id="348" r:id="rId37"/>
    <p:sldId id="349" r:id="rId38"/>
    <p:sldId id="355" r:id="rId39"/>
    <p:sldId id="350" r:id="rId40"/>
    <p:sldId id="362" r:id="rId41"/>
    <p:sldId id="351" r:id="rId42"/>
    <p:sldId id="352" r:id="rId43"/>
    <p:sldId id="354"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3333CC"/>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6174" autoAdjust="0"/>
  </p:normalViewPr>
  <p:slideViewPr>
    <p:cSldViewPr>
      <p:cViewPr varScale="1">
        <p:scale>
          <a:sx n="72" d="100"/>
          <a:sy n="72" d="100"/>
        </p:scale>
        <p:origin x="-76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48453608247422"/>
          <c:y val="7.3800738007380073E-2"/>
          <c:w val="0.8436426116838488"/>
          <c:h val="0.54981549815498154"/>
        </c:manualLayout>
      </c:layout>
      <c:barChart>
        <c:barDir val="col"/>
        <c:grouping val="clustered"/>
        <c:varyColors val="0"/>
        <c:ser>
          <c:idx val="0"/>
          <c:order val="0"/>
          <c:tx>
            <c:strRef>
              <c:f>Sheet1!$A$2</c:f>
              <c:strCache>
                <c:ptCount val="1"/>
              </c:strCache>
            </c:strRef>
          </c:tx>
          <c:spPr>
            <a:solidFill>
              <a:srgbClr val="00FF00"/>
            </a:solidFill>
            <a:ln w="12688">
              <a:solidFill>
                <a:srgbClr val="000000"/>
              </a:solidFill>
              <a:prstDash val="solid"/>
            </a:ln>
          </c:spPr>
          <c:invertIfNegative val="0"/>
          <c:dLbls>
            <c:spPr>
              <a:noFill/>
              <a:ln w="25376">
                <a:noFill/>
              </a:ln>
            </c:spPr>
            <c:txPr>
              <a:bodyPr/>
              <a:lstStyle/>
              <a:p>
                <a:pPr>
                  <a:defRPr sz="899" b="0" i="0" u="none" strike="noStrike" baseline="0">
                    <a:solidFill>
                      <a:srgbClr val="000000"/>
                    </a:solidFill>
                    <a:latin typeface="Arial CE"/>
                    <a:ea typeface="Arial CE"/>
                    <a:cs typeface="Arial CE"/>
                  </a:defRPr>
                </a:pPr>
                <a:endParaRPr lang="en-US"/>
              </a:p>
            </c:txPr>
            <c:dLblPos val="outEnd"/>
            <c:showLegendKey val="0"/>
            <c:showVal val="1"/>
            <c:showCatName val="0"/>
            <c:showSerName val="0"/>
            <c:showPercent val="0"/>
            <c:showBubbleSize val="0"/>
            <c:showLeaderLines val="0"/>
          </c:dLbls>
          <c:cat>
            <c:strRef>
              <c:f>Sheet1!$B$1:$I$1</c:f>
              <c:strCache>
                <c:ptCount val="8"/>
                <c:pt idx="0">
                  <c:v>USA 1960</c:v>
                </c:pt>
                <c:pt idx="1">
                  <c:v>USA  1992</c:v>
                </c:pt>
                <c:pt idx="2">
                  <c:v>Kanada 1960</c:v>
                </c:pt>
                <c:pt idx="3">
                  <c:v>Kanada1995</c:v>
                </c:pt>
                <c:pt idx="4">
                  <c:v>WB 1992</c:v>
                </c:pt>
                <c:pt idx="5">
                  <c:v>Niemcy 1991</c:v>
                </c:pt>
                <c:pt idx="6">
                  <c:v>Australia 1989</c:v>
                </c:pt>
                <c:pt idx="7">
                  <c:v>Szwecja 1992</c:v>
                </c:pt>
              </c:strCache>
            </c:strRef>
          </c:cat>
          <c:val>
            <c:numRef>
              <c:f>Sheet1!$B$2:$I$2</c:f>
              <c:numCache>
                <c:formatCode>General</c:formatCode>
                <c:ptCount val="8"/>
                <c:pt idx="0">
                  <c:v>16.899999999999999</c:v>
                </c:pt>
                <c:pt idx="1">
                  <c:v>13.8</c:v>
                </c:pt>
                <c:pt idx="2">
                  <c:v>12.7</c:v>
                </c:pt>
                <c:pt idx="3">
                  <c:v>10.9</c:v>
                </c:pt>
                <c:pt idx="4">
                  <c:v>13.4</c:v>
                </c:pt>
                <c:pt idx="5">
                  <c:v>9.1</c:v>
                </c:pt>
                <c:pt idx="6">
                  <c:v>10.8</c:v>
                </c:pt>
                <c:pt idx="7">
                  <c:v>13.3</c:v>
                </c:pt>
              </c:numCache>
            </c:numRef>
          </c:val>
        </c:ser>
        <c:dLbls>
          <c:showLegendKey val="0"/>
          <c:showVal val="0"/>
          <c:showCatName val="0"/>
          <c:showSerName val="0"/>
          <c:showPercent val="0"/>
          <c:showBubbleSize val="0"/>
        </c:dLbls>
        <c:gapWidth val="150"/>
        <c:axId val="120236288"/>
        <c:axId val="129384448"/>
      </c:barChart>
      <c:catAx>
        <c:axId val="120236288"/>
        <c:scaling>
          <c:orientation val="minMax"/>
        </c:scaling>
        <c:delete val="0"/>
        <c:axPos val="b"/>
        <c:numFmt formatCode="General" sourceLinked="0"/>
        <c:majorTickMark val="out"/>
        <c:minorTickMark val="none"/>
        <c:tickLblPos val="nextTo"/>
        <c:spPr>
          <a:ln w="3172">
            <a:solidFill>
              <a:srgbClr val="000000"/>
            </a:solidFill>
            <a:prstDash val="solid"/>
          </a:ln>
        </c:spPr>
        <c:txPr>
          <a:bodyPr rot="-3300000" vert="horz"/>
          <a:lstStyle/>
          <a:p>
            <a:pPr>
              <a:defRPr sz="999" b="0" i="0" u="none" strike="noStrike" baseline="0">
                <a:solidFill>
                  <a:srgbClr val="000000"/>
                </a:solidFill>
                <a:latin typeface="Arial CE"/>
                <a:ea typeface="Arial CE"/>
                <a:cs typeface="Arial CE"/>
              </a:defRPr>
            </a:pPr>
            <a:endParaRPr lang="en-US"/>
          </a:p>
        </c:txPr>
        <c:crossAx val="129384448"/>
        <c:crosses val="autoZero"/>
        <c:auto val="1"/>
        <c:lblAlgn val="ctr"/>
        <c:lblOffset val="100"/>
        <c:tickLblSkip val="1"/>
        <c:tickMarkSkip val="1"/>
        <c:noMultiLvlLbl val="0"/>
      </c:catAx>
      <c:valAx>
        <c:axId val="129384448"/>
        <c:scaling>
          <c:orientation val="minMax"/>
        </c:scaling>
        <c:delete val="0"/>
        <c:axPos val="l"/>
        <c:title>
          <c:tx>
            <c:rich>
              <a:bodyPr/>
              <a:lstStyle/>
              <a:p>
                <a:pPr>
                  <a:defRPr sz="999" b="1" i="0" u="none" strike="noStrike" baseline="0">
                    <a:solidFill>
                      <a:srgbClr val="000000"/>
                    </a:solidFill>
                    <a:latin typeface="Arial CE"/>
                    <a:ea typeface="Arial CE"/>
                    <a:cs typeface="Arial CE"/>
                  </a:defRPr>
                </a:pPr>
                <a:r>
                  <a:rPr lang="pl-PL"/>
                  <a:t>Wydatki rządu na cele podstawowe</a:t>
                </a:r>
              </a:p>
            </c:rich>
          </c:tx>
          <c:layout>
            <c:manualLayout>
              <c:xMode val="edge"/>
              <c:yMode val="edge"/>
              <c:x val="2.2695881436881993E-2"/>
              <c:y val="5.0466818067120868E-3"/>
            </c:manualLayout>
          </c:layout>
          <c:overlay val="0"/>
          <c:spPr>
            <a:noFill/>
            <a:ln w="25376">
              <a:noFill/>
            </a:ln>
          </c:spPr>
        </c:title>
        <c:numFmt formatCode="General" sourceLinked="1"/>
        <c:majorTickMark val="out"/>
        <c:minorTickMark val="none"/>
        <c:tickLblPos val="nextTo"/>
        <c:spPr>
          <a:ln w="3172">
            <a:solidFill>
              <a:srgbClr val="000000"/>
            </a:solidFill>
            <a:prstDash val="solid"/>
          </a:ln>
        </c:spPr>
        <c:txPr>
          <a:bodyPr rot="0" vert="horz"/>
          <a:lstStyle/>
          <a:p>
            <a:pPr>
              <a:defRPr sz="999" b="1" i="0" u="none" strike="noStrike" baseline="0">
                <a:solidFill>
                  <a:srgbClr val="000000"/>
                </a:solidFill>
                <a:latin typeface="Arial CE"/>
                <a:ea typeface="Arial CE"/>
                <a:cs typeface="Arial CE"/>
              </a:defRPr>
            </a:pPr>
            <a:endParaRPr lang="en-US"/>
          </a:p>
        </c:txPr>
        <c:crossAx val="120236288"/>
        <c:crosses val="autoZero"/>
        <c:crossBetween val="between"/>
      </c:valAx>
      <c:spPr>
        <a:solidFill>
          <a:srgbClr val="FFFFFF"/>
        </a:solidFill>
        <a:ln w="12688">
          <a:solidFill>
            <a:srgbClr val="FFFFFF"/>
          </a:solidFill>
          <a:prstDash val="solid"/>
        </a:ln>
      </c:spPr>
    </c:plotArea>
    <c:plotVisOnly val="1"/>
    <c:dispBlanksAs val="gap"/>
    <c:showDLblsOverMax val="0"/>
  </c:chart>
  <c:spPr>
    <a:noFill/>
    <a:ln>
      <a:noFill/>
    </a:ln>
  </c:spPr>
  <c:txPr>
    <a:bodyPr/>
    <a:lstStyle/>
    <a:p>
      <a:pPr>
        <a:defRPr sz="1199" b="1" i="0" u="none" strike="noStrike" baseline="0">
          <a:solidFill>
            <a:srgbClr val="000000"/>
          </a:solidFill>
          <a:latin typeface="Arial CE"/>
          <a:ea typeface="Arial CE"/>
          <a:cs typeface="Arial CE"/>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45704467353953"/>
          <c:y val="7.3800738007380073E-2"/>
          <c:w val="0.85567010309278346"/>
          <c:h val="0.6789667896678967"/>
        </c:manualLayout>
      </c:layout>
      <c:barChart>
        <c:barDir val="col"/>
        <c:grouping val="clustered"/>
        <c:varyColors val="0"/>
        <c:ser>
          <c:idx val="0"/>
          <c:order val="0"/>
          <c:tx>
            <c:strRef>
              <c:f>Sheet1!$A$2</c:f>
              <c:strCache>
                <c:ptCount val="1"/>
              </c:strCache>
            </c:strRef>
          </c:tx>
          <c:spPr>
            <a:solidFill>
              <a:srgbClr val="00FF00"/>
            </a:solidFill>
            <a:ln w="12697">
              <a:solidFill>
                <a:srgbClr val="000000"/>
              </a:solidFill>
              <a:prstDash val="solid"/>
            </a:ln>
          </c:spPr>
          <c:invertIfNegative val="0"/>
          <c:dLbls>
            <c:spPr>
              <a:noFill/>
              <a:ln w="25393">
                <a:noFill/>
              </a:ln>
            </c:spPr>
            <c:txPr>
              <a:bodyPr/>
              <a:lstStyle/>
              <a:p>
                <a:pPr>
                  <a:defRPr sz="900" b="0" i="0" u="none" strike="noStrike" baseline="0">
                    <a:solidFill>
                      <a:srgbClr val="000000"/>
                    </a:solidFill>
                    <a:latin typeface="Arial CE"/>
                    <a:ea typeface="Arial CE"/>
                    <a:cs typeface="Arial CE"/>
                  </a:defRPr>
                </a:pPr>
                <a:endParaRPr lang="en-US"/>
              </a:p>
            </c:txPr>
            <c:dLblPos val="outEnd"/>
            <c:showLegendKey val="0"/>
            <c:showVal val="1"/>
            <c:showCatName val="0"/>
            <c:showSerName val="0"/>
            <c:showPercent val="0"/>
            <c:showBubbleSize val="0"/>
            <c:showLeaderLines val="0"/>
          </c:dLbls>
          <c:cat>
            <c:strRef>
              <c:f>Sheet1!$B$1:$F$1</c:f>
              <c:strCache>
                <c:ptCount val="5"/>
                <c:pt idx="0">
                  <c:v>&lt;25</c:v>
                </c:pt>
                <c:pt idx="1">
                  <c:v>25-30</c:v>
                </c:pt>
                <c:pt idx="2">
                  <c:v>30-40</c:v>
                </c:pt>
                <c:pt idx="3">
                  <c:v>40-50</c:v>
                </c:pt>
                <c:pt idx="4">
                  <c:v>&gt;60</c:v>
                </c:pt>
              </c:strCache>
            </c:strRef>
          </c:cat>
          <c:val>
            <c:numRef>
              <c:f>Sheet1!$B$2:$F$2</c:f>
              <c:numCache>
                <c:formatCode>General</c:formatCode>
                <c:ptCount val="5"/>
                <c:pt idx="0">
                  <c:v>6.6</c:v>
                </c:pt>
                <c:pt idx="1">
                  <c:v>4.7</c:v>
                </c:pt>
                <c:pt idx="2">
                  <c:v>3.8</c:v>
                </c:pt>
                <c:pt idx="3">
                  <c:v>2.8</c:v>
                </c:pt>
                <c:pt idx="4">
                  <c:v>1.6</c:v>
                </c:pt>
              </c:numCache>
            </c:numRef>
          </c:val>
        </c:ser>
        <c:dLbls>
          <c:showLegendKey val="0"/>
          <c:showVal val="0"/>
          <c:showCatName val="0"/>
          <c:showSerName val="0"/>
          <c:showPercent val="0"/>
          <c:showBubbleSize val="0"/>
        </c:dLbls>
        <c:gapWidth val="150"/>
        <c:axId val="129504384"/>
        <c:axId val="129506304"/>
      </c:barChart>
      <c:catAx>
        <c:axId val="129504384"/>
        <c:scaling>
          <c:orientation val="minMax"/>
        </c:scaling>
        <c:delete val="0"/>
        <c:axPos val="b"/>
        <c:title>
          <c:tx>
            <c:rich>
              <a:bodyPr/>
              <a:lstStyle/>
              <a:p>
                <a:pPr>
                  <a:defRPr sz="1000" b="0" i="0" u="none" strike="noStrike" baseline="0">
                    <a:solidFill>
                      <a:srgbClr val="000000"/>
                    </a:solidFill>
                    <a:latin typeface="Arial CE"/>
                    <a:ea typeface="Arial CE"/>
                    <a:cs typeface="Arial CE"/>
                  </a:defRPr>
                </a:pPr>
                <a:r>
                  <a:rPr lang="pl-PL"/>
                  <a:t>Rozmiar rządu (wydatki w % PKB)</a:t>
                </a:r>
              </a:p>
            </c:rich>
          </c:tx>
          <c:layout>
            <c:manualLayout>
              <c:xMode val="edge"/>
              <c:yMode val="edge"/>
              <c:x val="0.38831615120274915"/>
              <c:y val="0.86346863468634683"/>
            </c:manualLayout>
          </c:layout>
          <c:overlay val="0"/>
          <c:spPr>
            <a:noFill/>
            <a:ln w="25393">
              <a:noFill/>
            </a:ln>
          </c:spPr>
        </c:title>
        <c:numFmt formatCode="General" sourceLinked="0"/>
        <c:majorTickMark val="out"/>
        <c:minorTickMark val="none"/>
        <c:tickLblPos val="nextTo"/>
        <c:spPr>
          <a:ln w="3174">
            <a:solidFill>
              <a:srgbClr val="000000"/>
            </a:solidFill>
            <a:prstDash val="solid"/>
          </a:ln>
        </c:spPr>
        <c:txPr>
          <a:bodyPr rot="0" vert="horz"/>
          <a:lstStyle/>
          <a:p>
            <a:pPr>
              <a:defRPr sz="1000" b="0" i="0" u="none" strike="noStrike" baseline="0">
                <a:solidFill>
                  <a:srgbClr val="000000"/>
                </a:solidFill>
                <a:latin typeface="Arial CE"/>
                <a:ea typeface="Arial CE"/>
                <a:cs typeface="Arial CE"/>
              </a:defRPr>
            </a:pPr>
            <a:endParaRPr lang="en-US"/>
          </a:p>
        </c:txPr>
        <c:crossAx val="129506304"/>
        <c:crosses val="autoZero"/>
        <c:auto val="1"/>
        <c:lblAlgn val="ctr"/>
        <c:lblOffset val="100"/>
        <c:tickLblSkip val="1"/>
        <c:tickMarkSkip val="1"/>
        <c:noMultiLvlLbl val="0"/>
      </c:catAx>
      <c:valAx>
        <c:axId val="129506304"/>
        <c:scaling>
          <c:orientation val="minMax"/>
        </c:scaling>
        <c:delete val="0"/>
        <c:axPos val="l"/>
        <c:title>
          <c:tx>
            <c:rich>
              <a:bodyPr/>
              <a:lstStyle/>
              <a:p>
                <a:pPr>
                  <a:defRPr sz="1000" b="1" i="0" u="none" strike="noStrike" baseline="0">
                    <a:solidFill>
                      <a:srgbClr val="000000"/>
                    </a:solidFill>
                    <a:latin typeface="Arial CE"/>
                    <a:ea typeface="Arial CE"/>
                    <a:cs typeface="Arial CE"/>
                  </a:defRPr>
                </a:pPr>
                <a:r>
                  <a:rPr lang="pl-PL"/>
                  <a:t>Średni wzrost PKB w %</a:t>
                </a:r>
              </a:p>
            </c:rich>
          </c:tx>
          <c:layout>
            <c:manualLayout>
              <c:xMode val="edge"/>
              <c:yMode val="edge"/>
              <c:x val="6.3573883161512024E-2"/>
              <c:y val="0.13284132841328414"/>
            </c:manualLayout>
          </c:layout>
          <c:overlay val="0"/>
          <c:spPr>
            <a:noFill/>
            <a:ln w="25393">
              <a:noFill/>
            </a:ln>
          </c:spPr>
        </c:title>
        <c:numFmt formatCode="General" sourceLinked="1"/>
        <c:majorTickMark val="out"/>
        <c:minorTickMark val="none"/>
        <c:tickLblPos val="nextTo"/>
        <c:spPr>
          <a:ln w="3174">
            <a:solidFill>
              <a:srgbClr val="000000"/>
            </a:solidFill>
            <a:prstDash val="solid"/>
          </a:ln>
        </c:spPr>
        <c:txPr>
          <a:bodyPr rot="0" vert="horz"/>
          <a:lstStyle/>
          <a:p>
            <a:pPr>
              <a:defRPr sz="1000" b="1" i="0" u="none" strike="noStrike" baseline="0">
                <a:solidFill>
                  <a:srgbClr val="000000"/>
                </a:solidFill>
                <a:latin typeface="Arial CE"/>
                <a:ea typeface="Arial CE"/>
                <a:cs typeface="Arial CE"/>
              </a:defRPr>
            </a:pPr>
            <a:endParaRPr lang="en-US"/>
          </a:p>
        </c:txPr>
        <c:crossAx val="129504384"/>
        <c:crosses val="autoZero"/>
        <c:crossBetween val="between"/>
      </c:valAx>
      <c:spPr>
        <a:solidFill>
          <a:srgbClr val="FFFFFF"/>
        </a:solidFill>
        <a:ln w="12697">
          <a:solidFill>
            <a:srgbClr val="FFFFFF"/>
          </a:solidFill>
          <a:prstDash val="solid"/>
        </a:ln>
      </c:spPr>
    </c:plotArea>
    <c:plotVisOnly val="1"/>
    <c:dispBlanksAs val="gap"/>
    <c:showDLblsOverMax val="0"/>
  </c:chart>
  <c:spPr>
    <a:noFill/>
    <a:ln>
      <a:noFill/>
    </a:ln>
  </c:spPr>
  <c:txPr>
    <a:bodyPr/>
    <a:lstStyle/>
    <a:p>
      <a:pPr>
        <a:defRPr sz="1200" b="1" i="0" u="none" strike="noStrike" baseline="0">
          <a:solidFill>
            <a:srgbClr val="000000"/>
          </a:solidFill>
          <a:latin typeface="Arial CE"/>
          <a:ea typeface="Arial CE"/>
          <a:cs typeface="Arial CE"/>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GB"/>
          </a:p>
        </p:txBody>
      </p:sp>
      <p:sp>
        <p:nvSpPr>
          <p:cNvPr id="645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GB"/>
          </a:p>
        </p:txBody>
      </p:sp>
      <p:sp>
        <p:nvSpPr>
          <p:cNvPr id="645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GB"/>
          </a:p>
        </p:txBody>
      </p:sp>
      <p:sp>
        <p:nvSpPr>
          <p:cNvPr id="645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BBF492FB-C61D-430C-8468-98A492213D34}" type="slidenum">
              <a:rPr lang="en-GB"/>
              <a:pPr>
                <a:defRPr/>
              </a:pPr>
              <a:t>‹#›</a:t>
            </a:fld>
            <a:endParaRPr lang="en-GB"/>
          </a:p>
        </p:txBody>
      </p:sp>
    </p:spTree>
    <p:extLst>
      <p:ext uri="{BB962C8B-B14F-4D97-AF65-F5344CB8AC3E}">
        <p14:creationId xmlns:p14="http://schemas.microsoft.com/office/powerpoint/2010/main" val="2662143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GB"/>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GB"/>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GB"/>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FC1B75D9-5D39-4519-8723-8D9E90983A10}" type="slidenum">
              <a:rPr lang="en-GB"/>
              <a:pPr>
                <a:defRPr/>
              </a:pPr>
              <a:t>‹#›</a:t>
            </a:fld>
            <a:endParaRPr lang="en-GB"/>
          </a:p>
        </p:txBody>
      </p:sp>
    </p:spTree>
    <p:extLst>
      <p:ext uri="{BB962C8B-B14F-4D97-AF65-F5344CB8AC3E}">
        <p14:creationId xmlns:p14="http://schemas.microsoft.com/office/powerpoint/2010/main" val="361082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C1C0DF5-0FC6-4A8B-8084-A0611EDEBDB0}" type="slidenum">
              <a:rPr lang="en-GB">
                <a:latin typeface="Times New Roman" pitchFamily="18" charset="0"/>
              </a:rPr>
              <a:pPr/>
              <a:t>1</a:t>
            </a:fld>
            <a:endParaRPr lang="en-GB">
              <a:latin typeface="Times New Roman"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pl-PL" dirty="0" smtClean="0"/>
              <a:t>Nina </a:t>
            </a:r>
            <a:r>
              <a:rPr lang="pl-PL" dirty="0" err="1" smtClean="0"/>
              <a:t>Makukha</a:t>
            </a: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10"/>
          </p:nvPr>
        </p:nvSpPr>
        <p:spPr/>
        <p:txBody>
          <a:bodyPr/>
          <a:lstStyle/>
          <a:p>
            <a:pPr>
              <a:defRPr/>
            </a:pPr>
            <a:fld id="{FC1B75D9-5D39-4519-8723-8D9E90983A10}" type="slidenum">
              <a:rPr lang="en-GB" smtClean="0"/>
              <a:pPr>
                <a:defRPr/>
              </a:pPr>
              <a:t>4</a:t>
            </a:fld>
            <a:endParaRPr lang="en-GB"/>
          </a:p>
        </p:txBody>
      </p:sp>
    </p:spTree>
    <p:extLst>
      <p:ext uri="{BB962C8B-B14F-4D97-AF65-F5344CB8AC3E}">
        <p14:creationId xmlns:p14="http://schemas.microsoft.com/office/powerpoint/2010/main" val="202459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a:defRPr/>
            </a:pPr>
            <a:fld id="{FC1B75D9-5D39-4519-8723-8D9E90983A10}" type="slidenum">
              <a:rPr lang="en-GB" smtClean="0"/>
              <a:pPr>
                <a:defRPr/>
              </a:pPr>
              <a:t>5</a:t>
            </a:fld>
            <a:endParaRPr lang="en-GB"/>
          </a:p>
        </p:txBody>
      </p:sp>
    </p:spTree>
    <p:extLst>
      <p:ext uri="{BB962C8B-B14F-4D97-AF65-F5344CB8AC3E}">
        <p14:creationId xmlns:p14="http://schemas.microsoft.com/office/powerpoint/2010/main" val="299835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a:defRPr/>
            </a:pPr>
            <a:fld id="{FC1B75D9-5D39-4519-8723-8D9E90983A10}" type="slidenum">
              <a:rPr lang="en-GB" smtClean="0"/>
              <a:pPr>
                <a:defRPr/>
              </a:pPr>
              <a:t>13</a:t>
            </a:fld>
            <a:endParaRPr lang="en-GB"/>
          </a:p>
        </p:txBody>
      </p:sp>
    </p:spTree>
    <p:extLst>
      <p:ext uri="{BB962C8B-B14F-4D97-AF65-F5344CB8AC3E}">
        <p14:creationId xmlns:p14="http://schemas.microsoft.com/office/powerpoint/2010/main" val="2387086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6" name="AutoShape 4"/>
            <p:cNvSpPr>
              <a:spLocks noChangeArrowheads="1"/>
            </p:cNvSpPr>
            <p:nvPr/>
          </p:nvSpPr>
          <p:spPr bwMode="auto">
            <a:xfrm>
              <a:off x="-1584" y="864"/>
              <a:ext cx="2304" cy="2304"/>
            </a:xfrm>
            <a:custGeom>
              <a:avLst/>
              <a:gdLst>
                <a:gd name="T0" fmla="*/ 1587 w 64000"/>
                <a:gd name="T1" fmla="*/ -1067 h 64000"/>
                <a:gd name="T2" fmla="*/ 2304 w 64000"/>
                <a:gd name="T3" fmla="*/ 0 h 64000"/>
                <a:gd name="T4" fmla="*/ 1587 w 64000"/>
                <a:gd name="T5" fmla="*/ 1067 h 64000"/>
                <a:gd name="T6" fmla="*/ 1587 w 64000"/>
                <a:gd name="T7" fmla="*/ 1067 h 64000"/>
                <a:gd name="T8" fmla="*/ 1587 w 64000"/>
                <a:gd name="T9" fmla="*/ 1067 h 64000"/>
                <a:gd name="T10" fmla="*/ 1587 w 64000"/>
                <a:gd name="T11" fmla="*/ 1067 h 64000"/>
                <a:gd name="T12" fmla="*/ 1587 w 64000"/>
                <a:gd name="T13" fmla="*/ -1067 h 64000"/>
                <a:gd name="T14" fmla="*/ 1587 w 64000"/>
                <a:gd name="T15" fmla="*/ -1067 h 64000"/>
                <a:gd name="T16" fmla="*/ 1587 w 64000"/>
                <a:gd name="T17" fmla="*/ -106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7" name="AutoShape 5"/>
            <p:cNvSpPr>
              <a:spLocks noChangeArrowheads="1"/>
            </p:cNvSpPr>
            <p:nvPr/>
          </p:nvSpPr>
          <p:spPr bwMode="auto">
            <a:xfrm>
              <a:off x="-2030" y="192"/>
              <a:ext cx="2544" cy="2544"/>
            </a:xfrm>
            <a:custGeom>
              <a:avLst/>
              <a:gdLst>
                <a:gd name="T0" fmla="*/ 2027 w 64000"/>
                <a:gd name="T1" fmla="*/ -1024 h 64000"/>
                <a:gd name="T2" fmla="*/ 2544 w 64000"/>
                <a:gd name="T3" fmla="*/ 0 h 64000"/>
                <a:gd name="T4" fmla="*/ 2027 w 64000"/>
                <a:gd name="T5" fmla="*/ 1024 h 64000"/>
                <a:gd name="T6" fmla="*/ 2027 w 64000"/>
                <a:gd name="T7" fmla="*/ 1024 h 64000"/>
                <a:gd name="T8" fmla="*/ 2027 w 64000"/>
                <a:gd name="T9" fmla="*/ 1024 h 64000"/>
                <a:gd name="T10" fmla="*/ 2027 w 64000"/>
                <a:gd name="T11" fmla="*/ 1024 h 64000"/>
                <a:gd name="T12" fmla="*/ 2027 w 64000"/>
                <a:gd name="T13" fmla="*/ -1024 h 64000"/>
                <a:gd name="T14" fmla="*/ 2027 w 64000"/>
                <a:gd name="T15" fmla="*/ -1024 h 64000"/>
                <a:gd name="T16" fmla="*/ 2027 w 64000"/>
                <a:gd name="T17" fmla="*/ -1024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grpSp>
      <p:pic>
        <p:nvPicPr>
          <p:cNvPr id="9" name="Picture 12" descr="inelogo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0350" y="5233988"/>
            <a:ext cx="449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6"/>
          <p:cNvSpPr>
            <a:spLocks noGrp="1" noChangeArrowheads="1"/>
          </p:cNvSpPr>
          <p:nvPr>
            <p:ph type="ctrTitle"/>
          </p:nvPr>
        </p:nvSpPr>
        <p:spPr>
          <a:xfrm>
            <a:off x="1443038" y="985838"/>
            <a:ext cx="7239000" cy="1444625"/>
          </a:xfrm>
        </p:spPr>
        <p:txBody>
          <a:bodyPr/>
          <a:lstStyle>
            <a:lvl1pPr>
              <a:defRPr sz="3600"/>
            </a:lvl1pPr>
          </a:lstStyle>
          <a:p>
            <a:pPr lvl="0"/>
            <a:r>
              <a:rPr lang="pl-PL" noProof="0" smtClean="0"/>
              <a:t>Kliknij, aby edytować styl wzorca tytułu</a:t>
            </a:r>
          </a:p>
        </p:txBody>
      </p:sp>
      <p:sp>
        <p:nvSpPr>
          <p:cNvPr id="7680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pPr lvl="0"/>
            <a:r>
              <a:rPr lang="pl-PL" noProof="0" smtClean="0"/>
              <a:t>Kliknij, aby edytować styl wzorca podtytułu</a:t>
            </a:r>
          </a:p>
        </p:txBody>
      </p:sp>
      <p:sp>
        <p:nvSpPr>
          <p:cNvPr id="10" name="Rectangle 8"/>
          <p:cNvSpPr>
            <a:spLocks noGrp="1" noChangeArrowheads="1"/>
          </p:cNvSpPr>
          <p:nvPr>
            <p:ph type="dt" sz="half" idx="10"/>
          </p:nvPr>
        </p:nvSpPr>
        <p:spPr/>
        <p:txBody>
          <a:bodyPr/>
          <a:lstStyle>
            <a:lvl1pPr>
              <a:defRPr smtClean="0"/>
            </a:lvl1pPr>
          </a:lstStyle>
          <a:p>
            <a:pPr>
              <a:defRPr/>
            </a:pPr>
            <a:endParaRPr lang="pl-PL"/>
          </a:p>
        </p:txBody>
      </p:sp>
      <p:sp>
        <p:nvSpPr>
          <p:cNvPr id="11" name="Rectangle 9"/>
          <p:cNvSpPr>
            <a:spLocks noGrp="1" noChangeArrowheads="1"/>
          </p:cNvSpPr>
          <p:nvPr>
            <p:ph type="ftr" sz="quarter" idx="11"/>
          </p:nvPr>
        </p:nvSpPr>
        <p:spPr/>
        <p:txBody>
          <a:bodyPr/>
          <a:lstStyle>
            <a:lvl1pPr>
              <a:defRPr smtClean="0"/>
            </a:lvl1pPr>
          </a:lstStyle>
          <a:p>
            <a:pPr>
              <a:defRPr/>
            </a:pPr>
            <a:endParaRPr lang="pl-PL"/>
          </a:p>
        </p:txBody>
      </p:sp>
      <p:sp>
        <p:nvSpPr>
          <p:cNvPr id="12" name="Rectangle 10"/>
          <p:cNvSpPr>
            <a:spLocks noGrp="1" noChangeArrowheads="1"/>
          </p:cNvSpPr>
          <p:nvPr>
            <p:ph type="sldNum" sz="quarter" idx="12"/>
          </p:nvPr>
        </p:nvSpPr>
        <p:spPr/>
        <p:txBody>
          <a:bodyPr/>
          <a:lstStyle>
            <a:lvl1pPr>
              <a:defRPr smtClean="0"/>
            </a:lvl1pPr>
          </a:lstStyle>
          <a:p>
            <a:pPr>
              <a:defRPr/>
            </a:pPr>
            <a:fld id="{9EBF2A39-B81E-4707-86D5-A6A7E138E946}" type="slidenum">
              <a:rPr lang="pl-PL"/>
              <a:pPr>
                <a:defRPr/>
              </a:pPr>
              <a:t>‹#›</a:t>
            </a:fld>
            <a:endParaRPr lang="pl-PL"/>
          </a:p>
        </p:txBody>
      </p:sp>
    </p:spTree>
    <p:extLst>
      <p:ext uri="{BB962C8B-B14F-4D97-AF65-F5344CB8AC3E}">
        <p14:creationId xmlns:p14="http://schemas.microsoft.com/office/powerpoint/2010/main" val="1292309335"/>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8"/>
          <p:cNvSpPr>
            <a:spLocks noGrp="1" noChangeArrowheads="1"/>
          </p:cNvSpPr>
          <p:nvPr>
            <p:ph type="dt" sz="half" idx="10"/>
          </p:nvPr>
        </p:nvSpPr>
        <p:spPr>
          <a:ln/>
        </p:spPr>
        <p:txBody>
          <a:bodyPr/>
          <a:lstStyle>
            <a:lvl1pPr>
              <a:defRPr/>
            </a:lvl1pPr>
          </a:lstStyle>
          <a:p>
            <a:pPr>
              <a:defRPr/>
            </a:pPr>
            <a:endParaRPr lang="pl-PL"/>
          </a:p>
        </p:txBody>
      </p:sp>
      <p:sp>
        <p:nvSpPr>
          <p:cNvPr id="5" name="Rectangle 9"/>
          <p:cNvSpPr>
            <a:spLocks noGrp="1" noChangeArrowheads="1"/>
          </p:cNvSpPr>
          <p:nvPr>
            <p:ph type="ftr" sz="quarter" idx="11"/>
          </p:nvPr>
        </p:nvSpPr>
        <p:spPr>
          <a:ln/>
        </p:spPr>
        <p:txBody>
          <a:bodyPr/>
          <a:lstStyle>
            <a:lvl1pPr>
              <a:defRPr/>
            </a:lvl1pPr>
          </a:lstStyle>
          <a:p>
            <a:pPr>
              <a:defRPr/>
            </a:pPr>
            <a:endParaRPr lang="pl-PL"/>
          </a:p>
        </p:txBody>
      </p:sp>
      <p:sp>
        <p:nvSpPr>
          <p:cNvPr id="6" name="Rectangle 10"/>
          <p:cNvSpPr>
            <a:spLocks noGrp="1" noChangeArrowheads="1"/>
          </p:cNvSpPr>
          <p:nvPr>
            <p:ph type="sldNum" sz="quarter" idx="12"/>
          </p:nvPr>
        </p:nvSpPr>
        <p:spPr>
          <a:ln/>
        </p:spPr>
        <p:txBody>
          <a:bodyPr/>
          <a:lstStyle>
            <a:lvl1pPr>
              <a:defRPr/>
            </a:lvl1pPr>
          </a:lstStyle>
          <a:p>
            <a:pPr>
              <a:defRPr/>
            </a:pPr>
            <a:fld id="{393389F0-9C4F-4D5F-A60E-05D662036A0B}" type="slidenum">
              <a:rPr lang="pl-PL"/>
              <a:pPr>
                <a:defRPr/>
              </a:pPr>
              <a:t>‹#›</a:t>
            </a:fld>
            <a:endParaRPr lang="pl-PL"/>
          </a:p>
        </p:txBody>
      </p:sp>
    </p:spTree>
    <p:extLst>
      <p:ext uri="{BB962C8B-B14F-4D97-AF65-F5344CB8AC3E}">
        <p14:creationId xmlns:p14="http://schemas.microsoft.com/office/powerpoint/2010/main" val="29997527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48488" y="112713"/>
            <a:ext cx="2016125" cy="655637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900113" y="112713"/>
            <a:ext cx="5895975" cy="65563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8"/>
          <p:cNvSpPr>
            <a:spLocks noGrp="1" noChangeArrowheads="1"/>
          </p:cNvSpPr>
          <p:nvPr>
            <p:ph type="dt" sz="half" idx="10"/>
          </p:nvPr>
        </p:nvSpPr>
        <p:spPr>
          <a:ln/>
        </p:spPr>
        <p:txBody>
          <a:bodyPr/>
          <a:lstStyle>
            <a:lvl1pPr>
              <a:defRPr/>
            </a:lvl1pPr>
          </a:lstStyle>
          <a:p>
            <a:pPr>
              <a:defRPr/>
            </a:pPr>
            <a:endParaRPr lang="pl-PL"/>
          </a:p>
        </p:txBody>
      </p:sp>
      <p:sp>
        <p:nvSpPr>
          <p:cNvPr id="5" name="Rectangle 9"/>
          <p:cNvSpPr>
            <a:spLocks noGrp="1" noChangeArrowheads="1"/>
          </p:cNvSpPr>
          <p:nvPr>
            <p:ph type="ftr" sz="quarter" idx="11"/>
          </p:nvPr>
        </p:nvSpPr>
        <p:spPr>
          <a:ln/>
        </p:spPr>
        <p:txBody>
          <a:bodyPr/>
          <a:lstStyle>
            <a:lvl1pPr>
              <a:defRPr/>
            </a:lvl1pPr>
          </a:lstStyle>
          <a:p>
            <a:pPr>
              <a:defRPr/>
            </a:pPr>
            <a:endParaRPr lang="pl-PL"/>
          </a:p>
        </p:txBody>
      </p:sp>
      <p:sp>
        <p:nvSpPr>
          <p:cNvPr id="6" name="Rectangle 10"/>
          <p:cNvSpPr>
            <a:spLocks noGrp="1" noChangeArrowheads="1"/>
          </p:cNvSpPr>
          <p:nvPr>
            <p:ph type="sldNum" sz="quarter" idx="12"/>
          </p:nvPr>
        </p:nvSpPr>
        <p:spPr>
          <a:ln/>
        </p:spPr>
        <p:txBody>
          <a:bodyPr/>
          <a:lstStyle>
            <a:lvl1pPr>
              <a:defRPr/>
            </a:lvl1pPr>
          </a:lstStyle>
          <a:p>
            <a:pPr>
              <a:defRPr/>
            </a:pPr>
            <a:fld id="{607C61AF-BF52-4683-A463-D26BC26E70A6}" type="slidenum">
              <a:rPr lang="pl-PL"/>
              <a:pPr>
                <a:defRPr/>
              </a:pPr>
              <a:t>‹#›</a:t>
            </a:fld>
            <a:endParaRPr lang="pl-PL"/>
          </a:p>
        </p:txBody>
      </p:sp>
    </p:spTree>
    <p:extLst>
      <p:ext uri="{BB962C8B-B14F-4D97-AF65-F5344CB8AC3E}">
        <p14:creationId xmlns:p14="http://schemas.microsoft.com/office/powerpoint/2010/main" val="41632891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ytuł, zawartość i 2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236663" y="112713"/>
            <a:ext cx="7727950" cy="608012"/>
          </a:xfrm>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900113" y="981075"/>
            <a:ext cx="3956050" cy="568801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quarter" idx="2"/>
          </p:nvPr>
        </p:nvSpPr>
        <p:spPr>
          <a:xfrm>
            <a:off x="5008563" y="981075"/>
            <a:ext cx="3956050" cy="276701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zawartości 4"/>
          <p:cNvSpPr>
            <a:spLocks noGrp="1"/>
          </p:cNvSpPr>
          <p:nvPr>
            <p:ph sz="quarter" idx="3"/>
          </p:nvPr>
        </p:nvSpPr>
        <p:spPr>
          <a:xfrm>
            <a:off x="5008563" y="3900488"/>
            <a:ext cx="3956050" cy="27686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Rectangle 8"/>
          <p:cNvSpPr>
            <a:spLocks noGrp="1" noChangeArrowheads="1"/>
          </p:cNvSpPr>
          <p:nvPr>
            <p:ph type="dt" sz="half" idx="10"/>
          </p:nvPr>
        </p:nvSpPr>
        <p:spPr>
          <a:ln/>
        </p:spPr>
        <p:txBody>
          <a:bodyPr/>
          <a:lstStyle>
            <a:lvl1pPr>
              <a:defRPr/>
            </a:lvl1pPr>
          </a:lstStyle>
          <a:p>
            <a:pPr>
              <a:defRPr/>
            </a:pPr>
            <a:endParaRPr lang="pl-PL"/>
          </a:p>
        </p:txBody>
      </p:sp>
      <p:sp>
        <p:nvSpPr>
          <p:cNvPr id="7" name="Rectangle 9"/>
          <p:cNvSpPr>
            <a:spLocks noGrp="1" noChangeArrowheads="1"/>
          </p:cNvSpPr>
          <p:nvPr>
            <p:ph type="ftr" sz="quarter" idx="11"/>
          </p:nvPr>
        </p:nvSpPr>
        <p:spPr>
          <a:ln/>
        </p:spPr>
        <p:txBody>
          <a:bodyPr/>
          <a:lstStyle>
            <a:lvl1pPr>
              <a:defRPr/>
            </a:lvl1pPr>
          </a:lstStyle>
          <a:p>
            <a:pPr>
              <a:defRPr/>
            </a:pPr>
            <a:endParaRPr lang="pl-PL"/>
          </a:p>
        </p:txBody>
      </p:sp>
      <p:sp>
        <p:nvSpPr>
          <p:cNvPr id="8" name="Rectangle 10"/>
          <p:cNvSpPr>
            <a:spLocks noGrp="1" noChangeArrowheads="1"/>
          </p:cNvSpPr>
          <p:nvPr>
            <p:ph type="sldNum" sz="quarter" idx="12"/>
          </p:nvPr>
        </p:nvSpPr>
        <p:spPr>
          <a:ln/>
        </p:spPr>
        <p:txBody>
          <a:bodyPr/>
          <a:lstStyle>
            <a:lvl1pPr>
              <a:defRPr/>
            </a:lvl1pPr>
          </a:lstStyle>
          <a:p>
            <a:pPr>
              <a:defRPr/>
            </a:pPr>
            <a:fld id="{BA86ADD7-7F54-4CFD-B985-4B39D87C8CB5}" type="slidenum">
              <a:rPr lang="pl-PL"/>
              <a:pPr>
                <a:defRPr/>
              </a:pPr>
              <a:t>‹#›</a:t>
            </a:fld>
            <a:endParaRPr lang="pl-PL"/>
          </a:p>
        </p:txBody>
      </p:sp>
    </p:spTree>
    <p:extLst>
      <p:ext uri="{BB962C8B-B14F-4D97-AF65-F5344CB8AC3E}">
        <p14:creationId xmlns:p14="http://schemas.microsoft.com/office/powerpoint/2010/main" val="37842118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ytuł i tabela">
    <p:spTree>
      <p:nvGrpSpPr>
        <p:cNvPr id="1" name=""/>
        <p:cNvGrpSpPr/>
        <p:nvPr/>
      </p:nvGrpSpPr>
      <p:grpSpPr>
        <a:xfrm>
          <a:off x="0" y="0"/>
          <a:ext cx="0" cy="0"/>
          <a:chOff x="0" y="0"/>
          <a:chExt cx="0" cy="0"/>
        </a:xfrm>
      </p:grpSpPr>
      <p:sp>
        <p:nvSpPr>
          <p:cNvPr id="2" name="Tytuł 1"/>
          <p:cNvSpPr>
            <a:spLocks noGrp="1"/>
          </p:cNvSpPr>
          <p:nvPr>
            <p:ph type="title"/>
          </p:nvPr>
        </p:nvSpPr>
        <p:spPr>
          <a:xfrm>
            <a:off x="1236663" y="112713"/>
            <a:ext cx="7727950" cy="608012"/>
          </a:xfrm>
        </p:spPr>
        <p:txBody>
          <a:bodyPr/>
          <a:lstStyle/>
          <a:p>
            <a:r>
              <a:rPr lang="pl-PL" smtClean="0"/>
              <a:t>Kliknij, aby edytować styl</a:t>
            </a:r>
            <a:endParaRPr lang="pl-PL"/>
          </a:p>
        </p:txBody>
      </p:sp>
      <p:sp>
        <p:nvSpPr>
          <p:cNvPr id="3" name="Symbol zastępczy tabeli 2"/>
          <p:cNvSpPr>
            <a:spLocks noGrp="1"/>
          </p:cNvSpPr>
          <p:nvPr>
            <p:ph type="tbl" idx="1"/>
          </p:nvPr>
        </p:nvSpPr>
        <p:spPr>
          <a:xfrm>
            <a:off x="900113" y="981075"/>
            <a:ext cx="8064500" cy="5688013"/>
          </a:xfrm>
        </p:spPr>
        <p:txBody>
          <a:bodyPr/>
          <a:lstStyle/>
          <a:p>
            <a:pPr lvl="0"/>
            <a:endParaRPr lang="pl-PL"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pl-PL"/>
          </a:p>
        </p:txBody>
      </p:sp>
      <p:sp>
        <p:nvSpPr>
          <p:cNvPr id="5" name="Rectangle 9"/>
          <p:cNvSpPr>
            <a:spLocks noGrp="1" noChangeArrowheads="1"/>
          </p:cNvSpPr>
          <p:nvPr>
            <p:ph type="ftr" sz="quarter" idx="11"/>
          </p:nvPr>
        </p:nvSpPr>
        <p:spPr>
          <a:ln/>
        </p:spPr>
        <p:txBody>
          <a:bodyPr/>
          <a:lstStyle>
            <a:lvl1pPr>
              <a:defRPr/>
            </a:lvl1pPr>
          </a:lstStyle>
          <a:p>
            <a:pPr>
              <a:defRPr/>
            </a:pPr>
            <a:endParaRPr lang="pl-PL"/>
          </a:p>
        </p:txBody>
      </p:sp>
      <p:sp>
        <p:nvSpPr>
          <p:cNvPr id="6" name="Rectangle 10"/>
          <p:cNvSpPr>
            <a:spLocks noGrp="1" noChangeArrowheads="1"/>
          </p:cNvSpPr>
          <p:nvPr>
            <p:ph type="sldNum" sz="quarter" idx="12"/>
          </p:nvPr>
        </p:nvSpPr>
        <p:spPr>
          <a:ln/>
        </p:spPr>
        <p:txBody>
          <a:bodyPr/>
          <a:lstStyle>
            <a:lvl1pPr>
              <a:defRPr/>
            </a:lvl1pPr>
          </a:lstStyle>
          <a:p>
            <a:pPr>
              <a:defRPr/>
            </a:pPr>
            <a:fld id="{1CEEB965-992A-4C8A-BEE8-D21629C590D9}" type="slidenum">
              <a:rPr lang="pl-PL"/>
              <a:pPr>
                <a:defRPr/>
              </a:pPr>
              <a:t>‹#›</a:t>
            </a:fld>
            <a:endParaRPr lang="pl-PL"/>
          </a:p>
        </p:txBody>
      </p:sp>
    </p:spTree>
    <p:extLst>
      <p:ext uri="{BB962C8B-B14F-4D97-AF65-F5344CB8AC3E}">
        <p14:creationId xmlns:p14="http://schemas.microsoft.com/office/powerpoint/2010/main" val="6679217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ytuł i 4 elementy zawartości">
    <p:spTree>
      <p:nvGrpSpPr>
        <p:cNvPr id="1" name=""/>
        <p:cNvGrpSpPr/>
        <p:nvPr/>
      </p:nvGrpSpPr>
      <p:grpSpPr>
        <a:xfrm>
          <a:off x="0" y="0"/>
          <a:ext cx="0" cy="0"/>
          <a:chOff x="0" y="0"/>
          <a:chExt cx="0" cy="0"/>
        </a:xfrm>
      </p:grpSpPr>
      <p:sp>
        <p:nvSpPr>
          <p:cNvPr id="2" name="Tytuł 1"/>
          <p:cNvSpPr>
            <a:spLocks noGrp="1"/>
          </p:cNvSpPr>
          <p:nvPr>
            <p:ph type="title" sz="quarter"/>
          </p:nvPr>
        </p:nvSpPr>
        <p:spPr>
          <a:xfrm>
            <a:off x="1236663" y="112713"/>
            <a:ext cx="7727950" cy="608012"/>
          </a:xfrm>
        </p:spPr>
        <p:txBody>
          <a:bodyPr/>
          <a:lstStyle/>
          <a:p>
            <a:r>
              <a:rPr lang="pl-PL" smtClean="0"/>
              <a:t>Kliknij, aby edytować styl</a:t>
            </a:r>
            <a:endParaRPr lang="pl-PL"/>
          </a:p>
        </p:txBody>
      </p:sp>
      <p:sp>
        <p:nvSpPr>
          <p:cNvPr id="3" name="Symbol zastępczy zawartości 2"/>
          <p:cNvSpPr>
            <a:spLocks noGrp="1"/>
          </p:cNvSpPr>
          <p:nvPr>
            <p:ph sz="quarter" idx="1"/>
          </p:nvPr>
        </p:nvSpPr>
        <p:spPr>
          <a:xfrm>
            <a:off x="900113" y="981075"/>
            <a:ext cx="3956050" cy="276701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quarter" idx="2"/>
          </p:nvPr>
        </p:nvSpPr>
        <p:spPr>
          <a:xfrm>
            <a:off x="5008563" y="981075"/>
            <a:ext cx="3956050" cy="276701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zawartości 4"/>
          <p:cNvSpPr>
            <a:spLocks noGrp="1"/>
          </p:cNvSpPr>
          <p:nvPr>
            <p:ph sz="quarter" idx="3"/>
          </p:nvPr>
        </p:nvSpPr>
        <p:spPr>
          <a:xfrm>
            <a:off x="900113" y="3900488"/>
            <a:ext cx="3956050" cy="27686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zawartości 5"/>
          <p:cNvSpPr>
            <a:spLocks noGrp="1"/>
          </p:cNvSpPr>
          <p:nvPr>
            <p:ph sz="quarter" idx="4"/>
          </p:nvPr>
        </p:nvSpPr>
        <p:spPr>
          <a:xfrm>
            <a:off x="5008563" y="3900488"/>
            <a:ext cx="3956050" cy="27686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8"/>
          <p:cNvSpPr>
            <a:spLocks noGrp="1" noChangeArrowheads="1"/>
          </p:cNvSpPr>
          <p:nvPr>
            <p:ph type="dt" sz="half" idx="10"/>
          </p:nvPr>
        </p:nvSpPr>
        <p:spPr>
          <a:ln/>
        </p:spPr>
        <p:txBody>
          <a:bodyPr/>
          <a:lstStyle>
            <a:lvl1pPr>
              <a:defRPr/>
            </a:lvl1pPr>
          </a:lstStyle>
          <a:p>
            <a:pPr>
              <a:defRPr/>
            </a:pPr>
            <a:endParaRPr lang="pl-PL"/>
          </a:p>
        </p:txBody>
      </p:sp>
      <p:sp>
        <p:nvSpPr>
          <p:cNvPr id="8" name="Rectangle 9"/>
          <p:cNvSpPr>
            <a:spLocks noGrp="1" noChangeArrowheads="1"/>
          </p:cNvSpPr>
          <p:nvPr>
            <p:ph type="ftr" sz="quarter" idx="11"/>
          </p:nvPr>
        </p:nvSpPr>
        <p:spPr>
          <a:ln/>
        </p:spPr>
        <p:txBody>
          <a:bodyPr/>
          <a:lstStyle>
            <a:lvl1pPr>
              <a:defRPr/>
            </a:lvl1pPr>
          </a:lstStyle>
          <a:p>
            <a:pPr>
              <a:defRPr/>
            </a:pPr>
            <a:endParaRPr lang="pl-PL"/>
          </a:p>
        </p:txBody>
      </p:sp>
      <p:sp>
        <p:nvSpPr>
          <p:cNvPr id="9" name="Rectangle 10"/>
          <p:cNvSpPr>
            <a:spLocks noGrp="1" noChangeArrowheads="1"/>
          </p:cNvSpPr>
          <p:nvPr>
            <p:ph type="sldNum" sz="quarter" idx="12"/>
          </p:nvPr>
        </p:nvSpPr>
        <p:spPr>
          <a:ln/>
        </p:spPr>
        <p:txBody>
          <a:bodyPr/>
          <a:lstStyle>
            <a:lvl1pPr>
              <a:defRPr/>
            </a:lvl1pPr>
          </a:lstStyle>
          <a:p>
            <a:pPr>
              <a:defRPr/>
            </a:pPr>
            <a:fld id="{B62A1AF0-F12F-4143-BD87-9D9EF76F5F1A}" type="slidenum">
              <a:rPr lang="pl-PL"/>
              <a:pPr>
                <a:defRPr/>
              </a:pPr>
              <a:t>‹#›</a:t>
            </a:fld>
            <a:endParaRPr lang="pl-PL"/>
          </a:p>
        </p:txBody>
      </p:sp>
    </p:spTree>
    <p:extLst>
      <p:ext uri="{BB962C8B-B14F-4D97-AF65-F5344CB8AC3E}">
        <p14:creationId xmlns:p14="http://schemas.microsoft.com/office/powerpoint/2010/main" val="12726836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8"/>
          <p:cNvSpPr>
            <a:spLocks noGrp="1" noChangeArrowheads="1"/>
          </p:cNvSpPr>
          <p:nvPr>
            <p:ph type="dt" sz="half" idx="10"/>
          </p:nvPr>
        </p:nvSpPr>
        <p:spPr>
          <a:ln/>
        </p:spPr>
        <p:txBody>
          <a:bodyPr/>
          <a:lstStyle>
            <a:lvl1pPr>
              <a:defRPr/>
            </a:lvl1pPr>
          </a:lstStyle>
          <a:p>
            <a:pPr>
              <a:defRPr/>
            </a:pPr>
            <a:endParaRPr lang="pl-PL"/>
          </a:p>
        </p:txBody>
      </p:sp>
      <p:sp>
        <p:nvSpPr>
          <p:cNvPr id="5" name="Rectangle 9"/>
          <p:cNvSpPr>
            <a:spLocks noGrp="1" noChangeArrowheads="1"/>
          </p:cNvSpPr>
          <p:nvPr>
            <p:ph type="ftr" sz="quarter" idx="11"/>
          </p:nvPr>
        </p:nvSpPr>
        <p:spPr>
          <a:ln/>
        </p:spPr>
        <p:txBody>
          <a:bodyPr/>
          <a:lstStyle>
            <a:lvl1pPr>
              <a:defRPr/>
            </a:lvl1pPr>
          </a:lstStyle>
          <a:p>
            <a:pPr>
              <a:defRPr/>
            </a:pPr>
            <a:endParaRPr lang="pl-PL"/>
          </a:p>
        </p:txBody>
      </p:sp>
      <p:sp>
        <p:nvSpPr>
          <p:cNvPr id="6" name="Rectangle 10"/>
          <p:cNvSpPr>
            <a:spLocks noGrp="1" noChangeArrowheads="1"/>
          </p:cNvSpPr>
          <p:nvPr>
            <p:ph type="sldNum" sz="quarter" idx="12"/>
          </p:nvPr>
        </p:nvSpPr>
        <p:spPr>
          <a:ln/>
        </p:spPr>
        <p:txBody>
          <a:bodyPr/>
          <a:lstStyle>
            <a:lvl1pPr>
              <a:defRPr/>
            </a:lvl1pPr>
          </a:lstStyle>
          <a:p>
            <a:pPr>
              <a:defRPr/>
            </a:pPr>
            <a:fld id="{5A28D59A-6217-487C-82C0-DD9CF18B3707}" type="slidenum">
              <a:rPr lang="pl-PL"/>
              <a:pPr>
                <a:defRPr/>
              </a:pPr>
              <a:t>‹#›</a:t>
            </a:fld>
            <a:endParaRPr lang="pl-PL"/>
          </a:p>
        </p:txBody>
      </p:sp>
    </p:spTree>
    <p:extLst>
      <p:ext uri="{BB962C8B-B14F-4D97-AF65-F5344CB8AC3E}">
        <p14:creationId xmlns:p14="http://schemas.microsoft.com/office/powerpoint/2010/main" val="38141129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8"/>
          <p:cNvSpPr>
            <a:spLocks noGrp="1" noChangeArrowheads="1"/>
          </p:cNvSpPr>
          <p:nvPr>
            <p:ph type="dt" sz="half" idx="10"/>
          </p:nvPr>
        </p:nvSpPr>
        <p:spPr>
          <a:ln/>
        </p:spPr>
        <p:txBody>
          <a:bodyPr/>
          <a:lstStyle>
            <a:lvl1pPr>
              <a:defRPr/>
            </a:lvl1pPr>
          </a:lstStyle>
          <a:p>
            <a:pPr>
              <a:defRPr/>
            </a:pPr>
            <a:endParaRPr lang="pl-PL"/>
          </a:p>
        </p:txBody>
      </p:sp>
      <p:sp>
        <p:nvSpPr>
          <p:cNvPr id="5" name="Rectangle 9"/>
          <p:cNvSpPr>
            <a:spLocks noGrp="1" noChangeArrowheads="1"/>
          </p:cNvSpPr>
          <p:nvPr>
            <p:ph type="ftr" sz="quarter" idx="11"/>
          </p:nvPr>
        </p:nvSpPr>
        <p:spPr>
          <a:ln/>
        </p:spPr>
        <p:txBody>
          <a:bodyPr/>
          <a:lstStyle>
            <a:lvl1pPr>
              <a:defRPr/>
            </a:lvl1pPr>
          </a:lstStyle>
          <a:p>
            <a:pPr>
              <a:defRPr/>
            </a:pPr>
            <a:endParaRPr lang="pl-PL"/>
          </a:p>
        </p:txBody>
      </p:sp>
      <p:sp>
        <p:nvSpPr>
          <p:cNvPr id="6" name="Rectangle 10"/>
          <p:cNvSpPr>
            <a:spLocks noGrp="1" noChangeArrowheads="1"/>
          </p:cNvSpPr>
          <p:nvPr>
            <p:ph type="sldNum" sz="quarter" idx="12"/>
          </p:nvPr>
        </p:nvSpPr>
        <p:spPr>
          <a:ln/>
        </p:spPr>
        <p:txBody>
          <a:bodyPr/>
          <a:lstStyle>
            <a:lvl1pPr>
              <a:defRPr/>
            </a:lvl1pPr>
          </a:lstStyle>
          <a:p>
            <a:pPr>
              <a:defRPr/>
            </a:pPr>
            <a:fld id="{9737A737-8208-48D4-9B6C-2C8D5E183E63}" type="slidenum">
              <a:rPr lang="pl-PL"/>
              <a:pPr>
                <a:defRPr/>
              </a:pPr>
              <a:t>‹#›</a:t>
            </a:fld>
            <a:endParaRPr lang="pl-PL"/>
          </a:p>
        </p:txBody>
      </p:sp>
    </p:spTree>
    <p:extLst>
      <p:ext uri="{BB962C8B-B14F-4D97-AF65-F5344CB8AC3E}">
        <p14:creationId xmlns:p14="http://schemas.microsoft.com/office/powerpoint/2010/main" val="3776191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900113" y="981075"/>
            <a:ext cx="3956050"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5008563" y="981075"/>
            <a:ext cx="3956050"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8"/>
          <p:cNvSpPr>
            <a:spLocks noGrp="1" noChangeArrowheads="1"/>
          </p:cNvSpPr>
          <p:nvPr>
            <p:ph type="dt" sz="half" idx="10"/>
          </p:nvPr>
        </p:nvSpPr>
        <p:spPr>
          <a:ln/>
        </p:spPr>
        <p:txBody>
          <a:bodyPr/>
          <a:lstStyle>
            <a:lvl1pPr>
              <a:defRPr/>
            </a:lvl1pPr>
          </a:lstStyle>
          <a:p>
            <a:pPr>
              <a:defRPr/>
            </a:pPr>
            <a:endParaRPr lang="pl-PL"/>
          </a:p>
        </p:txBody>
      </p:sp>
      <p:sp>
        <p:nvSpPr>
          <p:cNvPr id="6" name="Rectangle 9"/>
          <p:cNvSpPr>
            <a:spLocks noGrp="1" noChangeArrowheads="1"/>
          </p:cNvSpPr>
          <p:nvPr>
            <p:ph type="ftr" sz="quarter" idx="11"/>
          </p:nvPr>
        </p:nvSpPr>
        <p:spPr>
          <a:ln/>
        </p:spPr>
        <p:txBody>
          <a:bodyPr/>
          <a:lstStyle>
            <a:lvl1pPr>
              <a:defRPr/>
            </a:lvl1pPr>
          </a:lstStyle>
          <a:p>
            <a:pPr>
              <a:defRPr/>
            </a:pPr>
            <a:endParaRPr lang="pl-PL"/>
          </a:p>
        </p:txBody>
      </p:sp>
      <p:sp>
        <p:nvSpPr>
          <p:cNvPr id="7" name="Rectangle 10"/>
          <p:cNvSpPr>
            <a:spLocks noGrp="1" noChangeArrowheads="1"/>
          </p:cNvSpPr>
          <p:nvPr>
            <p:ph type="sldNum" sz="quarter" idx="12"/>
          </p:nvPr>
        </p:nvSpPr>
        <p:spPr>
          <a:ln/>
        </p:spPr>
        <p:txBody>
          <a:bodyPr/>
          <a:lstStyle>
            <a:lvl1pPr>
              <a:defRPr/>
            </a:lvl1pPr>
          </a:lstStyle>
          <a:p>
            <a:pPr>
              <a:defRPr/>
            </a:pPr>
            <a:fld id="{209BF4F2-6EB5-4F86-9BE6-9C51D2006375}" type="slidenum">
              <a:rPr lang="pl-PL"/>
              <a:pPr>
                <a:defRPr/>
              </a:pPr>
              <a:t>‹#›</a:t>
            </a:fld>
            <a:endParaRPr lang="pl-PL"/>
          </a:p>
        </p:txBody>
      </p:sp>
    </p:spTree>
    <p:extLst>
      <p:ext uri="{BB962C8B-B14F-4D97-AF65-F5344CB8AC3E}">
        <p14:creationId xmlns:p14="http://schemas.microsoft.com/office/powerpoint/2010/main" val="31238847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8"/>
          <p:cNvSpPr>
            <a:spLocks noGrp="1" noChangeArrowheads="1"/>
          </p:cNvSpPr>
          <p:nvPr>
            <p:ph type="dt" sz="half" idx="10"/>
          </p:nvPr>
        </p:nvSpPr>
        <p:spPr>
          <a:ln/>
        </p:spPr>
        <p:txBody>
          <a:bodyPr/>
          <a:lstStyle>
            <a:lvl1pPr>
              <a:defRPr/>
            </a:lvl1pPr>
          </a:lstStyle>
          <a:p>
            <a:pPr>
              <a:defRPr/>
            </a:pPr>
            <a:endParaRPr lang="pl-PL"/>
          </a:p>
        </p:txBody>
      </p:sp>
      <p:sp>
        <p:nvSpPr>
          <p:cNvPr id="8" name="Rectangle 9"/>
          <p:cNvSpPr>
            <a:spLocks noGrp="1" noChangeArrowheads="1"/>
          </p:cNvSpPr>
          <p:nvPr>
            <p:ph type="ftr" sz="quarter" idx="11"/>
          </p:nvPr>
        </p:nvSpPr>
        <p:spPr>
          <a:ln/>
        </p:spPr>
        <p:txBody>
          <a:bodyPr/>
          <a:lstStyle>
            <a:lvl1pPr>
              <a:defRPr/>
            </a:lvl1pPr>
          </a:lstStyle>
          <a:p>
            <a:pPr>
              <a:defRPr/>
            </a:pPr>
            <a:endParaRPr lang="pl-PL"/>
          </a:p>
        </p:txBody>
      </p:sp>
      <p:sp>
        <p:nvSpPr>
          <p:cNvPr id="9" name="Rectangle 10"/>
          <p:cNvSpPr>
            <a:spLocks noGrp="1" noChangeArrowheads="1"/>
          </p:cNvSpPr>
          <p:nvPr>
            <p:ph type="sldNum" sz="quarter" idx="12"/>
          </p:nvPr>
        </p:nvSpPr>
        <p:spPr>
          <a:ln/>
        </p:spPr>
        <p:txBody>
          <a:bodyPr/>
          <a:lstStyle>
            <a:lvl1pPr>
              <a:defRPr/>
            </a:lvl1pPr>
          </a:lstStyle>
          <a:p>
            <a:pPr>
              <a:defRPr/>
            </a:pPr>
            <a:fld id="{1A9286D8-DF79-461C-8A1F-52A068FF61C4}" type="slidenum">
              <a:rPr lang="pl-PL"/>
              <a:pPr>
                <a:defRPr/>
              </a:pPr>
              <a:t>‹#›</a:t>
            </a:fld>
            <a:endParaRPr lang="pl-PL"/>
          </a:p>
        </p:txBody>
      </p:sp>
    </p:spTree>
    <p:extLst>
      <p:ext uri="{BB962C8B-B14F-4D97-AF65-F5344CB8AC3E}">
        <p14:creationId xmlns:p14="http://schemas.microsoft.com/office/powerpoint/2010/main" val="42736492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8"/>
          <p:cNvSpPr>
            <a:spLocks noGrp="1" noChangeArrowheads="1"/>
          </p:cNvSpPr>
          <p:nvPr>
            <p:ph type="dt" sz="half" idx="10"/>
          </p:nvPr>
        </p:nvSpPr>
        <p:spPr>
          <a:ln/>
        </p:spPr>
        <p:txBody>
          <a:bodyPr/>
          <a:lstStyle>
            <a:lvl1pPr>
              <a:defRPr/>
            </a:lvl1pPr>
          </a:lstStyle>
          <a:p>
            <a:pPr>
              <a:defRPr/>
            </a:pPr>
            <a:endParaRPr lang="pl-PL"/>
          </a:p>
        </p:txBody>
      </p:sp>
      <p:sp>
        <p:nvSpPr>
          <p:cNvPr id="4" name="Rectangle 9"/>
          <p:cNvSpPr>
            <a:spLocks noGrp="1" noChangeArrowheads="1"/>
          </p:cNvSpPr>
          <p:nvPr>
            <p:ph type="ftr" sz="quarter" idx="11"/>
          </p:nvPr>
        </p:nvSpPr>
        <p:spPr>
          <a:ln/>
        </p:spPr>
        <p:txBody>
          <a:bodyPr/>
          <a:lstStyle>
            <a:lvl1pPr>
              <a:defRPr/>
            </a:lvl1pPr>
          </a:lstStyle>
          <a:p>
            <a:pPr>
              <a:defRPr/>
            </a:pPr>
            <a:endParaRPr lang="pl-PL"/>
          </a:p>
        </p:txBody>
      </p:sp>
      <p:sp>
        <p:nvSpPr>
          <p:cNvPr id="5" name="Rectangle 10"/>
          <p:cNvSpPr>
            <a:spLocks noGrp="1" noChangeArrowheads="1"/>
          </p:cNvSpPr>
          <p:nvPr>
            <p:ph type="sldNum" sz="quarter" idx="12"/>
          </p:nvPr>
        </p:nvSpPr>
        <p:spPr>
          <a:ln/>
        </p:spPr>
        <p:txBody>
          <a:bodyPr/>
          <a:lstStyle>
            <a:lvl1pPr>
              <a:defRPr/>
            </a:lvl1pPr>
          </a:lstStyle>
          <a:p>
            <a:pPr>
              <a:defRPr/>
            </a:pPr>
            <a:fld id="{EA6B7CF0-6AF6-424A-8A2D-8D87CE523103}" type="slidenum">
              <a:rPr lang="pl-PL"/>
              <a:pPr>
                <a:defRPr/>
              </a:pPr>
              <a:t>‹#›</a:t>
            </a:fld>
            <a:endParaRPr lang="pl-PL"/>
          </a:p>
        </p:txBody>
      </p:sp>
    </p:spTree>
    <p:extLst>
      <p:ext uri="{BB962C8B-B14F-4D97-AF65-F5344CB8AC3E}">
        <p14:creationId xmlns:p14="http://schemas.microsoft.com/office/powerpoint/2010/main" val="236959261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pl-PL"/>
          </a:p>
        </p:txBody>
      </p:sp>
      <p:sp>
        <p:nvSpPr>
          <p:cNvPr id="3" name="Rectangle 9"/>
          <p:cNvSpPr>
            <a:spLocks noGrp="1" noChangeArrowheads="1"/>
          </p:cNvSpPr>
          <p:nvPr>
            <p:ph type="ftr" sz="quarter" idx="11"/>
          </p:nvPr>
        </p:nvSpPr>
        <p:spPr>
          <a:ln/>
        </p:spPr>
        <p:txBody>
          <a:bodyPr/>
          <a:lstStyle>
            <a:lvl1pPr>
              <a:defRPr/>
            </a:lvl1pPr>
          </a:lstStyle>
          <a:p>
            <a:pPr>
              <a:defRPr/>
            </a:pPr>
            <a:endParaRPr lang="pl-PL"/>
          </a:p>
        </p:txBody>
      </p:sp>
      <p:sp>
        <p:nvSpPr>
          <p:cNvPr id="4" name="Rectangle 10"/>
          <p:cNvSpPr>
            <a:spLocks noGrp="1" noChangeArrowheads="1"/>
          </p:cNvSpPr>
          <p:nvPr>
            <p:ph type="sldNum" sz="quarter" idx="12"/>
          </p:nvPr>
        </p:nvSpPr>
        <p:spPr>
          <a:ln/>
        </p:spPr>
        <p:txBody>
          <a:bodyPr/>
          <a:lstStyle>
            <a:lvl1pPr>
              <a:defRPr/>
            </a:lvl1pPr>
          </a:lstStyle>
          <a:p>
            <a:pPr>
              <a:defRPr/>
            </a:pPr>
            <a:fld id="{44D0A35D-D92C-4AB8-924F-97E00550A2E2}" type="slidenum">
              <a:rPr lang="pl-PL"/>
              <a:pPr>
                <a:defRPr/>
              </a:pPr>
              <a:t>‹#›</a:t>
            </a:fld>
            <a:endParaRPr lang="pl-PL"/>
          </a:p>
        </p:txBody>
      </p:sp>
    </p:spTree>
    <p:extLst>
      <p:ext uri="{BB962C8B-B14F-4D97-AF65-F5344CB8AC3E}">
        <p14:creationId xmlns:p14="http://schemas.microsoft.com/office/powerpoint/2010/main" val="5212641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8"/>
          <p:cNvSpPr>
            <a:spLocks noGrp="1" noChangeArrowheads="1"/>
          </p:cNvSpPr>
          <p:nvPr>
            <p:ph type="dt" sz="half" idx="10"/>
          </p:nvPr>
        </p:nvSpPr>
        <p:spPr>
          <a:ln/>
        </p:spPr>
        <p:txBody>
          <a:bodyPr/>
          <a:lstStyle>
            <a:lvl1pPr>
              <a:defRPr/>
            </a:lvl1pPr>
          </a:lstStyle>
          <a:p>
            <a:pPr>
              <a:defRPr/>
            </a:pPr>
            <a:endParaRPr lang="pl-PL"/>
          </a:p>
        </p:txBody>
      </p:sp>
      <p:sp>
        <p:nvSpPr>
          <p:cNvPr id="6" name="Rectangle 9"/>
          <p:cNvSpPr>
            <a:spLocks noGrp="1" noChangeArrowheads="1"/>
          </p:cNvSpPr>
          <p:nvPr>
            <p:ph type="ftr" sz="quarter" idx="11"/>
          </p:nvPr>
        </p:nvSpPr>
        <p:spPr>
          <a:ln/>
        </p:spPr>
        <p:txBody>
          <a:bodyPr/>
          <a:lstStyle>
            <a:lvl1pPr>
              <a:defRPr/>
            </a:lvl1pPr>
          </a:lstStyle>
          <a:p>
            <a:pPr>
              <a:defRPr/>
            </a:pPr>
            <a:endParaRPr lang="pl-PL"/>
          </a:p>
        </p:txBody>
      </p:sp>
      <p:sp>
        <p:nvSpPr>
          <p:cNvPr id="7" name="Rectangle 10"/>
          <p:cNvSpPr>
            <a:spLocks noGrp="1" noChangeArrowheads="1"/>
          </p:cNvSpPr>
          <p:nvPr>
            <p:ph type="sldNum" sz="quarter" idx="12"/>
          </p:nvPr>
        </p:nvSpPr>
        <p:spPr>
          <a:ln/>
        </p:spPr>
        <p:txBody>
          <a:bodyPr/>
          <a:lstStyle>
            <a:lvl1pPr>
              <a:defRPr/>
            </a:lvl1pPr>
          </a:lstStyle>
          <a:p>
            <a:pPr>
              <a:defRPr/>
            </a:pPr>
            <a:fld id="{157A979D-1FA6-4BB0-9994-03C47A3EABE7}" type="slidenum">
              <a:rPr lang="pl-PL"/>
              <a:pPr>
                <a:defRPr/>
              </a:pPr>
              <a:t>‹#›</a:t>
            </a:fld>
            <a:endParaRPr lang="pl-PL"/>
          </a:p>
        </p:txBody>
      </p:sp>
    </p:spTree>
    <p:extLst>
      <p:ext uri="{BB962C8B-B14F-4D97-AF65-F5344CB8AC3E}">
        <p14:creationId xmlns:p14="http://schemas.microsoft.com/office/powerpoint/2010/main" val="214324265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8"/>
          <p:cNvSpPr>
            <a:spLocks noGrp="1" noChangeArrowheads="1"/>
          </p:cNvSpPr>
          <p:nvPr>
            <p:ph type="dt" sz="half" idx="10"/>
          </p:nvPr>
        </p:nvSpPr>
        <p:spPr>
          <a:ln/>
        </p:spPr>
        <p:txBody>
          <a:bodyPr/>
          <a:lstStyle>
            <a:lvl1pPr>
              <a:defRPr/>
            </a:lvl1pPr>
          </a:lstStyle>
          <a:p>
            <a:pPr>
              <a:defRPr/>
            </a:pPr>
            <a:endParaRPr lang="pl-PL"/>
          </a:p>
        </p:txBody>
      </p:sp>
      <p:sp>
        <p:nvSpPr>
          <p:cNvPr id="6" name="Rectangle 9"/>
          <p:cNvSpPr>
            <a:spLocks noGrp="1" noChangeArrowheads="1"/>
          </p:cNvSpPr>
          <p:nvPr>
            <p:ph type="ftr" sz="quarter" idx="11"/>
          </p:nvPr>
        </p:nvSpPr>
        <p:spPr>
          <a:ln/>
        </p:spPr>
        <p:txBody>
          <a:bodyPr/>
          <a:lstStyle>
            <a:lvl1pPr>
              <a:defRPr/>
            </a:lvl1pPr>
          </a:lstStyle>
          <a:p>
            <a:pPr>
              <a:defRPr/>
            </a:pPr>
            <a:endParaRPr lang="pl-PL"/>
          </a:p>
        </p:txBody>
      </p:sp>
      <p:sp>
        <p:nvSpPr>
          <p:cNvPr id="7" name="Rectangle 10"/>
          <p:cNvSpPr>
            <a:spLocks noGrp="1" noChangeArrowheads="1"/>
          </p:cNvSpPr>
          <p:nvPr>
            <p:ph type="sldNum" sz="quarter" idx="12"/>
          </p:nvPr>
        </p:nvSpPr>
        <p:spPr>
          <a:ln/>
        </p:spPr>
        <p:txBody>
          <a:bodyPr/>
          <a:lstStyle>
            <a:lvl1pPr>
              <a:defRPr/>
            </a:lvl1pPr>
          </a:lstStyle>
          <a:p>
            <a:pPr>
              <a:defRPr/>
            </a:pPr>
            <a:fld id="{36D4BA33-4CFA-4616-BE37-271131C92F4A}" type="slidenum">
              <a:rPr lang="pl-PL"/>
              <a:pPr>
                <a:defRPr/>
              </a:pPr>
              <a:t>‹#›</a:t>
            </a:fld>
            <a:endParaRPr lang="pl-PL"/>
          </a:p>
        </p:txBody>
      </p:sp>
    </p:spTree>
    <p:extLst>
      <p:ext uri="{BB962C8B-B14F-4D97-AF65-F5344CB8AC3E}">
        <p14:creationId xmlns:p14="http://schemas.microsoft.com/office/powerpoint/2010/main" val="2693387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3738" y="-674688"/>
            <a:ext cx="11925301" cy="3810001"/>
            <a:chOff x="-2040" y="0"/>
            <a:chExt cx="7512" cy="2400"/>
          </a:xfrm>
        </p:grpSpPr>
        <p:sp>
          <p:nvSpPr>
            <p:cNvPr id="1034" name="AutoShape 3"/>
            <p:cNvSpPr>
              <a:spLocks noChangeArrowheads="1"/>
            </p:cNvSpPr>
            <p:nvPr/>
          </p:nvSpPr>
          <p:spPr bwMode="auto">
            <a:xfrm>
              <a:off x="-2040" y="432"/>
              <a:ext cx="2592" cy="1968"/>
            </a:xfrm>
            <a:custGeom>
              <a:avLst/>
              <a:gdLst>
                <a:gd name="T0" fmla="*/ 2037 w 64000"/>
                <a:gd name="T1" fmla="*/ -807 h 64000"/>
                <a:gd name="T2" fmla="*/ 2592 w 64000"/>
                <a:gd name="T3" fmla="*/ 0 h 64000"/>
                <a:gd name="T4" fmla="*/ 2037 w 64000"/>
                <a:gd name="T5" fmla="*/ 807 h 64000"/>
                <a:gd name="T6" fmla="*/ 2037 w 64000"/>
                <a:gd name="T7" fmla="*/ 807 h 64000"/>
                <a:gd name="T8" fmla="*/ 2037 w 64000"/>
                <a:gd name="T9" fmla="*/ 807 h 64000"/>
                <a:gd name="T10" fmla="*/ 2037 w 64000"/>
                <a:gd name="T11" fmla="*/ 807 h 64000"/>
                <a:gd name="T12" fmla="*/ 2037 w 64000"/>
                <a:gd name="T13" fmla="*/ -807 h 64000"/>
                <a:gd name="T14" fmla="*/ 2037 w 64000"/>
                <a:gd name="T15" fmla="*/ -807 h 64000"/>
                <a:gd name="T16" fmla="*/ 2037 w 64000"/>
                <a:gd name="T17" fmla="*/ -80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035" name="AutoShape 4"/>
            <p:cNvSpPr>
              <a:spLocks noChangeArrowheads="1"/>
            </p:cNvSpPr>
            <p:nvPr/>
          </p:nvSpPr>
          <p:spPr bwMode="auto">
            <a:xfrm>
              <a:off x="-1528" y="0"/>
              <a:ext cx="1949" cy="1987"/>
            </a:xfrm>
            <a:custGeom>
              <a:avLst/>
              <a:gdLst>
                <a:gd name="T0" fmla="*/ 1525 w 64000"/>
                <a:gd name="T1" fmla="*/ -820 h 64000"/>
                <a:gd name="T2" fmla="*/ 1949 w 64000"/>
                <a:gd name="T3" fmla="*/ 0 h 64000"/>
                <a:gd name="T4" fmla="*/ 1525 w 64000"/>
                <a:gd name="T5" fmla="*/ 820 h 64000"/>
                <a:gd name="T6" fmla="*/ 1525 w 64000"/>
                <a:gd name="T7" fmla="*/ 820 h 64000"/>
                <a:gd name="T8" fmla="*/ 1525 w 64000"/>
                <a:gd name="T9" fmla="*/ 820 h 64000"/>
                <a:gd name="T10" fmla="*/ 1525 w 64000"/>
                <a:gd name="T11" fmla="*/ 820 h 64000"/>
                <a:gd name="T12" fmla="*/ 1525 w 64000"/>
                <a:gd name="T13" fmla="*/ -820 h 64000"/>
                <a:gd name="T14" fmla="*/ 1525 w 64000"/>
                <a:gd name="T15" fmla="*/ -820 h 64000"/>
                <a:gd name="T16" fmla="*/ 1525 w 64000"/>
                <a:gd name="T17" fmla="*/ -82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036" name="Line 5"/>
            <p:cNvSpPr>
              <a:spLocks noChangeShapeType="1"/>
            </p:cNvSpPr>
            <p:nvPr/>
          </p:nvSpPr>
          <p:spPr bwMode="auto">
            <a:xfrm>
              <a:off x="864" y="960"/>
              <a:ext cx="460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sp>
        <p:nvSpPr>
          <p:cNvPr id="1027" name="Rectangle 6"/>
          <p:cNvSpPr>
            <a:spLocks noGrp="1" noChangeArrowheads="1"/>
          </p:cNvSpPr>
          <p:nvPr>
            <p:ph type="title"/>
          </p:nvPr>
        </p:nvSpPr>
        <p:spPr bwMode="auto">
          <a:xfrm>
            <a:off x="1236663" y="112713"/>
            <a:ext cx="77279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pl-PL" smtClean="0"/>
              <a:t>Kliknij, aby edytować styl wzorca tytułu</a:t>
            </a:r>
          </a:p>
        </p:txBody>
      </p:sp>
      <p:sp>
        <p:nvSpPr>
          <p:cNvPr id="1028" name="Rectangle 7"/>
          <p:cNvSpPr>
            <a:spLocks noGrp="1" noChangeArrowheads="1"/>
          </p:cNvSpPr>
          <p:nvPr>
            <p:ph type="body" idx="1"/>
          </p:nvPr>
        </p:nvSpPr>
        <p:spPr bwMode="auto">
          <a:xfrm>
            <a:off x="900113" y="981075"/>
            <a:ext cx="8064500"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75784"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pl-PL"/>
          </a:p>
        </p:txBody>
      </p:sp>
      <p:sp>
        <p:nvSpPr>
          <p:cNvPr id="75785"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pl-PL"/>
          </a:p>
        </p:txBody>
      </p:sp>
      <p:sp>
        <p:nvSpPr>
          <p:cNvPr id="75786"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D156623-935B-48D0-9EDD-CD856F18C05A}" type="slidenum">
              <a:rPr lang="pl-PL"/>
              <a:pPr>
                <a:defRPr/>
              </a:pPr>
              <a:t>‹#›</a:t>
            </a:fld>
            <a:endParaRPr lang="pl-PL"/>
          </a:p>
        </p:txBody>
      </p:sp>
      <p:pic>
        <p:nvPicPr>
          <p:cNvPr id="1032" name="Picture 12" descr="inelogo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92100" y="6253163"/>
            <a:ext cx="449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3"/>
          <p:cNvSpPr>
            <a:spLocks noChangeArrowheads="1"/>
          </p:cNvSpPr>
          <p:nvPr/>
        </p:nvSpPr>
        <p:spPr bwMode="auto">
          <a:xfrm rot="-5400000">
            <a:off x="-1778000" y="4830763"/>
            <a:ext cx="3849687" cy="20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eaLnBrk="0" hangingPunct="0">
              <a:spcBef>
                <a:spcPct val="50000"/>
              </a:spcBef>
            </a:pPr>
            <a:r>
              <a:rPr lang="pl-PL" sz="1200">
                <a:solidFill>
                  <a:schemeClr val="bg2"/>
                </a:solidFill>
                <a:latin typeface="Arial" charset="0"/>
              </a:rPr>
              <a:t>Witold Kwaśnicki, INE, UWr</a:t>
            </a:r>
            <a:endParaRPr lang="en-US" sz="1200">
              <a:solidFill>
                <a:schemeClr val="bg2"/>
              </a:solidFill>
              <a:latin typeface="Arial" charset="0"/>
            </a:endParaRPr>
          </a:p>
        </p:txBody>
      </p:sp>
    </p:spTree>
  </p:cSld>
  <p:clrMap bg1="lt1" tx1="dk1" bg2="lt2" tx2="dk2" accent1="accent1" accent2="accent2" accent3="accent3" accent4="accent4" accent5="accent5" accent6="accent6" hlink="hlink" folHlink="folHlink"/>
  <p:sldLayoutIdLst>
    <p:sldLayoutId id="214748368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fontAlgn="base">
        <a:spcBef>
          <a:spcPct val="0"/>
        </a:spcBef>
        <a:spcAft>
          <a:spcPct val="0"/>
        </a:spcAft>
        <a:defRPr sz="3200">
          <a:solidFill>
            <a:schemeClr val="tx2"/>
          </a:solidFill>
          <a:latin typeface="Arial" charset="0"/>
        </a:defRPr>
      </a:lvl6pPr>
      <a:lvl7pPr marL="914400" algn="l" rtl="0" fontAlgn="base">
        <a:spcBef>
          <a:spcPct val="0"/>
        </a:spcBef>
        <a:spcAft>
          <a:spcPct val="0"/>
        </a:spcAft>
        <a:defRPr sz="3200">
          <a:solidFill>
            <a:schemeClr val="tx2"/>
          </a:solidFill>
          <a:latin typeface="Arial" charset="0"/>
        </a:defRPr>
      </a:lvl7pPr>
      <a:lvl8pPr marL="1371600" algn="l" rtl="0" fontAlgn="base">
        <a:spcBef>
          <a:spcPct val="0"/>
        </a:spcBef>
        <a:spcAft>
          <a:spcPct val="0"/>
        </a:spcAft>
        <a:defRPr sz="3200">
          <a:solidFill>
            <a:schemeClr val="tx2"/>
          </a:solidFill>
          <a:latin typeface="Arial" charset="0"/>
        </a:defRPr>
      </a:lvl8pPr>
      <a:lvl9pPr marL="1828800" algn="l"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2291" y="764704"/>
            <a:ext cx="7993063" cy="1655762"/>
          </a:xfrm>
        </p:spPr>
        <p:txBody>
          <a:bodyPr/>
          <a:lstStyle/>
          <a:p>
            <a:pPr algn="ctr" eaLnBrk="1" hangingPunct="1"/>
            <a:r>
              <a:rPr lang="pl-PL" dirty="0" smtClean="0"/>
              <a:t>Ach </a:t>
            </a:r>
            <a:r>
              <a:rPr lang="pl-PL" dirty="0"/>
              <a:t>te finanse publiczne!</a:t>
            </a:r>
            <a:br>
              <a:rPr lang="pl-PL" dirty="0"/>
            </a:br>
            <a:r>
              <a:rPr lang="pl-PL" dirty="0"/>
              <a:t>Czy zadłużanie się państw jest groźne dla rozwoju społecznego?</a:t>
            </a:r>
          </a:p>
        </p:txBody>
      </p:sp>
      <p:sp>
        <p:nvSpPr>
          <p:cNvPr id="3075" name="Rectangle 8"/>
          <p:cNvSpPr>
            <a:spLocks noGrp="1" noChangeArrowheads="1"/>
          </p:cNvSpPr>
          <p:nvPr>
            <p:ph type="subTitle" idx="1"/>
          </p:nvPr>
        </p:nvSpPr>
        <p:spPr>
          <a:xfrm>
            <a:off x="1043608" y="2924944"/>
            <a:ext cx="5199062" cy="1319630"/>
          </a:xfrm>
        </p:spPr>
        <p:txBody>
          <a:bodyPr/>
          <a:lstStyle/>
          <a:p>
            <a:pPr algn="ctr" eaLnBrk="1" hangingPunct="1">
              <a:lnSpc>
                <a:spcPct val="90000"/>
              </a:lnSpc>
            </a:pPr>
            <a:r>
              <a:rPr lang="en-GB" sz="1600" dirty="0" smtClean="0"/>
              <a:t>Witold </a:t>
            </a:r>
            <a:r>
              <a:rPr lang="en-GB" sz="1600" dirty="0" err="1" smtClean="0"/>
              <a:t>Kwa</a:t>
            </a:r>
            <a:r>
              <a:rPr lang="pl-PL" sz="1600" dirty="0" smtClean="0"/>
              <a:t>ś</a:t>
            </a:r>
            <a:r>
              <a:rPr lang="en-GB" sz="1600" dirty="0" err="1" smtClean="0"/>
              <a:t>nicki</a:t>
            </a:r>
            <a:endParaRPr lang="pl-PL" sz="1600" dirty="0" smtClean="0"/>
          </a:p>
          <a:p>
            <a:pPr algn="ctr" eaLnBrk="1" hangingPunct="1">
              <a:lnSpc>
                <a:spcPct val="90000"/>
              </a:lnSpc>
            </a:pPr>
            <a:r>
              <a:rPr lang="pl-PL" sz="1600" dirty="0" smtClean="0"/>
              <a:t>Instytut Nauk Ekonomicznych</a:t>
            </a:r>
          </a:p>
          <a:p>
            <a:pPr algn="ctr" eaLnBrk="1" hangingPunct="1">
              <a:lnSpc>
                <a:spcPct val="90000"/>
              </a:lnSpc>
            </a:pPr>
            <a:r>
              <a:rPr lang="pl-PL" sz="1600" dirty="0" smtClean="0"/>
              <a:t>Uniwersytet Wrocławski</a:t>
            </a:r>
            <a:endParaRPr lang="en-GB" sz="1600" dirty="0" smtClean="0"/>
          </a:p>
          <a:p>
            <a:pPr algn="ctr" eaLnBrk="1" hangingPunct="1">
              <a:lnSpc>
                <a:spcPct val="90000"/>
              </a:lnSpc>
            </a:pPr>
            <a:r>
              <a:rPr lang="en-GB" sz="1600" dirty="0" smtClean="0"/>
              <a:t>http://</a:t>
            </a:r>
            <a:r>
              <a:rPr lang="pl-PL" sz="1600" dirty="0" err="1" smtClean="0"/>
              <a:t>kwasnicki</a:t>
            </a:r>
            <a:r>
              <a:rPr lang="pl-PL" sz="1600" dirty="0" smtClean="0"/>
              <a:t>.</a:t>
            </a:r>
            <a:r>
              <a:rPr lang="en-GB" sz="1600" dirty="0" smtClean="0"/>
              <a:t>prawo.uni.wroc.pl</a:t>
            </a:r>
          </a:p>
          <a:p>
            <a:pPr algn="ctr" eaLnBrk="1" hangingPunct="1">
              <a:lnSpc>
                <a:spcPct val="90000"/>
              </a:lnSpc>
            </a:pPr>
            <a:r>
              <a:rPr lang="en-GB" sz="1600" dirty="0" smtClean="0"/>
              <a:t>kwasnicki@prawo.uni.wroc.pl</a:t>
            </a:r>
          </a:p>
        </p:txBody>
      </p:sp>
      <p:sp>
        <p:nvSpPr>
          <p:cNvPr id="3076" name="pole tekstowe 1"/>
          <p:cNvSpPr txBox="1">
            <a:spLocks noChangeArrowheads="1"/>
          </p:cNvSpPr>
          <p:nvPr/>
        </p:nvSpPr>
        <p:spPr bwMode="auto">
          <a:xfrm>
            <a:off x="1172455" y="4965174"/>
            <a:ext cx="765013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lnSpc>
                <a:spcPct val="90000"/>
              </a:lnSpc>
            </a:pPr>
            <a:r>
              <a:rPr lang="pl-PL" sz="2800" dirty="0"/>
              <a:t>„</a:t>
            </a:r>
            <a:r>
              <a:rPr lang="pl-PL" sz="2800" dirty="0">
                <a:solidFill>
                  <a:srgbClr val="FF0000"/>
                </a:solidFill>
              </a:rPr>
              <a:t>To co jest roztropnością w prywatnym życiu każdej rodziny, nie może być chyba szaleństwem w życiu wielkiego królestwa.</a:t>
            </a:r>
            <a:r>
              <a:rPr lang="pl-PL" sz="2800" dirty="0"/>
              <a:t>”</a:t>
            </a:r>
          </a:p>
          <a:p>
            <a:pPr algn="r" eaLnBrk="1" hangingPunct="1">
              <a:lnSpc>
                <a:spcPct val="90000"/>
              </a:lnSpc>
            </a:pPr>
            <a:r>
              <a:rPr lang="pl-PL" dirty="0"/>
              <a:t>Adam </a:t>
            </a:r>
            <a:r>
              <a:rPr lang="pl-PL" dirty="0" err="1"/>
              <a:t>Smith</a:t>
            </a:r>
            <a:r>
              <a:rPr lang="pl-PL" dirty="0"/>
              <a:t>, 1954 (1776),</a:t>
            </a:r>
            <a:r>
              <a:rPr lang="pl-PL" i="1" dirty="0"/>
              <a:t>Bogactwo narodów</a:t>
            </a:r>
            <a:r>
              <a:rPr lang="pl-PL" dirty="0"/>
              <a:t>, t. II, s. 47</a:t>
            </a:r>
          </a:p>
        </p:txBody>
      </p:sp>
      <p:pic>
        <p:nvPicPr>
          <p:cNvPr id="5" name="Picture 5" descr="Illustration by Alexander Hunter for The Washington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3" y="2348880"/>
            <a:ext cx="2123728" cy="265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Dwa ważne pytania:</a:t>
            </a:r>
            <a:endParaRPr lang="pl-PL" dirty="0"/>
          </a:p>
        </p:txBody>
      </p:sp>
      <p:sp>
        <p:nvSpPr>
          <p:cNvPr id="3" name="Symbol zastępczy zawartości 2"/>
          <p:cNvSpPr>
            <a:spLocks noGrp="1"/>
          </p:cNvSpPr>
          <p:nvPr>
            <p:ph idx="1"/>
          </p:nvPr>
        </p:nvSpPr>
        <p:spPr/>
        <p:txBody>
          <a:bodyPr/>
          <a:lstStyle/>
          <a:p>
            <a:r>
              <a:rPr lang="pl-PL" dirty="0"/>
              <a:t>Czy można wskazać jakieś fundamentalne </a:t>
            </a:r>
            <a:r>
              <a:rPr lang="pl-PL" dirty="0" smtClean="0"/>
              <a:t>przyczyny zaistnienia </a:t>
            </a:r>
            <a:r>
              <a:rPr lang="pl-PL" dirty="0"/>
              <a:t>takiej sytuacji w finansach publicznych</a:t>
            </a:r>
            <a:r>
              <a:rPr lang="pl-PL" dirty="0" smtClean="0"/>
              <a:t>?</a:t>
            </a:r>
          </a:p>
          <a:p>
            <a:r>
              <a:rPr lang="pl-PL" dirty="0" smtClean="0"/>
              <a:t>Czy </a:t>
            </a:r>
            <a:r>
              <a:rPr lang="pl-PL" dirty="0"/>
              <a:t>z tej groźnej </a:t>
            </a:r>
            <a:r>
              <a:rPr lang="pl-PL" dirty="0" smtClean="0"/>
              <a:t>sytuacji jest </a:t>
            </a:r>
            <a:r>
              <a:rPr lang="pl-PL" dirty="0"/>
              <a:t>jakieś wyjście, a jeśli tak, to jakie działania należy podjąć?</a:t>
            </a:r>
          </a:p>
        </p:txBody>
      </p:sp>
    </p:spTree>
    <p:extLst>
      <p:ext uri="{BB962C8B-B14F-4D97-AF65-F5344CB8AC3E}">
        <p14:creationId xmlns:p14="http://schemas.microsoft.com/office/powerpoint/2010/main" val="390919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‘Już starożytni Grecy</a:t>
            </a:r>
            <a:r>
              <a:rPr lang="pl-PL" b="1" dirty="0" smtClean="0"/>
              <a:t>’</a:t>
            </a:r>
            <a:endParaRPr lang="pl-PL" dirty="0"/>
          </a:p>
        </p:txBody>
      </p:sp>
      <p:sp>
        <p:nvSpPr>
          <p:cNvPr id="3" name="Symbol zastępczy zawartości 2"/>
          <p:cNvSpPr>
            <a:spLocks noGrp="1"/>
          </p:cNvSpPr>
          <p:nvPr>
            <p:ph idx="1"/>
          </p:nvPr>
        </p:nvSpPr>
        <p:spPr>
          <a:xfrm>
            <a:off x="611560" y="981075"/>
            <a:ext cx="8532440" cy="5688013"/>
          </a:xfrm>
        </p:spPr>
        <p:txBody>
          <a:bodyPr/>
          <a:lstStyle/>
          <a:p>
            <a:r>
              <a:rPr lang="pl-PL" sz="2200" dirty="0" smtClean="0"/>
              <a:t>Ksenofont </a:t>
            </a:r>
            <a:r>
              <a:rPr lang="pl-PL" sz="2200" dirty="0"/>
              <a:t>(ok. 430 - ok. 355 p.n.e</a:t>
            </a:r>
            <a:r>
              <a:rPr lang="pl-PL" sz="2200" dirty="0" smtClean="0"/>
              <a:t>.); </a:t>
            </a:r>
            <a:r>
              <a:rPr lang="pl-PL" sz="2200" i="1" dirty="0" err="1" smtClean="0"/>
              <a:t>Oikonomikos</a:t>
            </a:r>
            <a:r>
              <a:rPr lang="pl-PL" sz="2200" dirty="0"/>
              <a:t>, </a:t>
            </a:r>
            <a:endParaRPr lang="pl-PL" sz="2200" dirty="0" smtClean="0"/>
          </a:p>
          <a:p>
            <a:r>
              <a:rPr lang="pl-PL" sz="2200" i="1" dirty="0" smtClean="0"/>
              <a:t>O </a:t>
            </a:r>
            <a:r>
              <a:rPr lang="pl-PL" sz="2200" i="1" dirty="0"/>
              <a:t>dochodach państwowych</a:t>
            </a:r>
            <a:r>
              <a:rPr lang="pl-PL" sz="2200" dirty="0"/>
              <a:t> (</a:t>
            </a:r>
            <a:r>
              <a:rPr lang="pl-PL" sz="2200" i="1" dirty="0"/>
              <a:t>De </a:t>
            </a:r>
            <a:r>
              <a:rPr lang="pl-PL" sz="2200" i="1" dirty="0" err="1"/>
              <a:t>Vectigalibus</a:t>
            </a:r>
            <a:r>
              <a:rPr lang="pl-PL" sz="2200" dirty="0" smtClean="0"/>
              <a:t>)</a:t>
            </a:r>
          </a:p>
          <a:p>
            <a:r>
              <a:rPr lang="pl-PL" sz="2200" b="1" dirty="0" smtClean="0"/>
              <a:t>sposoby </a:t>
            </a:r>
            <a:r>
              <a:rPr lang="pl-PL" sz="2200" b="1" dirty="0"/>
              <a:t>zapobieżenia dużego zadłużenia </a:t>
            </a:r>
            <a:r>
              <a:rPr lang="pl-PL" sz="2200" b="1" dirty="0" smtClean="0"/>
              <a:t>państwa</a:t>
            </a:r>
            <a:r>
              <a:rPr lang="pl-PL" sz="2200" dirty="0" smtClean="0"/>
              <a:t>: </a:t>
            </a:r>
          </a:p>
          <a:p>
            <a:pPr lvl="1"/>
            <a:r>
              <a:rPr lang="pl-PL" sz="2000" dirty="0" smtClean="0">
                <a:solidFill>
                  <a:srgbClr val="FF0000"/>
                </a:solidFill>
              </a:rPr>
              <a:t>wstrzemięźliwość </a:t>
            </a:r>
            <a:r>
              <a:rPr lang="pl-PL" sz="2000" dirty="0">
                <a:solidFill>
                  <a:srgbClr val="FF0000"/>
                </a:solidFill>
              </a:rPr>
              <a:t>w wydatkach </a:t>
            </a:r>
            <a:r>
              <a:rPr lang="pl-PL" sz="2000" dirty="0" smtClean="0">
                <a:solidFill>
                  <a:srgbClr val="FF0000"/>
                </a:solidFill>
              </a:rPr>
              <a:t>państwowych</a:t>
            </a:r>
          </a:p>
          <a:p>
            <a:pPr lvl="1"/>
            <a:r>
              <a:rPr lang="pl-PL" sz="2000" dirty="0" smtClean="0"/>
              <a:t>dbanie </a:t>
            </a:r>
            <a:r>
              <a:rPr lang="pl-PL" sz="2000" dirty="0"/>
              <a:t>o </a:t>
            </a:r>
            <a:r>
              <a:rPr lang="pl-PL" sz="2000" dirty="0">
                <a:solidFill>
                  <a:srgbClr val="FF0000"/>
                </a:solidFill>
              </a:rPr>
              <a:t>powiększania dochodów </a:t>
            </a:r>
            <a:r>
              <a:rPr lang="pl-PL" sz="2000" dirty="0" smtClean="0">
                <a:solidFill>
                  <a:srgbClr val="FF0000"/>
                </a:solidFill>
              </a:rPr>
              <a:t>Aten</a:t>
            </a:r>
            <a:r>
              <a:rPr lang="pl-PL" sz="2000" dirty="0" smtClean="0"/>
              <a:t>, ale nie  </a:t>
            </a:r>
            <a:r>
              <a:rPr lang="pl-PL" sz="2000" dirty="0"/>
              <a:t>poprzez zwiększanie obciążeń obywateli (zwiększenie danin), </a:t>
            </a:r>
            <a:r>
              <a:rPr lang="pl-PL" sz="2000" dirty="0" smtClean="0"/>
              <a:t>a </a:t>
            </a:r>
            <a:r>
              <a:rPr lang="pl-PL" sz="2000" dirty="0">
                <a:solidFill>
                  <a:srgbClr val="FF0000"/>
                </a:solidFill>
              </a:rPr>
              <a:t>poprzez lepsze gospodarowanie i sprzyjanie rozwojowi aktywności gospodarczej</a:t>
            </a:r>
            <a:r>
              <a:rPr lang="pl-PL" sz="2000" dirty="0"/>
              <a:t>. </a:t>
            </a:r>
            <a:endParaRPr lang="pl-PL" sz="2000" dirty="0" smtClean="0"/>
          </a:p>
          <a:p>
            <a:pPr lvl="1"/>
            <a:r>
              <a:rPr lang="pl-PL" sz="2000" dirty="0" smtClean="0"/>
              <a:t>lepsze </a:t>
            </a:r>
            <a:r>
              <a:rPr lang="pl-PL" sz="2000" dirty="0"/>
              <a:t>wykorzystanie zasobów naturalnych, </a:t>
            </a:r>
            <a:r>
              <a:rPr lang="pl-PL" sz="2000" dirty="0">
                <a:solidFill>
                  <a:srgbClr val="FF0000"/>
                </a:solidFill>
              </a:rPr>
              <a:t>przyciągnięcie cudzoziemców i rozwój handlu</a:t>
            </a:r>
            <a:r>
              <a:rPr lang="pl-PL" sz="2000" dirty="0"/>
              <a:t>, a także rozwój górnictwa srebra. </a:t>
            </a:r>
            <a:endParaRPr lang="pl-PL" sz="2000" dirty="0" smtClean="0"/>
          </a:p>
          <a:p>
            <a:pPr lvl="1"/>
            <a:r>
              <a:rPr lang="pl-PL" sz="2000" dirty="0" smtClean="0"/>
              <a:t>zaproponował budowę </a:t>
            </a:r>
            <a:r>
              <a:rPr lang="pl-PL" sz="2000" dirty="0"/>
              <a:t>sieci zajazdów i gospód dla bogatych cudzoziemców, aby </a:t>
            </a:r>
            <a:r>
              <a:rPr lang="pl-PL" sz="2000" dirty="0">
                <a:solidFill>
                  <a:srgbClr val="FF0000"/>
                </a:solidFill>
              </a:rPr>
              <a:t>czerpać dochody z turystyki</a:t>
            </a:r>
            <a:r>
              <a:rPr lang="pl-PL" sz="2000" dirty="0"/>
              <a:t>. </a:t>
            </a:r>
            <a:endParaRPr lang="pl-PL" sz="2000" dirty="0" smtClean="0"/>
          </a:p>
          <a:p>
            <a:pPr lvl="1"/>
            <a:r>
              <a:rPr lang="pl-PL" sz="2000" dirty="0" smtClean="0">
                <a:solidFill>
                  <a:srgbClr val="FF0000"/>
                </a:solidFill>
              </a:rPr>
              <a:t>imigranci </a:t>
            </a:r>
            <a:r>
              <a:rPr lang="pl-PL" sz="2000" dirty="0">
                <a:solidFill>
                  <a:srgbClr val="FF0000"/>
                </a:solidFill>
              </a:rPr>
              <a:t>nie przyczyniają się do ubożenia </a:t>
            </a:r>
            <a:r>
              <a:rPr lang="pl-PL" sz="2000" dirty="0" smtClean="0">
                <a:solidFill>
                  <a:srgbClr val="FF0000"/>
                </a:solidFill>
              </a:rPr>
              <a:t>Ateńczyków</a:t>
            </a:r>
            <a:r>
              <a:rPr lang="pl-PL" sz="2000" dirty="0" smtClean="0"/>
              <a:t>. Imigranci </a:t>
            </a:r>
            <a:r>
              <a:rPr lang="pl-PL" sz="2000" dirty="0"/>
              <a:t>poprzez zwiększenie działalności gospodarczej i rozwój handlu powodują, że całe społeczeństwo Aten bogaci się. </a:t>
            </a:r>
          </a:p>
        </p:txBody>
      </p:sp>
    </p:spTree>
    <p:extLst>
      <p:ext uri="{BB962C8B-B14F-4D97-AF65-F5344CB8AC3E}">
        <p14:creationId xmlns:p14="http://schemas.microsoft.com/office/powerpoint/2010/main" val="22674929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3568" y="332656"/>
            <a:ext cx="8460432" cy="608012"/>
          </a:xfrm>
        </p:spPr>
        <p:txBody>
          <a:bodyPr/>
          <a:lstStyle/>
          <a:p>
            <a:r>
              <a:rPr lang="pl-PL" dirty="0" smtClean="0"/>
              <a:t>Włochy </a:t>
            </a:r>
            <a:br>
              <a:rPr lang="pl-PL" dirty="0" smtClean="0"/>
            </a:br>
            <a:r>
              <a:rPr lang="pl-PL" dirty="0" smtClean="0"/>
              <a:t>- </a:t>
            </a:r>
            <a:r>
              <a:rPr lang="pl-PL" dirty="0"/>
              <a:t>700 letnie doświadczenie w ‘życiu z długiem’ </a:t>
            </a:r>
          </a:p>
        </p:txBody>
      </p:sp>
      <p:sp>
        <p:nvSpPr>
          <p:cNvPr id="3" name="Symbol zastępczy zawartości 2"/>
          <p:cNvSpPr>
            <a:spLocks noGrp="1"/>
          </p:cNvSpPr>
          <p:nvPr>
            <p:ph idx="1"/>
          </p:nvPr>
        </p:nvSpPr>
        <p:spPr>
          <a:xfrm>
            <a:off x="395536" y="980728"/>
            <a:ext cx="8748464" cy="5688013"/>
          </a:xfrm>
        </p:spPr>
        <p:txBody>
          <a:bodyPr/>
          <a:lstStyle/>
          <a:p>
            <a:r>
              <a:rPr lang="pl-PL" sz="2400" dirty="0" smtClean="0"/>
              <a:t>Florencja w </a:t>
            </a:r>
            <a:r>
              <a:rPr lang="pl-PL" sz="2400" dirty="0"/>
              <a:t>połowie XIV </a:t>
            </a:r>
            <a:r>
              <a:rPr lang="pl-PL" sz="2400" dirty="0" smtClean="0"/>
              <a:t>wieku</a:t>
            </a:r>
          </a:p>
          <a:p>
            <a:pPr lvl="1"/>
            <a:r>
              <a:rPr lang="pl-PL" sz="2000" dirty="0" smtClean="0"/>
              <a:t>Wyprawę wojenną można </a:t>
            </a:r>
            <a:r>
              <a:rPr lang="pl-PL" sz="2000" dirty="0"/>
              <a:t>to sfinansować poprzez </a:t>
            </a:r>
            <a:r>
              <a:rPr lang="pl-PL" sz="2000" dirty="0">
                <a:solidFill>
                  <a:srgbClr val="FF0000"/>
                </a:solidFill>
              </a:rPr>
              <a:t>wypuszczenie obligacji</a:t>
            </a:r>
            <a:r>
              <a:rPr lang="pl-PL" sz="2000" dirty="0"/>
              <a:t>, które zakupią obywatele Florencji, a które to </a:t>
            </a:r>
            <a:r>
              <a:rPr lang="pl-PL" sz="2000" dirty="0">
                <a:solidFill>
                  <a:srgbClr val="FF0000"/>
                </a:solidFill>
              </a:rPr>
              <a:t>obligacje miasto wykupi się po zwycięskiej wyprawie</a:t>
            </a:r>
            <a:r>
              <a:rPr lang="pl-PL" sz="2000" dirty="0"/>
              <a:t> (naturalnie płacąc też odsetki</a:t>
            </a:r>
            <a:r>
              <a:rPr lang="pl-PL" sz="2000" dirty="0" smtClean="0"/>
              <a:t>).</a:t>
            </a:r>
          </a:p>
          <a:p>
            <a:r>
              <a:rPr lang="pl-PL" sz="2400" dirty="0" smtClean="0"/>
              <a:t>Nazwiska </a:t>
            </a:r>
            <a:r>
              <a:rPr lang="pl-PL" sz="2400" dirty="0"/>
              <a:t>kupujących obligacje wpisywano do specjalnych rejestrów (zresztą oprawianych w skórę) </a:t>
            </a:r>
            <a:r>
              <a:rPr lang="pl-PL" sz="2400" dirty="0" smtClean="0"/>
              <a:t>– nadal jest w </a:t>
            </a:r>
            <a:r>
              <a:rPr lang="pl-PL" sz="2400" dirty="0" err="1"/>
              <a:t>Palazzo</a:t>
            </a:r>
            <a:r>
              <a:rPr lang="pl-PL" sz="2400" dirty="0"/>
              <a:t> </a:t>
            </a:r>
            <a:r>
              <a:rPr lang="pl-PL" sz="2400" dirty="0" err="1"/>
              <a:t>Vecchio</a:t>
            </a:r>
            <a:r>
              <a:rPr lang="pl-PL" sz="2400" dirty="0"/>
              <a:t>. </a:t>
            </a:r>
            <a:endParaRPr lang="pl-PL" sz="2400" dirty="0" smtClean="0"/>
          </a:p>
          <a:p>
            <a:r>
              <a:rPr lang="pl-PL" sz="2400" dirty="0" smtClean="0"/>
              <a:t>Podobną </a:t>
            </a:r>
            <a:r>
              <a:rPr lang="pl-PL" sz="2400" dirty="0"/>
              <a:t>drogą jak Florencja poszły potem inne miasta włoskie: Sienna, Piza, Wenecja</a:t>
            </a:r>
            <a:r>
              <a:rPr lang="pl-PL" sz="2400" dirty="0" smtClean="0"/>
              <a:t>.</a:t>
            </a:r>
          </a:p>
          <a:p>
            <a:pPr lvl="1"/>
            <a:r>
              <a:rPr lang="pl-PL" sz="2000" dirty="0" smtClean="0"/>
              <a:t>wszystkie </a:t>
            </a:r>
            <a:r>
              <a:rPr lang="pl-PL" sz="2000" dirty="0"/>
              <a:t>te miasta bardzo szybko się zadłużyły i miały kłopoty ze spłatą tego zadłużenia. Na spłatę koniecznych zobowiązań miasta te brały kolejne pożyczki. </a:t>
            </a:r>
            <a:endParaRPr lang="pl-PL" sz="2000" dirty="0" smtClean="0"/>
          </a:p>
          <a:p>
            <a:r>
              <a:rPr lang="pl-PL" sz="2400" dirty="0" err="1" smtClean="0"/>
              <a:t>Matteo</a:t>
            </a:r>
            <a:r>
              <a:rPr lang="pl-PL" sz="2400" dirty="0" smtClean="0"/>
              <a:t> </a:t>
            </a:r>
            <a:r>
              <a:rPr lang="pl-PL" sz="2400" dirty="0" err="1" smtClean="0"/>
              <a:t>Renzi</a:t>
            </a:r>
            <a:r>
              <a:rPr lang="pl-PL" sz="2400" dirty="0" smtClean="0"/>
              <a:t>, burmistrz </a:t>
            </a:r>
            <a:r>
              <a:rPr lang="pl-PL" sz="2400" dirty="0"/>
              <a:t>Florencji, w 2011 </a:t>
            </a:r>
            <a:r>
              <a:rPr lang="pl-PL" sz="2400" dirty="0" smtClean="0"/>
              <a:t>roku: Florencja </a:t>
            </a:r>
            <a:r>
              <a:rPr lang="pl-PL" sz="2400" dirty="0"/>
              <a:t>ma 518 mln euro długu i wydaje więcej pieniędzy na spłatę odsetek niż np. na </a:t>
            </a:r>
            <a:r>
              <a:rPr lang="pl-PL" sz="2400" dirty="0" smtClean="0"/>
              <a:t>szkoły.</a:t>
            </a:r>
            <a:endParaRPr lang="pl-PL" sz="2400" dirty="0"/>
          </a:p>
          <a:p>
            <a:endParaRPr lang="pl-PL" sz="2400" dirty="0"/>
          </a:p>
        </p:txBody>
      </p:sp>
    </p:spTree>
    <p:extLst>
      <p:ext uri="{BB962C8B-B14F-4D97-AF65-F5344CB8AC3E}">
        <p14:creationId xmlns:p14="http://schemas.microsoft.com/office/powerpoint/2010/main" val="1872162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87624" y="332656"/>
            <a:ext cx="7727950" cy="608012"/>
          </a:xfrm>
        </p:spPr>
        <p:txBody>
          <a:bodyPr/>
          <a:lstStyle/>
          <a:p>
            <a:r>
              <a:rPr lang="pl-PL" b="1" dirty="0"/>
              <a:t>O fundamentalnej przyczynie stałego i wielkiego zadłużania się państw </a:t>
            </a:r>
            <a:endParaRPr lang="pl-PL" dirty="0"/>
          </a:p>
        </p:txBody>
      </p:sp>
      <p:sp>
        <p:nvSpPr>
          <p:cNvPr id="3" name="Symbol zastępczy zawartości 2"/>
          <p:cNvSpPr>
            <a:spLocks noGrp="1"/>
          </p:cNvSpPr>
          <p:nvPr>
            <p:ph idx="1"/>
          </p:nvPr>
        </p:nvSpPr>
        <p:spPr/>
        <p:txBody>
          <a:bodyPr/>
          <a:lstStyle/>
          <a:p>
            <a:r>
              <a:rPr lang="pl-PL" sz="2400" dirty="0" smtClean="0"/>
              <a:t>Jakub II </a:t>
            </a:r>
            <a:r>
              <a:rPr lang="pl-PL" sz="2400" dirty="0" smtClean="0">
                <a:sym typeface="Wingdings" pitchFamily="2" charset="2"/>
              </a:rPr>
              <a:t></a:t>
            </a:r>
            <a:r>
              <a:rPr lang="pl-PL" sz="2400" dirty="0" smtClean="0"/>
              <a:t>Wilhelm </a:t>
            </a:r>
            <a:r>
              <a:rPr lang="pl-PL" sz="2400" dirty="0"/>
              <a:t>III </a:t>
            </a:r>
            <a:r>
              <a:rPr lang="pl-PL" sz="2400" dirty="0" smtClean="0"/>
              <a:t>Orański </a:t>
            </a:r>
            <a:r>
              <a:rPr lang="pl-PL" sz="2400" dirty="0" smtClean="0">
                <a:sym typeface="Wingdings" pitchFamily="2" charset="2"/>
              </a:rPr>
              <a:t> Rewolucja Wspaniała  </a:t>
            </a:r>
            <a:r>
              <a:rPr lang="pl-PL" sz="2400" i="1" dirty="0" smtClean="0">
                <a:sym typeface="Wingdings" pitchFamily="2" charset="2"/>
              </a:rPr>
              <a:t>Bill of </a:t>
            </a:r>
            <a:r>
              <a:rPr lang="pl-PL" sz="2400" i="1" dirty="0" err="1" smtClean="0">
                <a:sym typeface="Wingdings" pitchFamily="2" charset="2"/>
              </a:rPr>
              <a:t>Rights</a:t>
            </a:r>
            <a:r>
              <a:rPr lang="pl-PL" sz="2400" dirty="0" smtClean="0">
                <a:sym typeface="Wingdings" pitchFamily="2" charset="2"/>
              </a:rPr>
              <a:t> (grudzień 1689)</a:t>
            </a:r>
          </a:p>
          <a:p>
            <a:r>
              <a:rPr lang="pl-PL" sz="2400" dirty="0"/>
              <a:t>państwo było w fatalnym stanie, groziło mu kompletne bankructwo</a:t>
            </a:r>
            <a:r>
              <a:rPr lang="pl-PL" sz="2400" dirty="0" smtClean="0"/>
              <a:t>.</a:t>
            </a:r>
          </a:p>
          <a:p>
            <a:r>
              <a:rPr lang="pl-PL" sz="2400" dirty="0" smtClean="0"/>
              <a:t>William Peterson </a:t>
            </a:r>
            <a:r>
              <a:rPr lang="pl-PL" sz="2400" dirty="0" smtClean="0">
                <a:sym typeface="Wingdings" pitchFamily="2" charset="2"/>
              </a:rPr>
              <a:t> </a:t>
            </a:r>
            <a:r>
              <a:rPr lang="en-US" sz="2400" i="1" dirty="0"/>
              <a:t>Governor and Company of the Bank of </a:t>
            </a:r>
            <a:r>
              <a:rPr lang="en-US" sz="2400" i="1" dirty="0" smtClean="0"/>
              <a:t>England</a:t>
            </a:r>
            <a:r>
              <a:rPr lang="pl-PL" sz="2400" i="1" dirty="0"/>
              <a:t> </a:t>
            </a:r>
            <a:r>
              <a:rPr lang="pl-PL" sz="2400" dirty="0"/>
              <a:t>(</a:t>
            </a:r>
            <a:r>
              <a:rPr lang="pl-PL" sz="2400" dirty="0" smtClean="0"/>
              <a:t>27 </a:t>
            </a:r>
            <a:r>
              <a:rPr lang="pl-PL" sz="2400" dirty="0"/>
              <a:t>czerwca 1694 </a:t>
            </a:r>
            <a:r>
              <a:rPr lang="pl-PL" sz="2400" dirty="0" smtClean="0"/>
              <a:t>roku)</a:t>
            </a:r>
          </a:p>
          <a:p>
            <a:r>
              <a:rPr lang="pl-PL" sz="2400" dirty="0" smtClean="0"/>
              <a:t>pożyczka </a:t>
            </a:r>
            <a:r>
              <a:rPr lang="pl-PL" sz="2400" dirty="0"/>
              <a:t>1,2 miliona funtów w </a:t>
            </a:r>
            <a:r>
              <a:rPr lang="pl-PL" sz="2400" dirty="0" smtClean="0"/>
              <a:t>gotówce.</a:t>
            </a:r>
          </a:p>
          <a:p>
            <a:r>
              <a:rPr lang="pl-PL" sz="2400" dirty="0" smtClean="0">
                <a:solidFill>
                  <a:srgbClr val="FF0000"/>
                </a:solidFill>
              </a:rPr>
              <a:t>„wieczny dług”</a:t>
            </a:r>
            <a:r>
              <a:rPr lang="pl-PL" sz="2400" dirty="0" smtClean="0"/>
              <a:t>, oprocentowany </a:t>
            </a:r>
            <a:r>
              <a:rPr lang="pl-PL" sz="2400" dirty="0"/>
              <a:t>rocznie na osiem procent z kosztami obsługi wycenionej na 4000 funtów rocznie. </a:t>
            </a:r>
            <a:endParaRPr lang="pl-PL" sz="2400" dirty="0" smtClean="0"/>
          </a:p>
          <a:p>
            <a:r>
              <a:rPr lang="pl-PL" sz="2400" dirty="0" smtClean="0"/>
              <a:t>Król </a:t>
            </a:r>
            <a:r>
              <a:rPr lang="pl-PL" sz="2400" dirty="0"/>
              <a:t>musiał spłacać ‘jedynie’ odsetki w kwocie 100 tysięcy rocznie, bez konieczności spłaty całej pożyczonej sumy.</a:t>
            </a:r>
          </a:p>
        </p:txBody>
      </p:sp>
    </p:spTree>
    <p:extLst>
      <p:ext uri="{BB962C8B-B14F-4D97-AF65-F5344CB8AC3E}">
        <p14:creationId xmlns:p14="http://schemas.microsoft.com/office/powerpoint/2010/main" val="179005266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332656"/>
            <a:ext cx="8064896" cy="608012"/>
          </a:xfrm>
        </p:spPr>
        <p:txBody>
          <a:bodyPr/>
          <a:lstStyle/>
          <a:p>
            <a:r>
              <a:rPr lang="pl-PL" i="1" dirty="0"/>
              <a:t>Dług publiczny w Wielkiej Brytanii </a:t>
            </a:r>
            <a:r>
              <a:rPr lang="pl-PL" i="1" dirty="0" smtClean="0"/>
              <a:t/>
            </a:r>
            <a:br>
              <a:rPr lang="pl-PL" i="1" dirty="0" smtClean="0"/>
            </a:br>
            <a:r>
              <a:rPr lang="pl-PL" i="1" dirty="0" smtClean="0"/>
              <a:t>w </a:t>
            </a:r>
            <a:r>
              <a:rPr lang="pl-PL" i="1" dirty="0"/>
              <a:t>latach 1700-2011</a:t>
            </a:r>
            <a:endParaRPr lang="pl-PL" dirty="0"/>
          </a:p>
        </p:txBody>
      </p:sp>
      <p:sp>
        <p:nvSpPr>
          <p:cNvPr id="3" name="Symbol zastępczy zawartości 2"/>
          <p:cNvSpPr>
            <a:spLocks noGrp="1"/>
          </p:cNvSpPr>
          <p:nvPr>
            <p:ph idx="1"/>
          </p:nvPr>
        </p:nvSpPr>
        <p:spPr/>
        <p:txBody>
          <a:bodyPr/>
          <a:lstStyle/>
          <a:p>
            <a:endParaRPr lang="pl-PL"/>
          </a:p>
        </p:txBody>
      </p:sp>
      <p:pic>
        <p:nvPicPr>
          <p:cNvPr id="5" name="Obraz 4"/>
          <p:cNvPicPr/>
          <p:nvPr/>
        </p:nvPicPr>
        <p:blipFill rotWithShape="1">
          <a:blip r:embed="rId2">
            <a:extLst>
              <a:ext uri="{28A0092B-C50C-407E-A947-70E740481C1C}">
                <a14:useLocalDpi xmlns:a14="http://schemas.microsoft.com/office/drawing/2010/main" val="0"/>
              </a:ext>
            </a:extLst>
          </a:blip>
          <a:srcRect l="6516" t="3850" r="7820" b="3994"/>
          <a:stretch/>
        </p:blipFill>
        <p:spPr bwMode="auto">
          <a:xfrm>
            <a:off x="395536" y="1124744"/>
            <a:ext cx="8640960" cy="5616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02076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64530" y="332656"/>
            <a:ext cx="7727950" cy="608012"/>
          </a:xfrm>
        </p:spPr>
        <p:txBody>
          <a:bodyPr/>
          <a:lstStyle/>
          <a:p>
            <a:r>
              <a:rPr lang="pl-PL" i="1" dirty="0"/>
              <a:t>Wydatki państwowe w Wielkiej Brytanii w latach 1700-2011 </a:t>
            </a:r>
            <a:endParaRPr lang="pl-PL" dirty="0"/>
          </a:p>
        </p:txBody>
      </p:sp>
      <p:sp>
        <p:nvSpPr>
          <p:cNvPr id="3" name="Symbol zastępczy zawartości 2"/>
          <p:cNvSpPr>
            <a:spLocks noGrp="1"/>
          </p:cNvSpPr>
          <p:nvPr>
            <p:ph idx="1"/>
          </p:nvPr>
        </p:nvSpPr>
        <p:spPr/>
        <p:txBody>
          <a:bodyPr/>
          <a:lstStyle/>
          <a:p>
            <a:endParaRPr lang="pl-PL"/>
          </a:p>
        </p:txBody>
      </p:sp>
      <p:pic>
        <p:nvPicPr>
          <p:cNvPr id="4" name="Obraz 3"/>
          <p:cNvPicPr/>
          <p:nvPr/>
        </p:nvPicPr>
        <p:blipFill rotWithShape="1">
          <a:blip r:embed="rId2">
            <a:extLst>
              <a:ext uri="{28A0092B-C50C-407E-A947-70E740481C1C}">
                <a14:useLocalDpi xmlns:a14="http://schemas.microsoft.com/office/drawing/2010/main" val="0"/>
              </a:ext>
            </a:extLst>
          </a:blip>
          <a:srcRect l="7228" t="3369" r="8294" b="4234"/>
          <a:stretch/>
        </p:blipFill>
        <p:spPr bwMode="auto">
          <a:xfrm>
            <a:off x="323528" y="1628800"/>
            <a:ext cx="8568952" cy="46085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69146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Reformy w Wielkiej Brytanii</a:t>
            </a:r>
            <a:endParaRPr lang="pl-PL" dirty="0"/>
          </a:p>
        </p:txBody>
      </p:sp>
      <p:sp>
        <p:nvSpPr>
          <p:cNvPr id="3" name="Symbol zastępczy zawartości 2"/>
          <p:cNvSpPr>
            <a:spLocks noGrp="1"/>
          </p:cNvSpPr>
          <p:nvPr>
            <p:ph idx="1"/>
          </p:nvPr>
        </p:nvSpPr>
        <p:spPr>
          <a:xfrm>
            <a:off x="467544" y="836713"/>
            <a:ext cx="8676455" cy="5832376"/>
          </a:xfrm>
        </p:spPr>
        <p:txBody>
          <a:bodyPr/>
          <a:lstStyle/>
          <a:p>
            <a:r>
              <a:rPr lang="pl-PL" dirty="0"/>
              <a:t>William </a:t>
            </a:r>
            <a:r>
              <a:rPr lang="pl-PL" dirty="0" err="1"/>
              <a:t>Pitt</a:t>
            </a:r>
            <a:r>
              <a:rPr lang="pl-PL" dirty="0"/>
              <a:t> Młodszy </a:t>
            </a:r>
            <a:r>
              <a:rPr lang="pl-PL" dirty="0" smtClean="0"/>
              <a:t>(premier </a:t>
            </a:r>
            <a:r>
              <a:rPr lang="pl-PL" dirty="0"/>
              <a:t>w 1783 roku w wieku 24 lat</a:t>
            </a:r>
            <a:r>
              <a:rPr lang="pl-PL" dirty="0" smtClean="0"/>
              <a:t>): </a:t>
            </a:r>
          </a:p>
          <a:p>
            <a:r>
              <a:rPr lang="pl-PL" dirty="0" smtClean="0"/>
              <a:t>obniżenie </a:t>
            </a:r>
            <a:r>
              <a:rPr lang="pl-PL" dirty="0"/>
              <a:t>taryf celnych (np. na herbatę), </a:t>
            </a:r>
            <a:endParaRPr lang="pl-PL" dirty="0" smtClean="0"/>
          </a:p>
          <a:p>
            <a:r>
              <a:rPr lang="pl-PL" dirty="0" smtClean="0"/>
              <a:t>podpisaniu </a:t>
            </a:r>
            <a:r>
              <a:rPr lang="pl-PL" dirty="0"/>
              <a:t>traktatu handlowego z </a:t>
            </a:r>
            <a:r>
              <a:rPr lang="pl-PL" dirty="0" smtClean="0"/>
              <a:t>Francją </a:t>
            </a:r>
            <a:r>
              <a:rPr lang="pl-PL" dirty="0"/>
              <a:t>w 1786 r. </a:t>
            </a:r>
            <a:endParaRPr lang="pl-PL" dirty="0" smtClean="0"/>
          </a:p>
          <a:p>
            <a:r>
              <a:rPr lang="pl-PL" dirty="0" smtClean="0"/>
              <a:t>zakończenie </a:t>
            </a:r>
            <a:r>
              <a:rPr lang="pl-PL" dirty="0"/>
              <a:t>stuletniej wojny celnej pomiędzy obu krajami oraz </a:t>
            </a:r>
            <a:r>
              <a:rPr lang="pl-PL" dirty="0" smtClean="0"/>
              <a:t>uproszczenie </a:t>
            </a:r>
            <a:r>
              <a:rPr lang="pl-PL" dirty="0"/>
              <a:t>i </a:t>
            </a:r>
            <a:r>
              <a:rPr lang="pl-PL" dirty="0" err="1" smtClean="0"/>
              <a:t>konsolidacjia</a:t>
            </a:r>
            <a:r>
              <a:rPr lang="pl-PL" dirty="0" smtClean="0"/>
              <a:t> </a:t>
            </a:r>
            <a:r>
              <a:rPr lang="pl-PL" dirty="0"/>
              <a:t>systemu ceł i podatków akcyzowych w jeden </a:t>
            </a:r>
            <a:r>
              <a:rPr lang="pl-PL" dirty="0" smtClean="0"/>
              <a:t>fundusz</a:t>
            </a:r>
            <a:r>
              <a:rPr lang="pl-PL" dirty="0"/>
              <a:t> </a:t>
            </a:r>
            <a:r>
              <a:rPr lang="pl-PL" sz="2000" dirty="0" smtClean="0"/>
              <a:t>(podatek okienny i podatek od świec)</a:t>
            </a:r>
            <a:r>
              <a:rPr lang="pl-PL" dirty="0" smtClean="0"/>
              <a:t>.</a:t>
            </a:r>
          </a:p>
          <a:p>
            <a:r>
              <a:rPr lang="pl-PL" dirty="0"/>
              <a:t>Wybuch wojny z Francja w 1793 roku pokrzyżował plany </a:t>
            </a:r>
            <a:r>
              <a:rPr lang="pl-PL" dirty="0" err="1" smtClean="0"/>
              <a:t>Pitta</a:t>
            </a:r>
            <a:r>
              <a:rPr lang="pl-PL" dirty="0" smtClean="0"/>
              <a:t> </a:t>
            </a:r>
            <a:r>
              <a:rPr lang="pl-PL" sz="1600" dirty="0" smtClean="0"/>
              <a:t>(1797 – pieniądz papierowy, 1798 podatek od dochodów osobistych</a:t>
            </a:r>
            <a:endParaRPr lang="pl-PL" dirty="0"/>
          </a:p>
        </p:txBody>
      </p:sp>
    </p:spTree>
    <p:extLst>
      <p:ext uri="{BB962C8B-B14F-4D97-AF65-F5344CB8AC3E}">
        <p14:creationId xmlns:p14="http://schemas.microsoft.com/office/powerpoint/2010/main" val="9451469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9632" y="332656"/>
            <a:ext cx="7727950" cy="608012"/>
          </a:xfrm>
        </p:spPr>
        <p:txBody>
          <a:bodyPr/>
          <a:lstStyle/>
          <a:p>
            <a:r>
              <a:rPr lang="pl-PL" dirty="0"/>
              <a:t>Alvin </a:t>
            </a:r>
            <a:r>
              <a:rPr lang="pl-PL" dirty="0" err="1" smtClean="0"/>
              <a:t>Rabushka</a:t>
            </a:r>
            <a:r>
              <a:rPr lang="pl-PL" dirty="0" smtClean="0"/>
              <a:t>,</a:t>
            </a:r>
            <a:br>
              <a:rPr lang="pl-PL" dirty="0" smtClean="0"/>
            </a:br>
            <a:r>
              <a:rPr lang="pl-PL" i="1" dirty="0" smtClean="0"/>
              <a:t>Od </a:t>
            </a:r>
            <a:r>
              <a:rPr lang="pl-PL" i="1" dirty="0"/>
              <a:t>Adama </a:t>
            </a:r>
            <a:r>
              <a:rPr lang="pl-PL" i="1" dirty="0" err="1"/>
              <a:t>Smitha</a:t>
            </a:r>
            <a:r>
              <a:rPr lang="pl-PL" i="1" dirty="0"/>
              <a:t> do bogactwa Ameryki</a:t>
            </a:r>
            <a:endParaRPr lang="pl-PL" dirty="0"/>
          </a:p>
        </p:txBody>
      </p:sp>
      <p:sp>
        <p:nvSpPr>
          <p:cNvPr id="3" name="Symbol zastępczy zawartości 2"/>
          <p:cNvSpPr>
            <a:spLocks noGrp="1"/>
          </p:cNvSpPr>
          <p:nvPr>
            <p:ph idx="1"/>
          </p:nvPr>
        </p:nvSpPr>
        <p:spPr/>
        <p:txBody>
          <a:bodyPr/>
          <a:lstStyle/>
          <a:p>
            <a:r>
              <a:rPr lang="pl-PL" dirty="0" smtClean="0"/>
              <a:t>„</a:t>
            </a:r>
            <a:r>
              <a:rPr lang="pl-PL" dirty="0"/>
              <a:t>Najbardziej spektakularnym osiągnięciem w procesie gospodarczej transformacji Wielkiej Brytanii w XIX wieku była systematyczna </a:t>
            </a:r>
            <a:r>
              <a:rPr lang="pl-PL" dirty="0" smtClean="0"/>
              <a:t>redukcja </a:t>
            </a:r>
            <a:r>
              <a:rPr lang="pl-PL" dirty="0"/>
              <a:t>udziału wydatków rządowych w dochodzie narodowym w latach 1815-1890.” </a:t>
            </a:r>
            <a:endParaRPr lang="pl-PL" dirty="0" smtClean="0"/>
          </a:p>
          <a:p>
            <a:r>
              <a:rPr lang="pl-PL" dirty="0" smtClean="0"/>
              <a:t>Dług spadł z 260% PKB do ok. 30%</a:t>
            </a:r>
            <a:endParaRPr lang="pl-PL" dirty="0"/>
          </a:p>
        </p:txBody>
      </p:sp>
    </p:spTree>
    <p:extLst>
      <p:ext uri="{BB962C8B-B14F-4D97-AF65-F5344CB8AC3E}">
        <p14:creationId xmlns:p14="http://schemas.microsoft.com/office/powerpoint/2010/main" val="5144463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76879" y="404664"/>
            <a:ext cx="7727950" cy="536630"/>
          </a:xfrm>
        </p:spPr>
        <p:txBody>
          <a:bodyPr/>
          <a:lstStyle/>
          <a:p>
            <a:r>
              <a:rPr lang="pl-PL" i="1" dirty="0"/>
              <a:t>Dług publiczny Wielkiej Brytanii w XIX wieku </a:t>
            </a:r>
            <a:r>
              <a:rPr lang="pl-PL" i="1" dirty="0" smtClean="0"/>
              <a:t>(jako% PKB)</a:t>
            </a:r>
            <a:endParaRPr lang="pl-PL" dirty="0"/>
          </a:p>
        </p:txBody>
      </p:sp>
      <p:sp>
        <p:nvSpPr>
          <p:cNvPr id="3" name="Symbol zastępczy zawartości 2"/>
          <p:cNvSpPr>
            <a:spLocks noGrp="1"/>
          </p:cNvSpPr>
          <p:nvPr>
            <p:ph idx="1"/>
          </p:nvPr>
        </p:nvSpPr>
        <p:spPr/>
        <p:txBody>
          <a:bodyPr/>
          <a:lstStyle/>
          <a:p>
            <a:endParaRPr lang="pl-PL"/>
          </a:p>
        </p:txBody>
      </p:sp>
      <p:pic>
        <p:nvPicPr>
          <p:cNvPr id="4" name="Obraz 3"/>
          <p:cNvPicPr/>
          <p:nvPr/>
        </p:nvPicPr>
        <p:blipFill rotWithShape="1">
          <a:blip r:embed="rId2">
            <a:extLst>
              <a:ext uri="{28A0092B-C50C-407E-A947-70E740481C1C}">
                <a14:useLocalDpi xmlns:a14="http://schemas.microsoft.com/office/drawing/2010/main" val="0"/>
              </a:ext>
            </a:extLst>
          </a:blip>
          <a:srcRect l="9670" t="4903" r="7232" b="6201"/>
          <a:stretch/>
        </p:blipFill>
        <p:spPr bwMode="auto">
          <a:xfrm>
            <a:off x="683568" y="1340768"/>
            <a:ext cx="8352928" cy="51845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01224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Willam</a:t>
            </a:r>
            <a:r>
              <a:rPr lang="pl-PL" dirty="0" smtClean="0"/>
              <a:t> </a:t>
            </a:r>
            <a:r>
              <a:rPr lang="pl-PL" dirty="0"/>
              <a:t>E. </a:t>
            </a:r>
            <a:r>
              <a:rPr lang="pl-PL" dirty="0" err="1" smtClean="0"/>
              <a:t>Gladstone</a:t>
            </a:r>
            <a:r>
              <a:rPr lang="pl-PL" dirty="0" smtClean="0"/>
              <a:t> (1809-1898)</a:t>
            </a:r>
            <a:endParaRPr lang="pl-PL" dirty="0"/>
          </a:p>
        </p:txBody>
      </p:sp>
      <p:sp>
        <p:nvSpPr>
          <p:cNvPr id="3" name="Symbol zastępczy zawartości 2"/>
          <p:cNvSpPr>
            <a:spLocks noGrp="1"/>
          </p:cNvSpPr>
          <p:nvPr>
            <p:ph idx="1"/>
          </p:nvPr>
        </p:nvSpPr>
        <p:spPr>
          <a:xfrm>
            <a:off x="107504" y="908720"/>
            <a:ext cx="8281045" cy="5688013"/>
          </a:xfrm>
        </p:spPr>
        <p:txBody>
          <a:bodyPr/>
          <a:lstStyle/>
          <a:p>
            <a:r>
              <a:rPr lang="pl-PL" sz="2400" dirty="0" smtClean="0"/>
              <a:t>1834 r. - młodszy </a:t>
            </a:r>
            <a:r>
              <a:rPr lang="pl-PL" sz="2400" dirty="0"/>
              <a:t>lordem skarbu w pierwszym rządzie Roberta </a:t>
            </a:r>
            <a:r>
              <a:rPr lang="pl-PL" sz="2400" dirty="0" err="1"/>
              <a:t>Peela</a:t>
            </a:r>
            <a:r>
              <a:rPr lang="pl-PL" sz="2400" dirty="0"/>
              <a:t>. Po miesiącu został przeniesiony na stanowisko podsekretarza stanu w Ministerstwie Wojny i Kolonii. </a:t>
            </a:r>
            <a:endParaRPr lang="pl-PL" sz="2400" dirty="0" smtClean="0"/>
          </a:p>
          <a:p>
            <a:r>
              <a:rPr lang="pl-PL" sz="2400" dirty="0" smtClean="0"/>
              <a:t>1841 </a:t>
            </a:r>
            <a:r>
              <a:rPr lang="pl-PL" sz="2400" dirty="0"/>
              <a:t>r. </a:t>
            </a:r>
            <a:r>
              <a:rPr lang="pl-PL" sz="2400" dirty="0" smtClean="0"/>
              <a:t>- wiceminister </a:t>
            </a:r>
            <a:r>
              <a:rPr lang="pl-PL" sz="2400" dirty="0"/>
              <a:t>handlu, a w 1843 r. </a:t>
            </a:r>
            <a:r>
              <a:rPr lang="pl-PL" sz="2400" dirty="0" smtClean="0"/>
              <a:t>ministrem </a:t>
            </a:r>
            <a:r>
              <a:rPr lang="pl-PL" sz="2400" dirty="0"/>
              <a:t>handlu. W tym czasie przygotował reformę ceł. </a:t>
            </a:r>
            <a:endParaRPr lang="pl-PL" sz="2400" dirty="0" smtClean="0"/>
          </a:p>
          <a:p>
            <a:r>
              <a:rPr lang="pl-PL" sz="2400" dirty="0" smtClean="0">
                <a:solidFill>
                  <a:srgbClr val="FF0000"/>
                </a:solidFill>
              </a:rPr>
              <a:t>1852 </a:t>
            </a:r>
            <a:r>
              <a:rPr lang="pl-PL" sz="2400" dirty="0">
                <a:solidFill>
                  <a:srgbClr val="FF0000"/>
                </a:solidFill>
              </a:rPr>
              <a:t>r. </a:t>
            </a:r>
            <a:r>
              <a:rPr lang="pl-PL" sz="2400" dirty="0" smtClean="0">
                <a:solidFill>
                  <a:srgbClr val="FF0000"/>
                </a:solidFill>
              </a:rPr>
              <a:t>do 1866 r. - Kanclerz </a:t>
            </a:r>
            <a:r>
              <a:rPr lang="pl-PL" sz="2400" dirty="0">
                <a:solidFill>
                  <a:srgbClr val="FF0000"/>
                </a:solidFill>
              </a:rPr>
              <a:t>Skarbu </a:t>
            </a:r>
            <a:endParaRPr lang="pl-PL" sz="2400" dirty="0" smtClean="0">
              <a:solidFill>
                <a:srgbClr val="FF0000"/>
              </a:solidFill>
            </a:endParaRPr>
          </a:p>
          <a:p>
            <a:r>
              <a:rPr lang="pl-PL" sz="2400" dirty="0" smtClean="0"/>
              <a:t>1865 </a:t>
            </a:r>
            <a:r>
              <a:rPr lang="pl-PL" sz="2400" dirty="0"/>
              <a:t>r. </a:t>
            </a:r>
            <a:r>
              <a:rPr lang="pl-PL" sz="2400" dirty="0" smtClean="0"/>
              <a:t>dodatkowo przewodniczący </a:t>
            </a:r>
            <a:r>
              <a:rPr lang="pl-PL" sz="2400" dirty="0"/>
              <a:t>Izby Gmin</a:t>
            </a:r>
            <a:r>
              <a:rPr lang="pl-PL" sz="2400" dirty="0" smtClean="0"/>
              <a:t>.</a:t>
            </a:r>
          </a:p>
          <a:p>
            <a:r>
              <a:rPr lang="pl-PL" sz="2400" dirty="0" smtClean="0">
                <a:solidFill>
                  <a:srgbClr val="FF0000"/>
                </a:solidFill>
              </a:rPr>
              <a:t>1868 </a:t>
            </a:r>
            <a:r>
              <a:rPr lang="pl-PL" sz="2400" dirty="0">
                <a:solidFill>
                  <a:srgbClr val="FF0000"/>
                </a:solidFill>
              </a:rPr>
              <a:t>r</a:t>
            </a:r>
            <a:r>
              <a:rPr lang="pl-PL" sz="2400" dirty="0" smtClean="0">
                <a:solidFill>
                  <a:srgbClr val="FF0000"/>
                </a:solidFill>
              </a:rPr>
              <a:t>. do 1874 r - premierem </a:t>
            </a:r>
            <a:r>
              <a:rPr lang="pl-PL" sz="2400" dirty="0">
                <a:solidFill>
                  <a:srgbClr val="FF0000"/>
                </a:solidFill>
              </a:rPr>
              <a:t>Wielkiej </a:t>
            </a:r>
            <a:r>
              <a:rPr lang="pl-PL" sz="2400" dirty="0" smtClean="0">
                <a:solidFill>
                  <a:srgbClr val="FF0000"/>
                </a:solidFill>
              </a:rPr>
              <a:t>Brytanii.</a:t>
            </a:r>
            <a:r>
              <a:rPr lang="pl-PL" sz="2400" dirty="0" smtClean="0"/>
              <a:t> W </a:t>
            </a:r>
            <a:r>
              <a:rPr lang="pl-PL" sz="2400" dirty="0"/>
              <a:t>latach 1873-1874 </a:t>
            </a:r>
            <a:r>
              <a:rPr lang="pl-PL" sz="2400" dirty="0" smtClean="0"/>
              <a:t>dodatkowo Kanclerz </a:t>
            </a:r>
            <a:r>
              <a:rPr lang="pl-PL" sz="2400" dirty="0"/>
              <a:t>Skarbu. </a:t>
            </a:r>
            <a:endParaRPr lang="pl-PL" sz="2400" dirty="0" smtClean="0"/>
          </a:p>
          <a:p>
            <a:pPr lvl="1"/>
            <a:r>
              <a:rPr lang="pl-PL" sz="2000" dirty="0" smtClean="0"/>
              <a:t>drugi </a:t>
            </a:r>
            <a:r>
              <a:rPr lang="pl-PL" sz="2000" dirty="0"/>
              <a:t>raz na stanowisko premiera w latach </a:t>
            </a:r>
            <a:r>
              <a:rPr lang="pl-PL" sz="2000" dirty="0" smtClean="0"/>
              <a:t>1880-1885; premierem </a:t>
            </a:r>
            <a:r>
              <a:rPr lang="pl-PL" sz="2000" dirty="0"/>
              <a:t>na krótko w 1886 </a:t>
            </a:r>
            <a:r>
              <a:rPr lang="pl-PL" sz="2000" dirty="0" smtClean="0"/>
              <a:t>roku; po </a:t>
            </a:r>
            <a:r>
              <a:rPr lang="pl-PL" sz="2000" dirty="0"/>
              <a:t>raz czwarty w latach </a:t>
            </a:r>
            <a:r>
              <a:rPr lang="pl-PL" sz="2000" dirty="0" smtClean="0"/>
              <a:t>1892-94 - rządy </a:t>
            </a:r>
            <a:r>
              <a:rPr lang="pl-PL" sz="2000" dirty="0"/>
              <a:t>mniejszościowe i </a:t>
            </a:r>
            <a:r>
              <a:rPr lang="pl-PL" sz="2000" dirty="0" err="1"/>
              <a:t>Gladstone</a:t>
            </a:r>
            <a:r>
              <a:rPr lang="pl-PL" sz="2000" dirty="0"/>
              <a:t> nie mógł wtedy prowadzić </a:t>
            </a:r>
            <a:r>
              <a:rPr lang="pl-PL" sz="2000" dirty="0" smtClean="0"/>
              <a:t>liberalnej </a:t>
            </a:r>
            <a:r>
              <a:rPr lang="pl-PL" sz="2000" dirty="0"/>
              <a:t>polityki gospodarczej. </a:t>
            </a:r>
          </a:p>
        </p:txBody>
      </p:sp>
      <p:pic>
        <p:nvPicPr>
          <p:cNvPr id="5122" name="Picture 2" descr="File:Gladstone 1830s WH Mote IL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17" y="-171400"/>
            <a:ext cx="1468483"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2858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ytuł 1"/>
          <p:cNvSpPr>
            <a:spLocks noGrp="1"/>
          </p:cNvSpPr>
          <p:nvPr>
            <p:ph type="title"/>
          </p:nvPr>
        </p:nvSpPr>
        <p:spPr/>
        <p:txBody>
          <a:bodyPr/>
          <a:lstStyle/>
          <a:p>
            <a:r>
              <a:rPr lang="pl-PL" altLang="en-US" smtClean="0"/>
              <a:t>Zmiana paradygmatu konieczna!</a:t>
            </a:r>
          </a:p>
        </p:txBody>
      </p:sp>
      <p:sp>
        <p:nvSpPr>
          <p:cNvPr id="4099" name="Symbol zastępczy zawartości 2"/>
          <p:cNvSpPr>
            <a:spLocks noGrp="1"/>
          </p:cNvSpPr>
          <p:nvPr>
            <p:ph idx="1"/>
          </p:nvPr>
        </p:nvSpPr>
        <p:spPr/>
        <p:txBody>
          <a:bodyPr/>
          <a:lstStyle/>
          <a:p>
            <a:endParaRPr lang="pl-PL" altLang="en-US" smtClean="0"/>
          </a:p>
        </p:txBody>
      </p:sp>
      <p:pic>
        <p:nvPicPr>
          <p:cNvPr id="4100" name="Obraz 4" descr="http://www.bankier.pl/static/att/90000/2475174_tes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8775"/>
            <a:ext cx="84248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15788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Willam</a:t>
            </a:r>
            <a:r>
              <a:rPr lang="pl-PL" dirty="0"/>
              <a:t> E. </a:t>
            </a:r>
            <a:r>
              <a:rPr lang="pl-PL" dirty="0" err="1"/>
              <a:t>Gladstone</a:t>
            </a:r>
            <a:r>
              <a:rPr lang="pl-PL" dirty="0"/>
              <a:t> (1809-1898)</a:t>
            </a:r>
          </a:p>
        </p:txBody>
      </p:sp>
      <p:sp>
        <p:nvSpPr>
          <p:cNvPr id="3" name="Symbol zastępczy zawartości 2"/>
          <p:cNvSpPr>
            <a:spLocks noGrp="1"/>
          </p:cNvSpPr>
          <p:nvPr>
            <p:ph idx="1"/>
          </p:nvPr>
        </p:nvSpPr>
        <p:spPr>
          <a:xfrm>
            <a:off x="1043608" y="1052736"/>
            <a:ext cx="8281045" cy="5688013"/>
          </a:xfrm>
        </p:spPr>
        <p:txBody>
          <a:bodyPr/>
          <a:lstStyle/>
          <a:p>
            <a:r>
              <a:rPr lang="pl-PL" sz="2000" dirty="0" smtClean="0"/>
              <a:t>żaden </a:t>
            </a:r>
            <a:r>
              <a:rPr lang="pl-PL" sz="2000" dirty="0"/>
              <a:t>minister finansów nie powinien podnosić obciążeń podatkowy, jeśli wcześniej nie uczynił wszystkiego co było można zrobić, by ograniczyć marnotrawstwo w wydatkach </a:t>
            </a:r>
            <a:r>
              <a:rPr lang="pl-PL" sz="2000" dirty="0" smtClean="0"/>
              <a:t>publicznych;</a:t>
            </a:r>
          </a:p>
          <a:p>
            <a:r>
              <a:rPr lang="pl-PL" sz="2000" dirty="0" smtClean="0"/>
              <a:t>wzrosty </a:t>
            </a:r>
            <a:r>
              <a:rPr lang="pl-PL" sz="2000" dirty="0"/>
              <a:t>dochodów prywatnych powinien być szybszy niż wzrost dochodów państwa. </a:t>
            </a:r>
            <a:endParaRPr lang="pl-PL" sz="2000" dirty="0" smtClean="0"/>
          </a:p>
          <a:p>
            <a:pPr lvl="1"/>
            <a:r>
              <a:rPr lang="pl-PL" sz="1600" dirty="0" smtClean="0"/>
              <a:t>w </a:t>
            </a:r>
            <a:r>
              <a:rPr lang="pl-PL" sz="1600" dirty="0"/>
              <a:t>okresie aktywności Williama </a:t>
            </a:r>
            <a:r>
              <a:rPr lang="pl-PL" sz="1600" dirty="0" err="1"/>
              <a:t>Gladstone</a:t>
            </a:r>
            <a:r>
              <a:rPr lang="pl-PL" sz="1600" dirty="0"/>
              <a:t> wprowadzano w życie zasadę państwa minimum (państwa jako stróża nocnego). </a:t>
            </a:r>
          </a:p>
          <a:p>
            <a:r>
              <a:rPr lang="pl-PL" sz="2000" dirty="0" err="1" smtClean="0"/>
              <a:t>Rabushka</a:t>
            </a:r>
            <a:r>
              <a:rPr lang="pl-PL" sz="2000" dirty="0" smtClean="0"/>
              <a:t> </a:t>
            </a:r>
            <a:r>
              <a:rPr lang="pl-PL" sz="2000" dirty="0"/>
              <a:t>(1996, s. </a:t>
            </a:r>
            <a:r>
              <a:rPr lang="pl-PL" sz="2000" dirty="0" smtClean="0"/>
              <a:t>46): „</a:t>
            </a:r>
            <a:r>
              <a:rPr lang="pl-PL" sz="2000" dirty="0"/>
              <a:t>z dzisiejszej perspektywy wydaje się wprost nieprawdopodobne, że </a:t>
            </a:r>
            <a:r>
              <a:rPr lang="pl-PL" sz="2000" dirty="0" err="1"/>
              <a:t>Gladstone</a:t>
            </a:r>
            <a:r>
              <a:rPr lang="pl-PL" sz="2000" dirty="0"/>
              <a:t> i rząd brytyjski w sytuacji wzrostu wpływów podatkowych, </a:t>
            </a:r>
            <a:r>
              <a:rPr lang="pl-PL" sz="2000" dirty="0">
                <a:solidFill>
                  <a:srgbClr val="FF0000"/>
                </a:solidFill>
              </a:rPr>
              <a:t>nie ulegli pokusie wzrostu wydatków publicznych</a:t>
            </a:r>
            <a:r>
              <a:rPr lang="pl-PL" sz="2000" dirty="0"/>
              <a:t>. Gdyby </a:t>
            </a:r>
            <a:r>
              <a:rPr lang="pl-PL" sz="2000" dirty="0" err="1"/>
              <a:t>Gladstone</a:t>
            </a:r>
            <a:r>
              <a:rPr lang="pl-PL" sz="2000" dirty="0"/>
              <a:t> po prostu utrzymał udział wydatków publicznych w dochodzie narodowym na tym samym poziomie, nie spotkałby się z żadnymi zarzutami. Wybrał jednak możliwość – </a:t>
            </a:r>
            <a:r>
              <a:rPr lang="pl-PL" sz="2000" dirty="0">
                <a:solidFill>
                  <a:srgbClr val="FF0000"/>
                </a:solidFill>
              </a:rPr>
              <a:t>w oparciu o redukcje wydatków – systematycznej redukcji podatków</a:t>
            </a:r>
            <a:r>
              <a:rPr lang="pl-PL" sz="2000" dirty="0"/>
              <a:t>”.</a:t>
            </a:r>
          </a:p>
          <a:p>
            <a:endParaRPr lang="pl-PL" sz="2000" dirty="0"/>
          </a:p>
        </p:txBody>
      </p:sp>
      <p:pic>
        <p:nvPicPr>
          <p:cNvPr id="6146" name="Picture 2" descr="Plik:Gladst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4" y="0"/>
            <a:ext cx="1187624" cy="161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549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52041" y="332656"/>
            <a:ext cx="7727950" cy="608012"/>
          </a:xfrm>
        </p:spPr>
        <p:txBody>
          <a:bodyPr/>
          <a:lstStyle/>
          <a:p>
            <a:r>
              <a:rPr lang="pl-PL" i="1" dirty="0"/>
              <a:t>Wydatki państwowe w </a:t>
            </a:r>
            <a:r>
              <a:rPr lang="pl-PL" i="1" dirty="0" smtClean="0"/>
              <a:t>USA</a:t>
            </a:r>
            <a:br>
              <a:rPr lang="pl-PL" i="1" dirty="0" smtClean="0"/>
            </a:br>
            <a:r>
              <a:rPr lang="pl-PL" i="1" dirty="0" smtClean="0"/>
              <a:t>w </a:t>
            </a:r>
            <a:r>
              <a:rPr lang="pl-PL" i="1" dirty="0"/>
              <a:t>latach 1792-2011</a:t>
            </a:r>
            <a:endParaRPr lang="pl-PL" dirty="0"/>
          </a:p>
        </p:txBody>
      </p:sp>
      <p:sp>
        <p:nvSpPr>
          <p:cNvPr id="3" name="Symbol zastępczy zawartości 2"/>
          <p:cNvSpPr>
            <a:spLocks noGrp="1"/>
          </p:cNvSpPr>
          <p:nvPr>
            <p:ph idx="1"/>
          </p:nvPr>
        </p:nvSpPr>
        <p:spPr/>
        <p:txBody>
          <a:bodyPr/>
          <a:lstStyle/>
          <a:p>
            <a:endParaRPr lang="pl-PL"/>
          </a:p>
        </p:txBody>
      </p:sp>
      <p:pic>
        <p:nvPicPr>
          <p:cNvPr id="4" name="Obraz 3"/>
          <p:cNvPicPr/>
          <p:nvPr/>
        </p:nvPicPr>
        <p:blipFill rotWithShape="1">
          <a:blip r:embed="rId2">
            <a:extLst>
              <a:ext uri="{28A0092B-C50C-407E-A947-70E740481C1C}">
                <a14:useLocalDpi xmlns:a14="http://schemas.microsoft.com/office/drawing/2010/main" val="0"/>
              </a:ext>
            </a:extLst>
          </a:blip>
          <a:srcRect l="7701" t="1925" r="8176" b="4475"/>
          <a:stretch/>
        </p:blipFill>
        <p:spPr bwMode="auto">
          <a:xfrm>
            <a:off x="467544" y="1196752"/>
            <a:ext cx="8496944" cy="47525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503812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64530" y="332656"/>
            <a:ext cx="7727950" cy="608012"/>
          </a:xfrm>
        </p:spPr>
        <p:txBody>
          <a:bodyPr/>
          <a:lstStyle/>
          <a:p>
            <a:r>
              <a:rPr lang="pl-PL" i="1" dirty="0"/>
              <a:t>Dług publiczny w </a:t>
            </a:r>
            <a:r>
              <a:rPr lang="pl-PL" i="1" dirty="0" smtClean="0"/>
              <a:t>USA</a:t>
            </a:r>
            <a:br>
              <a:rPr lang="pl-PL" i="1" dirty="0" smtClean="0"/>
            </a:br>
            <a:r>
              <a:rPr lang="pl-PL" i="1" dirty="0" smtClean="0"/>
              <a:t>w </a:t>
            </a:r>
            <a:r>
              <a:rPr lang="pl-PL" i="1" dirty="0"/>
              <a:t>latach 1792-2011</a:t>
            </a:r>
            <a:endParaRPr lang="pl-PL" dirty="0"/>
          </a:p>
        </p:txBody>
      </p:sp>
      <p:sp>
        <p:nvSpPr>
          <p:cNvPr id="3" name="Symbol zastępczy zawartości 2"/>
          <p:cNvSpPr>
            <a:spLocks noGrp="1"/>
          </p:cNvSpPr>
          <p:nvPr>
            <p:ph idx="1"/>
          </p:nvPr>
        </p:nvSpPr>
        <p:spPr/>
        <p:txBody>
          <a:bodyPr/>
          <a:lstStyle/>
          <a:p>
            <a:endParaRPr lang="pl-PL"/>
          </a:p>
        </p:txBody>
      </p:sp>
      <p:pic>
        <p:nvPicPr>
          <p:cNvPr id="4" name="Obraz 3"/>
          <p:cNvPicPr/>
          <p:nvPr/>
        </p:nvPicPr>
        <p:blipFill rotWithShape="1">
          <a:blip r:embed="rId2">
            <a:extLst>
              <a:ext uri="{28A0092B-C50C-407E-A947-70E740481C1C}">
                <a14:useLocalDpi xmlns:a14="http://schemas.microsoft.com/office/drawing/2010/main" val="0"/>
              </a:ext>
            </a:extLst>
          </a:blip>
          <a:srcRect l="6753" t="5294" r="7820" b="4234"/>
          <a:stretch/>
        </p:blipFill>
        <p:spPr bwMode="auto">
          <a:xfrm>
            <a:off x="611560" y="1484784"/>
            <a:ext cx="8280920" cy="43204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56707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260648"/>
            <a:ext cx="8064896" cy="608012"/>
          </a:xfrm>
        </p:spPr>
        <p:txBody>
          <a:bodyPr/>
          <a:lstStyle/>
          <a:p>
            <a:r>
              <a:rPr lang="pl-PL" sz="2800" b="1" i="1" dirty="0" smtClean="0"/>
              <a:t>PKB </a:t>
            </a:r>
            <a:r>
              <a:rPr lang="pl-PL" sz="2800" b="1" i="1" dirty="0"/>
              <a:t>na </a:t>
            </a:r>
            <a:r>
              <a:rPr lang="pl-PL" sz="2800" b="1" i="1" dirty="0" smtClean="0"/>
              <a:t>osobę w </a:t>
            </a:r>
            <a:r>
              <a:rPr lang="pl-PL" sz="2800" b="1" i="1" dirty="0"/>
              <a:t>Wielkiej Brytanii i w USA w XIX </a:t>
            </a:r>
            <a:r>
              <a:rPr lang="pl-PL" sz="2800" b="1" i="1" dirty="0" smtClean="0"/>
              <a:t>wieku</a:t>
            </a:r>
            <a:endParaRPr lang="pl-PL" sz="2800" b="1" dirty="0"/>
          </a:p>
        </p:txBody>
      </p:sp>
      <p:sp>
        <p:nvSpPr>
          <p:cNvPr id="3" name="Symbol zastępczy zawartości 2"/>
          <p:cNvSpPr>
            <a:spLocks noGrp="1"/>
          </p:cNvSpPr>
          <p:nvPr>
            <p:ph idx="1"/>
          </p:nvPr>
        </p:nvSpPr>
        <p:spPr/>
        <p:txBody>
          <a:bodyPr/>
          <a:lstStyle/>
          <a:p>
            <a:endParaRPr lang="pl-PL" dirty="0"/>
          </a:p>
        </p:txBody>
      </p:sp>
      <p:pic>
        <p:nvPicPr>
          <p:cNvPr id="4" name="Obraz 3"/>
          <p:cNvPicPr/>
          <p:nvPr/>
        </p:nvPicPr>
        <p:blipFill rotWithShape="1">
          <a:blip r:embed="rId2">
            <a:extLst>
              <a:ext uri="{28A0092B-C50C-407E-A947-70E740481C1C}">
                <a14:useLocalDpi xmlns:a14="http://schemas.microsoft.com/office/drawing/2010/main" val="0"/>
              </a:ext>
            </a:extLst>
          </a:blip>
          <a:srcRect l="4621" t="3129" r="6280" b="4474"/>
          <a:stretch/>
        </p:blipFill>
        <p:spPr bwMode="auto">
          <a:xfrm>
            <a:off x="323528" y="1628800"/>
            <a:ext cx="8820472" cy="4680520"/>
          </a:xfrm>
          <a:prstGeom prst="rect">
            <a:avLst/>
          </a:prstGeom>
          <a:noFill/>
          <a:ln>
            <a:solidFill>
              <a:schemeClr val="tx1"/>
            </a:solidFill>
            <a:prstDash val="sysDash"/>
          </a:ln>
          <a:extLst>
            <a:ext uri="{53640926-AAD7-44D8-BBD7-CCE9431645EC}">
              <a14:shadowObscured xmlns:a14="http://schemas.microsoft.com/office/drawing/2010/main"/>
            </a:ext>
          </a:extLst>
        </p:spPr>
      </p:pic>
      <p:sp>
        <p:nvSpPr>
          <p:cNvPr id="5" name="Dowolny kształt 4"/>
          <p:cNvSpPr/>
          <p:nvPr/>
        </p:nvSpPr>
        <p:spPr>
          <a:xfrm>
            <a:off x="1425388" y="2393576"/>
            <a:ext cx="7449671" cy="3119718"/>
          </a:xfrm>
          <a:custGeom>
            <a:avLst/>
            <a:gdLst>
              <a:gd name="connsiteX0" fmla="*/ 0 w 7449671"/>
              <a:gd name="connsiteY0" fmla="*/ 3119718 h 3119718"/>
              <a:gd name="connsiteX1" fmla="*/ 1385047 w 7449671"/>
              <a:gd name="connsiteY1" fmla="*/ 2756648 h 3119718"/>
              <a:gd name="connsiteX2" fmla="*/ 3590365 w 7449671"/>
              <a:gd name="connsiteY2" fmla="*/ 1828800 h 3119718"/>
              <a:gd name="connsiteX3" fmla="*/ 5298141 w 7449671"/>
              <a:gd name="connsiteY3" fmla="*/ 1062318 h 3119718"/>
              <a:gd name="connsiteX4" fmla="*/ 7449671 w 7449671"/>
              <a:gd name="connsiteY4" fmla="*/ 0 h 311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9671" h="3119718">
                <a:moveTo>
                  <a:pt x="0" y="3119718"/>
                </a:moveTo>
                <a:cubicBezTo>
                  <a:pt x="393326" y="3045759"/>
                  <a:pt x="786653" y="2971801"/>
                  <a:pt x="1385047" y="2756648"/>
                </a:cubicBezTo>
                <a:cubicBezTo>
                  <a:pt x="1983441" y="2541495"/>
                  <a:pt x="2938183" y="2111188"/>
                  <a:pt x="3590365" y="1828800"/>
                </a:cubicBezTo>
                <a:cubicBezTo>
                  <a:pt x="4242547" y="1546412"/>
                  <a:pt x="4654923" y="1367118"/>
                  <a:pt x="5298141" y="1062318"/>
                </a:cubicBezTo>
                <a:cubicBezTo>
                  <a:pt x="5941359" y="757518"/>
                  <a:pt x="6695515" y="378759"/>
                  <a:pt x="7449671" y="0"/>
                </a:cubicBezTo>
              </a:path>
            </a:pathLst>
          </a:cu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Dowolny kształt 5"/>
          <p:cNvSpPr/>
          <p:nvPr/>
        </p:nvSpPr>
        <p:spPr>
          <a:xfrm>
            <a:off x="1398494" y="1680882"/>
            <a:ext cx="7584141" cy="4168589"/>
          </a:xfrm>
          <a:custGeom>
            <a:avLst/>
            <a:gdLst>
              <a:gd name="connsiteX0" fmla="*/ 0 w 7584141"/>
              <a:gd name="connsiteY0" fmla="*/ 4168589 h 4168589"/>
              <a:gd name="connsiteX1" fmla="*/ 793377 w 7584141"/>
              <a:gd name="connsiteY1" fmla="*/ 3980330 h 4168589"/>
              <a:gd name="connsiteX2" fmla="*/ 2689412 w 7584141"/>
              <a:gd name="connsiteY2" fmla="*/ 3442447 h 4168589"/>
              <a:gd name="connsiteX3" fmla="*/ 4558553 w 7584141"/>
              <a:gd name="connsiteY3" fmla="*/ 2729753 h 4168589"/>
              <a:gd name="connsiteX4" fmla="*/ 5903259 w 7584141"/>
              <a:gd name="connsiteY4" fmla="*/ 1909483 h 4168589"/>
              <a:gd name="connsiteX5" fmla="*/ 6884894 w 7584141"/>
              <a:gd name="connsiteY5" fmla="*/ 941294 h 4168589"/>
              <a:gd name="connsiteX6" fmla="*/ 7584141 w 7584141"/>
              <a:gd name="connsiteY6" fmla="*/ 0 h 4168589"/>
              <a:gd name="connsiteX0" fmla="*/ 0 w 7584141"/>
              <a:gd name="connsiteY0" fmla="*/ 4168589 h 4168589"/>
              <a:gd name="connsiteX1" fmla="*/ 793377 w 7584141"/>
              <a:gd name="connsiteY1" fmla="*/ 3980330 h 4168589"/>
              <a:gd name="connsiteX2" fmla="*/ 2689412 w 7584141"/>
              <a:gd name="connsiteY2" fmla="*/ 3442447 h 4168589"/>
              <a:gd name="connsiteX3" fmla="*/ 4572000 w 7584141"/>
              <a:gd name="connsiteY3" fmla="*/ 2622177 h 4168589"/>
              <a:gd name="connsiteX4" fmla="*/ 5903259 w 7584141"/>
              <a:gd name="connsiteY4" fmla="*/ 1909483 h 4168589"/>
              <a:gd name="connsiteX5" fmla="*/ 6884894 w 7584141"/>
              <a:gd name="connsiteY5" fmla="*/ 941294 h 4168589"/>
              <a:gd name="connsiteX6" fmla="*/ 7584141 w 7584141"/>
              <a:gd name="connsiteY6" fmla="*/ 0 h 4168589"/>
              <a:gd name="connsiteX0" fmla="*/ 0 w 7584141"/>
              <a:gd name="connsiteY0" fmla="*/ 4168589 h 4168589"/>
              <a:gd name="connsiteX1" fmla="*/ 793377 w 7584141"/>
              <a:gd name="connsiteY1" fmla="*/ 3980330 h 4168589"/>
              <a:gd name="connsiteX2" fmla="*/ 2689412 w 7584141"/>
              <a:gd name="connsiteY2" fmla="*/ 3442447 h 4168589"/>
              <a:gd name="connsiteX3" fmla="*/ 4572000 w 7584141"/>
              <a:gd name="connsiteY3" fmla="*/ 2622177 h 4168589"/>
              <a:gd name="connsiteX4" fmla="*/ 5862918 w 7584141"/>
              <a:gd name="connsiteY4" fmla="*/ 1869142 h 4168589"/>
              <a:gd name="connsiteX5" fmla="*/ 6884894 w 7584141"/>
              <a:gd name="connsiteY5" fmla="*/ 941294 h 4168589"/>
              <a:gd name="connsiteX6" fmla="*/ 7584141 w 7584141"/>
              <a:gd name="connsiteY6" fmla="*/ 0 h 416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4141" h="4168589">
                <a:moveTo>
                  <a:pt x="0" y="4168589"/>
                </a:moveTo>
                <a:cubicBezTo>
                  <a:pt x="172571" y="4134971"/>
                  <a:pt x="345142" y="4101354"/>
                  <a:pt x="793377" y="3980330"/>
                </a:cubicBezTo>
                <a:cubicBezTo>
                  <a:pt x="1241612" y="3859306"/>
                  <a:pt x="2059642" y="3668806"/>
                  <a:pt x="2689412" y="3442447"/>
                </a:cubicBezTo>
                <a:cubicBezTo>
                  <a:pt x="3319182" y="3216088"/>
                  <a:pt x="4043082" y="2884394"/>
                  <a:pt x="4572000" y="2622177"/>
                </a:cubicBezTo>
                <a:cubicBezTo>
                  <a:pt x="5100918" y="2359960"/>
                  <a:pt x="5477436" y="2149289"/>
                  <a:pt x="5862918" y="1869142"/>
                </a:cubicBezTo>
                <a:cubicBezTo>
                  <a:pt x="6248400" y="1588995"/>
                  <a:pt x="6598024" y="1252817"/>
                  <a:pt x="6884894" y="941294"/>
                </a:cubicBezTo>
                <a:cubicBezTo>
                  <a:pt x="7171764" y="629771"/>
                  <a:pt x="7374591" y="311523"/>
                  <a:pt x="7584141" y="0"/>
                </a:cubicBezTo>
              </a:path>
            </a:pathLst>
          </a:custGeom>
          <a:noFill/>
          <a:ln w="41275">
            <a:solidFill>
              <a:srgbClr val="33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5625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52041" y="332656"/>
            <a:ext cx="7727950" cy="608012"/>
          </a:xfrm>
        </p:spPr>
        <p:txBody>
          <a:bodyPr/>
          <a:lstStyle/>
          <a:p>
            <a:r>
              <a:rPr lang="pl-PL" i="1" dirty="0"/>
              <a:t>Stopy wzrostu PKB w Wielkiej Brytanii i w USA w latach 1800-2011</a:t>
            </a:r>
            <a:endParaRPr lang="pl-PL" dirty="0"/>
          </a:p>
        </p:txBody>
      </p:sp>
      <p:sp>
        <p:nvSpPr>
          <p:cNvPr id="3" name="Symbol zastępczy zawartości 2"/>
          <p:cNvSpPr>
            <a:spLocks noGrp="1"/>
          </p:cNvSpPr>
          <p:nvPr>
            <p:ph idx="1"/>
          </p:nvPr>
        </p:nvSpPr>
        <p:spPr>
          <a:xfrm>
            <a:off x="5868144" y="836712"/>
            <a:ext cx="3096344" cy="828092"/>
          </a:xfrm>
        </p:spPr>
        <p:txBody>
          <a:bodyPr/>
          <a:lstStyle/>
          <a:p>
            <a:r>
              <a:rPr lang="pl-PL" sz="2000" b="1" dirty="0" smtClean="0">
                <a:solidFill>
                  <a:srgbClr val="3333CC"/>
                </a:solidFill>
              </a:rPr>
              <a:t>4,3% vs. 3,1%</a:t>
            </a:r>
          </a:p>
          <a:p>
            <a:r>
              <a:rPr lang="pl-PL" sz="2000" b="1" dirty="0" smtClean="0">
                <a:solidFill>
                  <a:srgbClr val="FF33CC"/>
                </a:solidFill>
              </a:rPr>
              <a:t>2,2% vs. 2,4</a:t>
            </a:r>
            <a:r>
              <a:rPr lang="pl-PL" sz="2000" b="1" dirty="0">
                <a:solidFill>
                  <a:srgbClr val="FF33CC"/>
                </a:solidFill>
              </a:rPr>
              <a:t>%</a:t>
            </a:r>
            <a:r>
              <a:rPr lang="pl-PL" sz="2000" dirty="0"/>
              <a:t> </a:t>
            </a:r>
            <a:endParaRPr lang="pl-PL" sz="2000" dirty="0" smtClean="0"/>
          </a:p>
        </p:txBody>
      </p:sp>
      <p:pic>
        <p:nvPicPr>
          <p:cNvPr id="4" name="Obraz 3"/>
          <p:cNvPicPr/>
          <p:nvPr/>
        </p:nvPicPr>
        <p:blipFill rotWithShape="1">
          <a:blip r:embed="rId2">
            <a:extLst>
              <a:ext uri="{28A0092B-C50C-407E-A947-70E740481C1C}">
                <a14:useLocalDpi xmlns:a14="http://schemas.microsoft.com/office/drawing/2010/main" val="0"/>
              </a:ext>
            </a:extLst>
          </a:blip>
          <a:srcRect l="7583" r="7345" b="4474"/>
          <a:stretch/>
        </p:blipFill>
        <p:spPr bwMode="auto">
          <a:xfrm>
            <a:off x="467544" y="1484784"/>
            <a:ext cx="8496944" cy="5040560"/>
          </a:xfrm>
          <a:prstGeom prst="rect">
            <a:avLst/>
          </a:prstGeom>
          <a:noFill/>
          <a:ln>
            <a:noFill/>
          </a:ln>
          <a:extLst>
            <a:ext uri="{53640926-AAD7-44D8-BBD7-CCE9431645EC}">
              <a14:shadowObscured xmlns:a14="http://schemas.microsoft.com/office/drawing/2010/main"/>
            </a:ext>
          </a:extLst>
        </p:spPr>
      </p:pic>
      <p:cxnSp>
        <p:nvCxnSpPr>
          <p:cNvPr id="5" name="Łącznik prosty 18"/>
          <p:cNvCxnSpPr>
            <a:cxnSpLocks noChangeShapeType="1"/>
          </p:cNvCxnSpPr>
          <p:nvPr/>
        </p:nvCxnSpPr>
        <p:spPr bwMode="auto">
          <a:xfrm flipH="1">
            <a:off x="1763689" y="3789040"/>
            <a:ext cx="2376263" cy="0"/>
          </a:xfrm>
          <a:prstGeom prst="line">
            <a:avLst/>
          </a:prstGeom>
          <a:noFill/>
          <a:ln w="50800" algn="ctr">
            <a:solidFill>
              <a:srgbClr val="3333CC"/>
            </a:solidFill>
            <a:round/>
            <a:headEnd/>
            <a:tailEnd/>
          </a:ln>
          <a:extLst>
            <a:ext uri="{909E8E84-426E-40DD-AFC4-6F175D3DCCD1}">
              <a14:hiddenFill xmlns:a14="http://schemas.microsoft.com/office/drawing/2010/main">
                <a:noFill/>
              </a14:hiddenFill>
            </a:ext>
          </a:extLst>
        </p:spPr>
      </p:cxnSp>
      <p:cxnSp>
        <p:nvCxnSpPr>
          <p:cNvPr id="7" name="Łącznik prosty 18"/>
          <p:cNvCxnSpPr>
            <a:cxnSpLocks noChangeShapeType="1"/>
          </p:cNvCxnSpPr>
          <p:nvPr/>
        </p:nvCxnSpPr>
        <p:spPr bwMode="auto">
          <a:xfrm flipH="1">
            <a:off x="6516217" y="3933056"/>
            <a:ext cx="2160239" cy="0"/>
          </a:xfrm>
          <a:prstGeom prst="line">
            <a:avLst/>
          </a:prstGeom>
          <a:noFill/>
          <a:ln w="50800" algn="ctr">
            <a:solidFill>
              <a:srgbClr val="3333CC"/>
            </a:solidFill>
            <a:round/>
            <a:headEnd/>
            <a:tailEnd/>
          </a:ln>
          <a:extLst>
            <a:ext uri="{909E8E84-426E-40DD-AFC4-6F175D3DCCD1}">
              <a14:hiddenFill xmlns:a14="http://schemas.microsoft.com/office/drawing/2010/main">
                <a:noFill/>
              </a14:hiddenFill>
            </a:ext>
          </a:extLst>
        </p:spPr>
      </p:cxnSp>
      <p:cxnSp>
        <p:nvCxnSpPr>
          <p:cNvPr id="9" name="Łącznik prosty 18"/>
          <p:cNvCxnSpPr>
            <a:cxnSpLocks noChangeShapeType="1"/>
          </p:cNvCxnSpPr>
          <p:nvPr/>
        </p:nvCxnSpPr>
        <p:spPr bwMode="auto">
          <a:xfrm flipH="1">
            <a:off x="1723495" y="4055305"/>
            <a:ext cx="2376263" cy="0"/>
          </a:xfrm>
          <a:prstGeom prst="line">
            <a:avLst/>
          </a:prstGeom>
          <a:noFill/>
          <a:ln w="50800" algn="ctr">
            <a:solidFill>
              <a:srgbClr val="FF33CC"/>
            </a:solidFill>
            <a:prstDash val="sysDash"/>
            <a:round/>
            <a:headEnd/>
            <a:tailEnd/>
          </a:ln>
          <a:extLst>
            <a:ext uri="{909E8E84-426E-40DD-AFC4-6F175D3DCCD1}">
              <a14:hiddenFill xmlns:a14="http://schemas.microsoft.com/office/drawing/2010/main">
                <a:noFill/>
              </a14:hiddenFill>
            </a:ext>
          </a:extLst>
        </p:spPr>
      </p:cxnSp>
      <p:cxnSp>
        <p:nvCxnSpPr>
          <p:cNvPr id="10" name="Łącznik prosty 18"/>
          <p:cNvCxnSpPr>
            <a:cxnSpLocks noChangeShapeType="1"/>
          </p:cNvCxnSpPr>
          <p:nvPr/>
        </p:nvCxnSpPr>
        <p:spPr bwMode="auto">
          <a:xfrm flipH="1">
            <a:off x="6501144" y="4043572"/>
            <a:ext cx="2160239" cy="0"/>
          </a:xfrm>
          <a:prstGeom prst="line">
            <a:avLst/>
          </a:prstGeom>
          <a:noFill/>
          <a:ln w="50800" algn="ctr">
            <a:solidFill>
              <a:srgbClr val="FF33CC"/>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04410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7584" y="267263"/>
            <a:ext cx="8087990" cy="608012"/>
          </a:xfrm>
        </p:spPr>
        <p:txBody>
          <a:bodyPr/>
          <a:lstStyle/>
          <a:p>
            <a:r>
              <a:rPr lang="pl-PL" sz="2800" b="1" dirty="0"/>
              <a:t>Paul </a:t>
            </a:r>
            <a:r>
              <a:rPr lang="pl-PL" sz="2800" b="1" dirty="0" err="1" smtClean="0"/>
              <a:t>Krugman</a:t>
            </a:r>
            <a:r>
              <a:rPr lang="pl-PL" sz="2800" b="1" dirty="0" smtClean="0"/>
              <a:t>, </a:t>
            </a:r>
            <a:r>
              <a:rPr lang="en-US" sz="2800" b="1" dirty="0"/>
              <a:t>How to End This </a:t>
            </a:r>
            <a:r>
              <a:rPr lang="en-US" sz="2800" b="1" dirty="0" smtClean="0"/>
              <a:t>Depression</a:t>
            </a:r>
            <a:r>
              <a:rPr lang="pl-PL" sz="2800" b="1" dirty="0" smtClean="0"/>
              <a:t>, </a:t>
            </a:r>
            <a:r>
              <a:rPr lang="pl-PL" sz="2800" b="1" i="1" dirty="0" smtClean="0"/>
              <a:t>The New York </a:t>
            </a:r>
            <a:r>
              <a:rPr lang="pl-PL" sz="2800" b="1" i="1" dirty="0" err="1" smtClean="0"/>
              <a:t>Book</a:t>
            </a:r>
            <a:r>
              <a:rPr lang="pl-PL" sz="2800" b="1" i="1" dirty="0" smtClean="0"/>
              <a:t> </a:t>
            </a:r>
            <a:r>
              <a:rPr lang="pl-PL" sz="2800" b="1" i="1" dirty="0" err="1" smtClean="0"/>
              <a:t>Review</a:t>
            </a:r>
            <a:r>
              <a:rPr lang="pl-PL" sz="2800" b="1" dirty="0" smtClean="0"/>
              <a:t>, </a:t>
            </a:r>
            <a:r>
              <a:rPr lang="pl-PL" sz="2800" cap="all" dirty="0" smtClean="0"/>
              <a:t>MAY 24</a:t>
            </a:r>
            <a:r>
              <a:rPr lang="pl-PL" sz="2800" cap="all" dirty="0"/>
              <a:t>, </a:t>
            </a:r>
            <a:r>
              <a:rPr lang="pl-PL" sz="2800" cap="all" dirty="0" smtClean="0"/>
              <a:t>2012</a:t>
            </a:r>
            <a:endParaRPr lang="pl-PL" sz="2800" dirty="0"/>
          </a:p>
        </p:txBody>
      </p:sp>
      <p:sp>
        <p:nvSpPr>
          <p:cNvPr id="3" name="Symbol zastępczy zawartości 2"/>
          <p:cNvSpPr>
            <a:spLocks noGrp="1"/>
          </p:cNvSpPr>
          <p:nvPr>
            <p:ph idx="1"/>
          </p:nvPr>
        </p:nvSpPr>
        <p:spPr>
          <a:xfrm>
            <a:off x="6077887" y="1124744"/>
            <a:ext cx="3066113" cy="5373087"/>
          </a:xfrm>
        </p:spPr>
        <p:txBody>
          <a:bodyPr/>
          <a:lstStyle/>
          <a:p>
            <a:r>
              <a:rPr lang="pl-PL" sz="2400" dirty="0" smtClean="0"/>
              <a:t>„…</a:t>
            </a:r>
            <a:r>
              <a:rPr lang="en-US" sz="2400" dirty="0" smtClean="0"/>
              <a:t>every </a:t>
            </a:r>
            <a:r>
              <a:rPr lang="en-US" sz="2400" dirty="0"/>
              <a:t>year in which there was a big spending increase was also a year of strong growth, and the reduction in military spending after World War II was a year of sharp output decline</a:t>
            </a:r>
            <a:r>
              <a:rPr lang="en-US" sz="2400" dirty="0" smtClean="0"/>
              <a:t>.</a:t>
            </a:r>
            <a:r>
              <a:rPr lang="pl-PL" sz="2400" dirty="0" smtClean="0"/>
              <a:t>”</a:t>
            </a:r>
          </a:p>
          <a:p>
            <a:endParaRPr lang="pl-PL" sz="2400" dirty="0"/>
          </a:p>
        </p:txBody>
      </p:sp>
      <p:pic>
        <p:nvPicPr>
          <p:cNvPr id="4098" name="Picture 2" descr="C:\Teksty\Papers\Debaty\Finanse publiczne\krugman_Figure2-government spending ang growth.jpg"/>
          <p:cNvPicPr>
            <a:picLocks noChangeAspect="1" noChangeArrowheads="1"/>
          </p:cNvPicPr>
          <p:nvPr/>
        </p:nvPicPr>
        <p:blipFill rotWithShape="1">
          <a:blip r:embed="rId2">
            <a:extLst>
              <a:ext uri="{28A0092B-C50C-407E-A947-70E740481C1C}">
                <a14:useLocalDpi xmlns:a14="http://schemas.microsoft.com/office/drawing/2010/main" val="0"/>
              </a:ext>
            </a:extLst>
          </a:blip>
          <a:srcRect l="6429" t="13170" r="8913"/>
          <a:stretch/>
        </p:blipFill>
        <p:spPr bwMode="auto">
          <a:xfrm>
            <a:off x="-1" y="908720"/>
            <a:ext cx="6397483" cy="594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74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Rząd i rozwój </a:t>
            </a:r>
            <a:r>
              <a:rPr lang="pl-PL" b="1" dirty="0" smtClean="0"/>
              <a:t>gospodarczy</a:t>
            </a:r>
            <a:endParaRPr lang="pl-PL" dirty="0"/>
          </a:p>
        </p:txBody>
      </p:sp>
      <p:sp>
        <p:nvSpPr>
          <p:cNvPr id="3" name="Symbol zastępczy zawartości 2"/>
          <p:cNvSpPr>
            <a:spLocks noGrp="1"/>
          </p:cNvSpPr>
          <p:nvPr>
            <p:ph idx="1"/>
          </p:nvPr>
        </p:nvSpPr>
        <p:spPr/>
        <p:txBody>
          <a:bodyPr/>
          <a:lstStyle/>
          <a:p>
            <a:r>
              <a:rPr lang="pl-PL" sz="2400" dirty="0">
                <a:solidFill>
                  <a:srgbClr val="FF0000"/>
                </a:solidFill>
              </a:rPr>
              <a:t>John Maynard </a:t>
            </a:r>
            <a:r>
              <a:rPr lang="pl-PL" sz="2400" dirty="0" smtClean="0">
                <a:solidFill>
                  <a:srgbClr val="FF0000"/>
                </a:solidFill>
              </a:rPr>
              <a:t>Keynes</a:t>
            </a:r>
            <a:r>
              <a:rPr lang="pl-PL" sz="2400" dirty="0" smtClean="0"/>
              <a:t>: w </a:t>
            </a:r>
            <a:r>
              <a:rPr lang="pl-PL" sz="2400" dirty="0"/>
              <a:t>1926 roku przewidywał ‘koniec leseferyzmu’, a dziesięć lat później publikując swoją ‘Ogólną teorię zatrudnienia, procentu i pieniądza’ stworzył podstawy teoretyczne interwencjonizmu gospodarczego </a:t>
            </a:r>
            <a:r>
              <a:rPr lang="pl-PL" sz="2400" dirty="0" smtClean="0"/>
              <a:t>państwa; </a:t>
            </a:r>
          </a:p>
          <a:p>
            <a:r>
              <a:rPr lang="pl-PL" sz="2400" dirty="0" smtClean="0"/>
              <a:t>Od </a:t>
            </a:r>
            <a:r>
              <a:rPr lang="pl-PL" sz="2400" dirty="0"/>
              <a:t>strony praktycznej przełomem było zainicjowanie w 1933 roku przez prezydenta USA </a:t>
            </a:r>
            <a:r>
              <a:rPr lang="pl-PL" sz="2400" dirty="0">
                <a:solidFill>
                  <a:srgbClr val="FF0000"/>
                </a:solidFill>
              </a:rPr>
              <a:t>Franklina Delano Roosevelta </a:t>
            </a:r>
            <a:r>
              <a:rPr lang="pl-PL" sz="2400" dirty="0"/>
              <a:t>programu  ‘Nowego ładu’ (</a:t>
            </a:r>
            <a:r>
              <a:rPr lang="pl-PL" sz="2400" i="1" dirty="0"/>
              <a:t>New Deal</a:t>
            </a:r>
            <a:r>
              <a:rPr lang="pl-PL" sz="2400" dirty="0" smtClean="0"/>
              <a:t>);</a:t>
            </a:r>
          </a:p>
          <a:p>
            <a:r>
              <a:rPr lang="pl-PL" sz="2400" dirty="0" smtClean="0">
                <a:solidFill>
                  <a:srgbClr val="FF0000"/>
                </a:solidFill>
              </a:rPr>
              <a:t>Benito Mussoliniego </a:t>
            </a:r>
            <a:r>
              <a:rPr lang="pl-PL" sz="2400" dirty="0" smtClean="0"/>
              <a:t>w </a:t>
            </a:r>
            <a:r>
              <a:rPr lang="pl-PL" sz="2400" dirty="0"/>
              <a:t>artykule zamieszczonym w 1932 roku w </a:t>
            </a:r>
            <a:r>
              <a:rPr lang="pl-PL" sz="2400" i="1" dirty="0" err="1"/>
              <a:t>L’Encyclopedie</a:t>
            </a:r>
            <a:r>
              <a:rPr lang="pl-PL" sz="2400" i="1" dirty="0"/>
              <a:t> </a:t>
            </a:r>
            <a:r>
              <a:rPr lang="pl-PL" sz="2400" i="1" dirty="0" err="1"/>
              <a:t>Italienne</a:t>
            </a:r>
            <a:r>
              <a:rPr lang="pl-PL" sz="2400" dirty="0"/>
              <a:t> wyraził pogląd, że wiek XX będzie ‘wiekiem państwa’ (co faktycznie okazało się </a:t>
            </a:r>
            <a:r>
              <a:rPr lang="pl-PL" sz="2400" dirty="0" smtClean="0"/>
              <a:t>profetyczne).</a:t>
            </a:r>
            <a:endParaRPr lang="pl-PL" sz="2400" dirty="0"/>
          </a:p>
          <a:p>
            <a:endParaRPr lang="pl-PL" sz="2400" dirty="0"/>
          </a:p>
        </p:txBody>
      </p:sp>
    </p:spTree>
    <p:extLst>
      <p:ext uri="{BB962C8B-B14F-4D97-AF65-F5344CB8AC3E}">
        <p14:creationId xmlns:p14="http://schemas.microsoft.com/office/powerpoint/2010/main" val="31403320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188640"/>
            <a:ext cx="8087990" cy="608012"/>
          </a:xfrm>
        </p:spPr>
        <p:txBody>
          <a:bodyPr/>
          <a:lstStyle/>
          <a:p>
            <a:r>
              <a:rPr lang="pl-PL" sz="1800" i="1" dirty="0"/>
              <a:t>Udział wydatków państwa w stosunku do PKB (wybrane kraje) oraz średni udział wydatków państwa w 16 najbardziej uprzemysłowionych krajach </a:t>
            </a:r>
            <a:r>
              <a:rPr lang="pl-PL" sz="1800" i="1" dirty="0" smtClean="0"/>
              <a:t>świata</a:t>
            </a:r>
            <a:endParaRPr lang="pl-PL" sz="1800" dirty="0"/>
          </a:p>
        </p:txBody>
      </p:sp>
      <p:sp>
        <p:nvSpPr>
          <p:cNvPr id="3" name="Symbol zastępczy zawartości 2"/>
          <p:cNvSpPr>
            <a:spLocks noGrp="1"/>
          </p:cNvSpPr>
          <p:nvPr>
            <p:ph idx="1"/>
          </p:nvPr>
        </p:nvSpPr>
        <p:spPr/>
        <p:txBody>
          <a:bodyPr/>
          <a:lstStyle/>
          <a:p>
            <a:endParaRPr lang="pl-PL"/>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 name="Obiekt 4"/>
          <p:cNvGraphicFramePr>
            <a:graphicFrameLocks noChangeAspect="1"/>
          </p:cNvGraphicFramePr>
          <p:nvPr>
            <p:extLst>
              <p:ext uri="{D42A27DB-BD31-4B8C-83A1-F6EECF244321}">
                <p14:modId xmlns:p14="http://schemas.microsoft.com/office/powerpoint/2010/main" val="342906707"/>
              </p:ext>
            </p:extLst>
          </p:nvPr>
        </p:nvGraphicFramePr>
        <p:xfrm>
          <a:off x="1403648" y="908720"/>
          <a:ext cx="7200800" cy="5740956"/>
        </p:xfrm>
        <a:graphic>
          <a:graphicData uri="http://schemas.openxmlformats.org/presentationml/2006/ole">
            <mc:AlternateContent xmlns:mc="http://schemas.openxmlformats.org/markup-compatibility/2006">
              <mc:Choice xmlns:v="urn:schemas-microsoft-com:vml" Requires="v">
                <p:oleObj spid="_x0000_s2141" r:id="rId3" imgW="3600360" imgH="2876400" progId="WPDraw30.Drawing">
                  <p:embed/>
                </p:oleObj>
              </mc:Choice>
              <mc:Fallback>
                <p:oleObj r:id="rId3" imgW="3600360" imgH="2876400" progId="WPDraw30.Drawing">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908720"/>
                        <a:ext cx="7200800" cy="5740956"/>
                      </a:xfrm>
                      <a:prstGeom prst="rect">
                        <a:avLst/>
                      </a:prstGeom>
                      <a:noFill/>
                    </p:spPr>
                  </p:pic>
                </p:oleObj>
              </mc:Fallback>
            </mc:AlternateContent>
          </a:graphicData>
        </a:graphic>
      </p:graphicFrame>
    </p:spTree>
    <p:extLst>
      <p:ext uri="{BB962C8B-B14F-4D97-AF65-F5344CB8AC3E}">
        <p14:creationId xmlns:p14="http://schemas.microsoft.com/office/powerpoint/2010/main" val="31150389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‘optymalny’ rozmiar rządu </a:t>
            </a:r>
          </a:p>
        </p:txBody>
      </p:sp>
      <p:sp>
        <p:nvSpPr>
          <p:cNvPr id="3" name="Symbol zastępczy zawartości 2"/>
          <p:cNvSpPr>
            <a:spLocks noGrp="1"/>
          </p:cNvSpPr>
          <p:nvPr>
            <p:ph idx="1"/>
          </p:nvPr>
        </p:nvSpPr>
        <p:spPr/>
        <p:txBody>
          <a:bodyPr/>
          <a:lstStyle/>
          <a:p>
            <a:r>
              <a:rPr lang="pl-PL" dirty="0" err="1" smtClean="0">
                <a:solidFill>
                  <a:srgbClr val="FF0000"/>
                </a:solidFill>
              </a:rPr>
              <a:t>Anarchokapitaliści</a:t>
            </a:r>
            <a:r>
              <a:rPr lang="pl-PL" dirty="0" smtClean="0"/>
              <a:t> (skrajni libertarianie) - z </a:t>
            </a:r>
            <a:r>
              <a:rPr lang="pl-PL" dirty="0"/>
              <a:t>punktu widzenia rozwoju gospodarczego rząd powinien być </a:t>
            </a:r>
            <a:r>
              <a:rPr lang="pl-PL" dirty="0" smtClean="0"/>
              <a:t>zlikwidowany; </a:t>
            </a:r>
          </a:p>
          <a:p>
            <a:r>
              <a:rPr lang="pl-PL" dirty="0" smtClean="0">
                <a:solidFill>
                  <a:srgbClr val="FF0000"/>
                </a:solidFill>
              </a:rPr>
              <a:t>’Umiarkowani liberałowie’</a:t>
            </a:r>
            <a:r>
              <a:rPr lang="pl-PL" dirty="0" smtClean="0"/>
              <a:t> - optymalny </a:t>
            </a:r>
            <a:r>
              <a:rPr lang="pl-PL" dirty="0"/>
              <a:t>rozmiar rządu to taki którego wydatki wynoszą ok. 15% </a:t>
            </a:r>
            <a:r>
              <a:rPr lang="pl-PL" dirty="0" smtClean="0"/>
              <a:t>PKB </a:t>
            </a:r>
          </a:p>
          <a:p>
            <a:r>
              <a:rPr lang="pl-PL" dirty="0" smtClean="0">
                <a:solidFill>
                  <a:srgbClr val="FF0000"/>
                </a:solidFill>
              </a:rPr>
              <a:t>Wielu innych liberałów </a:t>
            </a:r>
            <a:r>
              <a:rPr lang="pl-PL" dirty="0" smtClean="0"/>
              <a:t>uważa, że optymalny </a:t>
            </a:r>
            <a:r>
              <a:rPr lang="pl-PL" dirty="0"/>
              <a:t>rząd może zabierać społeczeństwu i wydawać nawet 35% PKP. </a:t>
            </a:r>
          </a:p>
        </p:txBody>
      </p:sp>
    </p:spTree>
    <p:extLst>
      <p:ext uri="{BB962C8B-B14F-4D97-AF65-F5344CB8AC3E}">
        <p14:creationId xmlns:p14="http://schemas.microsoft.com/office/powerpoint/2010/main" val="36851981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dirty="0">
                <a:solidFill>
                  <a:srgbClr val="FF0000"/>
                </a:solidFill>
              </a:rPr>
              <a:t>James </a:t>
            </a:r>
            <a:r>
              <a:rPr lang="pl-PL" dirty="0" err="1">
                <a:solidFill>
                  <a:srgbClr val="FF0000"/>
                </a:solidFill>
              </a:rPr>
              <a:t>Gwartney</a:t>
            </a:r>
            <a:r>
              <a:rPr lang="pl-PL" dirty="0">
                <a:solidFill>
                  <a:srgbClr val="FF0000"/>
                </a:solidFill>
              </a:rPr>
              <a:t> </a:t>
            </a:r>
            <a:r>
              <a:rPr lang="pl-PL" dirty="0"/>
              <a:t>i </a:t>
            </a:r>
            <a:r>
              <a:rPr lang="pl-PL" dirty="0" smtClean="0"/>
              <a:t>współpracownicy: pożądany </a:t>
            </a:r>
            <a:r>
              <a:rPr lang="pl-PL" dirty="0"/>
              <a:t>(‘optymalny’) rozmiar rządu to ok. </a:t>
            </a:r>
            <a:r>
              <a:rPr lang="pl-PL" dirty="0">
                <a:solidFill>
                  <a:srgbClr val="FF0000"/>
                </a:solidFill>
              </a:rPr>
              <a:t>15%</a:t>
            </a:r>
            <a:r>
              <a:rPr lang="pl-PL" dirty="0"/>
              <a:t> </a:t>
            </a:r>
            <a:r>
              <a:rPr lang="pl-PL" dirty="0" smtClean="0"/>
              <a:t>PKB;</a:t>
            </a:r>
          </a:p>
          <a:p>
            <a:r>
              <a:rPr lang="pl-PL" dirty="0" err="1" smtClean="0">
                <a:solidFill>
                  <a:srgbClr val="FF0000"/>
                </a:solidFill>
              </a:rPr>
              <a:t>Dimitar</a:t>
            </a:r>
            <a:r>
              <a:rPr lang="pl-PL" dirty="0" smtClean="0">
                <a:solidFill>
                  <a:srgbClr val="FF0000"/>
                </a:solidFill>
              </a:rPr>
              <a:t> </a:t>
            </a:r>
            <a:r>
              <a:rPr lang="pl-PL" dirty="0" err="1">
                <a:solidFill>
                  <a:srgbClr val="FF0000"/>
                </a:solidFill>
              </a:rPr>
              <a:t>Chobanov</a:t>
            </a:r>
            <a:r>
              <a:rPr lang="pl-PL" dirty="0"/>
              <a:t> i </a:t>
            </a:r>
            <a:r>
              <a:rPr lang="pl-PL" dirty="0">
                <a:solidFill>
                  <a:srgbClr val="FF0000"/>
                </a:solidFill>
              </a:rPr>
              <a:t>Adri­ana </a:t>
            </a:r>
            <a:r>
              <a:rPr lang="pl-PL" dirty="0" err="1">
                <a:solidFill>
                  <a:srgbClr val="FF0000"/>
                </a:solidFill>
              </a:rPr>
              <a:t>Mladenova</a:t>
            </a:r>
            <a:r>
              <a:rPr lang="pl-PL" dirty="0"/>
              <a:t> </a:t>
            </a:r>
            <a:r>
              <a:rPr lang="pl-PL" dirty="0" smtClean="0"/>
              <a:t>-</a:t>
            </a:r>
            <a:r>
              <a:rPr lang="pl-PL" dirty="0" smtClean="0">
                <a:solidFill>
                  <a:srgbClr val="FF0000"/>
                </a:solidFill>
              </a:rPr>
              <a:t>25</a:t>
            </a:r>
            <a:r>
              <a:rPr lang="pl-PL" dirty="0">
                <a:solidFill>
                  <a:srgbClr val="FF0000"/>
                </a:solidFill>
              </a:rPr>
              <a:t>%</a:t>
            </a:r>
            <a:r>
              <a:rPr lang="pl-PL" dirty="0"/>
              <a:t> </a:t>
            </a:r>
            <a:r>
              <a:rPr lang="pl-PL" dirty="0" smtClean="0"/>
              <a:t>PKB;</a:t>
            </a:r>
          </a:p>
          <a:p>
            <a:r>
              <a:rPr lang="pl-PL" dirty="0" smtClean="0">
                <a:solidFill>
                  <a:srgbClr val="FF0000"/>
                </a:solidFill>
              </a:rPr>
              <a:t>Richard </a:t>
            </a:r>
            <a:r>
              <a:rPr lang="pl-PL" dirty="0">
                <a:solidFill>
                  <a:srgbClr val="FF0000"/>
                </a:solidFill>
              </a:rPr>
              <a:t>K. </a:t>
            </a:r>
            <a:r>
              <a:rPr lang="pl-PL" dirty="0" err="1">
                <a:solidFill>
                  <a:srgbClr val="FF0000"/>
                </a:solidFill>
              </a:rPr>
              <a:t>Vedder</a:t>
            </a:r>
            <a:r>
              <a:rPr lang="pl-PL" dirty="0">
                <a:solidFill>
                  <a:srgbClr val="FF0000"/>
                </a:solidFill>
              </a:rPr>
              <a:t> i Lowell E. </a:t>
            </a:r>
            <a:r>
              <a:rPr lang="pl-PL" dirty="0" err="1">
                <a:solidFill>
                  <a:srgbClr val="FF0000"/>
                </a:solidFill>
              </a:rPr>
              <a:t>Gallaway</a:t>
            </a:r>
            <a:r>
              <a:rPr lang="pl-PL" dirty="0">
                <a:solidFill>
                  <a:srgbClr val="FF0000"/>
                </a:solidFill>
              </a:rPr>
              <a:t> </a:t>
            </a:r>
            <a:r>
              <a:rPr lang="pl-PL" dirty="0"/>
              <a:t>podają dosyć dokładnie, że jest to </a:t>
            </a:r>
            <a:r>
              <a:rPr lang="pl-PL" dirty="0">
                <a:solidFill>
                  <a:srgbClr val="FF0000"/>
                </a:solidFill>
              </a:rPr>
              <a:t>29</a:t>
            </a:r>
            <a:r>
              <a:rPr lang="pl-PL" dirty="0" smtClean="0">
                <a:solidFill>
                  <a:srgbClr val="FF0000"/>
                </a:solidFill>
              </a:rPr>
              <a:t>%</a:t>
            </a:r>
            <a:r>
              <a:rPr lang="pl-PL" dirty="0" smtClean="0"/>
              <a:t>;</a:t>
            </a:r>
          </a:p>
          <a:p>
            <a:r>
              <a:rPr lang="pl-PL" dirty="0" smtClean="0">
                <a:solidFill>
                  <a:srgbClr val="FF0000"/>
                </a:solidFill>
              </a:rPr>
              <a:t>Vito </a:t>
            </a:r>
            <a:r>
              <a:rPr lang="pl-PL" dirty="0" err="1" smtClean="0">
                <a:solidFill>
                  <a:srgbClr val="FF0000"/>
                </a:solidFill>
              </a:rPr>
              <a:t>Tanzi</a:t>
            </a:r>
            <a:r>
              <a:rPr lang="pl-PL" dirty="0" smtClean="0"/>
              <a:t>: wydatki </a:t>
            </a:r>
            <a:r>
              <a:rPr lang="pl-PL" dirty="0"/>
              <a:t>rządu nie powinny przekraczać </a:t>
            </a:r>
            <a:r>
              <a:rPr lang="pl-PL" dirty="0">
                <a:solidFill>
                  <a:srgbClr val="FF0000"/>
                </a:solidFill>
              </a:rPr>
              <a:t>30%</a:t>
            </a:r>
            <a:r>
              <a:rPr lang="pl-PL" dirty="0"/>
              <a:t> </a:t>
            </a:r>
            <a:r>
              <a:rPr lang="pl-PL" dirty="0" smtClean="0"/>
              <a:t>PKB;</a:t>
            </a:r>
          </a:p>
          <a:p>
            <a:r>
              <a:rPr lang="pl-PL" dirty="0" smtClean="0">
                <a:solidFill>
                  <a:srgbClr val="FF0000"/>
                </a:solidFill>
              </a:rPr>
              <a:t>David </a:t>
            </a:r>
            <a:r>
              <a:rPr lang="pl-PL" dirty="0">
                <a:solidFill>
                  <a:srgbClr val="FF0000"/>
                </a:solidFill>
              </a:rPr>
              <a:t>B. </a:t>
            </a:r>
            <a:r>
              <a:rPr lang="pl-PL" dirty="0" err="1" smtClean="0">
                <a:solidFill>
                  <a:srgbClr val="FF0000"/>
                </a:solidFill>
              </a:rPr>
              <a:t>Smith</a:t>
            </a:r>
            <a:r>
              <a:rPr lang="pl-PL" dirty="0" smtClean="0"/>
              <a:t>: ‘</a:t>
            </a:r>
            <a:r>
              <a:rPr lang="pl-PL" dirty="0"/>
              <a:t>optymalny’ rozmiar rządu nie powinien przekraczać </a:t>
            </a:r>
            <a:r>
              <a:rPr lang="pl-PL" dirty="0">
                <a:solidFill>
                  <a:srgbClr val="FF0000"/>
                </a:solidFill>
              </a:rPr>
              <a:t>30-35%</a:t>
            </a:r>
            <a:r>
              <a:rPr lang="pl-PL" dirty="0"/>
              <a:t> PKB.</a:t>
            </a:r>
          </a:p>
          <a:p>
            <a:endParaRPr lang="pl-PL" dirty="0"/>
          </a:p>
        </p:txBody>
      </p:sp>
    </p:spTree>
    <p:extLst>
      <p:ext uri="{BB962C8B-B14F-4D97-AF65-F5344CB8AC3E}">
        <p14:creationId xmlns:p14="http://schemas.microsoft.com/office/powerpoint/2010/main" val="39315804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ytuł 1"/>
          <p:cNvSpPr>
            <a:spLocks noGrp="1"/>
          </p:cNvSpPr>
          <p:nvPr>
            <p:ph type="title"/>
          </p:nvPr>
        </p:nvSpPr>
        <p:spPr>
          <a:xfrm>
            <a:off x="1403350" y="188913"/>
            <a:ext cx="7713663" cy="575791"/>
          </a:xfrm>
        </p:spPr>
        <p:txBody>
          <a:bodyPr/>
          <a:lstStyle/>
          <a:p>
            <a:endParaRPr lang="pl-PL" altLang="en-US" sz="1800" dirty="0" smtClean="0"/>
          </a:p>
        </p:txBody>
      </p:sp>
      <p:sp>
        <p:nvSpPr>
          <p:cNvPr id="5123" name="Symbol zastępczy zawartości 2"/>
          <p:cNvSpPr>
            <a:spLocks noGrp="1"/>
          </p:cNvSpPr>
          <p:nvPr>
            <p:ph idx="1"/>
          </p:nvPr>
        </p:nvSpPr>
        <p:spPr/>
        <p:txBody>
          <a:bodyPr/>
          <a:lstStyle/>
          <a:p>
            <a:endParaRPr lang="pl-PL" altLang="en-US" smtClean="0"/>
          </a:p>
        </p:txBody>
      </p:sp>
      <p:pic>
        <p:nvPicPr>
          <p:cNvPr id="5124" name="Obraz 5" descr="http://www.bankier.pl/static/att/90000/2475174_test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8775"/>
            <a:ext cx="84248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4940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9632" y="332656"/>
            <a:ext cx="7727950" cy="608012"/>
          </a:xfrm>
        </p:spPr>
        <p:txBody>
          <a:bodyPr/>
          <a:lstStyle/>
          <a:p>
            <a:r>
              <a:rPr lang="pl-PL" i="1" dirty="0"/>
              <a:t>Wydatki rządu na cele </a:t>
            </a:r>
            <a:r>
              <a:rPr lang="pl-PL" i="1" dirty="0" smtClean="0"/>
              <a:t>podstawowe („wydatki konieczne”)</a:t>
            </a:r>
            <a:endParaRPr lang="pl-PL" dirty="0"/>
          </a:p>
        </p:txBody>
      </p:sp>
      <p:sp>
        <p:nvSpPr>
          <p:cNvPr id="3" name="Symbol zastępczy zawartości 2"/>
          <p:cNvSpPr>
            <a:spLocks noGrp="1"/>
          </p:cNvSpPr>
          <p:nvPr>
            <p:ph idx="1"/>
          </p:nvPr>
        </p:nvSpPr>
        <p:spPr/>
        <p:txBody>
          <a:bodyPr/>
          <a:lstStyle/>
          <a:p>
            <a:r>
              <a:rPr lang="pl-PL" sz="2000" dirty="0"/>
              <a:t>wydatków na ochronę osób i ich własności przed kradzieżą oraz na ‘zapewnienie pewnych ograniczonych dóbr, których z różnych powodów rynek nie jest w stanie zapewnić (np. edukacja, transport i komunikacja)’.</a:t>
            </a:r>
          </a:p>
          <a:p>
            <a:endParaRPr lang="pl-PL" sz="2000" dirty="0"/>
          </a:p>
        </p:txBody>
      </p:sp>
      <p:graphicFrame>
        <p:nvGraphicFramePr>
          <p:cNvPr id="4" name="Wykres 3"/>
          <p:cNvGraphicFramePr>
            <a:graphicFrameLocks noChangeAspect="1"/>
          </p:cNvGraphicFramePr>
          <p:nvPr>
            <p:extLst>
              <p:ext uri="{D42A27DB-BD31-4B8C-83A1-F6EECF244321}">
                <p14:modId xmlns:p14="http://schemas.microsoft.com/office/powerpoint/2010/main" val="2750792273"/>
              </p:ext>
            </p:extLst>
          </p:nvPr>
        </p:nvGraphicFramePr>
        <p:xfrm>
          <a:off x="395536" y="2420888"/>
          <a:ext cx="8568952" cy="4083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348309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86526" y="845386"/>
            <a:ext cx="7727950" cy="608012"/>
          </a:xfrm>
        </p:spPr>
        <p:txBody>
          <a:bodyPr/>
          <a:lstStyle/>
          <a:p>
            <a:r>
              <a:rPr lang="pl-PL" i="1" dirty="0"/>
              <a:t>Wydatki rządowe a średnie stopy wzrostu w 23 krajach </a:t>
            </a:r>
            <a:r>
              <a:rPr lang="pl-PL" i="1" dirty="0" smtClean="0"/>
              <a:t>OECD; 1960 – 1996; </a:t>
            </a:r>
            <a:r>
              <a:rPr lang="pl-PL" dirty="0" err="1" smtClean="0"/>
              <a:t>Gwarteny</a:t>
            </a:r>
            <a:r>
              <a:rPr lang="pl-PL" dirty="0" smtClean="0"/>
              <a:t> </a:t>
            </a:r>
            <a:r>
              <a:rPr lang="pl-PL" i="1" dirty="0"/>
              <a:t>et al.</a:t>
            </a:r>
            <a:r>
              <a:rPr lang="pl-PL" dirty="0"/>
              <a:t> (</a:t>
            </a:r>
            <a:r>
              <a:rPr lang="pl-PL" dirty="0" err="1"/>
              <a:t>1998a</a:t>
            </a:r>
            <a:r>
              <a:rPr lang="pl-PL" dirty="0"/>
              <a:t>) </a:t>
            </a:r>
          </a:p>
        </p:txBody>
      </p:sp>
      <p:graphicFrame>
        <p:nvGraphicFramePr>
          <p:cNvPr id="5" name="Wykres 4"/>
          <p:cNvGraphicFramePr>
            <a:graphicFrameLocks noChangeAspect="1"/>
          </p:cNvGraphicFramePr>
          <p:nvPr>
            <p:extLst>
              <p:ext uri="{D42A27DB-BD31-4B8C-83A1-F6EECF244321}">
                <p14:modId xmlns:p14="http://schemas.microsoft.com/office/powerpoint/2010/main" val="3063702029"/>
              </p:ext>
            </p:extLst>
          </p:nvPr>
        </p:nvGraphicFramePr>
        <p:xfrm>
          <a:off x="611559" y="1916832"/>
          <a:ext cx="8330247"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580214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Gwarteny</a:t>
            </a:r>
            <a:r>
              <a:rPr lang="pl-PL" dirty="0"/>
              <a:t> </a:t>
            </a:r>
            <a:r>
              <a:rPr lang="pl-PL" i="1" dirty="0"/>
              <a:t>et al.</a:t>
            </a:r>
            <a:r>
              <a:rPr lang="pl-PL" dirty="0"/>
              <a:t> (</a:t>
            </a:r>
            <a:r>
              <a:rPr lang="pl-PL" dirty="0" err="1"/>
              <a:t>1998a</a:t>
            </a:r>
            <a:r>
              <a:rPr lang="pl-PL" dirty="0"/>
              <a:t>)</a:t>
            </a:r>
          </a:p>
        </p:txBody>
      </p:sp>
      <p:sp>
        <p:nvSpPr>
          <p:cNvPr id="3" name="Symbol zastępczy zawartości 2"/>
          <p:cNvSpPr>
            <a:spLocks noGrp="1"/>
          </p:cNvSpPr>
          <p:nvPr>
            <p:ph idx="1"/>
          </p:nvPr>
        </p:nvSpPr>
        <p:spPr/>
        <p:txBody>
          <a:bodyPr/>
          <a:lstStyle/>
          <a:p>
            <a:endParaRPr lang="pl-PL"/>
          </a:p>
        </p:txBody>
      </p:sp>
      <p:pic>
        <p:nvPicPr>
          <p:cNvPr id="4" name="Obraz 3" descr="Gove spending and growth.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412776"/>
            <a:ext cx="7416824" cy="4896544"/>
          </a:xfrm>
          <a:prstGeom prst="rect">
            <a:avLst/>
          </a:prstGeom>
          <a:noFill/>
          <a:ln>
            <a:noFill/>
          </a:ln>
        </p:spPr>
      </p:pic>
      <p:cxnSp>
        <p:nvCxnSpPr>
          <p:cNvPr id="5" name="Łącznik prosty 18"/>
          <p:cNvCxnSpPr>
            <a:cxnSpLocks noChangeShapeType="1"/>
          </p:cNvCxnSpPr>
          <p:nvPr/>
        </p:nvCxnSpPr>
        <p:spPr bwMode="auto">
          <a:xfrm flipH="1" flipV="1">
            <a:off x="2462103" y="3212569"/>
            <a:ext cx="5472605" cy="1620044"/>
          </a:xfrm>
          <a:prstGeom prst="line">
            <a:avLst/>
          </a:prstGeom>
          <a:noFill/>
          <a:ln w="101600" algn="ctr">
            <a:solidFill>
              <a:schemeClr val="accent1">
                <a:lumMod val="75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70865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64530" y="687924"/>
            <a:ext cx="7727950" cy="608012"/>
          </a:xfrm>
        </p:spPr>
        <p:txBody>
          <a:bodyPr/>
          <a:lstStyle/>
          <a:p>
            <a:r>
              <a:rPr lang="pl-PL" sz="2800" i="1" dirty="0"/>
              <a:t>Stopa wzrostu gospodarczego a poziom wydatków publicznych w Wielkiej Brytanii w dwóch okresach 1820-1885 i 1950-2011</a:t>
            </a:r>
            <a:endParaRPr lang="pl-PL" sz="2800" dirty="0"/>
          </a:p>
        </p:txBody>
      </p:sp>
      <p:pic>
        <p:nvPicPr>
          <p:cNvPr id="5" name="Obraz 4"/>
          <p:cNvPicPr/>
          <p:nvPr/>
        </p:nvPicPr>
        <p:blipFill rotWithShape="1">
          <a:blip r:embed="rId2">
            <a:extLst>
              <a:ext uri="{28A0092B-C50C-407E-A947-70E740481C1C}">
                <a14:useLocalDpi xmlns:a14="http://schemas.microsoft.com/office/drawing/2010/main" val="0"/>
              </a:ext>
            </a:extLst>
          </a:blip>
          <a:srcRect l="6279" r="7583"/>
          <a:stretch/>
        </p:blipFill>
        <p:spPr bwMode="auto">
          <a:xfrm>
            <a:off x="467544" y="1988840"/>
            <a:ext cx="8424936" cy="4680520"/>
          </a:xfrm>
          <a:prstGeom prst="rect">
            <a:avLst/>
          </a:prstGeom>
          <a:noFill/>
          <a:ln>
            <a:noFill/>
          </a:ln>
          <a:extLst>
            <a:ext uri="{53640926-AAD7-44D8-BBD7-CCE9431645EC}">
              <a14:shadowObscured xmlns:a14="http://schemas.microsoft.com/office/drawing/2010/main"/>
            </a:ext>
          </a:extLst>
        </p:spPr>
      </p:pic>
      <p:cxnSp>
        <p:nvCxnSpPr>
          <p:cNvPr id="4" name="Łącznik prosty 18"/>
          <p:cNvCxnSpPr>
            <a:cxnSpLocks noChangeShapeType="1"/>
          </p:cNvCxnSpPr>
          <p:nvPr/>
        </p:nvCxnSpPr>
        <p:spPr bwMode="auto">
          <a:xfrm flipV="1">
            <a:off x="4644008" y="1700808"/>
            <a:ext cx="0" cy="4680520"/>
          </a:xfrm>
          <a:prstGeom prst="line">
            <a:avLst/>
          </a:prstGeom>
          <a:noFill/>
          <a:ln w="485775" algn="ctr">
            <a:solidFill>
              <a:schemeClr val="accent1">
                <a:lumMod val="75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70976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46185" y="682870"/>
            <a:ext cx="7727950" cy="608012"/>
          </a:xfrm>
        </p:spPr>
        <p:txBody>
          <a:bodyPr/>
          <a:lstStyle/>
          <a:p>
            <a:r>
              <a:rPr lang="pl-PL" sz="2800" i="1" dirty="0"/>
              <a:t>Stopa wzrostu gospodarczego a poziom wydatków publicznych w USA w dwóch okresach 1820-1885 i </a:t>
            </a:r>
            <a:r>
              <a:rPr lang="pl-PL" sz="2800" i="1" dirty="0" smtClean="0"/>
              <a:t>1950-2011</a:t>
            </a:r>
            <a:endParaRPr lang="pl-PL" sz="2800" dirty="0"/>
          </a:p>
        </p:txBody>
      </p:sp>
      <p:sp>
        <p:nvSpPr>
          <p:cNvPr id="3" name="Symbol zastępczy zawartości 2"/>
          <p:cNvSpPr>
            <a:spLocks noGrp="1"/>
          </p:cNvSpPr>
          <p:nvPr>
            <p:ph idx="1"/>
          </p:nvPr>
        </p:nvSpPr>
        <p:spPr>
          <a:xfrm>
            <a:off x="683114" y="5877272"/>
            <a:ext cx="8064500" cy="891208"/>
          </a:xfrm>
        </p:spPr>
        <p:txBody>
          <a:bodyPr/>
          <a:lstStyle/>
          <a:p>
            <a:r>
              <a:rPr lang="pl-PL" sz="1600" dirty="0"/>
              <a:t>Korelacja </a:t>
            </a:r>
            <a:r>
              <a:rPr lang="pl-PL" sz="1600" dirty="0" smtClean="0"/>
              <a:t>liniowa: ze wzrostem </a:t>
            </a:r>
            <a:r>
              <a:rPr lang="pl-PL" sz="1600" dirty="0"/>
              <a:t>wydatków publicznych o 10% długookresowa stopa wzrostu gospodarczego maleje w przypadku </a:t>
            </a:r>
            <a:r>
              <a:rPr lang="pl-PL" sz="1600" dirty="0">
                <a:solidFill>
                  <a:srgbClr val="FF0000"/>
                </a:solidFill>
              </a:rPr>
              <a:t>Wielkiej Brytanii o 1,4% </a:t>
            </a:r>
            <a:r>
              <a:rPr lang="pl-PL" sz="1600" dirty="0"/>
              <a:t>a przypadku </a:t>
            </a:r>
            <a:r>
              <a:rPr lang="pl-PL" sz="1600" dirty="0">
                <a:solidFill>
                  <a:srgbClr val="FF0000"/>
                </a:solidFill>
              </a:rPr>
              <a:t>Stanów Zjednoczonych</a:t>
            </a:r>
            <a:r>
              <a:rPr lang="pl-PL" sz="1600" dirty="0"/>
              <a:t> aż o </a:t>
            </a:r>
            <a:r>
              <a:rPr lang="pl-PL" sz="1600" dirty="0">
                <a:solidFill>
                  <a:srgbClr val="FF0000"/>
                </a:solidFill>
              </a:rPr>
              <a:t>5,9%</a:t>
            </a:r>
            <a:r>
              <a:rPr lang="pl-PL" sz="1600" dirty="0"/>
              <a:t>. </a:t>
            </a:r>
          </a:p>
        </p:txBody>
      </p:sp>
      <p:pic>
        <p:nvPicPr>
          <p:cNvPr id="5" name="Obraz 4"/>
          <p:cNvPicPr/>
          <p:nvPr/>
        </p:nvPicPr>
        <p:blipFill rotWithShape="1">
          <a:blip r:embed="rId2">
            <a:extLst>
              <a:ext uri="{28A0092B-C50C-407E-A947-70E740481C1C}">
                <a14:useLocalDpi xmlns:a14="http://schemas.microsoft.com/office/drawing/2010/main" val="0"/>
              </a:ext>
            </a:extLst>
          </a:blip>
          <a:srcRect l="6279" t="3128" r="7227"/>
          <a:stretch/>
        </p:blipFill>
        <p:spPr bwMode="auto">
          <a:xfrm>
            <a:off x="683114" y="1196752"/>
            <a:ext cx="8353382" cy="4680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8973463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Paul Leroy-</a:t>
            </a:r>
            <a:r>
              <a:rPr lang="pl-PL" dirty="0" err="1"/>
              <a:t>Beaulieu</a:t>
            </a:r>
            <a:r>
              <a:rPr lang="pl-PL" dirty="0"/>
              <a:t> (1888)</a:t>
            </a:r>
          </a:p>
        </p:txBody>
      </p:sp>
      <p:sp>
        <p:nvSpPr>
          <p:cNvPr id="3" name="Symbol zastępczy zawartości 2"/>
          <p:cNvSpPr>
            <a:spLocks noGrp="1"/>
          </p:cNvSpPr>
          <p:nvPr>
            <p:ph idx="1"/>
          </p:nvPr>
        </p:nvSpPr>
        <p:spPr/>
        <p:txBody>
          <a:bodyPr/>
          <a:lstStyle/>
          <a:p>
            <a:r>
              <a:rPr lang="pl-PL" dirty="0" smtClean="0"/>
              <a:t>wpływy </a:t>
            </a:r>
            <a:r>
              <a:rPr lang="pl-PL" dirty="0"/>
              <a:t>z podatków rzędu 5-6% PKB można uznać za „umiarkowane”, 8-10% za „normalne”, natomiast przychody przekraczające 12% PKB byłyby „niebotyczne” i zaszkodziłyby perspektywom wzrostu danego kraju</a:t>
            </a:r>
            <a:r>
              <a:rPr lang="pl-PL" dirty="0" smtClean="0"/>
              <a:t>.</a:t>
            </a:r>
            <a:endParaRPr lang="pl-PL" dirty="0"/>
          </a:p>
        </p:txBody>
      </p:sp>
    </p:spTree>
    <p:extLst>
      <p:ext uri="{BB962C8B-B14F-4D97-AF65-F5344CB8AC3E}">
        <p14:creationId xmlns:p14="http://schemas.microsoft.com/office/powerpoint/2010/main" val="11657974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pPr marL="0" indent="0">
              <a:buNone/>
            </a:pPr>
            <a:r>
              <a:rPr lang="pl-PL" dirty="0" smtClean="0"/>
              <a:t>w </a:t>
            </a:r>
            <a:r>
              <a:rPr lang="pl-PL" dirty="0"/>
              <a:t>1986 r. James M. Buchanan odbierał nagrodę im. Alfreda Nobla z </a:t>
            </a:r>
            <a:r>
              <a:rPr lang="pl-PL" dirty="0" smtClean="0"/>
              <a:t>ekonomii:</a:t>
            </a:r>
          </a:p>
          <a:p>
            <a:r>
              <a:rPr lang="pl-PL" sz="3200" dirty="0" smtClean="0"/>
              <a:t>„</a:t>
            </a:r>
            <a:r>
              <a:rPr lang="pl-PL" sz="3200" i="1" dirty="0"/>
              <a:t>Musimy rządy strząsnąć z naszych pleców, podciąć skrzydła biurokracji, deregulować, prywatyzować, obciąć wydatki federalne, rozbijać scentralizowaną władzę polityczną, obniżać podatki, wprowadzać dyscyplinę finansową</a:t>
            </a:r>
            <a:r>
              <a:rPr lang="pl-PL" sz="3200" dirty="0"/>
              <a:t>”.</a:t>
            </a:r>
          </a:p>
          <a:p>
            <a:endParaRPr lang="pl-PL" dirty="0"/>
          </a:p>
        </p:txBody>
      </p:sp>
    </p:spTree>
    <p:extLst>
      <p:ext uri="{BB962C8B-B14F-4D97-AF65-F5344CB8AC3E}">
        <p14:creationId xmlns:p14="http://schemas.microsoft.com/office/powerpoint/2010/main" val="154797853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3568" y="112713"/>
            <a:ext cx="8460432" cy="608012"/>
          </a:xfrm>
        </p:spPr>
        <p:txBody>
          <a:bodyPr/>
          <a:lstStyle/>
          <a:p>
            <a:r>
              <a:rPr lang="pl-PL" dirty="0"/>
              <a:t>Ludwig von </a:t>
            </a:r>
            <a:r>
              <a:rPr lang="pl-PL" dirty="0" err="1" smtClean="0"/>
              <a:t>Mises</a:t>
            </a:r>
            <a:r>
              <a:rPr lang="pl-PL" dirty="0" smtClean="0"/>
              <a:t>,‘Teoria </a:t>
            </a:r>
            <a:r>
              <a:rPr lang="pl-PL" dirty="0"/>
              <a:t>pieniądza i kredytu’ </a:t>
            </a:r>
          </a:p>
        </p:txBody>
      </p:sp>
      <p:sp>
        <p:nvSpPr>
          <p:cNvPr id="3" name="Symbol zastępczy zawartości 2"/>
          <p:cNvSpPr>
            <a:spLocks noGrp="1"/>
          </p:cNvSpPr>
          <p:nvPr>
            <p:ph idx="1"/>
          </p:nvPr>
        </p:nvSpPr>
        <p:spPr>
          <a:xfrm>
            <a:off x="611560" y="981075"/>
            <a:ext cx="8353053" cy="5688013"/>
          </a:xfrm>
        </p:spPr>
        <p:txBody>
          <a:bodyPr/>
          <a:lstStyle/>
          <a:p>
            <a:r>
              <a:rPr lang="pl-PL" sz="2800" dirty="0" smtClean="0"/>
              <a:t>„</a:t>
            </a:r>
            <a:r>
              <a:rPr lang="pl-PL" sz="2800" dirty="0"/>
              <a:t>Gdy po wojnach napoleońskich Wielka Brytania musiała zmierzyć się z problemem reformy walutowej, </a:t>
            </a:r>
            <a:r>
              <a:rPr lang="pl-PL" sz="2800" dirty="0">
                <a:solidFill>
                  <a:srgbClr val="FF0000"/>
                </a:solidFill>
              </a:rPr>
              <a:t>wybrała powrót do przedwojennego złotego parytetu funta </a:t>
            </a:r>
            <a:r>
              <a:rPr lang="pl-PL" sz="2800" dirty="0"/>
              <a:t>i nie zastanowiła się nad problemem stabilizacji kursu wymiany między papierowym funtem a złotem, jaki powstał na rynku pod wpływem inflacji. </a:t>
            </a:r>
            <a:r>
              <a:rPr lang="pl-PL" sz="2800" dirty="0">
                <a:solidFill>
                  <a:srgbClr val="FF0000"/>
                </a:solidFill>
              </a:rPr>
              <a:t>Wolała deflację niż stabilizację </a:t>
            </a:r>
            <a:r>
              <a:rPr lang="pl-PL" sz="2800" dirty="0"/>
              <a:t>i przyjęcie nowego parytetu odpowiadającego obecnej sytuacji na rynku</a:t>
            </a:r>
            <a:r>
              <a:rPr lang="pl-PL" sz="2800" dirty="0" smtClean="0"/>
              <a:t>.”</a:t>
            </a:r>
            <a:endParaRPr lang="pl-PL" sz="2800" dirty="0"/>
          </a:p>
        </p:txBody>
      </p:sp>
    </p:spTree>
    <p:extLst>
      <p:ext uri="{BB962C8B-B14F-4D97-AF65-F5344CB8AC3E}">
        <p14:creationId xmlns:p14="http://schemas.microsoft.com/office/powerpoint/2010/main" val="407860056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11560" y="112713"/>
            <a:ext cx="8532440" cy="608012"/>
          </a:xfrm>
        </p:spPr>
        <p:txBody>
          <a:bodyPr/>
          <a:lstStyle/>
          <a:p>
            <a:r>
              <a:rPr lang="pl-PL" dirty="0"/>
              <a:t>Ludwig von </a:t>
            </a:r>
            <a:r>
              <a:rPr lang="pl-PL" dirty="0" err="1" smtClean="0"/>
              <a:t>Mises</a:t>
            </a:r>
            <a:r>
              <a:rPr lang="pl-PL" dirty="0" smtClean="0"/>
              <a:t>,‘Teoria </a:t>
            </a:r>
            <a:r>
              <a:rPr lang="pl-PL" dirty="0"/>
              <a:t>pieniądza i kredytu’ </a:t>
            </a:r>
          </a:p>
        </p:txBody>
      </p:sp>
      <p:sp>
        <p:nvSpPr>
          <p:cNvPr id="3" name="Symbol zastępczy zawartości 2"/>
          <p:cNvSpPr>
            <a:spLocks noGrp="1"/>
          </p:cNvSpPr>
          <p:nvPr>
            <p:ph idx="1"/>
          </p:nvPr>
        </p:nvSpPr>
        <p:spPr>
          <a:xfrm>
            <a:off x="323528" y="981075"/>
            <a:ext cx="8820472" cy="5688013"/>
          </a:xfrm>
        </p:spPr>
        <p:txBody>
          <a:bodyPr/>
          <a:lstStyle/>
          <a:p>
            <a:r>
              <a:rPr lang="pl-PL" sz="2800" dirty="0" smtClean="0"/>
              <a:t>Zalecana </a:t>
            </a:r>
            <a:r>
              <a:rPr lang="pl-PL" sz="2800" dirty="0"/>
              <a:t>reforma systemu walutowego i powrót do zdrowego pieniądza zakładają </a:t>
            </a:r>
            <a:r>
              <a:rPr lang="pl-PL" sz="2800" dirty="0">
                <a:solidFill>
                  <a:srgbClr val="FF0000"/>
                </a:solidFill>
              </a:rPr>
              <a:t>radykalną zmianę filozofii ekonomicznej</a:t>
            </a:r>
            <a:r>
              <a:rPr lang="pl-PL" sz="2800" dirty="0"/>
              <a:t>. </a:t>
            </a:r>
            <a:r>
              <a:rPr lang="pl-PL" sz="2800" dirty="0" smtClean="0"/>
              <a:t>…</a:t>
            </a:r>
          </a:p>
          <a:p>
            <a:r>
              <a:rPr lang="pl-PL" sz="2800" dirty="0" smtClean="0"/>
              <a:t>Cynicy </a:t>
            </a:r>
            <a:r>
              <a:rPr lang="pl-PL" sz="2800" dirty="0"/>
              <a:t>odrzucają przywrócenie standardu złota jako utopijne. Mamy jednakże wybór tylko między dwoma utopiami: z jednej strony </a:t>
            </a:r>
            <a:r>
              <a:rPr lang="pl-PL" sz="2800" dirty="0">
                <a:solidFill>
                  <a:srgbClr val="FF0000"/>
                </a:solidFill>
              </a:rPr>
              <a:t>utopią gospodarki rynkowej</a:t>
            </a:r>
            <a:r>
              <a:rPr lang="pl-PL" sz="2800" dirty="0"/>
              <a:t>, nie sparaliżowanej przez sabotaż państwa, a z drugiej </a:t>
            </a:r>
            <a:r>
              <a:rPr lang="pl-PL" sz="2800" dirty="0">
                <a:solidFill>
                  <a:srgbClr val="FF0000"/>
                </a:solidFill>
              </a:rPr>
              <a:t>utopią całościowego, </a:t>
            </a:r>
            <a:r>
              <a:rPr lang="pl-PL" sz="2800" dirty="0" err="1">
                <a:solidFill>
                  <a:srgbClr val="FF0000"/>
                </a:solidFill>
              </a:rPr>
              <a:t>totalitarystycznego</a:t>
            </a:r>
            <a:r>
              <a:rPr lang="pl-PL" sz="2800" dirty="0">
                <a:solidFill>
                  <a:srgbClr val="FF0000"/>
                </a:solidFill>
              </a:rPr>
              <a:t> planowania</a:t>
            </a:r>
            <a:r>
              <a:rPr lang="pl-PL" sz="2800" dirty="0"/>
              <a:t>. Wybór pierwszej z alternatyw implikuje standard złota.”</a:t>
            </a:r>
          </a:p>
          <a:p>
            <a:endParaRPr lang="pl-PL" sz="2800" dirty="0"/>
          </a:p>
        </p:txBody>
      </p:sp>
    </p:spTree>
    <p:extLst>
      <p:ext uri="{BB962C8B-B14F-4D97-AF65-F5344CB8AC3E}">
        <p14:creationId xmlns:p14="http://schemas.microsoft.com/office/powerpoint/2010/main" val="38129523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Zapomniany kryzys </a:t>
            </a:r>
            <a:r>
              <a:rPr lang="pl-PL" dirty="0"/>
              <a:t>1920-21</a:t>
            </a:r>
          </a:p>
        </p:txBody>
      </p:sp>
      <p:sp>
        <p:nvSpPr>
          <p:cNvPr id="3" name="Symbol zastępczy zawartości 2"/>
          <p:cNvSpPr>
            <a:spLocks noGrp="1"/>
          </p:cNvSpPr>
          <p:nvPr>
            <p:ph idx="1"/>
          </p:nvPr>
        </p:nvSpPr>
        <p:spPr/>
        <p:txBody>
          <a:bodyPr/>
          <a:lstStyle/>
          <a:p>
            <a:r>
              <a:rPr lang="pl-PL" sz="2000" dirty="0"/>
              <a:t>nowy prezydent USA </a:t>
            </a:r>
            <a:r>
              <a:rPr lang="pl-PL" sz="2000" dirty="0">
                <a:solidFill>
                  <a:srgbClr val="FF0000"/>
                </a:solidFill>
              </a:rPr>
              <a:t>Warren Harding </a:t>
            </a:r>
            <a:r>
              <a:rPr lang="pl-PL" sz="2000" dirty="0"/>
              <a:t>w ciągu zaledwie jednego roku budżetowego (1920-1921) obniżył poziom wydatków federalnych  z 18,5 miliardów dolarów do 6,4 miliardów dolarów, czyli o 65 procent. Podobna polityka cięcia budżetu kontynuowana była przez kolejne dwa lata obniżając wydatki budżetowe do 3,3 miliarda dolarów w 1922. Towarzyszyła temu działaniu polityka </a:t>
            </a:r>
            <a:r>
              <a:rPr lang="pl-PL" sz="2000" dirty="0" err="1">
                <a:solidFill>
                  <a:srgbClr val="FF0000"/>
                </a:solidFill>
              </a:rPr>
              <a:t>Fed</a:t>
            </a:r>
            <a:r>
              <a:rPr lang="pl-PL" sz="2000" dirty="0">
                <a:solidFill>
                  <a:srgbClr val="FF0000"/>
                </a:solidFill>
              </a:rPr>
              <a:t> </a:t>
            </a:r>
            <a:r>
              <a:rPr lang="pl-PL" sz="2000" dirty="0"/>
              <a:t>zmniejszająca radykalnie bazę monetarną (czemu towarzyszyła naturalnie deflacja). </a:t>
            </a:r>
            <a:endParaRPr lang="pl-PL" sz="2000" dirty="0" smtClean="0"/>
          </a:p>
          <a:p>
            <a:r>
              <a:rPr lang="pl-PL" sz="2000" dirty="0" smtClean="0"/>
              <a:t>Przedsiębiorcy </a:t>
            </a:r>
            <a:r>
              <a:rPr lang="pl-PL" sz="2000" dirty="0"/>
              <a:t>uwierzyli w skuteczność i konsekwencje tego typu działań i już w 1922 roku wielkość produkcji wyraźnie wzrosła. Gospodarka amerykańska wyszła z kryzysu 1920-21 bardzo szybko, a z kryzysu w 1929 roku wychodziła przez następne 10 lat. </a:t>
            </a:r>
            <a:endParaRPr lang="pl-PL" sz="2000" dirty="0" smtClean="0"/>
          </a:p>
          <a:p>
            <a:r>
              <a:rPr lang="pl-PL" sz="2000" dirty="0" smtClean="0"/>
              <a:t>Dlatego </a:t>
            </a:r>
            <a:r>
              <a:rPr lang="pl-PL" sz="2000" dirty="0"/>
              <a:t>też często kryzys 1920-21 nazywany jest ‘</a:t>
            </a:r>
            <a:r>
              <a:rPr lang="pl-PL" sz="2000" dirty="0">
                <a:solidFill>
                  <a:srgbClr val="FF0000"/>
                </a:solidFill>
              </a:rPr>
              <a:t>kryzysem o którym nie słyszeliście</a:t>
            </a:r>
            <a:r>
              <a:rPr lang="pl-PL" sz="2000" dirty="0"/>
              <a:t>’ albo ‘zapomnianym kryzysem’. </a:t>
            </a:r>
          </a:p>
        </p:txBody>
      </p:sp>
    </p:spTree>
    <p:extLst>
      <p:ext uri="{BB962C8B-B14F-4D97-AF65-F5344CB8AC3E}">
        <p14:creationId xmlns:p14="http://schemas.microsoft.com/office/powerpoint/2010/main" val="3954508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Obraz 4" descr="http://galeria.bankier.pl/p/f/9/ade702610d2457-580-326-0-0-590-3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4744"/>
            <a:ext cx="84248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Tytuł 1"/>
          <p:cNvSpPr>
            <a:spLocks noGrp="1"/>
          </p:cNvSpPr>
          <p:nvPr>
            <p:ph type="title"/>
          </p:nvPr>
        </p:nvSpPr>
        <p:spPr/>
        <p:txBody>
          <a:bodyPr/>
          <a:lstStyle/>
          <a:p>
            <a:r>
              <a:rPr lang="pl-PL" altLang="en-US" smtClean="0"/>
              <a:t>?</a:t>
            </a:r>
          </a:p>
        </p:txBody>
      </p:sp>
      <mc:AlternateContent xmlns:mc="http://schemas.openxmlformats.org/markup-compatibility/2006">
        <mc:Choice xmlns:a14="http://schemas.microsoft.com/office/drawing/2010/main" Requires="a14">
          <p:sp>
            <p:nvSpPr>
              <p:cNvPr id="6147" name="Symbol zastępczy zawartości 2"/>
              <p:cNvSpPr>
                <a:spLocks noGrp="1"/>
              </p:cNvSpPr>
              <p:nvPr>
                <p:ph idx="1"/>
              </p:nvPr>
            </p:nvSpPr>
            <p:spPr/>
            <p:txBody>
              <a:bodyPr/>
              <a:lstStyle/>
              <a:p>
                <a:pPr marL="0" indent="0">
                  <a:buNone/>
                </a:pPr>
                <a:r>
                  <a:rPr lang="pl-PL" sz="2400" dirty="0"/>
                  <a:t>Miałem </a:t>
                </a:r>
                <a:r>
                  <a:rPr lang="pl-PL" sz="2400" i="1" dirty="0"/>
                  <a:t>x</a:t>
                </a:r>
                <a:r>
                  <a:rPr lang="pl-PL" sz="2400" dirty="0"/>
                  <a:t> złotych, oddałem do banki na </a:t>
                </a:r>
                <a:r>
                  <a:rPr lang="pl-PL" sz="2400" i="1" dirty="0"/>
                  <a:t>r</a:t>
                </a:r>
                <a:r>
                  <a:rPr lang="pl-PL" sz="2400" dirty="0"/>
                  <a:t> procent, w tym czasie była inflacja </a:t>
                </a:r>
                <a:r>
                  <a:rPr lang="pl-PL" sz="2400" i="1" dirty="0"/>
                  <a:t>i</a:t>
                </a:r>
                <a:r>
                  <a:rPr lang="pl-PL" sz="2400" dirty="0"/>
                  <a:t> procent. Ile zarobiłem/straciłem?</a:t>
                </a:r>
                <a:endParaRPr lang="en-GB" sz="2400" dirty="0"/>
              </a:p>
              <a:p>
                <a:pPr marL="0" indent="0">
                  <a:buNone/>
                </a:pPr>
                <a14:m>
                  <m:oMathPara xmlns:m="http://schemas.openxmlformats.org/officeDocument/2006/math">
                    <m:oMathParaPr>
                      <m:jc m:val="centerGroup"/>
                    </m:oMathParaPr>
                    <m:oMath xmlns:m="http://schemas.openxmlformats.org/officeDocument/2006/math">
                      <m:f>
                        <m:fPr>
                          <m:ctrlPr>
                            <a:rPr lang="en-GB" sz="2400" i="1">
                              <a:latin typeface="Cambria Math"/>
                            </a:rPr>
                          </m:ctrlPr>
                        </m:fPr>
                        <m:num>
                          <m:r>
                            <a:rPr lang="pl-PL" sz="2400" i="1">
                              <a:latin typeface="Cambria Math"/>
                            </a:rPr>
                            <m:t>𝑥</m:t>
                          </m:r>
                          <m:r>
                            <a:rPr lang="pl-PL" sz="2400" i="1">
                              <a:latin typeface="Cambria Math"/>
                            </a:rPr>
                            <m:t>(1+</m:t>
                          </m:r>
                          <m:r>
                            <a:rPr lang="pl-PL" sz="2400" i="1">
                              <a:latin typeface="Cambria Math"/>
                            </a:rPr>
                            <m:t>𝑟</m:t>
                          </m:r>
                          <m:r>
                            <a:rPr lang="pl-PL" sz="2400" i="1">
                              <a:latin typeface="Cambria Math"/>
                            </a:rPr>
                            <m:t>)</m:t>
                          </m:r>
                        </m:num>
                        <m:den>
                          <m:r>
                            <a:rPr lang="pl-PL" sz="2400" i="1">
                              <a:latin typeface="Cambria Math"/>
                            </a:rPr>
                            <m:t>1+</m:t>
                          </m:r>
                          <m:r>
                            <a:rPr lang="pl-PL" sz="2400" i="1">
                              <a:latin typeface="Cambria Math"/>
                            </a:rPr>
                            <m:t>𝑖</m:t>
                          </m:r>
                        </m:den>
                      </m:f>
                      <m:r>
                        <a:rPr lang="pl-PL" sz="2400" i="1">
                          <a:latin typeface="Cambria Math"/>
                        </a:rPr>
                        <m:t>= </m:t>
                      </m:r>
                      <m:f>
                        <m:fPr>
                          <m:ctrlPr>
                            <a:rPr lang="en-GB" sz="2400" i="1">
                              <a:latin typeface="Cambria Math"/>
                            </a:rPr>
                          </m:ctrlPr>
                        </m:fPr>
                        <m:num>
                          <m:r>
                            <a:rPr lang="pl-PL" sz="2400" i="1">
                              <a:latin typeface="Cambria Math"/>
                            </a:rPr>
                            <m:t>𝑥</m:t>
                          </m:r>
                          <m:r>
                            <a:rPr lang="pl-PL" sz="2400" i="1">
                              <a:latin typeface="Cambria Math"/>
                            </a:rPr>
                            <m:t>(1+0.05)</m:t>
                          </m:r>
                        </m:num>
                        <m:den>
                          <m:r>
                            <a:rPr lang="pl-PL" sz="2400" i="1">
                              <a:latin typeface="Cambria Math"/>
                            </a:rPr>
                            <m:t>1+0.04</m:t>
                          </m:r>
                        </m:den>
                      </m:f>
                      <m:r>
                        <a:rPr lang="pl-PL" sz="2400" i="1">
                          <a:latin typeface="Cambria Math"/>
                        </a:rPr>
                        <m:t>=</m:t>
                      </m:r>
                      <m:r>
                        <a:rPr lang="pl-PL" sz="2400" i="1">
                          <a:latin typeface="Cambria Math"/>
                        </a:rPr>
                        <m:t>𝑥</m:t>
                      </m:r>
                      <m:r>
                        <a:rPr lang="pl-PL" sz="2400" i="1">
                          <a:latin typeface="Cambria Math"/>
                        </a:rPr>
                        <m:t>∗1,009615</m:t>
                      </m:r>
                    </m:oMath>
                  </m:oMathPara>
                </a14:m>
                <a:endParaRPr lang="en-GB" sz="2400" dirty="0"/>
              </a:p>
              <a:p>
                <a:pPr marL="0" indent="0">
                  <a:buNone/>
                </a:pPr>
                <a:r>
                  <a:rPr lang="pl-PL" sz="2400" dirty="0"/>
                  <a:t>Czyli zarobiłem 0,9615%</a:t>
                </a:r>
                <a:endParaRPr lang="en-GB" sz="2400" dirty="0"/>
              </a:p>
              <a:p>
                <a:pPr marL="0" indent="0">
                  <a:buNone/>
                </a:pPr>
                <a:r>
                  <a:rPr lang="pl-PL" sz="2400" dirty="0" smtClean="0"/>
                  <a:t>Przykład:</a:t>
                </a:r>
                <a:endParaRPr lang="en-GB" sz="2400" dirty="0"/>
              </a:p>
              <a:p>
                <a:pPr marL="0" indent="0">
                  <a:buNone/>
                </a:pPr>
                <a:r>
                  <a:rPr lang="pl-PL" sz="2400" dirty="0"/>
                  <a:t>Mam 100 zł, a cena koszuli to 50 zł. Czyli na początku roku mogę kupić dwie koszule. Po roku dostaje 105 zł, ale koszula kosztuje 52 zł, czyli mogę kupić 2,01923077 koszuli. Zatem moja stopa zysku </a:t>
                </a:r>
                <a:r>
                  <a:rPr lang="pl-PL" sz="2400" dirty="0" smtClean="0"/>
                  <a:t>wynosi</a:t>
                </a:r>
                <a:r>
                  <a:rPr lang="pl-PL" sz="2400" dirty="0" smtClean="0"/>
                  <a:t>:</a:t>
                </a:r>
              </a:p>
              <a:p>
                <a:pPr marL="0" indent="0">
                  <a:buNone/>
                </a:pPr>
                <a:r>
                  <a:rPr lang="pl-PL" sz="2400" dirty="0" smtClean="0"/>
                  <a:t>(2,01923077- 2)/2=0,009615</a:t>
                </a:r>
              </a:p>
              <a:p>
                <a:pPr marL="0" indent="0">
                  <a:buNone/>
                </a:pPr>
                <a:r>
                  <a:rPr lang="pl-PL" sz="2400" dirty="0" smtClean="0"/>
                  <a:t>czyli </a:t>
                </a:r>
                <a:r>
                  <a:rPr lang="pl-PL" sz="2400" dirty="0" smtClean="0"/>
                  <a:t>0.9615%.</a:t>
                </a:r>
                <a:endParaRPr lang="pl-PL" altLang="en-US" sz="2400" dirty="0" smtClean="0"/>
              </a:p>
            </p:txBody>
          </p:sp>
        </mc:Choice>
        <mc:Fallback>
          <p:sp>
            <p:nvSpPr>
              <p:cNvPr id="6147" name="Symbol zastępczy zawartości 2"/>
              <p:cNvSpPr>
                <a:spLocks noGrp="1" noRot="1" noChangeAspect="1" noMove="1" noResize="1" noEditPoints="1" noAdjustHandles="1" noChangeArrowheads="1" noChangeShapeType="1" noTextEdit="1"/>
              </p:cNvSpPr>
              <p:nvPr>
                <p:ph idx="1"/>
              </p:nvPr>
            </p:nvSpPr>
            <p:spPr>
              <a:blipFill rotWithShape="1">
                <a:blip r:embed="rId4"/>
                <a:stretch>
                  <a:fillRect l="-1209" t="-857"/>
                </a:stretch>
              </a:blipFill>
            </p:spPr>
            <p:txBody>
              <a:bodyPr/>
              <a:lstStyle/>
              <a:p>
                <a:r>
                  <a:rPr lang="en-GB">
                    <a:noFill/>
                  </a:rPr>
                  <a:t> </a:t>
                </a:r>
              </a:p>
            </p:txBody>
          </p:sp>
        </mc:Fallback>
      </mc:AlternateContent>
    </p:spTree>
    <p:extLst>
      <p:ext uri="{BB962C8B-B14F-4D97-AF65-F5344CB8AC3E}">
        <p14:creationId xmlns:p14="http://schemas.microsoft.com/office/powerpoint/2010/main" val="351580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148"/>
                                        </p:tgtEl>
                                      </p:cBhvr>
                                    </p:animEffect>
                                    <p:set>
                                      <p:cBhvr>
                                        <p:cTn id="7" dur="1" fill="hold">
                                          <p:stCondLst>
                                            <p:cond delay="499"/>
                                          </p:stCondLst>
                                        </p:cTn>
                                        <p:tgtEl>
                                          <p:spTgt spid="6148"/>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wipe(left)">
                                      <p:cBhvr>
                                        <p:cTn id="10" dur="500"/>
                                        <p:tgtEl>
                                          <p:spTgt spid="61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Effect transition="in" filter="wipe(left)">
                                      <p:cBhvr>
                                        <p:cTn id="15" dur="500"/>
                                        <p:tgtEl>
                                          <p:spTgt spid="61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47">
                                            <p:txEl>
                                              <p:pRg st="2" end="2"/>
                                            </p:txEl>
                                          </p:spTgt>
                                        </p:tgtEl>
                                        <p:attrNameLst>
                                          <p:attrName>style.visibility</p:attrName>
                                        </p:attrNameLst>
                                      </p:cBhvr>
                                      <p:to>
                                        <p:strVal val="visible"/>
                                      </p:to>
                                    </p:set>
                                    <p:animEffect transition="in" filter="wipe(left)">
                                      <p:cBhvr>
                                        <p:cTn id="20" dur="500"/>
                                        <p:tgtEl>
                                          <p:spTgt spid="61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Effect transition="in" filter="wipe(left)">
                                      <p:cBhvr>
                                        <p:cTn id="25" dur="500"/>
                                        <p:tgtEl>
                                          <p:spTgt spid="6147">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147">
                                            <p:txEl>
                                              <p:pRg st="4" end="4"/>
                                            </p:txEl>
                                          </p:spTgt>
                                        </p:tgtEl>
                                        <p:attrNameLst>
                                          <p:attrName>style.visibility</p:attrName>
                                        </p:attrNameLst>
                                      </p:cBhvr>
                                      <p:to>
                                        <p:strVal val="visible"/>
                                      </p:to>
                                    </p:set>
                                    <p:animEffect transition="in" filter="wipe(left)">
                                      <p:cBhvr>
                                        <p:cTn id="28" dur="500"/>
                                        <p:tgtEl>
                                          <p:spTgt spid="614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Effect transition="in" filter="wipe(left)">
                                      <p:cBhvr>
                                        <p:cTn id="33" dur="500"/>
                                        <p:tgtEl>
                                          <p:spTgt spid="6147">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147">
                                            <p:txEl>
                                              <p:pRg st="6" end="6"/>
                                            </p:txEl>
                                          </p:spTgt>
                                        </p:tgtEl>
                                        <p:attrNameLst>
                                          <p:attrName>style.visibility</p:attrName>
                                        </p:attrNameLst>
                                      </p:cBhvr>
                                      <p:to>
                                        <p:strVal val="visible"/>
                                      </p:to>
                                    </p:set>
                                    <p:animEffect transition="in" filter="wipe(left)">
                                      <p:cBhvr>
                                        <p:cTn id="3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Zapomniany kryzys 1920-21</a:t>
            </a:r>
          </a:p>
        </p:txBody>
      </p:sp>
      <p:sp>
        <p:nvSpPr>
          <p:cNvPr id="3" name="Symbol zastępczy zawartości 2"/>
          <p:cNvSpPr>
            <a:spLocks noGrp="1"/>
          </p:cNvSpPr>
          <p:nvPr>
            <p:ph idx="1"/>
          </p:nvPr>
        </p:nvSpPr>
        <p:spPr/>
        <p:txBody>
          <a:bodyPr/>
          <a:lstStyle/>
          <a:p>
            <a:endParaRPr lang="pl-PL" dirty="0"/>
          </a:p>
        </p:txBody>
      </p:sp>
      <p:pic>
        <p:nvPicPr>
          <p:cNvPr id="3074" name="Picture 2" descr="http://sphotos-g.ak.fbcdn.net/hphotos-ak-ash4/424451_523589661004903_1058677713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525" y="814653"/>
            <a:ext cx="8006931" cy="5638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7762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Traktat fiskalny UE</a:t>
            </a:r>
            <a:endParaRPr lang="pl-PL" dirty="0"/>
          </a:p>
        </p:txBody>
      </p:sp>
      <p:sp>
        <p:nvSpPr>
          <p:cNvPr id="3" name="Symbol zastępczy zawartości 2"/>
          <p:cNvSpPr>
            <a:spLocks noGrp="1"/>
          </p:cNvSpPr>
          <p:nvPr>
            <p:ph idx="1"/>
          </p:nvPr>
        </p:nvSpPr>
        <p:spPr>
          <a:xfrm>
            <a:off x="611560" y="981075"/>
            <a:ext cx="8532440" cy="5688013"/>
          </a:xfrm>
        </p:spPr>
        <p:txBody>
          <a:bodyPr/>
          <a:lstStyle/>
          <a:p>
            <a:r>
              <a:rPr lang="pl-PL" dirty="0" smtClean="0"/>
              <a:t>Deficyt </a:t>
            </a:r>
            <a:r>
              <a:rPr lang="pl-PL" dirty="0" smtClean="0">
                <a:solidFill>
                  <a:srgbClr val="FF0000"/>
                </a:solidFill>
              </a:rPr>
              <a:t>1</a:t>
            </a:r>
            <a:r>
              <a:rPr lang="pl-PL" dirty="0">
                <a:solidFill>
                  <a:srgbClr val="FF0000"/>
                </a:solidFill>
              </a:rPr>
              <a:t>%</a:t>
            </a:r>
            <a:r>
              <a:rPr lang="pl-PL" dirty="0"/>
              <a:t> PKB (lub </a:t>
            </a:r>
            <a:r>
              <a:rPr lang="pl-PL" dirty="0">
                <a:solidFill>
                  <a:srgbClr val="FF0000"/>
                </a:solidFill>
              </a:rPr>
              <a:t>0,5%</a:t>
            </a:r>
            <a:r>
              <a:rPr lang="pl-PL" dirty="0"/>
              <a:t> PKB) oraz konieczność sukcesywnego zmniejszania limitu długu publicznego, tak by w perspektywie kilkunastu lat był on </a:t>
            </a:r>
            <a:r>
              <a:rPr lang="pl-PL" dirty="0">
                <a:solidFill>
                  <a:srgbClr val="FF0000"/>
                </a:solidFill>
              </a:rPr>
              <a:t>na poziomie 60% PKB</a:t>
            </a:r>
            <a:r>
              <a:rPr lang="pl-PL" dirty="0"/>
              <a:t> (co nie oznacza, że nominalna wartość tego długu będzie </a:t>
            </a:r>
            <a:r>
              <a:rPr lang="pl-PL" dirty="0" smtClean="0"/>
              <a:t>malała)</a:t>
            </a:r>
          </a:p>
          <a:p>
            <a:r>
              <a:rPr lang="pl-PL" dirty="0" smtClean="0"/>
              <a:t>możliwość </a:t>
            </a:r>
            <a:r>
              <a:rPr lang="pl-PL" dirty="0"/>
              <a:t>zawieszenia postulowanych reguł ze względu na </a:t>
            </a:r>
            <a:r>
              <a:rPr lang="pl-PL" dirty="0">
                <a:solidFill>
                  <a:srgbClr val="FF0000"/>
                </a:solidFill>
              </a:rPr>
              <a:t>„wyjątkowe okoliczności”</a:t>
            </a:r>
            <a:r>
              <a:rPr lang="pl-PL" dirty="0"/>
              <a:t> (np. wyjątkowe wydarzenia będące poza kontrolą rządów). </a:t>
            </a:r>
          </a:p>
        </p:txBody>
      </p:sp>
    </p:spTree>
    <p:extLst>
      <p:ext uri="{BB962C8B-B14F-4D97-AF65-F5344CB8AC3E}">
        <p14:creationId xmlns:p14="http://schemas.microsoft.com/office/powerpoint/2010/main" val="182347626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‘nie ma zmiłuj się’</a:t>
            </a:r>
          </a:p>
        </p:txBody>
      </p:sp>
      <p:sp>
        <p:nvSpPr>
          <p:cNvPr id="3" name="Symbol zastępczy zawartości 2"/>
          <p:cNvSpPr>
            <a:spLocks noGrp="1"/>
          </p:cNvSpPr>
          <p:nvPr>
            <p:ph idx="1"/>
          </p:nvPr>
        </p:nvSpPr>
        <p:spPr>
          <a:xfrm>
            <a:off x="467544" y="981075"/>
            <a:ext cx="8784976" cy="5688013"/>
          </a:xfrm>
        </p:spPr>
        <p:txBody>
          <a:bodyPr/>
          <a:lstStyle/>
          <a:p>
            <a:r>
              <a:rPr lang="pl-PL" dirty="0" smtClean="0"/>
              <a:t>redukcja </a:t>
            </a:r>
            <a:r>
              <a:rPr lang="pl-PL" dirty="0"/>
              <a:t>wydatków (nie deficytów) o kilkadziesiąt </a:t>
            </a:r>
            <a:r>
              <a:rPr lang="pl-PL" dirty="0" smtClean="0"/>
              <a:t>procent, </a:t>
            </a:r>
          </a:p>
          <a:p>
            <a:r>
              <a:rPr lang="pl-PL" dirty="0" smtClean="0"/>
              <a:t>wydatki publiczne </a:t>
            </a:r>
            <a:r>
              <a:rPr lang="pl-PL" dirty="0"/>
              <a:t>na poziomie co najwyżej kilkunastu procent </a:t>
            </a:r>
            <a:r>
              <a:rPr lang="pl-PL" dirty="0" smtClean="0"/>
              <a:t>PKB</a:t>
            </a:r>
          </a:p>
          <a:p>
            <a:r>
              <a:rPr lang="pl-PL" dirty="0" smtClean="0"/>
              <a:t>zadłużenie </a:t>
            </a:r>
            <a:r>
              <a:rPr lang="pl-PL" dirty="0"/>
              <a:t>na poziomie nie większym niż 20% (a najlepiej całkowita likwidacja zadłużenia</a:t>
            </a:r>
            <a:r>
              <a:rPr lang="pl-PL" dirty="0" smtClean="0"/>
              <a:t>).</a:t>
            </a:r>
          </a:p>
          <a:p>
            <a:pPr lvl="1"/>
            <a:r>
              <a:rPr lang="pl-PL" dirty="0" smtClean="0"/>
              <a:t>Szwecja - na </a:t>
            </a:r>
            <a:r>
              <a:rPr lang="pl-PL" dirty="0"/>
              <a:t>początku lat 1990. </a:t>
            </a:r>
            <a:r>
              <a:rPr lang="pl-PL" dirty="0" smtClean="0"/>
              <a:t>zadłużenie </a:t>
            </a:r>
            <a:r>
              <a:rPr lang="pl-PL" dirty="0"/>
              <a:t>zbliżające się do 70% PKB, a obecnie jest ono już poniżej 40% </a:t>
            </a:r>
            <a:endParaRPr lang="pl-PL" dirty="0" smtClean="0"/>
          </a:p>
          <a:p>
            <a:pPr lvl="2"/>
            <a:r>
              <a:rPr lang="pl-PL" dirty="0" smtClean="0"/>
              <a:t>rząd </a:t>
            </a:r>
            <a:r>
              <a:rPr lang="pl-PL" dirty="0"/>
              <a:t>Szwecji wprowadził rygorystyczną dyscyplinę budżetową, zredukował wydatki </a:t>
            </a:r>
            <a:r>
              <a:rPr lang="pl-PL" dirty="0" smtClean="0"/>
              <a:t>publiczne; wpływy </a:t>
            </a:r>
            <a:r>
              <a:rPr lang="pl-PL" dirty="0"/>
              <a:t>z prywatyzacji na </a:t>
            </a:r>
            <a:r>
              <a:rPr lang="pl-PL" dirty="0" smtClean="0"/>
              <a:t>redukcję zadłużenia.</a:t>
            </a:r>
            <a:endParaRPr lang="pl-PL" dirty="0"/>
          </a:p>
          <a:p>
            <a:endParaRPr lang="pl-PL" dirty="0"/>
          </a:p>
        </p:txBody>
      </p:sp>
    </p:spTree>
    <p:extLst>
      <p:ext uri="{BB962C8B-B14F-4D97-AF65-F5344CB8AC3E}">
        <p14:creationId xmlns:p14="http://schemas.microsoft.com/office/powerpoint/2010/main" val="275349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2852936"/>
            <a:ext cx="7727950" cy="608012"/>
          </a:xfrm>
        </p:spPr>
        <p:txBody>
          <a:bodyPr/>
          <a:lstStyle/>
          <a:p>
            <a:pPr algn="ctr"/>
            <a:r>
              <a:rPr lang="pl-PL" sz="6000" dirty="0" smtClean="0"/>
              <a:t>Dziękuję</a:t>
            </a:r>
            <a:endParaRPr lang="pl-PL" sz="6000" dirty="0"/>
          </a:p>
        </p:txBody>
      </p:sp>
      <p:sp>
        <p:nvSpPr>
          <p:cNvPr id="3" name="Symbol zastępczy zawartości 2"/>
          <p:cNvSpPr>
            <a:spLocks noGrp="1"/>
          </p:cNvSpPr>
          <p:nvPr>
            <p:ph idx="1"/>
          </p:nvPr>
        </p:nvSpPr>
        <p:spPr/>
        <p:txBody>
          <a:bodyPr/>
          <a:lstStyle/>
          <a:p>
            <a:endParaRPr lang="pl-PL" dirty="0"/>
          </a:p>
        </p:txBody>
      </p:sp>
    </p:spTree>
    <p:extLst>
      <p:ext uri="{BB962C8B-B14F-4D97-AF65-F5344CB8AC3E}">
        <p14:creationId xmlns:p14="http://schemas.microsoft.com/office/powerpoint/2010/main" val="21766343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Dług państwowy/PKB (2011)</a:t>
            </a:r>
            <a:endParaRPr lang="pl-PL" b="1" dirty="0"/>
          </a:p>
        </p:txBody>
      </p:sp>
      <p:sp>
        <p:nvSpPr>
          <p:cNvPr id="3" name="Symbol zastępczy zawartości 2"/>
          <p:cNvSpPr>
            <a:spLocks noGrp="1"/>
          </p:cNvSpPr>
          <p:nvPr>
            <p:ph sz="half" idx="1"/>
          </p:nvPr>
        </p:nvSpPr>
        <p:spPr/>
        <p:txBody>
          <a:bodyPr/>
          <a:lstStyle/>
          <a:p>
            <a:r>
              <a:rPr lang="pl-PL" dirty="0"/>
              <a:t>34 </a:t>
            </a:r>
            <a:r>
              <a:rPr lang="pl-PL" dirty="0" smtClean="0"/>
              <a:t>kraje OECD: 97,6</a:t>
            </a:r>
            <a:r>
              <a:rPr lang="pl-PL" dirty="0"/>
              <a:t>% ogólnego </a:t>
            </a:r>
            <a:r>
              <a:rPr lang="pl-PL" dirty="0" smtClean="0"/>
              <a:t>PKB</a:t>
            </a:r>
          </a:p>
          <a:p>
            <a:r>
              <a:rPr lang="pl-PL" dirty="0" smtClean="0"/>
              <a:t>Polska 62%</a:t>
            </a:r>
          </a:p>
          <a:p>
            <a:endParaRPr lang="pl-PL" dirty="0" smtClean="0"/>
          </a:p>
          <a:p>
            <a:r>
              <a:rPr lang="pl-PL" dirty="0">
                <a:solidFill>
                  <a:srgbClr val="FF0000"/>
                </a:solidFill>
              </a:rPr>
              <a:t>Japonia 199,7% PKB</a:t>
            </a:r>
            <a:r>
              <a:rPr lang="pl-PL" dirty="0" smtClean="0">
                <a:solidFill>
                  <a:srgbClr val="FF0000"/>
                </a:solidFill>
              </a:rPr>
              <a:t>,</a:t>
            </a:r>
          </a:p>
          <a:p>
            <a:r>
              <a:rPr lang="pl-PL" dirty="0" smtClean="0">
                <a:solidFill>
                  <a:srgbClr val="FF0000"/>
                </a:solidFill>
              </a:rPr>
              <a:t>Grecja 147,3%</a:t>
            </a:r>
          </a:p>
          <a:p>
            <a:r>
              <a:rPr lang="pl-PL" dirty="0" smtClean="0">
                <a:solidFill>
                  <a:srgbClr val="FF0000"/>
                </a:solidFill>
              </a:rPr>
              <a:t>Włochy </a:t>
            </a:r>
            <a:r>
              <a:rPr lang="pl-PL" dirty="0">
                <a:solidFill>
                  <a:srgbClr val="FF0000"/>
                </a:solidFill>
              </a:rPr>
              <a:t>126,8</a:t>
            </a:r>
            <a:r>
              <a:rPr lang="pl-PL" dirty="0" smtClean="0">
                <a:solidFill>
                  <a:srgbClr val="FF0000"/>
                </a:solidFill>
              </a:rPr>
              <a:t>%</a:t>
            </a:r>
          </a:p>
          <a:p>
            <a:r>
              <a:rPr lang="pl-PL" dirty="0" smtClean="0">
                <a:solidFill>
                  <a:srgbClr val="FF0000"/>
                </a:solidFill>
              </a:rPr>
              <a:t>Islandia 120,2</a:t>
            </a:r>
            <a:r>
              <a:rPr lang="pl-PL" dirty="0">
                <a:solidFill>
                  <a:srgbClr val="FF0000"/>
                </a:solidFill>
              </a:rPr>
              <a:t>%</a:t>
            </a:r>
            <a:endParaRPr lang="pl-PL" dirty="0" smtClean="0">
              <a:solidFill>
                <a:srgbClr val="FF0000"/>
              </a:solidFill>
            </a:endParaRPr>
          </a:p>
        </p:txBody>
      </p:sp>
      <p:sp>
        <p:nvSpPr>
          <p:cNvPr id="4" name="Symbol zastępczy zawartości 3"/>
          <p:cNvSpPr>
            <a:spLocks noGrp="1"/>
          </p:cNvSpPr>
          <p:nvPr>
            <p:ph sz="half" idx="2"/>
          </p:nvPr>
        </p:nvSpPr>
        <p:spPr>
          <a:xfrm>
            <a:off x="4499992" y="981075"/>
            <a:ext cx="4464621" cy="5688013"/>
          </a:xfrm>
        </p:spPr>
        <p:txBody>
          <a:bodyPr/>
          <a:lstStyle/>
          <a:p>
            <a:r>
              <a:rPr lang="pl-PL" dirty="0">
                <a:solidFill>
                  <a:srgbClr val="00B050"/>
                </a:solidFill>
              </a:rPr>
              <a:t>Estonia 12,1</a:t>
            </a:r>
            <a:r>
              <a:rPr lang="pl-PL" dirty="0" smtClean="0">
                <a:solidFill>
                  <a:srgbClr val="00B050"/>
                </a:solidFill>
              </a:rPr>
              <a:t>%</a:t>
            </a:r>
          </a:p>
          <a:p>
            <a:r>
              <a:rPr lang="pl-PL" dirty="0" smtClean="0">
                <a:solidFill>
                  <a:srgbClr val="00B050"/>
                </a:solidFill>
              </a:rPr>
              <a:t>Luksemburg </a:t>
            </a:r>
            <a:r>
              <a:rPr lang="pl-PL" dirty="0">
                <a:solidFill>
                  <a:srgbClr val="00B050"/>
                </a:solidFill>
              </a:rPr>
              <a:t>19,7</a:t>
            </a:r>
            <a:r>
              <a:rPr lang="pl-PL" dirty="0" smtClean="0">
                <a:solidFill>
                  <a:srgbClr val="00B050"/>
                </a:solidFill>
              </a:rPr>
              <a:t>%</a:t>
            </a:r>
          </a:p>
          <a:p>
            <a:r>
              <a:rPr lang="pl-PL" dirty="0" smtClean="0">
                <a:solidFill>
                  <a:srgbClr val="00B050"/>
                </a:solidFill>
              </a:rPr>
              <a:t>Australia </a:t>
            </a:r>
            <a:r>
              <a:rPr lang="pl-PL" dirty="0">
                <a:solidFill>
                  <a:srgbClr val="00B050"/>
                </a:solidFill>
              </a:rPr>
              <a:t>25,7</a:t>
            </a:r>
            <a:r>
              <a:rPr lang="pl-PL" dirty="0" smtClean="0">
                <a:solidFill>
                  <a:srgbClr val="00B050"/>
                </a:solidFill>
              </a:rPr>
              <a:t>% </a:t>
            </a:r>
          </a:p>
          <a:p>
            <a:r>
              <a:rPr lang="pl-PL" dirty="0" smtClean="0">
                <a:solidFill>
                  <a:srgbClr val="00B050"/>
                </a:solidFill>
              </a:rPr>
              <a:t>Korea </a:t>
            </a:r>
            <a:r>
              <a:rPr lang="pl-PL" dirty="0">
                <a:solidFill>
                  <a:srgbClr val="00B050"/>
                </a:solidFill>
              </a:rPr>
              <a:t>Płd. </a:t>
            </a:r>
            <a:r>
              <a:rPr lang="pl-PL" dirty="0" smtClean="0">
                <a:solidFill>
                  <a:srgbClr val="00B050"/>
                </a:solidFill>
              </a:rPr>
              <a:t>33,9%</a:t>
            </a:r>
          </a:p>
          <a:p>
            <a:r>
              <a:rPr lang="pl-PL" dirty="0" smtClean="0">
                <a:solidFill>
                  <a:srgbClr val="00B050"/>
                </a:solidFill>
              </a:rPr>
              <a:t>Nowa Zelandia 38,7</a:t>
            </a:r>
            <a:r>
              <a:rPr lang="pl-PL" dirty="0"/>
              <a:t>;</a:t>
            </a: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305" y="3449931"/>
            <a:ext cx="3619882" cy="3408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3496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3568" y="116632"/>
            <a:ext cx="8604448" cy="608012"/>
          </a:xfrm>
        </p:spPr>
        <p:txBody>
          <a:bodyPr/>
          <a:lstStyle/>
          <a:p>
            <a:r>
              <a:rPr lang="pl-PL" b="1" dirty="0" smtClean="0"/>
              <a:t>Wydatki socjalne (OECD 19,2% PKB, 2007)</a:t>
            </a:r>
            <a:endParaRPr lang="pl-PL" b="1" dirty="0"/>
          </a:p>
        </p:txBody>
      </p:sp>
      <p:sp>
        <p:nvSpPr>
          <p:cNvPr id="4" name="Symbol zastępczy zawartości 3"/>
          <p:cNvSpPr>
            <a:spLocks noGrp="1"/>
          </p:cNvSpPr>
          <p:nvPr>
            <p:ph sz="half" idx="1"/>
          </p:nvPr>
        </p:nvSpPr>
        <p:spPr/>
        <p:txBody>
          <a:bodyPr/>
          <a:lstStyle/>
          <a:p>
            <a:r>
              <a:rPr lang="pl-PL" dirty="0" smtClean="0">
                <a:solidFill>
                  <a:srgbClr val="FF0000"/>
                </a:solidFill>
              </a:rPr>
              <a:t>Francja </a:t>
            </a:r>
            <a:r>
              <a:rPr lang="pl-PL" dirty="0">
                <a:solidFill>
                  <a:srgbClr val="FF0000"/>
                </a:solidFill>
              </a:rPr>
              <a:t>28,4</a:t>
            </a:r>
            <a:r>
              <a:rPr lang="pl-PL" dirty="0" smtClean="0">
                <a:solidFill>
                  <a:srgbClr val="FF0000"/>
                </a:solidFill>
              </a:rPr>
              <a:t>%,</a:t>
            </a:r>
          </a:p>
          <a:p>
            <a:r>
              <a:rPr lang="pl-PL" dirty="0" smtClean="0">
                <a:solidFill>
                  <a:srgbClr val="FF0000"/>
                </a:solidFill>
              </a:rPr>
              <a:t>Szwecja </a:t>
            </a:r>
            <a:r>
              <a:rPr lang="pl-PL" dirty="0">
                <a:solidFill>
                  <a:srgbClr val="FF0000"/>
                </a:solidFill>
              </a:rPr>
              <a:t>27,3</a:t>
            </a:r>
            <a:r>
              <a:rPr lang="pl-PL" dirty="0" smtClean="0">
                <a:solidFill>
                  <a:srgbClr val="FF0000"/>
                </a:solidFill>
              </a:rPr>
              <a:t>%,</a:t>
            </a:r>
          </a:p>
          <a:p>
            <a:r>
              <a:rPr lang="pl-PL" dirty="0" smtClean="0">
                <a:solidFill>
                  <a:srgbClr val="FF0000"/>
                </a:solidFill>
              </a:rPr>
              <a:t>Dania </a:t>
            </a:r>
            <a:r>
              <a:rPr lang="pl-PL" dirty="0">
                <a:solidFill>
                  <a:srgbClr val="FF0000"/>
                </a:solidFill>
              </a:rPr>
              <a:t>26,1</a:t>
            </a:r>
            <a:r>
              <a:rPr lang="pl-PL" dirty="0" smtClean="0">
                <a:solidFill>
                  <a:srgbClr val="FF0000"/>
                </a:solidFill>
              </a:rPr>
              <a:t>%,</a:t>
            </a:r>
          </a:p>
          <a:p>
            <a:r>
              <a:rPr lang="pl-PL" dirty="0" smtClean="0">
                <a:solidFill>
                  <a:srgbClr val="FF0000"/>
                </a:solidFill>
              </a:rPr>
              <a:t>Niemcy </a:t>
            </a:r>
            <a:r>
              <a:rPr lang="pl-PL" dirty="0">
                <a:solidFill>
                  <a:srgbClr val="FF0000"/>
                </a:solidFill>
              </a:rPr>
              <a:t>25,2</a:t>
            </a:r>
            <a:r>
              <a:rPr lang="pl-PL" dirty="0" smtClean="0">
                <a:solidFill>
                  <a:srgbClr val="FF0000"/>
                </a:solidFill>
              </a:rPr>
              <a:t>%,</a:t>
            </a:r>
          </a:p>
          <a:p>
            <a:r>
              <a:rPr lang="pl-PL" dirty="0" smtClean="0">
                <a:solidFill>
                  <a:srgbClr val="FF0000"/>
                </a:solidFill>
              </a:rPr>
              <a:t>Włochy </a:t>
            </a:r>
            <a:r>
              <a:rPr lang="pl-PL" dirty="0">
                <a:solidFill>
                  <a:srgbClr val="FF0000"/>
                </a:solidFill>
              </a:rPr>
              <a:t>24,9</a:t>
            </a:r>
            <a:r>
              <a:rPr lang="pl-PL" dirty="0" smtClean="0">
                <a:solidFill>
                  <a:srgbClr val="FF0000"/>
                </a:solidFill>
              </a:rPr>
              <a:t>%.</a:t>
            </a:r>
          </a:p>
        </p:txBody>
      </p:sp>
      <p:sp>
        <p:nvSpPr>
          <p:cNvPr id="5" name="Symbol zastępczy zawartości 4"/>
          <p:cNvSpPr>
            <a:spLocks noGrp="1"/>
          </p:cNvSpPr>
          <p:nvPr>
            <p:ph sz="half" idx="2"/>
          </p:nvPr>
        </p:nvSpPr>
        <p:spPr/>
        <p:txBody>
          <a:bodyPr/>
          <a:lstStyle/>
          <a:p>
            <a:r>
              <a:rPr lang="pl-PL" dirty="0">
                <a:solidFill>
                  <a:srgbClr val="00B050"/>
                </a:solidFill>
              </a:rPr>
              <a:t>Meksyk 7,2</a:t>
            </a:r>
            <a:r>
              <a:rPr lang="pl-PL" dirty="0" smtClean="0">
                <a:solidFill>
                  <a:srgbClr val="00B050"/>
                </a:solidFill>
              </a:rPr>
              <a:t>%,</a:t>
            </a:r>
          </a:p>
          <a:p>
            <a:r>
              <a:rPr lang="pl-PL" dirty="0" smtClean="0">
                <a:solidFill>
                  <a:srgbClr val="00B050"/>
                </a:solidFill>
              </a:rPr>
              <a:t>Korea </a:t>
            </a:r>
            <a:r>
              <a:rPr lang="pl-PL" dirty="0">
                <a:solidFill>
                  <a:srgbClr val="00B050"/>
                </a:solidFill>
              </a:rPr>
              <a:t>Płd. 7,6%, </a:t>
            </a:r>
            <a:endParaRPr lang="pl-PL" dirty="0" smtClean="0">
              <a:solidFill>
                <a:srgbClr val="00B050"/>
              </a:solidFill>
            </a:endParaRPr>
          </a:p>
          <a:p>
            <a:r>
              <a:rPr lang="pl-PL" dirty="0" smtClean="0">
                <a:solidFill>
                  <a:srgbClr val="00B050"/>
                </a:solidFill>
              </a:rPr>
              <a:t>Turcja </a:t>
            </a:r>
            <a:r>
              <a:rPr lang="pl-PL" dirty="0">
                <a:solidFill>
                  <a:srgbClr val="00B050"/>
                </a:solidFill>
              </a:rPr>
              <a:t>10,5%, </a:t>
            </a:r>
            <a:endParaRPr lang="pl-PL" dirty="0" smtClean="0">
              <a:solidFill>
                <a:srgbClr val="00B050"/>
              </a:solidFill>
            </a:endParaRPr>
          </a:p>
          <a:p>
            <a:r>
              <a:rPr lang="pl-PL" dirty="0" smtClean="0">
                <a:solidFill>
                  <a:srgbClr val="00B050"/>
                </a:solidFill>
              </a:rPr>
              <a:t>Chile </a:t>
            </a:r>
            <a:r>
              <a:rPr lang="pl-PL" dirty="0">
                <a:solidFill>
                  <a:srgbClr val="00B050"/>
                </a:solidFill>
              </a:rPr>
              <a:t>10,6%, </a:t>
            </a:r>
            <a:endParaRPr lang="pl-PL" dirty="0" smtClean="0">
              <a:solidFill>
                <a:srgbClr val="00B050"/>
              </a:solidFill>
            </a:endParaRPr>
          </a:p>
          <a:p>
            <a:r>
              <a:rPr lang="pl-PL" dirty="0" smtClean="0">
                <a:solidFill>
                  <a:srgbClr val="00B050"/>
                </a:solidFill>
              </a:rPr>
              <a:t>Estonia </a:t>
            </a:r>
            <a:r>
              <a:rPr lang="pl-PL" dirty="0">
                <a:solidFill>
                  <a:srgbClr val="00B050"/>
                </a:solidFill>
              </a:rPr>
              <a:t>13</a:t>
            </a:r>
            <a:r>
              <a:rPr lang="pl-PL" dirty="0" smtClean="0">
                <a:solidFill>
                  <a:srgbClr val="00B050"/>
                </a:solidFill>
              </a:rPr>
              <a:t>%.</a:t>
            </a:r>
          </a:p>
          <a:p>
            <a:endParaRPr lang="pl-PL" dirty="0"/>
          </a:p>
          <a:p>
            <a:endParaRPr lang="pl-PL" dirty="0" smtClean="0"/>
          </a:p>
          <a:p>
            <a:r>
              <a:rPr lang="pl-PL" dirty="0" smtClean="0"/>
              <a:t>Polska 19,8%</a:t>
            </a:r>
          </a:p>
          <a:p>
            <a:endParaRPr lang="pl-PL" dirty="0"/>
          </a:p>
        </p:txBody>
      </p:sp>
    </p:spTree>
    <p:extLst>
      <p:ext uri="{BB962C8B-B14F-4D97-AF65-F5344CB8AC3E}">
        <p14:creationId xmlns:p14="http://schemas.microsoft.com/office/powerpoint/2010/main" val="7522555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Dług jako procent PKB</a:t>
            </a:r>
            <a:endParaRPr lang="pl-PL" dirty="0"/>
          </a:p>
        </p:txBody>
      </p:sp>
      <p:sp>
        <p:nvSpPr>
          <p:cNvPr id="3" name="Symbol zastępczy zawartości 2"/>
          <p:cNvSpPr>
            <a:spLocks noGrp="1"/>
          </p:cNvSpPr>
          <p:nvPr>
            <p:ph sz="half" idx="1"/>
          </p:nvPr>
        </p:nvSpPr>
        <p:spPr/>
        <p:txBody>
          <a:bodyPr/>
          <a:lstStyle/>
          <a:p>
            <a:endParaRPr lang="pl-PL" dirty="0"/>
          </a:p>
        </p:txBody>
      </p:sp>
      <p:sp>
        <p:nvSpPr>
          <p:cNvPr id="4" name="Symbol zastępczy zawartości 3"/>
          <p:cNvSpPr>
            <a:spLocks noGrp="1"/>
          </p:cNvSpPr>
          <p:nvPr>
            <p:ph sz="half" idx="2"/>
          </p:nvPr>
        </p:nvSpPr>
        <p:spPr/>
        <p:txBody>
          <a:bodyPr/>
          <a:lstStyle/>
          <a:p>
            <a:endParaRPr lang="pl-PL"/>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37030"/>
            <a:ext cx="68103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692696"/>
            <a:ext cx="58483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196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Dług na osobę</a:t>
            </a:r>
            <a:endParaRPr lang="pl-PL" dirty="0"/>
          </a:p>
        </p:txBody>
      </p:sp>
      <p:sp>
        <p:nvSpPr>
          <p:cNvPr id="3" name="Symbol zastępczy zawartości 2"/>
          <p:cNvSpPr>
            <a:spLocks noGrp="1"/>
          </p:cNvSpPr>
          <p:nvPr>
            <p:ph sz="half" idx="1"/>
          </p:nvPr>
        </p:nvSpPr>
        <p:spPr/>
        <p:txBody>
          <a:bodyPr/>
          <a:lstStyle/>
          <a:p>
            <a:endParaRPr lang="pl-PL"/>
          </a:p>
        </p:txBody>
      </p:sp>
      <p:sp>
        <p:nvSpPr>
          <p:cNvPr id="4" name="Symbol zastępczy zawartości 3"/>
          <p:cNvSpPr>
            <a:spLocks noGrp="1"/>
          </p:cNvSpPr>
          <p:nvPr>
            <p:ph sz="half" idx="2"/>
          </p:nvPr>
        </p:nvSpPr>
        <p:spPr/>
        <p:txBody>
          <a:bodyPr/>
          <a:lstStyle/>
          <a:p>
            <a:endParaRPr lang="pl-PL"/>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411" y="1556792"/>
            <a:ext cx="67913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9332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Koszt obsługi długu publicznego </a:t>
            </a:r>
            <a:endParaRPr lang="pl-PL" b="1" dirty="0"/>
          </a:p>
        </p:txBody>
      </p:sp>
      <p:sp>
        <p:nvSpPr>
          <p:cNvPr id="3" name="Symbol zastępczy zawartości 2"/>
          <p:cNvSpPr>
            <a:spLocks noGrp="1"/>
          </p:cNvSpPr>
          <p:nvPr>
            <p:ph idx="1"/>
          </p:nvPr>
        </p:nvSpPr>
        <p:spPr>
          <a:xfrm>
            <a:off x="755576" y="981075"/>
            <a:ext cx="8209037" cy="5688013"/>
          </a:xfrm>
        </p:spPr>
        <p:txBody>
          <a:bodyPr/>
          <a:lstStyle/>
          <a:p>
            <a:r>
              <a:rPr lang="pl-PL" dirty="0" smtClean="0"/>
              <a:t>Polska – </a:t>
            </a:r>
          </a:p>
          <a:p>
            <a:pPr lvl="1"/>
            <a:r>
              <a:rPr lang="pl-PL" dirty="0" smtClean="0"/>
              <a:t>2,5% PKB (</a:t>
            </a:r>
            <a:r>
              <a:rPr lang="pl-PL" dirty="0"/>
              <a:t>38,4 mld zł</a:t>
            </a:r>
            <a:r>
              <a:rPr lang="pl-PL" dirty="0" smtClean="0"/>
              <a:t>,) w </a:t>
            </a:r>
            <a:r>
              <a:rPr lang="pl-PL" dirty="0"/>
              <a:t>2011 r</a:t>
            </a:r>
            <a:r>
              <a:rPr lang="pl-PL" dirty="0" smtClean="0"/>
              <a:t>.,</a:t>
            </a:r>
          </a:p>
          <a:p>
            <a:pPr lvl="1"/>
            <a:r>
              <a:rPr lang="pl-PL" dirty="0" smtClean="0"/>
              <a:t>2,7% (</a:t>
            </a:r>
            <a:r>
              <a:rPr lang="pl-PL" dirty="0"/>
              <a:t>43,3 mld </a:t>
            </a:r>
            <a:r>
              <a:rPr lang="pl-PL" dirty="0" smtClean="0"/>
              <a:t>zł) </a:t>
            </a:r>
            <a:r>
              <a:rPr lang="pl-PL" dirty="0"/>
              <a:t>w 2012 r</a:t>
            </a:r>
            <a:r>
              <a:rPr lang="pl-PL" dirty="0" smtClean="0"/>
              <a:t>.</a:t>
            </a:r>
          </a:p>
          <a:p>
            <a:pPr lvl="1"/>
            <a:r>
              <a:rPr lang="pl-PL" dirty="0" smtClean="0"/>
              <a:t>ok. 1000 km autostrad</a:t>
            </a:r>
            <a:endParaRPr lang="pl-PL" dirty="0"/>
          </a:p>
        </p:txBody>
      </p:sp>
      <p:pic>
        <p:nvPicPr>
          <p:cNvPr id="1026" name="Picture 2" descr="Koszt obsługi długu publiczne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1"/>
            <a:ext cx="3240360" cy="38715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ntowność obligacji 10-letnich"/>
          <p:cNvPicPr>
            <a:picLocks noChangeAspect="1" noChangeArrowheads="1"/>
          </p:cNvPicPr>
          <p:nvPr/>
        </p:nvPicPr>
        <p:blipFill rotWithShape="1">
          <a:blip r:embed="rId3">
            <a:extLst>
              <a:ext uri="{28A0092B-C50C-407E-A947-70E740481C1C}">
                <a14:useLocalDpi xmlns:a14="http://schemas.microsoft.com/office/drawing/2010/main" val="0"/>
              </a:ext>
            </a:extLst>
          </a:blip>
          <a:srcRect b="6163"/>
          <a:stretch/>
        </p:blipFill>
        <p:spPr bwMode="auto">
          <a:xfrm>
            <a:off x="5364088" y="2996951"/>
            <a:ext cx="3240360" cy="372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4263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Zaćmienie">
  <a:themeElements>
    <a:clrScheme name="Zaćmieni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Zaćmienie">
      <a:majorFont>
        <a:latin typeface="Arial"/>
        <a:ea typeface=""/>
        <a:cs typeface=""/>
      </a:majorFont>
      <a:minorFont>
        <a:latin typeface="Verdan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Zaćmieni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Zaćmieni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Zaćmieni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Zaćmieni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Zaćmieni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Zaćmieni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Zaćmieni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Zaćmieni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Zaćmieni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Zaćmieni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2494</TotalTime>
  <Words>2100</Words>
  <Application>Microsoft Office PowerPoint</Application>
  <PresentationFormat>Pokaz na ekranie (4:3)</PresentationFormat>
  <Paragraphs>162</Paragraphs>
  <Slides>43</Slides>
  <Notes>4</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43</vt:i4>
      </vt:variant>
    </vt:vector>
  </HeadingPairs>
  <TitlesOfParts>
    <vt:vector size="45" baseType="lpstr">
      <vt:lpstr>Zaćmienie</vt:lpstr>
      <vt:lpstr>WPDraw30.Drawing</vt:lpstr>
      <vt:lpstr>Ach te finanse publiczne! Czy zadłużanie się państw jest groźne dla rozwoju społecznego?</vt:lpstr>
      <vt:lpstr>Zmiana paradygmatu konieczna!</vt:lpstr>
      <vt:lpstr>Prezentacja programu PowerPoint</vt:lpstr>
      <vt:lpstr>?</vt:lpstr>
      <vt:lpstr>Dług państwowy/PKB (2011)</vt:lpstr>
      <vt:lpstr>Wydatki socjalne (OECD 19,2% PKB, 2007)</vt:lpstr>
      <vt:lpstr>Dług jako procent PKB</vt:lpstr>
      <vt:lpstr>Dług na osobę</vt:lpstr>
      <vt:lpstr>Koszt obsługi długu publicznego </vt:lpstr>
      <vt:lpstr>Dwa ważne pytania:</vt:lpstr>
      <vt:lpstr>‘Już starożytni Grecy’</vt:lpstr>
      <vt:lpstr>Włochy  - 700 letnie doświadczenie w ‘życiu z długiem’ </vt:lpstr>
      <vt:lpstr>O fundamentalnej przyczynie stałego i wielkiego zadłużania się państw </vt:lpstr>
      <vt:lpstr>Dług publiczny w Wielkiej Brytanii  w latach 1700-2011</vt:lpstr>
      <vt:lpstr>Wydatki państwowe w Wielkiej Brytanii w latach 1700-2011 </vt:lpstr>
      <vt:lpstr>Reformy w Wielkiej Brytanii</vt:lpstr>
      <vt:lpstr>Alvin Rabushka, Od Adama Smitha do bogactwa Ameryki</vt:lpstr>
      <vt:lpstr>Dług publiczny Wielkiej Brytanii w XIX wieku (jako% PKB)</vt:lpstr>
      <vt:lpstr>Willam E. Gladstone (1809-1898)</vt:lpstr>
      <vt:lpstr>Willam E. Gladstone (1809-1898)</vt:lpstr>
      <vt:lpstr>Wydatki państwowe w USA w latach 1792-2011</vt:lpstr>
      <vt:lpstr>Dług publiczny w USA w latach 1792-2011</vt:lpstr>
      <vt:lpstr>PKB na osobę w Wielkiej Brytanii i w USA w XIX wieku</vt:lpstr>
      <vt:lpstr>Stopy wzrostu PKB w Wielkiej Brytanii i w USA w latach 1800-2011</vt:lpstr>
      <vt:lpstr>Paul Krugman, How to End This Depression, The New York Book Review, MAY 24, 2012</vt:lpstr>
      <vt:lpstr>Rząd i rozwój gospodarczy</vt:lpstr>
      <vt:lpstr>Udział wydatków państwa w stosunku do PKB (wybrane kraje) oraz średni udział wydatków państwa w 16 najbardziej uprzemysłowionych krajach świata</vt:lpstr>
      <vt:lpstr>‘optymalny’ rozmiar rządu </vt:lpstr>
      <vt:lpstr>Prezentacja programu PowerPoint</vt:lpstr>
      <vt:lpstr>Wydatki rządu na cele podstawowe („wydatki konieczne”)</vt:lpstr>
      <vt:lpstr>Wydatki rządowe a średnie stopy wzrostu w 23 krajach OECD; 1960 – 1996; Gwarteny et al. (1998a) </vt:lpstr>
      <vt:lpstr>Gwarteny et al. (1998a)</vt:lpstr>
      <vt:lpstr>Stopa wzrostu gospodarczego a poziom wydatków publicznych w Wielkiej Brytanii w dwóch okresach 1820-1885 i 1950-2011</vt:lpstr>
      <vt:lpstr>Stopa wzrostu gospodarczego a poziom wydatków publicznych w USA w dwóch okresach 1820-1885 i 1950-2011</vt:lpstr>
      <vt:lpstr>Paul Leroy-Beaulieu (1888)</vt:lpstr>
      <vt:lpstr>Prezentacja programu PowerPoint</vt:lpstr>
      <vt:lpstr>Ludwig von Mises,‘Teoria pieniądza i kredytu’ </vt:lpstr>
      <vt:lpstr>Ludwig von Mises,‘Teoria pieniądza i kredytu’ </vt:lpstr>
      <vt:lpstr>Zapomniany kryzys 1920-21</vt:lpstr>
      <vt:lpstr>Zapomniany kryzys 1920-21</vt:lpstr>
      <vt:lpstr>Traktat fiskalny UE</vt:lpstr>
      <vt:lpstr>‘nie ma zmiłuj się’</vt:lpstr>
      <vt:lpstr>Dziękuję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Research Findings</dc:title>
  <dc:creator>Simon Probert</dc:creator>
  <cp:lastModifiedBy>Witold Kwaśnicki</cp:lastModifiedBy>
  <cp:revision>301</cp:revision>
  <cp:lastPrinted>2003-04-08T15:31:55Z</cp:lastPrinted>
  <dcterms:created xsi:type="dcterms:W3CDTF">2001-06-15T14:12:23Z</dcterms:created>
  <dcterms:modified xsi:type="dcterms:W3CDTF">2014-01-21T11:54:47Z</dcterms:modified>
</cp:coreProperties>
</file>