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76"/>
  </p:notesMasterIdLst>
  <p:handoutMasterIdLst>
    <p:handoutMasterId r:id="rId77"/>
  </p:handoutMasterIdLst>
  <p:sldIdLst>
    <p:sldId id="256" r:id="rId2"/>
    <p:sldId id="317" r:id="rId3"/>
    <p:sldId id="311" r:id="rId4"/>
    <p:sldId id="258" r:id="rId5"/>
    <p:sldId id="345" r:id="rId6"/>
    <p:sldId id="347" r:id="rId7"/>
    <p:sldId id="260" r:id="rId8"/>
    <p:sldId id="261" r:id="rId9"/>
    <p:sldId id="259" r:id="rId10"/>
    <p:sldId id="263" r:id="rId11"/>
    <p:sldId id="270" r:id="rId12"/>
    <p:sldId id="264" r:id="rId13"/>
    <p:sldId id="348" r:id="rId14"/>
    <p:sldId id="266" r:id="rId15"/>
    <p:sldId id="267" r:id="rId16"/>
    <p:sldId id="304" r:id="rId17"/>
    <p:sldId id="305" r:id="rId18"/>
    <p:sldId id="268" r:id="rId19"/>
    <p:sldId id="294" r:id="rId20"/>
    <p:sldId id="269" r:id="rId21"/>
    <p:sldId id="354" r:id="rId22"/>
    <p:sldId id="355" r:id="rId23"/>
    <p:sldId id="273" r:id="rId24"/>
    <p:sldId id="274" r:id="rId25"/>
    <p:sldId id="265" r:id="rId26"/>
    <p:sldId id="293" r:id="rId27"/>
    <p:sldId id="275" r:id="rId28"/>
    <p:sldId id="323" r:id="rId29"/>
    <p:sldId id="277" r:id="rId30"/>
    <p:sldId id="324" r:id="rId31"/>
    <p:sldId id="325" r:id="rId32"/>
    <p:sldId id="326" r:id="rId33"/>
    <p:sldId id="327" r:id="rId34"/>
    <p:sldId id="328" r:id="rId35"/>
    <p:sldId id="278" r:id="rId36"/>
    <p:sldId id="279" r:id="rId37"/>
    <p:sldId id="281" r:id="rId38"/>
    <p:sldId id="284" r:id="rId39"/>
    <p:sldId id="318" r:id="rId40"/>
    <p:sldId id="356" r:id="rId41"/>
    <p:sldId id="319" r:id="rId42"/>
    <p:sldId id="316" r:id="rId43"/>
    <p:sldId id="286" r:id="rId44"/>
    <p:sldId id="320" r:id="rId45"/>
    <p:sldId id="321" r:id="rId46"/>
    <p:sldId id="322" r:id="rId47"/>
    <p:sldId id="358" r:id="rId48"/>
    <p:sldId id="329" r:id="rId49"/>
    <p:sldId id="330" r:id="rId50"/>
    <p:sldId id="331" r:id="rId51"/>
    <p:sldId id="332" r:id="rId52"/>
    <p:sldId id="333" r:id="rId53"/>
    <p:sldId id="334" r:id="rId54"/>
    <p:sldId id="335" r:id="rId55"/>
    <p:sldId id="365" r:id="rId56"/>
    <p:sldId id="336" r:id="rId57"/>
    <p:sldId id="337" r:id="rId58"/>
    <p:sldId id="349" r:id="rId59"/>
    <p:sldId id="350" r:id="rId60"/>
    <p:sldId id="351" r:id="rId61"/>
    <p:sldId id="352" r:id="rId62"/>
    <p:sldId id="353" r:id="rId63"/>
    <p:sldId id="360" r:id="rId64"/>
    <p:sldId id="338" r:id="rId65"/>
    <p:sldId id="361" r:id="rId66"/>
    <p:sldId id="362" r:id="rId67"/>
    <p:sldId id="363" r:id="rId68"/>
    <p:sldId id="364" r:id="rId69"/>
    <p:sldId id="339" r:id="rId70"/>
    <p:sldId id="340" r:id="rId71"/>
    <p:sldId id="341" r:id="rId72"/>
    <p:sldId id="342" r:id="rId73"/>
    <p:sldId id="343" r:id="rId74"/>
    <p:sldId id="344" r:id="rId7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83" autoAdjust="0"/>
  </p:normalViewPr>
  <p:slideViewPr>
    <p:cSldViewPr>
      <p:cViewPr varScale="1">
        <p:scale>
          <a:sx n="71" d="100"/>
          <a:sy n="71" d="100"/>
        </p:scale>
        <p:origin x="-13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18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48453608247422"/>
          <c:y val="7.3800738007380073E-2"/>
          <c:w val="0.8436426116838488"/>
          <c:h val="0.54981549815498154"/>
        </c:manualLayout>
      </c:layout>
      <c:barChart>
        <c:barDir val="col"/>
        <c:grouping val="clustered"/>
        <c:varyColors val="0"/>
        <c:ser>
          <c:idx val="0"/>
          <c:order val="0"/>
          <c:tx>
            <c:strRef>
              <c:f>Sheet1!$A$2</c:f>
              <c:strCache>
                <c:ptCount val="1"/>
              </c:strCache>
            </c:strRef>
          </c:tx>
          <c:spPr>
            <a:solidFill>
              <a:srgbClr val="00FF00"/>
            </a:solidFill>
            <a:ln w="12688">
              <a:solidFill>
                <a:srgbClr val="000000"/>
              </a:solidFill>
              <a:prstDash val="solid"/>
            </a:ln>
          </c:spPr>
          <c:invertIfNegative val="0"/>
          <c:dLbls>
            <c:spPr>
              <a:noFill/>
              <a:ln w="25376">
                <a:noFill/>
              </a:ln>
            </c:spPr>
            <c:txPr>
              <a:bodyPr/>
              <a:lstStyle/>
              <a:p>
                <a:pPr>
                  <a:defRPr sz="899" b="0" i="0" u="none" strike="noStrike" baseline="0">
                    <a:solidFill>
                      <a:srgbClr val="000000"/>
                    </a:solidFill>
                    <a:latin typeface="Arial CE"/>
                    <a:ea typeface="Arial CE"/>
                    <a:cs typeface="Arial CE"/>
                  </a:defRPr>
                </a:pPr>
                <a:endParaRPr lang="en-US"/>
              </a:p>
            </c:txPr>
            <c:dLblPos val="outEnd"/>
            <c:showLegendKey val="0"/>
            <c:showVal val="1"/>
            <c:showCatName val="0"/>
            <c:showSerName val="0"/>
            <c:showPercent val="0"/>
            <c:showBubbleSize val="0"/>
            <c:showLeaderLines val="0"/>
          </c:dLbls>
          <c:cat>
            <c:strRef>
              <c:f>Sheet1!$B$1:$I$1</c:f>
              <c:strCache>
                <c:ptCount val="8"/>
                <c:pt idx="0">
                  <c:v>USA 1960</c:v>
                </c:pt>
                <c:pt idx="1">
                  <c:v>USA  1992</c:v>
                </c:pt>
                <c:pt idx="2">
                  <c:v>Kanada 1960</c:v>
                </c:pt>
                <c:pt idx="3">
                  <c:v>Kanada1995</c:v>
                </c:pt>
                <c:pt idx="4">
                  <c:v>WB 1992</c:v>
                </c:pt>
                <c:pt idx="5">
                  <c:v>Niemcy 1991</c:v>
                </c:pt>
                <c:pt idx="6">
                  <c:v>Australia 1989</c:v>
                </c:pt>
                <c:pt idx="7">
                  <c:v>Szwecja 1992</c:v>
                </c:pt>
              </c:strCache>
            </c:strRef>
          </c:cat>
          <c:val>
            <c:numRef>
              <c:f>Sheet1!$B$2:$I$2</c:f>
              <c:numCache>
                <c:formatCode>General</c:formatCode>
                <c:ptCount val="8"/>
                <c:pt idx="0">
                  <c:v>16.899999999999999</c:v>
                </c:pt>
                <c:pt idx="1">
                  <c:v>13.8</c:v>
                </c:pt>
                <c:pt idx="2">
                  <c:v>12.7</c:v>
                </c:pt>
                <c:pt idx="3">
                  <c:v>10.9</c:v>
                </c:pt>
                <c:pt idx="4">
                  <c:v>13.4</c:v>
                </c:pt>
                <c:pt idx="5">
                  <c:v>9.1</c:v>
                </c:pt>
                <c:pt idx="6">
                  <c:v>10.8</c:v>
                </c:pt>
                <c:pt idx="7">
                  <c:v>13.3</c:v>
                </c:pt>
              </c:numCache>
            </c:numRef>
          </c:val>
        </c:ser>
        <c:dLbls>
          <c:showLegendKey val="0"/>
          <c:showVal val="0"/>
          <c:showCatName val="0"/>
          <c:showSerName val="0"/>
          <c:showPercent val="0"/>
          <c:showBubbleSize val="0"/>
        </c:dLbls>
        <c:gapWidth val="150"/>
        <c:axId val="50775168"/>
        <c:axId val="50776704"/>
      </c:barChart>
      <c:catAx>
        <c:axId val="50775168"/>
        <c:scaling>
          <c:orientation val="minMax"/>
        </c:scaling>
        <c:delete val="0"/>
        <c:axPos val="b"/>
        <c:numFmt formatCode="General" sourceLinked="0"/>
        <c:majorTickMark val="out"/>
        <c:minorTickMark val="none"/>
        <c:tickLblPos val="nextTo"/>
        <c:spPr>
          <a:ln w="3172">
            <a:solidFill>
              <a:srgbClr val="000000"/>
            </a:solidFill>
            <a:prstDash val="solid"/>
          </a:ln>
        </c:spPr>
        <c:txPr>
          <a:bodyPr rot="-3300000" vert="horz"/>
          <a:lstStyle/>
          <a:p>
            <a:pPr>
              <a:defRPr sz="999" b="0" i="0" u="none" strike="noStrike" baseline="0">
                <a:solidFill>
                  <a:srgbClr val="000000"/>
                </a:solidFill>
                <a:latin typeface="Arial CE"/>
                <a:ea typeface="Arial CE"/>
                <a:cs typeface="Arial CE"/>
              </a:defRPr>
            </a:pPr>
            <a:endParaRPr lang="en-US"/>
          </a:p>
        </c:txPr>
        <c:crossAx val="50776704"/>
        <c:crosses val="autoZero"/>
        <c:auto val="1"/>
        <c:lblAlgn val="ctr"/>
        <c:lblOffset val="100"/>
        <c:tickLblSkip val="1"/>
        <c:tickMarkSkip val="1"/>
        <c:noMultiLvlLbl val="0"/>
      </c:catAx>
      <c:valAx>
        <c:axId val="50776704"/>
        <c:scaling>
          <c:orientation val="minMax"/>
        </c:scaling>
        <c:delete val="0"/>
        <c:axPos val="l"/>
        <c:title>
          <c:tx>
            <c:rich>
              <a:bodyPr/>
              <a:lstStyle/>
              <a:p>
                <a:pPr>
                  <a:defRPr sz="999" b="1" i="0" u="none" strike="noStrike" baseline="0">
                    <a:solidFill>
                      <a:srgbClr val="000000"/>
                    </a:solidFill>
                    <a:latin typeface="Arial CE"/>
                    <a:ea typeface="Arial CE"/>
                    <a:cs typeface="Arial CE"/>
                  </a:defRPr>
                </a:pPr>
                <a:r>
                  <a:rPr lang="pl-PL"/>
                  <a:t>Wydatki rządu na cele podstawowe</a:t>
                </a:r>
              </a:p>
            </c:rich>
          </c:tx>
          <c:layout>
            <c:manualLayout>
              <c:xMode val="edge"/>
              <c:yMode val="edge"/>
              <c:x val="2.2695881436881993E-2"/>
              <c:y val="5.0466818067120868E-3"/>
            </c:manualLayout>
          </c:layout>
          <c:overlay val="0"/>
          <c:spPr>
            <a:noFill/>
            <a:ln w="25376">
              <a:noFill/>
            </a:ln>
          </c:spPr>
        </c:title>
        <c:numFmt formatCode="General" sourceLinked="1"/>
        <c:majorTickMark val="out"/>
        <c:minorTickMark val="none"/>
        <c:tickLblPos val="nextTo"/>
        <c:spPr>
          <a:ln w="3172">
            <a:solidFill>
              <a:srgbClr val="000000"/>
            </a:solidFill>
            <a:prstDash val="solid"/>
          </a:ln>
        </c:spPr>
        <c:txPr>
          <a:bodyPr rot="0" vert="horz"/>
          <a:lstStyle/>
          <a:p>
            <a:pPr>
              <a:defRPr sz="999" b="1" i="0" u="none" strike="noStrike" baseline="0">
                <a:solidFill>
                  <a:srgbClr val="000000"/>
                </a:solidFill>
                <a:latin typeface="Arial CE"/>
                <a:ea typeface="Arial CE"/>
                <a:cs typeface="Arial CE"/>
              </a:defRPr>
            </a:pPr>
            <a:endParaRPr lang="en-US"/>
          </a:p>
        </c:txPr>
        <c:crossAx val="50775168"/>
        <c:crosses val="autoZero"/>
        <c:crossBetween val="between"/>
      </c:valAx>
      <c:spPr>
        <a:solidFill>
          <a:srgbClr val="FFFFFF"/>
        </a:solidFill>
        <a:ln w="12688">
          <a:solidFill>
            <a:srgbClr val="FFFFFF"/>
          </a:solidFill>
          <a:prstDash val="solid"/>
        </a:ln>
      </c:spPr>
    </c:plotArea>
    <c:plotVisOnly val="1"/>
    <c:dispBlanksAs val="gap"/>
    <c:showDLblsOverMax val="0"/>
  </c:chart>
  <c:spPr>
    <a:noFill/>
    <a:ln>
      <a:noFill/>
    </a:ln>
  </c:spPr>
  <c:txPr>
    <a:bodyPr/>
    <a:lstStyle/>
    <a:p>
      <a:pPr>
        <a:defRPr sz="1199" b="1" i="0" u="none" strike="noStrike" baseline="0">
          <a:solidFill>
            <a:srgbClr val="000000"/>
          </a:solidFill>
          <a:latin typeface="Arial CE"/>
          <a:ea typeface="Arial CE"/>
          <a:cs typeface="Arial CE"/>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45704467353953"/>
          <c:y val="7.3800738007380073E-2"/>
          <c:w val="0.85567010309278346"/>
          <c:h val="0.6789667896678967"/>
        </c:manualLayout>
      </c:layout>
      <c:barChart>
        <c:barDir val="col"/>
        <c:grouping val="clustered"/>
        <c:varyColors val="0"/>
        <c:ser>
          <c:idx val="0"/>
          <c:order val="0"/>
          <c:tx>
            <c:strRef>
              <c:f>Sheet1!$A$2</c:f>
              <c:strCache>
                <c:ptCount val="1"/>
              </c:strCache>
            </c:strRef>
          </c:tx>
          <c:spPr>
            <a:solidFill>
              <a:srgbClr val="00FF00"/>
            </a:solidFill>
            <a:ln w="12697">
              <a:solidFill>
                <a:srgbClr val="000000"/>
              </a:solidFill>
              <a:prstDash val="solid"/>
            </a:ln>
          </c:spPr>
          <c:invertIfNegative val="0"/>
          <c:dLbls>
            <c:spPr>
              <a:noFill/>
              <a:ln w="25393">
                <a:noFill/>
              </a:ln>
            </c:spPr>
            <c:txPr>
              <a:bodyPr/>
              <a:lstStyle/>
              <a:p>
                <a:pPr>
                  <a:defRPr sz="900" b="0" i="0" u="none" strike="noStrike" baseline="0">
                    <a:solidFill>
                      <a:srgbClr val="000000"/>
                    </a:solidFill>
                    <a:latin typeface="Arial CE"/>
                    <a:ea typeface="Arial CE"/>
                    <a:cs typeface="Arial CE"/>
                  </a:defRPr>
                </a:pPr>
                <a:endParaRPr lang="en-US"/>
              </a:p>
            </c:txPr>
            <c:dLblPos val="outEnd"/>
            <c:showLegendKey val="0"/>
            <c:showVal val="1"/>
            <c:showCatName val="0"/>
            <c:showSerName val="0"/>
            <c:showPercent val="0"/>
            <c:showBubbleSize val="0"/>
            <c:showLeaderLines val="0"/>
          </c:dLbls>
          <c:cat>
            <c:strRef>
              <c:f>Sheet1!$B$1:$F$1</c:f>
              <c:strCache>
                <c:ptCount val="5"/>
                <c:pt idx="0">
                  <c:v>&lt;25</c:v>
                </c:pt>
                <c:pt idx="1">
                  <c:v>25-30</c:v>
                </c:pt>
                <c:pt idx="2">
                  <c:v>30-40</c:v>
                </c:pt>
                <c:pt idx="3">
                  <c:v>40-50</c:v>
                </c:pt>
                <c:pt idx="4">
                  <c:v>&gt;60</c:v>
                </c:pt>
              </c:strCache>
            </c:strRef>
          </c:cat>
          <c:val>
            <c:numRef>
              <c:f>Sheet1!$B$2:$F$2</c:f>
              <c:numCache>
                <c:formatCode>General</c:formatCode>
                <c:ptCount val="5"/>
                <c:pt idx="0">
                  <c:v>6.6</c:v>
                </c:pt>
                <c:pt idx="1">
                  <c:v>4.7</c:v>
                </c:pt>
                <c:pt idx="2">
                  <c:v>3.8</c:v>
                </c:pt>
                <c:pt idx="3">
                  <c:v>2.8</c:v>
                </c:pt>
                <c:pt idx="4">
                  <c:v>1.6</c:v>
                </c:pt>
              </c:numCache>
            </c:numRef>
          </c:val>
        </c:ser>
        <c:dLbls>
          <c:showLegendKey val="0"/>
          <c:showVal val="0"/>
          <c:showCatName val="0"/>
          <c:showSerName val="0"/>
          <c:showPercent val="0"/>
          <c:showBubbleSize val="0"/>
        </c:dLbls>
        <c:gapWidth val="150"/>
        <c:axId val="34942976"/>
        <c:axId val="34944896"/>
      </c:barChart>
      <c:catAx>
        <c:axId val="34942976"/>
        <c:scaling>
          <c:orientation val="minMax"/>
        </c:scaling>
        <c:delete val="0"/>
        <c:axPos val="b"/>
        <c:title>
          <c:tx>
            <c:rich>
              <a:bodyPr/>
              <a:lstStyle/>
              <a:p>
                <a:pPr>
                  <a:defRPr sz="1000" b="0" i="0" u="none" strike="noStrike" baseline="0">
                    <a:solidFill>
                      <a:srgbClr val="000000"/>
                    </a:solidFill>
                    <a:latin typeface="Arial CE"/>
                    <a:ea typeface="Arial CE"/>
                    <a:cs typeface="Arial CE"/>
                  </a:defRPr>
                </a:pPr>
                <a:r>
                  <a:rPr lang="pl-PL"/>
                  <a:t>Rozmiar rządu (wydatki w % PKB)</a:t>
                </a:r>
              </a:p>
            </c:rich>
          </c:tx>
          <c:layout>
            <c:manualLayout>
              <c:xMode val="edge"/>
              <c:yMode val="edge"/>
              <c:x val="0.38831615120274915"/>
              <c:y val="0.86346863468634683"/>
            </c:manualLayout>
          </c:layout>
          <c:overlay val="0"/>
          <c:spPr>
            <a:noFill/>
            <a:ln w="25393">
              <a:noFill/>
            </a:ln>
          </c:spPr>
        </c:title>
        <c:numFmt formatCode="General" sourceLinked="0"/>
        <c:majorTickMark val="out"/>
        <c:minorTickMark val="none"/>
        <c:tickLblPos val="nextTo"/>
        <c:spPr>
          <a:ln w="3174">
            <a:solidFill>
              <a:srgbClr val="000000"/>
            </a:solidFill>
            <a:prstDash val="solid"/>
          </a:ln>
        </c:spPr>
        <c:txPr>
          <a:bodyPr rot="0" vert="horz"/>
          <a:lstStyle/>
          <a:p>
            <a:pPr>
              <a:defRPr sz="1000" b="0" i="0" u="none" strike="noStrike" baseline="0">
                <a:solidFill>
                  <a:srgbClr val="000000"/>
                </a:solidFill>
                <a:latin typeface="Arial CE"/>
                <a:ea typeface="Arial CE"/>
                <a:cs typeface="Arial CE"/>
              </a:defRPr>
            </a:pPr>
            <a:endParaRPr lang="en-US"/>
          </a:p>
        </c:txPr>
        <c:crossAx val="34944896"/>
        <c:crosses val="autoZero"/>
        <c:auto val="1"/>
        <c:lblAlgn val="ctr"/>
        <c:lblOffset val="100"/>
        <c:tickLblSkip val="1"/>
        <c:tickMarkSkip val="1"/>
        <c:noMultiLvlLbl val="0"/>
      </c:catAx>
      <c:valAx>
        <c:axId val="34944896"/>
        <c:scaling>
          <c:orientation val="minMax"/>
        </c:scaling>
        <c:delete val="0"/>
        <c:axPos val="l"/>
        <c:title>
          <c:tx>
            <c:rich>
              <a:bodyPr/>
              <a:lstStyle/>
              <a:p>
                <a:pPr>
                  <a:defRPr sz="1000" b="1" i="0" u="none" strike="noStrike" baseline="0">
                    <a:solidFill>
                      <a:srgbClr val="000000"/>
                    </a:solidFill>
                    <a:latin typeface="Arial CE"/>
                    <a:ea typeface="Arial CE"/>
                    <a:cs typeface="Arial CE"/>
                  </a:defRPr>
                </a:pPr>
                <a:r>
                  <a:rPr lang="pl-PL"/>
                  <a:t>Średni wzrost PKB w %</a:t>
                </a:r>
              </a:p>
            </c:rich>
          </c:tx>
          <c:layout>
            <c:manualLayout>
              <c:xMode val="edge"/>
              <c:yMode val="edge"/>
              <c:x val="6.3573883161512024E-2"/>
              <c:y val="0.13284132841328414"/>
            </c:manualLayout>
          </c:layout>
          <c:overlay val="0"/>
          <c:spPr>
            <a:noFill/>
            <a:ln w="25393">
              <a:noFill/>
            </a:ln>
          </c:spPr>
        </c:title>
        <c:numFmt formatCode="General" sourceLinked="1"/>
        <c:majorTickMark val="out"/>
        <c:minorTickMark val="none"/>
        <c:tickLblPos val="nextTo"/>
        <c:spPr>
          <a:ln w="3174">
            <a:solidFill>
              <a:srgbClr val="000000"/>
            </a:solidFill>
            <a:prstDash val="solid"/>
          </a:ln>
        </c:spPr>
        <c:txPr>
          <a:bodyPr rot="0" vert="horz"/>
          <a:lstStyle/>
          <a:p>
            <a:pPr>
              <a:defRPr sz="1000" b="1" i="0" u="none" strike="noStrike" baseline="0">
                <a:solidFill>
                  <a:srgbClr val="000000"/>
                </a:solidFill>
                <a:latin typeface="Arial CE"/>
                <a:ea typeface="Arial CE"/>
                <a:cs typeface="Arial CE"/>
              </a:defRPr>
            </a:pPr>
            <a:endParaRPr lang="en-US"/>
          </a:p>
        </c:txPr>
        <c:crossAx val="34942976"/>
        <c:crosses val="autoZero"/>
        <c:crossBetween val="between"/>
      </c:valAx>
      <c:spPr>
        <a:solidFill>
          <a:srgbClr val="FFFFFF"/>
        </a:solidFill>
        <a:ln w="12697">
          <a:solidFill>
            <a:srgbClr val="FFFFFF"/>
          </a:solidFill>
          <a:prstDash val="solid"/>
        </a:ln>
      </c:spPr>
    </c:plotArea>
    <c:plotVisOnly val="1"/>
    <c:dispBlanksAs val="gap"/>
    <c:showDLblsOverMax val="0"/>
  </c:chart>
  <c:spPr>
    <a:noFill/>
    <a:ln>
      <a:noFill/>
    </a:ln>
  </c:spPr>
  <c:txPr>
    <a:bodyPr/>
    <a:lstStyle/>
    <a:p>
      <a:pPr>
        <a:defRPr sz="1200" b="1" i="0" u="none" strike="noStrike" baseline="0">
          <a:solidFill>
            <a:srgbClr val="000000"/>
          </a:solidFill>
          <a:latin typeface="Arial CE"/>
          <a:ea typeface="Arial CE"/>
          <a:cs typeface="Arial CE"/>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l-PL"/>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l-PL"/>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l-PL"/>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6923425-AC99-44C2-8F82-692575ABBB4D}" type="slidenum">
              <a:rPr lang="pl-PL"/>
              <a:pPr>
                <a:defRPr/>
              </a:pPr>
              <a:t>‹#›</a:t>
            </a:fld>
            <a:endParaRPr lang="pl-PL"/>
          </a:p>
        </p:txBody>
      </p:sp>
    </p:spTree>
    <p:extLst>
      <p:ext uri="{BB962C8B-B14F-4D97-AF65-F5344CB8AC3E}">
        <p14:creationId xmlns:p14="http://schemas.microsoft.com/office/powerpoint/2010/main" val="3635062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l-PL"/>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l-PL"/>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l-PL"/>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DF1D554-1031-44C4-BAE4-5E8C47D89EDC}" type="slidenum">
              <a:rPr lang="pl-PL"/>
              <a:pPr>
                <a:defRPr/>
              </a:pPr>
              <a:t>‹#›</a:t>
            </a:fld>
            <a:endParaRPr lang="pl-PL"/>
          </a:p>
        </p:txBody>
      </p:sp>
    </p:spTree>
    <p:extLst>
      <p:ext uri="{BB962C8B-B14F-4D97-AF65-F5344CB8AC3E}">
        <p14:creationId xmlns:p14="http://schemas.microsoft.com/office/powerpoint/2010/main" val="3970319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28F5592-912A-4D45-8DCA-0D5B07D73B86}" type="slidenum">
              <a:rPr lang="pl-PL" sz="1200" smtClean="0">
                <a:latin typeface="Arial" charset="0"/>
              </a:rPr>
              <a:pPr eaLnBrk="1" hangingPunct="1"/>
              <a:t>22</a:t>
            </a:fld>
            <a:endParaRPr lang="pl-PL" sz="1200"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l-P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10"/>
          </p:nvPr>
        </p:nvSpPr>
        <p:spPr/>
        <p:txBody>
          <a:bodyPr/>
          <a:lstStyle/>
          <a:p>
            <a:pPr>
              <a:defRPr/>
            </a:pPr>
            <a:fld id="{5DF1D554-1031-44C4-BAE4-5E8C47D89EDC}" type="slidenum">
              <a:rPr lang="pl-PL" smtClean="0"/>
              <a:pPr>
                <a:defRPr/>
              </a:pPr>
              <a:t>64</a:t>
            </a:fld>
            <a:endParaRPr lang="pl-PL"/>
          </a:p>
        </p:txBody>
      </p:sp>
    </p:spTree>
    <p:extLst>
      <p:ext uri="{BB962C8B-B14F-4D97-AF65-F5344CB8AC3E}">
        <p14:creationId xmlns:p14="http://schemas.microsoft.com/office/powerpoint/2010/main" val="231274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 79</a:t>
            </a:r>
            <a:endParaRPr lang="en-GB" dirty="0"/>
          </a:p>
        </p:txBody>
      </p:sp>
      <p:sp>
        <p:nvSpPr>
          <p:cNvPr id="4" name="Symbol zastępczy numeru slajdu 3"/>
          <p:cNvSpPr>
            <a:spLocks noGrp="1"/>
          </p:cNvSpPr>
          <p:nvPr>
            <p:ph type="sldNum" sz="quarter" idx="10"/>
          </p:nvPr>
        </p:nvSpPr>
        <p:spPr/>
        <p:txBody>
          <a:bodyPr/>
          <a:lstStyle/>
          <a:p>
            <a:pPr>
              <a:defRPr/>
            </a:pPr>
            <a:fld id="{FC1B75D9-5D39-4519-8723-8D9E90983A10}" type="slidenum">
              <a:rPr lang="en-GB" smtClean="0"/>
              <a:pPr>
                <a:defRPr/>
              </a:pPr>
              <a:t>72</a:t>
            </a:fld>
            <a:endParaRPr lang="en-GB"/>
          </a:p>
        </p:txBody>
      </p:sp>
    </p:spTree>
    <p:extLst>
      <p:ext uri="{BB962C8B-B14F-4D97-AF65-F5344CB8AC3E}">
        <p14:creationId xmlns:p14="http://schemas.microsoft.com/office/powerpoint/2010/main" val="171124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pl-PL"/>
              <a:t>Kliknij, aby edytować styl wzorca tytułu</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pl-PL"/>
              <a:t>Kliknij, aby edytować styl wzorca podtytułu</a:t>
            </a:r>
          </a:p>
        </p:txBody>
      </p:sp>
      <p:sp>
        <p:nvSpPr>
          <p:cNvPr id="14" name="Rectangle 14"/>
          <p:cNvSpPr>
            <a:spLocks noGrp="1" noChangeArrowheads="1"/>
          </p:cNvSpPr>
          <p:nvPr>
            <p:ph type="dt" sz="half" idx="10"/>
          </p:nvPr>
        </p:nvSpPr>
        <p:spPr>
          <a:xfrm rot="16200000">
            <a:off x="-1342232" y="4771232"/>
            <a:ext cx="3141663" cy="457200"/>
          </a:xfrm>
        </p:spPr>
        <p:txBody>
          <a:bodyPr/>
          <a:lstStyle>
            <a:lvl1pPr>
              <a:defRPr sz="1400" i="0">
                <a:solidFill>
                  <a:schemeClr val="bg2"/>
                </a:solidFill>
              </a:defRPr>
            </a:lvl1pPr>
          </a:lstStyle>
          <a:p>
            <a:pPr>
              <a:defRPr/>
            </a:pPr>
            <a:r>
              <a:rPr lang="pl-PL"/>
              <a:t>Witold Kwaśnicki (INE, UWr), Notatki do wykładów</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pl-PL"/>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1B40706-9B3C-4D3C-A1C7-20C14ECE8A73}" type="slidenum">
              <a:rPr lang="pl-PL"/>
              <a:pPr>
                <a:defRPr/>
              </a:pPr>
              <a:t>‹#›</a:t>
            </a:fld>
            <a:endParaRPr lang="pl-PL"/>
          </a:p>
        </p:txBody>
      </p:sp>
    </p:spTree>
    <p:extLst>
      <p:ext uri="{BB962C8B-B14F-4D97-AF65-F5344CB8AC3E}">
        <p14:creationId xmlns:p14="http://schemas.microsoft.com/office/powerpoint/2010/main" val="389300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736456D4-49C2-4E12-98C7-B9FB1F3B4323}" type="slidenum">
              <a:rPr lang="pl-PL"/>
              <a:pPr>
                <a:defRPr/>
              </a:pPr>
              <a:t>‹#›</a:t>
            </a:fld>
            <a:endParaRPr lang="pl-PL"/>
          </a:p>
        </p:txBody>
      </p:sp>
    </p:spTree>
    <p:extLst>
      <p:ext uri="{BB962C8B-B14F-4D97-AF65-F5344CB8AC3E}">
        <p14:creationId xmlns:p14="http://schemas.microsoft.com/office/powerpoint/2010/main" val="410051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869113" y="188913"/>
            <a:ext cx="2085975" cy="6088062"/>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11188" y="188913"/>
            <a:ext cx="6105525" cy="6088062"/>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4030FE88-4036-4A57-93EE-0C5DF9ADBCAA}" type="slidenum">
              <a:rPr lang="pl-PL"/>
              <a:pPr>
                <a:defRPr/>
              </a:pPr>
              <a:t>‹#›</a:t>
            </a:fld>
            <a:endParaRPr lang="pl-PL"/>
          </a:p>
        </p:txBody>
      </p:sp>
    </p:spTree>
    <p:extLst>
      <p:ext uri="{BB962C8B-B14F-4D97-AF65-F5344CB8AC3E}">
        <p14:creationId xmlns:p14="http://schemas.microsoft.com/office/powerpoint/2010/main" val="285485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B89AFFD5-27A1-4F9B-AF67-3298E12DBA49}" type="slidenum">
              <a:rPr lang="pl-PL"/>
              <a:pPr>
                <a:defRPr/>
              </a:pPr>
              <a:t>‹#›</a:t>
            </a:fld>
            <a:endParaRPr lang="pl-PL"/>
          </a:p>
        </p:txBody>
      </p:sp>
    </p:spTree>
    <p:extLst>
      <p:ext uri="{BB962C8B-B14F-4D97-AF65-F5344CB8AC3E}">
        <p14:creationId xmlns:p14="http://schemas.microsoft.com/office/powerpoint/2010/main" val="187382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0156731C-3D4A-41DF-9027-3E0FEE47F5E6}" type="slidenum">
              <a:rPr lang="pl-PL"/>
              <a:pPr>
                <a:defRPr/>
              </a:pPr>
              <a:t>‹#›</a:t>
            </a:fld>
            <a:endParaRPr lang="pl-PL"/>
          </a:p>
        </p:txBody>
      </p:sp>
    </p:spTree>
    <p:extLst>
      <p:ext uri="{BB962C8B-B14F-4D97-AF65-F5344CB8AC3E}">
        <p14:creationId xmlns:p14="http://schemas.microsoft.com/office/powerpoint/2010/main" val="64698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11188" y="1628775"/>
            <a:ext cx="40957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59338" y="1628775"/>
            <a:ext cx="40957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pPr>
              <a:defRPr/>
            </a:pPr>
            <a:fld id="{AD5B784F-EA02-4A97-8879-2FA0BC41385F}" type="slidenum">
              <a:rPr lang="pl-PL"/>
              <a:pPr>
                <a:defRPr/>
              </a:pPr>
              <a:t>‹#›</a:t>
            </a:fld>
            <a:endParaRPr lang="pl-PL"/>
          </a:p>
        </p:txBody>
      </p:sp>
    </p:spTree>
    <p:extLst>
      <p:ext uri="{BB962C8B-B14F-4D97-AF65-F5344CB8AC3E}">
        <p14:creationId xmlns:p14="http://schemas.microsoft.com/office/powerpoint/2010/main" val="164585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8" name="Rectangle 12"/>
          <p:cNvSpPr>
            <a:spLocks noGrp="1" noChangeArrowheads="1"/>
          </p:cNvSpPr>
          <p:nvPr>
            <p:ph type="ftr" sz="quarter" idx="11"/>
          </p:nvPr>
        </p:nvSpPr>
        <p:spPr>
          <a:ln/>
        </p:spPr>
        <p:txBody>
          <a:bodyPr/>
          <a:lstStyle>
            <a:lvl1pPr>
              <a:defRPr/>
            </a:lvl1pPr>
          </a:lstStyle>
          <a:p>
            <a:pPr>
              <a:defRPr/>
            </a:pPr>
            <a:endParaRPr lang="pl-PL"/>
          </a:p>
        </p:txBody>
      </p:sp>
      <p:sp>
        <p:nvSpPr>
          <p:cNvPr id="9" name="Rectangle 13"/>
          <p:cNvSpPr>
            <a:spLocks noGrp="1" noChangeArrowheads="1"/>
          </p:cNvSpPr>
          <p:nvPr>
            <p:ph type="sldNum" sz="quarter" idx="12"/>
          </p:nvPr>
        </p:nvSpPr>
        <p:spPr>
          <a:ln/>
        </p:spPr>
        <p:txBody>
          <a:bodyPr/>
          <a:lstStyle>
            <a:lvl1pPr>
              <a:defRPr/>
            </a:lvl1pPr>
          </a:lstStyle>
          <a:p>
            <a:pPr>
              <a:defRPr/>
            </a:pPr>
            <a:fld id="{6AC7988C-81E9-4C33-A0C6-4884E39D2E63}" type="slidenum">
              <a:rPr lang="pl-PL"/>
              <a:pPr>
                <a:defRPr/>
              </a:pPr>
              <a:t>‹#›</a:t>
            </a:fld>
            <a:endParaRPr lang="pl-PL"/>
          </a:p>
        </p:txBody>
      </p:sp>
    </p:spTree>
    <p:extLst>
      <p:ext uri="{BB962C8B-B14F-4D97-AF65-F5344CB8AC3E}">
        <p14:creationId xmlns:p14="http://schemas.microsoft.com/office/powerpoint/2010/main" val="11658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4" name="Rectangle 12"/>
          <p:cNvSpPr>
            <a:spLocks noGrp="1" noChangeArrowheads="1"/>
          </p:cNvSpPr>
          <p:nvPr>
            <p:ph type="ftr" sz="quarter" idx="11"/>
          </p:nvPr>
        </p:nvSpPr>
        <p:spPr>
          <a:ln/>
        </p:spPr>
        <p:txBody>
          <a:bodyPr/>
          <a:lstStyle>
            <a:lvl1pPr>
              <a:defRPr/>
            </a:lvl1pPr>
          </a:lstStyle>
          <a:p>
            <a:pPr>
              <a:defRPr/>
            </a:pPr>
            <a:endParaRPr lang="pl-PL"/>
          </a:p>
        </p:txBody>
      </p:sp>
      <p:sp>
        <p:nvSpPr>
          <p:cNvPr id="5" name="Rectangle 13"/>
          <p:cNvSpPr>
            <a:spLocks noGrp="1" noChangeArrowheads="1"/>
          </p:cNvSpPr>
          <p:nvPr>
            <p:ph type="sldNum" sz="quarter" idx="12"/>
          </p:nvPr>
        </p:nvSpPr>
        <p:spPr>
          <a:ln/>
        </p:spPr>
        <p:txBody>
          <a:bodyPr/>
          <a:lstStyle>
            <a:lvl1pPr>
              <a:defRPr/>
            </a:lvl1pPr>
          </a:lstStyle>
          <a:p>
            <a:pPr>
              <a:defRPr/>
            </a:pPr>
            <a:fld id="{5455E0F2-D7B8-4C32-80F3-545C0F0160F7}" type="slidenum">
              <a:rPr lang="pl-PL"/>
              <a:pPr>
                <a:defRPr/>
              </a:pPr>
              <a:t>‹#›</a:t>
            </a:fld>
            <a:endParaRPr lang="pl-PL"/>
          </a:p>
        </p:txBody>
      </p:sp>
    </p:spTree>
    <p:extLst>
      <p:ext uri="{BB962C8B-B14F-4D97-AF65-F5344CB8AC3E}">
        <p14:creationId xmlns:p14="http://schemas.microsoft.com/office/powerpoint/2010/main" val="239885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3" name="Rectangle 12"/>
          <p:cNvSpPr>
            <a:spLocks noGrp="1" noChangeArrowheads="1"/>
          </p:cNvSpPr>
          <p:nvPr>
            <p:ph type="ftr" sz="quarter" idx="11"/>
          </p:nvPr>
        </p:nvSpPr>
        <p:spPr>
          <a:ln/>
        </p:spPr>
        <p:txBody>
          <a:bodyPr/>
          <a:lstStyle>
            <a:lvl1pPr>
              <a:defRPr/>
            </a:lvl1pPr>
          </a:lstStyle>
          <a:p>
            <a:pPr>
              <a:defRPr/>
            </a:pPr>
            <a:endParaRPr lang="pl-PL"/>
          </a:p>
        </p:txBody>
      </p:sp>
      <p:sp>
        <p:nvSpPr>
          <p:cNvPr id="4" name="Rectangle 13"/>
          <p:cNvSpPr>
            <a:spLocks noGrp="1" noChangeArrowheads="1"/>
          </p:cNvSpPr>
          <p:nvPr>
            <p:ph type="sldNum" sz="quarter" idx="12"/>
          </p:nvPr>
        </p:nvSpPr>
        <p:spPr>
          <a:ln/>
        </p:spPr>
        <p:txBody>
          <a:bodyPr/>
          <a:lstStyle>
            <a:lvl1pPr>
              <a:defRPr/>
            </a:lvl1pPr>
          </a:lstStyle>
          <a:p>
            <a:pPr>
              <a:defRPr/>
            </a:pPr>
            <a:fld id="{3823EE3E-BE08-4A6C-A04A-7B0AF4A14235}" type="slidenum">
              <a:rPr lang="pl-PL"/>
              <a:pPr>
                <a:defRPr/>
              </a:pPr>
              <a:t>‹#›</a:t>
            </a:fld>
            <a:endParaRPr lang="pl-PL"/>
          </a:p>
        </p:txBody>
      </p:sp>
    </p:spTree>
    <p:extLst>
      <p:ext uri="{BB962C8B-B14F-4D97-AF65-F5344CB8AC3E}">
        <p14:creationId xmlns:p14="http://schemas.microsoft.com/office/powerpoint/2010/main" val="319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pPr>
              <a:defRPr/>
            </a:pPr>
            <a:fld id="{D408C8DF-6FA2-401D-B01E-79BA47C64DE2}" type="slidenum">
              <a:rPr lang="pl-PL"/>
              <a:pPr>
                <a:defRPr/>
              </a:pPr>
              <a:t>‹#›</a:t>
            </a:fld>
            <a:endParaRPr lang="pl-PL"/>
          </a:p>
        </p:txBody>
      </p:sp>
    </p:spTree>
    <p:extLst>
      <p:ext uri="{BB962C8B-B14F-4D97-AF65-F5344CB8AC3E}">
        <p14:creationId xmlns:p14="http://schemas.microsoft.com/office/powerpoint/2010/main" val="323310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pPr>
              <a:defRPr/>
            </a:pPr>
            <a:fld id="{1498F42E-4C57-47F9-A71C-0730092766AC}" type="slidenum">
              <a:rPr lang="pl-PL"/>
              <a:pPr>
                <a:defRPr/>
              </a:pPr>
              <a:t>‹#›</a:t>
            </a:fld>
            <a:endParaRPr lang="pl-PL"/>
          </a:p>
        </p:txBody>
      </p:sp>
    </p:spTree>
    <p:extLst>
      <p:ext uri="{BB962C8B-B14F-4D97-AF65-F5344CB8AC3E}">
        <p14:creationId xmlns:p14="http://schemas.microsoft.com/office/powerpoint/2010/main" val="262250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68313" y="64770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27" name="Rectangle 3"/>
          <p:cNvSpPr>
            <a:spLocks noChangeArrowheads="1"/>
          </p:cNvSpPr>
          <p:nvPr/>
        </p:nvSpPr>
        <p:spPr bwMode="ltGray">
          <a:xfrm>
            <a:off x="850900" y="64770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28" name="Rectangle 4"/>
          <p:cNvSpPr>
            <a:spLocks noChangeArrowheads="1"/>
          </p:cNvSpPr>
          <p:nvPr/>
        </p:nvSpPr>
        <p:spPr bwMode="ltGray">
          <a:xfrm>
            <a:off x="592138" y="106997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29" name="Rectangle 5"/>
          <p:cNvSpPr>
            <a:spLocks noChangeArrowheads="1"/>
          </p:cNvSpPr>
          <p:nvPr/>
        </p:nvSpPr>
        <p:spPr bwMode="ltGray">
          <a:xfrm>
            <a:off x="962025" y="106997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0" name="Rectangle 6"/>
          <p:cNvSpPr>
            <a:spLocks noChangeArrowheads="1"/>
          </p:cNvSpPr>
          <p:nvPr/>
        </p:nvSpPr>
        <p:spPr bwMode="ltGray">
          <a:xfrm>
            <a:off x="177800" y="99695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1" name="Rectangle 7"/>
          <p:cNvSpPr>
            <a:spLocks noChangeArrowheads="1"/>
          </p:cNvSpPr>
          <p:nvPr/>
        </p:nvSpPr>
        <p:spPr bwMode="gray">
          <a:xfrm>
            <a:off x="635000" y="550863"/>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2" name="Rectangle 9"/>
          <p:cNvSpPr>
            <a:spLocks noGrp="1" noChangeArrowheads="1"/>
          </p:cNvSpPr>
          <p:nvPr>
            <p:ph type="title"/>
          </p:nvPr>
        </p:nvSpPr>
        <p:spPr bwMode="auto">
          <a:xfrm>
            <a:off x="1258888" y="188913"/>
            <a:ext cx="75771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pl-PL" smtClean="0"/>
              <a:t>Kliknij, aby edytować styl wzorca tytułu</a:t>
            </a:r>
          </a:p>
        </p:txBody>
      </p:sp>
      <p:sp>
        <p:nvSpPr>
          <p:cNvPr id="1033" name="Rectangle 10"/>
          <p:cNvSpPr>
            <a:spLocks noGrp="1" noChangeArrowheads="1"/>
          </p:cNvSpPr>
          <p:nvPr>
            <p:ph type="body" idx="1"/>
          </p:nvPr>
        </p:nvSpPr>
        <p:spPr bwMode="auto">
          <a:xfrm>
            <a:off x="611188" y="1628775"/>
            <a:ext cx="8343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64523" name="Rectangle 11"/>
          <p:cNvSpPr>
            <a:spLocks noGrp="1" noChangeArrowheads="1"/>
          </p:cNvSpPr>
          <p:nvPr>
            <p:ph type="dt" sz="half" idx="2"/>
          </p:nvPr>
        </p:nvSpPr>
        <p:spPr bwMode="auto">
          <a:xfrm rot="16200000">
            <a:off x="-2092325" y="4441825"/>
            <a:ext cx="4508500" cy="323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1">
                <a:solidFill>
                  <a:schemeClr val="tx2"/>
                </a:solidFill>
              </a:defRPr>
            </a:lvl1pPr>
          </a:lstStyle>
          <a:p>
            <a:pPr>
              <a:defRPr/>
            </a:pPr>
            <a:r>
              <a:rPr lang="pl-PL"/>
              <a:t>Witold Kwaśnicki (INE, UWr), Notatki do wykładów</a:t>
            </a: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pl-PL"/>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BD47143-6CC6-4212-8742-FE2DAE9EBB32}" type="slidenum">
              <a:rPr lang="pl-PL"/>
              <a:pPr>
                <a:defRPr/>
              </a:pPr>
              <a:t>‹#›</a:t>
            </a:fld>
            <a:endParaRPr lang="pl-PL"/>
          </a:p>
        </p:txBody>
      </p:sp>
      <p:sp>
        <p:nvSpPr>
          <p:cNvPr id="1037" name="Rectangle 14"/>
          <p:cNvSpPr>
            <a:spLocks noChangeArrowheads="1"/>
          </p:cNvSpPr>
          <p:nvPr userDrawn="1"/>
        </p:nvSpPr>
        <p:spPr bwMode="ltGray">
          <a:xfrm>
            <a:off x="468313" y="620713"/>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8" name="Rectangle 15"/>
          <p:cNvSpPr>
            <a:spLocks noChangeArrowheads="1"/>
          </p:cNvSpPr>
          <p:nvPr userDrawn="1"/>
        </p:nvSpPr>
        <p:spPr bwMode="ltGray">
          <a:xfrm>
            <a:off x="850900" y="620713"/>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9" name="Rectangle 16"/>
          <p:cNvSpPr>
            <a:spLocks noChangeArrowheads="1"/>
          </p:cNvSpPr>
          <p:nvPr userDrawn="1"/>
        </p:nvSpPr>
        <p:spPr bwMode="ltGray">
          <a:xfrm>
            <a:off x="592138" y="1042988"/>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0" name="Rectangle 17"/>
          <p:cNvSpPr>
            <a:spLocks noChangeArrowheads="1"/>
          </p:cNvSpPr>
          <p:nvPr userDrawn="1"/>
        </p:nvSpPr>
        <p:spPr bwMode="ltGray">
          <a:xfrm>
            <a:off x="962025" y="104298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1" name="Rectangle 18"/>
          <p:cNvSpPr>
            <a:spLocks noChangeArrowheads="1"/>
          </p:cNvSpPr>
          <p:nvPr userDrawn="1"/>
        </p:nvSpPr>
        <p:spPr bwMode="ltGray">
          <a:xfrm>
            <a:off x="177800" y="96996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2" name="Rectangle 19"/>
          <p:cNvSpPr>
            <a:spLocks noChangeArrowheads="1"/>
          </p:cNvSpPr>
          <p:nvPr userDrawn="1"/>
        </p:nvSpPr>
        <p:spPr bwMode="gray">
          <a:xfrm>
            <a:off x="635000" y="5238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3" name="Rectangle 21"/>
          <p:cNvSpPr>
            <a:spLocks noChangeArrowheads="1"/>
          </p:cNvSpPr>
          <p:nvPr userDrawn="1"/>
        </p:nvSpPr>
        <p:spPr bwMode="ltGray">
          <a:xfrm>
            <a:off x="468313" y="620713"/>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4" name="Rectangle 22"/>
          <p:cNvSpPr>
            <a:spLocks noChangeArrowheads="1"/>
          </p:cNvSpPr>
          <p:nvPr userDrawn="1"/>
        </p:nvSpPr>
        <p:spPr bwMode="ltGray">
          <a:xfrm>
            <a:off x="850900" y="620713"/>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5" name="Rectangle 23"/>
          <p:cNvSpPr>
            <a:spLocks noChangeArrowheads="1"/>
          </p:cNvSpPr>
          <p:nvPr userDrawn="1"/>
        </p:nvSpPr>
        <p:spPr bwMode="ltGray">
          <a:xfrm>
            <a:off x="592138" y="1042988"/>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6" name="Rectangle 24"/>
          <p:cNvSpPr>
            <a:spLocks noChangeArrowheads="1"/>
          </p:cNvSpPr>
          <p:nvPr userDrawn="1"/>
        </p:nvSpPr>
        <p:spPr bwMode="ltGray">
          <a:xfrm>
            <a:off x="962025" y="104298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7" name="Rectangle 25"/>
          <p:cNvSpPr>
            <a:spLocks noChangeArrowheads="1"/>
          </p:cNvSpPr>
          <p:nvPr userDrawn="1"/>
        </p:nvSpPr>
        <p:spPr bwMode="ltGray">
          <a:xfrm>
            <a:off x="177800" y="96996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8" name="Rectangle 26"/>
          <p:cNvSpPr>
            <a:spLocks noChangeArrowheads="1"/>
          </p:cNvSpPr>
          <p:nvPr userDrawn="1"/>
        </p:nvSpPr>
        <p:spPr bwMode="gray">
          <a:xfrm>
            <a:off x="635000" y="5238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9" name="Rectangle 8"/>
          <p:cNvSpPr>
            <a:spLocks noChangeArrowheads="1"/>
          </p:cNvSpPr>
          <p:nvPr/>
        </p:nvSpPr>
        <p:spPr bwMode="gray">
          <a:xfrm>
            <a:off x="323850" y="12684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Tahoma" pitchFamily="34" charset="0"/>
        </a:defRPr>
      </a:lvl2pPr>
      <a:lvl3pPr algn="l" rtl="0" eaLnBrk="0" fontAlgn="base" hangingPunct="0">
        <a:spcBef>
          <a:spcPct val="0"/>
        </a:spcBef>
        <a:spcAft>
          <a:spcPct val="0"/>
        </a:spcAft>
        <a:defRPr sz="3800">
          <a:solidFill>
            <a:schemeClr val="tx2"/>
          </a:solidFill>
          <a:latin typeface="Tahoma" pitchFamily="34" charset="0"/>
        </a:defRPr>
      </a:lvl3pPr>
      <a:lvl4pPr algn="l" rtl="0" eaLnBrk="0" fontAlgn="base" hangingPunct="0">
        <a:spcBef>
          <a:spcPct val="0"/>
        </a:spcBef>
        <a:spcAft>
          <a:spcPct val="0"/>
        </a:spcAft>
        <a:defRPr sz="3800">
          <a:solidFill>
            <a:schemeClr val="tx2"/>
          </a:solidFill>
          <a:latin typeface="Tahoma" pitchFamily="34" charset="0"/>
        </a:defRPr>
      </a:lvl4pPr>
      <a:lvl5pPr algn="l" rtl="0" eaLnBrk="0" fontAlgn="base" hangingPunct="0">
        <a:spcBef>
          <a:spcPct val="0"/>
        </a:spcBef>
        <a:spcAft>
          <a:spcPct val="0"/>
        </a:spcAft>
        <a:defRPr sz="3800">
          <a:solidFill>
            <a:schemeClr val="tx2"/>
          </a:solidFill>
          <a:latin typeface="Tahoma" pitchFamily="34" charset="0"/>
        </a:defRPr>
      </a:lvl5pPr>
      <a:lvl6pPr marL="457200" algn="l" rtl="0" fontAlgn="base">
        <a:spcBef>
          <a:spcPct val="0"/>
        </a:spcBef>
        <a:spcAft>
          <a:spcPct val="0"/>
        </a:spcAft>
        <a:defRPr sz="3800">
          <a:solidFill>
            <a:schemeClr val="tx2"/>
          </a:solidFill>
          <a:latin typeface="Tahoma" pitchFamily="34" charset="0"/>
        </a:defRPr>
      </a:lvl6pPr>
      <a:lvl7pPr marL="914400" algn="l" rtl="0" fontAlgn="base">
        <a:spcBef>
          <a:spcPct val="0"/>
        </a:spcBef>
        <a:spcAft>
          <a:spcPct val="0"/>
        </a:spcAft>
        <a:defRPr sz="3800">
          <a:solidFill>
            <a:schemeClr val="tx2"/>
          </a:solidFill>
          <a:latin typeface="Tahoma" pitchFamily="34" charset="0"/>
        </a:defRPr>
      </a:lvl7pPr>
      <a:lvl8pPr marL="1371600" algn="l" rtl="0" fontAlgn="base">
        <a:spcBef>
          <a:spcPct val="0"/>
        </a:spcBef>
        <a:spcAft>
          <a:spcPct val="0"/>
        </a:spcAft>
        <a:defRPr sz="3800">
          <a:solidFill>
            <a:schemeClr val="tx2"/>
          </a:solidFill>
          <a:latin typeface="Tahoma" pitchFamily="34" charset="0"/>
        </a:defRPr>
      </a:lvl8pPr>
      <a:lvl9pPr marL="1828800" algn="l" rtl="0" fontAlgn="base">
        <a:spcBef>
          <a:spcPct val="0"/>
        </a:spcBef>
        <a:spcAft>
          <a:spcPct val="0"/>
        </a:spcAft>
        <a:defRPr sz="38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ato.org/economic-freedom-world/map" TargetMode="External"/><Relationship Id="rId2" Type="http://schemas.openxmlformats.org/officeDocument/2006/relationships/hyperlink" Target="http://www.cato.org/economic-freedom-world" TargetMode="External"/><Relationship Id="rId1" Type="http://schemas.openxmlformats.org/officeDocument/2006/relationships/slideLayout" Target="../slideLayouts/slideLayout2.xml"/><Relationship Id="rId5" Type="http://schemas.openxmlformats.org/officeDocument/2006/relationships/hyperlink" Target="http://www.heritage.org/index/heatmap" TargetMode="External"/><Relationship Id="rId4" Type="http://schemas.openxmlformats.org/officeDocument/2006/relationships/hyperlink" Target="http://www.heritage.org/inde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pl.wikipedia.org/wiki/Laoz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6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5.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hyperlink" Target="India%20traffic%20cam.flv" TargetMode="External"/><Relationship Id="rId4" Type="http://schemas.openxmlformats.org/officeDocument/2006/relationships/image" Target="../media/image28.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7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9" name="Rectangle 5"/>
          <p:cNvSpPr>
            <a:spLocks noGrp="1" noChangeArrowheads="1"/>
          </p:cNvSpPr>
          <p:nvPr>
            <p:ph type="ctrTitle"/>
          </p:nvPr>
        </p:nvSpPr>
        <p:spPr>
          <a:xfrm>
            <a:off x="1043608" y="764704"/>
            <a:ext cx="7669212" cy="1143000"/>
          </a:xfrm>
        </p:spPr>
        <p:txBody>
          <a:bodyPr/>
          <a:lstStyle/>
          <a:p>
            <a:pPr algn="ctr" eaLnBrk="1" hangingPunct="1"/>
            <a:r>
              <a:rPr lang="pl-PL" sz="3400" dirty="0" smtClean="0"/>
              <a:t>Rząd i jego rola w procesie gospodarczym</a:t>
            </a:r>
          </a:p>
        </p:txBody>
      </p:sp>
      <p:sp>
        <p:nvSpPr>
          <p:cNvPr id="190470" name="Rectangle 6"/>
          <p:cNvSpPr>
            <a:spLocks noGrp="1" noChangeArrowheads="1"/>
          </p:cNvSpPr>
          <p:nvPr>
            <p:ph type="subTitle" idx="1"/>
          </p:nvPr>
        </p:nvSpPr>
        <p:spPr>
          <a:xfrm>
            <a:off x="900113" y="3789363"/>
            <a:ext cx="7735887" cy="1008062"/>
          </a:xfrm>
        </p:spPr>
        <p:txBody>
          <a:bodyPr/>
          <a:lstStyle/>
          <a:p>
            <a:pPr eaLnBrk="1" hangingPunct="1"/>
            <a:endParaRPr lang="pl-PL" dirty="0" smtClean="0"/>
          </a:p>
        </p:txBody>
      </p:sp>
      <p:sp>
        <p:nvSpPr>
          <p:cNvPr id="4" name="Rectangle 5"/>
          <p:cNvSpPr txBox="1">
            <a:spLocks noChangeArrowheads="1"/>
          </p:cNvSpPr>
          <p:nvPr/>
        </p:nvSpPr>
        <p:spPr bwMode="auto">
          <a:xfrm>
            <a:off x="1160440" y="2060104"/>
            <a:ext cx="76692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Tahoma" pitchFamily="34" charset="0"/>
              </a:defRPr>
            </a:lvl2pPr>
            <a:lvl3pPr algn="l" rtl="0" eaLnBrk="0" fontAlgn="base" hangingPunct="0">
              <a:spcBef>
                <a:spcPct val="0"/>
              </a:spcBef>
              <a:spcAft>
                <a:spcPct val="0"/>
              </a:spcAft>
              <a:defRPr sz="3800">
                <a:solidFill>
                  <a:schemeClr val="tx2"/>
                </a:solidFill>
                <a:latin typeface="Tahoma" pitchFamily="34" charset="0"/>
              </a:defRPr>
            </a:lvl3pPr>
            <a:lvl4pPr algn="l" rtl="0" eaLnBrk="0" fontAlgn="base" hangingPunct="0">
              <a:spcBef>
                <a:spcPct val="0"/>
              </a:spcBef>
              <a:spcAft>
                <a:spcPct val="0"/>
              </a:spcAft>
              <a:defRPr sz="3800">
                <a:solidFill>
                  <a:schemeClr val="tx2"/>
                </a:solidFill>
                <a:latin typeface="Tahoma" pitchFamily="34" charset="0"/>
              </a:defRPr>
            </a:lvl4pPr>
            <a:lvl5pPr algn="l" rtl="0" eaLnBrk="0" fontAlgn="base" hangingPunct="0">
              <a:spcBef>
                <a:spcPct val="0"/>
              </a:spcBef>
              <a:spcAft>
                <a:spcPct val="0"/>
              </a:spcAft>
              <a:defRPr sz="3800">
                <a:solidFill>
                  <a:schemeClr val="tx2"/>
                </a:solidFill>
                <a:latin typeface="Tahoma" pitchFamily="34" charset="0"/>
              </a:defRPr>
            </a:lvl5pPr>
            <a:lvl6pPr marL="457200" algn="l" rtl="0" fontAlgn="base">
              <a:spcBef>
                <a:spcPct val="0"/>
              </a:spcBef>
              <a:spcAft>
                <a:spcPct val="0"/>
              </a:spcAft>
              <a:defRPr sz="3800">
                <a:solidFill>
                  <a:schemeClr val="tx2"/>
                </a:solidFill>
                <a:latin typeface="Tahoma" pitchFamily="34" charset="0"/>
              </a:defRPr>
            </a:lvl6pPr>
            <a:lvl7pPr marL="914400" algn="l" rtl="0" fontAlgn="base">
              <a:spcBef>
                <a:spcPct val="0"/>
              </a:spcBef>
              <a:spcAft>
                <a:spcPct val="0"/>
              </a:spcAft>
              <a:defRPr sz="3800">
                <a:solidFill>
                  <a:schemeClr val="tx2"/>
                </a:solidFill>
                <a:latin typeface="Tahoma" pitchFamily="34" charset="0"/>
              </a:defRPr>
            </a:lvl7pPr>
            <a:lvl8pPr marL="1371600" algn="l" rtl="0" fontAlgn="base">
              <a:spcBef>
                <a:spcPct val="0"/>
              </a:spcBef>
              <a:spcAft>
                <a:spcPct val="0"/>
              </a:spcAft>
              <a:defRPr sz="3800">
                <a:solidFill>
                  <a:schemeClr val="tx2"/>
                </a:solidFill>
                <a:latin typeface="Tahoma" pitchFamily="34" charset="0"/>
              </a:defRPr>
            </a:lvl8pPr>
            <a:lvl9pPr marL="1828800" algn="l" rtl="0" fontAlgn="base">
              <a:spcBef>
                <a:spcPct val="0"/>
              </a:spcBef>
              <a:spcAft>
                <a:spcPct val="0"/>
              </a:spcAft>
              <a:defRPr sz="3800">
                <a:solidFill>
                  <a:schemeClr val="tx2"/>
                </a:solidFill>
                <a:latin typeface="Tahoma" pitchFamily="34" charset="0"/>
              </a:defRPr>
            </a:lvl9pPr>
          </a:lstStyle>
          <a:p>
            <a:pPr algn="ctr" eaLnBrk="1" hangingPunct="1"/>
            <a:r>
              <a:rPr lang="pl-PL" sz="3600" dirty="0"/>
              <a:t>Mały rząd, państwo minimum</a:t>
            </a:r>
            <a:br>
              <a:rPr lang="pl-PL" sz="3600" dirty="0"/>
            </a:br>
            <a:r>
              <a:rPr lang="pl-PL" sz="3600" dirty="0"/>
              <a:t>A może raczej ‘bez rządu’?</a:t>
            </a:r>
            <a:endParaRPr lang="pl-PL" sz="3400" kern="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fade">
                                      <p:cBhvr>
                                        <p:cTn id="7" dur="1000"/>
                                        <p:tgtEl>
                                          <p:spTgt spid="190469"/>
                                        </p:tgtEl>
                                      </p:cBhvr>
                                    </p:animEffect>
                                    <p:anim calcmode="lin" valueType="num">
                                      <p:cBhvr>
                                        <p:cTn id="8" dur="1000" fill="hold"/>
                                        <p:tgtEl>
                                          <p:spTgt spid="190469"/>
                                        </p:tgtEl>
                                        <p:attrNameLst>
                                          <p:attrName>ppt_x</p:attrName>
                                        </p:attrNameLst>
                                      </p:cBhvr>
                                      <p:tavLst>
                                        <p:tav tm="0">
                                          <p:val>
                                            <p:strVal val="#ppt_x"/>
                                          </p:val>
                                        </p:tav>
                                        <p:tav tm="100000">
                                          <p:val>
                                            <p:strVal val="#ppt_x"/>
                                          </p:val>
                                        </p:tav>
                                      </p:tavLst>
                                    </p:anim>
                                    <p:anim calcmode="lin" valueType="num">
                                      <p:cBhvr>
                                        <p:cTn id="9" dur="898" decel="100000" fill="hold"/>
                                        <p:tgtEl>
                                          <p:spTgt spid="190469"/>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9046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898"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898"/>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0578" name="Rectangle 2"/>
          <p:cNvSpPr>
            <a:spLocks noGrp="1" noChangeArrowheads="1"/>
          </p:cNvSpPr>
          <p:nvPr>
            <p:ph type="title"/>
          </p:nvPr>
        </p:nvSpPr>
        <p:spPr/>
        <p:txBody>
          <a:bodyPr/>
          <a:lstStyle/>
          <a:p>
            <a:pPr eaLnBrk="1" hangingPunct="1"/>
            <a:r>
              <a:rPr lang="pl-PL" smtClean="0"/>
              <a:t>Rząd – samo dobro?</a:t>
            </a:r>
          </a:p>
        </p:txBody>
      </p:sp>
      <p:sp>
        <p:nvSpPr>
          <p:cNvPr id="280579" name="Rectangle 3"/>
          <p:cNvSpPr>
            <a:spLocks noGrp="1" noChangeArrowheads="1"/>
          </p:cNvSpPr>
          <p:nvPr>
            <p:ph type="body" idx="1"/>
          </p:nvPr>
        </p:nvSpPr>
        <p:spPr>
          <a:xfrm>
            <a:off x="611188" y="1628775"/>
            <a:ext cx="8343900" cy="5040313"/>
          </a:xfrm>
        </p:spPr>
        <p:txBody>
          <a:bodyPr/>
          <a:lstStyle/>
          <a:p>
            <a:pPr eaLnBrk="1" hangingPunct="1">
              <a:lnSpc>
                <a:spcPct val="80000"/>
              </a:lnSpc>
            </a:pPr>
            <a:r>
              <a:rPr lang="pl-PL" sz="2000" smtClean="0"/>
              <a:t>Najbardziej despotyczne rządy w przeszłości nie odważały się ingerować w spawy prywatne każdego obywatela, tak jak czynią to od kilkudziesięciu lat rządy najbardziej wolnych społeczeństw na świecie.</a:t>
            </a:r>
          </a:p>
          <a:p>
            <a:pPr eaLnBrk="1" hangingPunct="1">
              <a:lnSpc>
                <a:spcPct val="80000"/>
              </a:lnSpc>
            </a:pPr>
            <a:r>
              <a:rPr lang="pl-PL" sz="2000" smtClean="0">
                <a:solidFill>
                  <a:srgbClr val="FF0000"/>
                </a:solidFill>
              </a:rPr>
              <a:t>Nawet sławna carska tajna policja nie odważała się na przeprowadzanie sekretnych działań naruszających w sposób drastyczny sferę prywatności jednostki</a:t>
            </a:r>
            <a:r>
              <a:rPr lang="pl-PL" sz="2000" smtClean="0"/>
              <a:t>, co w czasach obecnych uważane jest za rzecz normalną i naturalną.</a:t>
            </a:r>
          </a:p>
          <a:p>
            <a:pPr eaLnBrk="1" hangingPunct="1">
              <a:lnSpc>
                <a:spcPct val="80000"/>
              </a:lnSpc>
            </a:pPr>
            <a:r>
              <a:rPr lang="pl-PL" sz="2000" smtClean="0"/>
              <a:t>Czy kiedykolwiek urzędnik państwowy odważyłby się wymagać od obywatela, czy firmy, wypełniania tylu formularzy z tak wielką liczbą szczegółowych informacji dotyczącej spraw jednostkowych, jak tego obecnie wymagają biurokraci rządowi? </a:t>
            </a:r>
          </a:p>
          <a:p>
            <a:pPr eaLnBrk="1" hangingPunct="1">
              <a:lnSpc>
                <a:spcPct val="80000"/>
              </a:lnSpc>
            </a:pPr>
            <a:r>
              <a:rPr lang="pl-PL" sz="2000" smtClean="0"/>
              <a:t>Kiedy tylko wyeliminuje się z życia społecznego ‘nikczemny, prywatny interes’, a działania podejmowane przez rząd będą miały na celu ‘dobro publiczne’, to automatycznie zapewni się prawidłową i racjonalną ścieżkę rozwoju całego społeczeństwa.</a:t>
            </a:r>
          </a:p>
          <a:p>
            <a:pPr eaLnBrk="1" hangingPunct="1">
              <a:lnSpc>
                <a:spcPct val="80000"/>
              </a:lnSpc>
            </a:pPr>
            <a:r>
              <a:rPr lang="pl-PL" sz="2000" smtClean="0">
                <a:solidFill>
                  <a:srgbClr val="FF0000"/>
                </a:solidFill>
              </a:rPr>
              <a:t>dzięki ‘silnemu i mądremu rządowi’ ostatecznie na świecie zapanuje spokój społeczny i pokój między narodami.</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0578"/>
                                        </p:tgtEl>
                                        <p:attrNameLst>
                                          <p:attrName>style.visibility</p:attrName>
                                        </p:attrNameLst>
                                      </p:cBhvr>
                                      <p:to>
                                        <p:strVal val="visible"/>
                                      </p:to>
                                    </p:set>
                                    <p:animEffect transition="in" filter="fade">
                                      <p:cBhvr>
                                        <p:cTn id="7" dur="1000"/>
                                        <p:tgtEl>
                                          <p:spTgt spid="280578"/>
                                        </p:tgtEl>
                                      </p:cBhvr>
                                    </p:animEffect>
                                    <p:anim calcmode="lin" valueType="num">
                                      <p:cBhvr>
                                        <p:cTn id="8" dur="1000" fill="hold"/>
                                        <p:tgtEl>
                                          <p:spTgt spid="280578"/>
                                        </p:tgtEl>
                                        <p:attrNameLst>
                                          <p:attrName>ppt_x</p:attrName>
                                        </p:attrNameLst>
                                      </p:cBhvr>
                                      <p:tavLst>
                                        <p:tav tm="0">
                                          <p:val>
                                            <p:strVal val="#ppt_x"/>
                                          </p:val>
                                        </p:tav>
                                        <p:tav tm="100000">
                                          <p:val>
                                            <p:strVal val="#ppt_x"/>
                                          </p:val>
                                        </p:tav>
                                      </p:tavLst>
                                    </p:anim>
                                    <p:anim calcmode="lin" valueType="num">
                                      <p:cBhvr>
                                        <p:cTn id="9" dur="898" decel="100000" fill="hold"/>
                                        <p:tgtEl>
                                          <p:spTgt spid="28057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057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0579">
                                            <p:txEl>
                                              <p:pRg st="0" end="0"/>
                                            </p:txEl>
                                          </p:spTgt>
                                        </p:tgtEl>
                                        <p:attrNameLst>
                                          <p:attrName>style.visibility</p:attrName>
                                        </p:attrNameLst>
                                      </p:cBhvr>
                                      <p:to>
                                        <p:strVal val="visible"/>
                                      </p:to>
                                    </p:set>
                                    <p:animEffect transition="in" filter="fade">
                                      <p:cBhvr>
                                        <p:cTn id="15" dur="1000"/>
                                        <p:tgtEl>
                                          <p:spTgt spid="280579">
                                            <p:txEl>
                                              <p:pRg st="0" end="0"/>
                                            </p:txEl>
                                          </p:spTgt>
                                        </p:tgtEl>
                                      </p:cBhvr>
                                    </p:animEffect>
                                    <p:anim calcmode="lin" valueType="num">
                                      <p:cBhvr>
                                        <p:cTn id="16" dur="1000" fill="hold"/>
                                        <p:tgtEl>
                                          <p:spTgt spid="280579">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0579">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057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0579">
                                            <p:txEl>
                                              <p:pRg st="1" end="1"/>
                                            </p:txEl>
                                          </p:spTgt>
                                        </p:tgtEl>
                                        <p:attrNameLst>
                                          <p:attrName>style.visibility</p:attrName>
                                        </p:attrNameLst>
                                      </p:cBhvr>
                                      <p:to>
                                        <p:strVal val="visible"/>
                                      </p:to>
                                    </p:set>
                                    <p:animEffect transition="in" filter="fade">
                                      <p:cBhvr>
                                        <p:cTn id="23" dur="1000"/>
                                        <p:tgtEl>
                                          <p:spTgt spid="280579">
                                            <p:txEl>
                                              <p:pRg st="1" end="1"/>
                                            </p:txEl>
                                          </p:spTgt>
                                        </p:tgtEl>
                                      </p:cBhvr>
                                    </p:animEffect>
                                    <p:anim calcmode="lin" valueType="num">
                                      <p:cBhvr>
                                        <p:cTn id="24" dur="1000" fill="hold"/>
                                        <p:tgtEl>
                                          <p:spTgt spid="280579">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057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057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80579">
                                            <p:txEl>
                                              <p:pRg st="2" end="2"/>
                                            </p:txEl>
                                          </p:spTgt>
                                        </p:tgtEl>
                                        <p:attrNameLst>
                                          <p:attrName>style.visibility</p:attrName>
                                        </p:attrNameLst>
                                      </p:cBhvr>
                                      <p:to>
                                        <p:strVal val="visible"/>
                                      </p:to>
                                    </p:set>
                                    <p:animEffect transition="in" filter="fade">
                                      <p:cBhvr>
                                        <p:cTn id="31" dur="1000"/>
                                        <p:tgtEl>
                                          <p:spTgt spid="280579">
                                            <p:txEl>
                                              <p:pRg st="2" end="2"/>
                                            </p:txEl>
                                          </p:spTgt>
                                        </p:tgtEl>
                                      </p:cBhvr>
                                    </p:animEffect>
                                    <p:anim calcmode="lin" valueType="num">
                                      <p:cBhvr>
                                        <p:cTn id="32" dur="1000" fill="hold"/>
                                        <p:tgtEl>
                                          <p:spTgt spid="280579">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80579">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8057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80579">
                                            <p:txEl>
                                              <p:pRg st="3" end="3"/>
                                            </p:txEl>
                                          </p:spTgt>
                                        </p:tgtEl>
                                        <p:attrNameLst>
                                          <p:attrName>style.visibility</p:attrName>
                                        </p:attrNameLst>
                                      </p:cBhvr>
                                      <p:to>
                                        <p:strVal val="visible"/>
                                      </p:to>
                                    </p:set>
                                    <p:animEffect transition="in" filter="fade">
                                      <p:cBhvr>
                                        <p:cTn id="39" dur="1000"/>
                                        <p:tgtEl>
                                          <p:spTgt spid="280579">
                                            <p:txEl>
                                              <p:pRg st="3" end="3"/>
                                            </p:txEl>
                                          </p:spTgt>
                                        </p:tgtEl>
                                      </p:cBhvr>
                                    </p:animEffect>
                                    <p:anim calcmode="lin" valueType="num">
                                      <p:cBhvr>
                                        <p:cTn id="40" dur="1000" fill="hold"/>
                                        <p:tgtEl>
                                          <p:spTgt spid="280579">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80579">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8057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280579">
                                            <p:txEl>
                                              <p:pRg st="4" end="4"/>
                                            </p:txEl>
                                          </p:spTgt>
                                        </p:tgtEl>
                                        <p:attrNameLst>
                                          <p:attrName>style.visibility</p:attrName>
                                        </p:attrNameLst>
                                      </p:cBhvr>
                                      <p:to>
                                        <p:strVal val="visible"/>
                                      </p:to>
                                    </p:set>
                                    <p:animEffect transition="in" filter="fade">
                                      <p:cBhvr>
                                        <p:cTn id="47" dur="1000"/>
                                        <p:tgtEl>
                                          <p:spTgt spid="280579">
                                            <p:txEl>
                                              <p:pRg st="4" end="4"/>
                                            </p:txEl>
                                          </p:spTgt>
                                        </p:tgtEl>
                                      </p:cBhvr>
                                    </p:animEffect>
                                    <p:anim calcmode="lin" valueType="num">
                                      <p:cBhvr>
                                        <p:cTn id="48" dur="1000" fill="hold"/>
                                        <p:tgtEl>
                                          <p:spTgt spid="280579">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280579">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28057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p:bldP spid="28057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7746" name="Rectangle 2"/>
          <p:cNvSpPr>
            <a:spLocks noGrp="1" noChangeArrowheads="1"/>
          </p:cNvSpPr>
          <p:nvPr>
            <p:ph type="title"/>
          </p:nvPr>
        </p:nvSpPr>
        <p:spPr/>
        <p:txBody>
          <a:bodyPr/>
          <a:lstStyle/>
          <a:p>
            <a:pPr eaLnBrk="1" hangingPunct="1"/>
            <a:r>
              <a:rPr lang="pl-PL" sz="3400" smtClean="0"/>
              <a:t>Pismo Spółdzielni Pracy Usług Kominiarskich </a:t>
            </a:r>
            <a:r>
              <a:rPr lang="pl-PL" sz="3400" i="1" smtClean="0"/>
              <a:t>Florian</a:t>
            </a:r>
            <a:r>
              <a:rPr lang="pl-PL" sz="3400" smtClean="0"/>
              <a:t> (maj 2004)</a:t>
            </a:r>
          </a:p>
        </p:txBody>
      </p:sp>
      <p:sp>
        <p:nvSpPr>
          <p:cNvPr id="287747" name="Rectangle 3"/>
          <p:cNvSpPr>
            <a:spLocks noGrp="1" noChangeArrowheads="1"/>
          </p:cNvSpPr>
          <p:nvPr>
            <p:ph type="body" idx="1"/>
          </p:nvPr>
        </p:nvSpPr>
        <p:spPr/>
        <p:txBody>
          <a:bodyPr/>
          <a:lstStyle/>
          <a:p>
            <a:pPr eaLnBrk="1" hangingPunct="1">
              <a:lnSpc>
                <a:spcPct val="90000"/>
              </a:lnSpc>
              <a:buFont typeface="Wingdings" pitchFamily="2" charset="2"/>
              <a:buNone/>
            </a:pPr>
            <a:r>
              <a:rPr lang="pl-PL" sz="2400" dirty="0" smtClean="0"/>
              <a:t>„Jeżeli mistrz kominiarski stwierdził, że w danym obiekcie w ciągu roku nie przeprowadził określonych w art. 62 ust. 1 pkt. </a:t>
            </a:r>
            <a:r>
              <a:rPr lang="pl-PL" sz="2400" dirty="0" err="1" smtClean="0"/>
              <a:t>1c</a:t>
            </a:r>
            <a:r>
              <a:rPr lang="pl-PL" sz="2400" dirty="0" smtClean="0"/>
              <a:t> kontroli (np. wobec odmowy właściciela lub zarządcy obiektu) jest zobowiązany przekazać taką informację do właściwego organu nadzoru budowlanego, który zgodnie z art. 89 ust. 1 winien zarządzać od właściciela lub zarządcy dokumentów dotyczących utrzymania obiektu tj. książki obiektu budowlanego lub protokołu w/w kontroli (art. 64 ust. 1 i 3). Brak tych dokumentów stanowić będzie </a:t>
            </a:r>
            <a:r>
              <a:rPr lang="pl-PL" sz="2400" dirty="0" smtClean="0">
                <a:solidFill>
                  <a:srgbClr val="FF0000"/>
                </a:solidFill>
              </a:rPr>
              <a:t>podstawę do wszczęcia postępowania karnego</a:t>
            </a:r>
            <a:r>
              <a:rPr lang="pl-PL" sz="2400" dirty="0" smtClean="0"/>
              <a:t> (art. 93 pkt. 7) oraz postępowania przewidzianego w art. 62 ust. 3 </a:t>
            </a:r>
            <a:r>
              <a:rPr lang="pl-PL" sz="2400" i="1" dirty="0" smtClean="0"/>
              <a:t>Prawa budowlanego</a:t>
            </a:r>
            <a:r>
              <a:rPr lang="pl-PL" sz="2400" dirty="0" smtClean="0"/>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fade">
                                      <p:cBhvr>
                                        <p:cTn id="7" dur="1000"/>
                                        <p:tgtEl>
                                          <p:spTgt spid="287746"/>
                                        </p:tgtEl>
                                      </p:cBhvr>
                                    </p:animEffect>
                                    <p:anim calcmode="lin" valueType="num">
                                      <p:cBhvr>
                                        <p:cTn id="8" dur="1000" fill="hold"/>
                                        <p:tgtEl>
                                          <p:spTgt spid="287746"/>
                                        </p:tgtEl>
                                        <p:attrNameLst>
                                          <p:attrName>ppt_x</p:attrName>
                                        </p:attrNameLst>
                                      </p:cBhvr>
                                      <p:tavLst>
                                        <p:tav tm="0">
                                          <p:val>
                                            <p:strVal val="#ppt_x"/>
                                          </p:val>
                                        </p:tav>
                                        <p:tav tm="100000">
                                          <p:val>
                                            <p:strVal val="#ppt_x"/>
                                          </p:val>
                                        </p:tav>
                                      </p:tavLst>
                                    </p:anim>
                                    <p:anim calcmode="lin" valueType="num">
                                      <p:cBhvr>
                                        <p:cTn id="9" dur="898" decel="100000" fill="hold"/>
                                        <p:tgtEl>
                                          <p:spTgt spid="28774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774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7747">
                                            <p:txEl>
                                              <p:pRg st="0" end="0"/>
                                            </p:txEl>
                                          </p:spTgt>
                                        </p:tgtEl>
                                        <p:attrNameLst>
                                          <p:attrName>style.visibility</p:attrName>
                                        </p:attrNameLst>
                                      </p:cBhvr>
                                      <p:to>
                                        <p:strVal val="visible"/>
                                      </p:to>
                                    </p:set>
                                    <p:animEffect transition="in" filter="fade">
                                      <p:cBhvr>
                                        <p:cTn id="15" dur="1000"/>
                                        <p:tgtEl>
                                          <p:spTgt spid="287747">
                                            <p:txEl>
                                              <p:pRg st="0" end="0"/>
                                            </p:txEl>
                                          </p:spTgt>
                                        </p:tgtEl>
                                      </p:cBhvr>
                                    </p:animEffect>
                                    <p:anim calcmode="lin" valueType="num">
                                      <p:cBhvr>
                                        <p:cTn id="16" dur="1000" fill="hold"/>
                                        <p:tgtEl>
                                          <p:spTgt spid="28774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774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774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1602" name="Rectangle 2"/>
          <p:cNvSpPr>
            <a:spLocks noGrp="1" noChangeArrowheads="1"/>
          </p:cNvSpPr>
          <p:nvPr>
            <p:ph type="title"/>
          </p:nvPr>
        </p:nvSpPr>
        <p:spPr/>
        <p:txBody>
          <a:bodyPr/>
          <a:lstStyle/>
          <a:p>
            <a:pPr eaLnBrk="1" hangingPunct="1"/>
            <a:r>
              <a:rPr lang="pl-PL" b="1" smtClean="0"/>
              <a:t>Rozdzielenie władzy</a:t>
            </a:r>
          </a:p>
        </p:txBody>
      </p:sp>
      <p:sp>
        <p:nvSpPr>
          <p:cNvPr id="281603" name="Rectangle 3"/>
          <p:cNvSpPr>
            <a:spLocks noGrp="1" noChangeArrowheads="1"/>
          </p:cNvSpPr>
          <p:nvPr>
            <p:ph type="body" idx="1"/>
          </p:nvPr>
        </p:nvSpPr>
        <p:spPr/>
        <p:txBody>
          <a:bodyPr/>
          <a:lstStyle/>
          <a:p>
            <a:pPr eaLnBrk="1" hangingPunct="1">
              <a:lnSpc>
                <a:spcPct val="80000"/>
              </a:lnSpc>
            </a:pPr>
            <a:r>
              <a:rPr lang="pl-PL" sz="2400" smtClean="0"/>
              <a:t>w konstytucjach państw demokratycznych zapisana jest zasada rozdzielenia władzy wykonawczej, prawodawczej i sądowniczej, oraz zasada „wzajemnego równoważenia” (</a:t>
            </a:r>
            <a:r>
              <a:rPr lang="pl-PL" sz="2400" i="1" smtClean="0"/>
              <a:t>check and balances</a:t>
            </a:r>
            <a:r>
              <a:rPr lang="pl-PL" sz="2400" smtClean="0"/>
              <a:t>).</a:t>
            </a:r>
          </a:p>
          <a:p>
            <a:pPr eaLnBrk="1" hangingPunct="1">
              <a:lnSpc>
                <a:spcPct val="80000"/>
              </a:lnSpc>
            </a:pPr>
            <a:r>
              <a:rPr lang="pl-PL" sz="2400" smtClean="0"/>
              <a:t>konstytucja Stanów Zjednoczonych Ameryki,</a:t>
            </a:r>
          </a:p>
          <a:p>
            <a:pPr eaLnBrk="1" hangingPunct="1">
              <a:lnSpc>
                <a:spcPct val="80000"/>
              </a:lnSpc>
            </a:pPr>
            <a:r>
              <a:rPr lang="pl-PL" sz="2400" i="1" smtClean="0"/>
              <a:t>Magna Carta </a:t>
            </a:r>
            <a:r>
              <a:rPr lang="pl-PL" sz="2400" smtClean="0"/>
              <a:t>(1215)</a:t>
            </a:r>
          </a:p>
          <a:p>
            <a:pPr lvl="1" eaLnBrk="1" hangingPunct="1">
              <a:lnSpc>
                <a:spcPct val="80000"/>
              </a:lnSpc>
            </a:pPr>
            <a:r>
              <a:rPr lang="pl-PL" sz="2000" smtClean="0"/>
              <a:t>Thomas Jefferson </a:t>
            </a:r>
            <a:r>
              <a:rPr lang="pl-PL" sz="2000" smtClean="0">
                <a:sym typeface="Wingdings" pitchFamily="2" charset="2"/>
              </a:rPr>
              <a:t></a:t>
            </a:r>
            <a:r>
              <a:rPr lang="pl-PL" sz="2000" smtClean="0"/>
              <a:t> ideałem byłby </a:t>
            </a:r>
            <a:r>
              <a:rPr lang="pl-PL" sz="2000" smtClean="0">
                <a:solidFill>
                  <a:srgbClr val="FF0000"/>
                </a:solidFill>
              </a:rPr>
              <a:t>„mądry i skromny rząd, który ochraniałby każdego człowieka przed możliwym wyrządzeniem mu szkody przez innego człowieka, który w każdym innym przypadku pozostawiałby ludzi wolnymi, mogącymi sami decydować o sposobach dążenia do realizacji celów gospodarczych i polepszania swojej doli”</a:t>
            </a:r>
            <a:r>
              <a:rPr lang="pl-PL" sz="2000" smtClean="0"/>
              <a:t> (mowa inauguracyjna z 1801 roku).</a:t>
            </a:r>
          </a:p>
          <a:p>
            <a:pPr lvl="1" eaLnBrk="1" hangingPunct="1">
              <a:lnSpc>
                <a:spcPct val="80000"/>
              </a:lnSpc>
            </a:pPr>
            <a:r>
              <a:rPr lang="pl-PL" sz="2000" smtClean="0"/>
              <a:t>„Wszelka władza prowadzi do zepsucia, ale władza absolutna psuje absolutnie.” (lord Acton)</a:t>
            </a:r>
          </a:p>
          <a:p>
            <a:pPr lvl="1" eaLnBrk="1" hangingPunct="1">
              <a:lnSpc>
                <a:spcPct val="80000"/>
              </a:lnSpc>
            </a:pPr>
            <a:r>
              <a:rPr lang="pl-PL" sz="2000" smtClean="0"/>
              <a:t>„</a:t>
            </a:r>
            <a:r>
              <a:rPr lang="pl-PL" sz="2000" smtClean="0">
                <a:solidFill>
                  <a:srgbClr val="FF0000"/>
                </a:solidFill>
              </a:rPr>
              <a:t>Kiedy wielka władza tam się dostaje, przestaje wiedzieć o swoich granicach</a:t>
            </a:r>
            <a:r>
              <a:rPr lang="pl-PL" sz="2000" smtClean="0"/>
              <a:t>.”(Czuang-tsy)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1602"/>
                                        </p:tgtEl>
                                        <p:attrNameLst>
                                          <p:attrName>style.visibility</p:attrName>
                                        </p:attrNameLst>
                                      </p:cBhvr>
                                      <p:to>
                                        <p:strVal val="visible"/>
                                      </p:to>
                                    </p:set>
                                    <p:animEffect transition="in" filter="fade">
                                      <p:cBhvr>
                                        <p:cTn id="7" dur="1000"/>
                                        <p:tgtEl>
                                          <p:spTgt spid="281602"/>
                                        </p:tgtEl>
                                      </p:cBhvr>
                                    </p:animEffect>
                                    <p:anim calcmode="lin" valueType="num">
                                      <p:cBhvr>
                                        <p:cTn id="8" dur="1000" fill="hold"/>
                                        <p:tgtEl>
                                          <p:spTgt spid="281602"/>
                                        </p:tgtEl>
                                        <p:attrNameLst>
                                          <p:attrName>ppt_x</p:attrName>
                                        </p:attrNameLst>
                                      </p:cBhvr>
                                      <p:tavLst>
                                        <p:tav tm="0">
                                          <p:val>
                                            <p:strVal val="#ppt_x"/>
                                          </p:val>
                                        </p:tav>
                                        <p:tav tm="100000">
                                          <p:val>
                                            <p:strVal val="#ppt_x"/>
                                          </p:val>
                                        </p:tav>
                                      </p:tavLst>
                                    </p:anim>
                                    <p:anim calcmode="lin" valueType="num">
                                      <p:cBhvr>
                                        <p:cTn id="9" dur="898" decel="100000" fill="hold"/>
                                        <p:tgtEl>
                                          <p:spTgt spid="28160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160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1603">
                                            <p:txEl>
                                              <p:pRg st="0" end="0"/>
                                            </p:txEl>
                                          </p:spTgt>
                                        </p:tgtEl>
                                        <p:attrNameLst>
                                          <p:attrName>style.visibility</p:attrName>
                                        </p:attrNameLst>
                                      </p:cBhvr>
                                      <p:to>
                                        <p:strVal val="visible"/>
                                      </p:to>
                                    </p:set>
                                    <p:animEffect transition="in" filter="fade">
                                      <p:cBhvr>
                                        <p:cTn id="15" dur="1000"/>
                                        <p:tgtEl>
                                          <p:spTgt spid="281603">
                                            <p:txEl>
                                              <p:pRg st="0" end="0"/>
                                            </p:txEl>
                                          </p:spTgt>
                                        </p:tgtEl>
                                      </p:cBhvr>
                                    </p:animEffect>
                                    <p:anim calcmode="lin" valueType="num">
                                      <p:cBhvr>
                                        <p:cTn id="16" dur="1000" fill="hold"/>
                                        <p:tgtEl>
                                          <p:spTgt spid="281603">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160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160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1603">
                                            <p:txEl>
                                              <p:pRg st="1" end="1"/>
                                            </p:txEl>
                                          </p:spTgt>
                                        </p:tgtEl>
                                        <p:attrNameLst>
                                          <p:attrName>style.visibility</p:attrName>
                                        </p:attrNameLst>
                                      </p:cBhvr>
                                      <p:to>
                                        <p:strVal val="visible"/>
                                      </p:to>
                                    </p:set>
                                    <p:animEffect transition="in" filter="fade">
                                      <p:cBhvr>
                                        <p:cTn id="23" dur="1000"/>
                                        <p:tgtEl>
                                          <p:spTgt spid="281603">
                                            <p:txEl>
                                              <p:pRg st="1" end="1"/>
                                            </p:txEl>
                                          </p:spTgt>
                                        </p:tgtEl>
                                      </p:cBhvr>
                                    </p:animEffect>
                                    <p:anim calcmode="lin" valueType="num">
                                      <p:cBhvr>
                                        <p:cTn id="24" dur="1000" fill="hold"/>
                                        <p:tgtEl>
                                          <p:spTgt spid="281603">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1603">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160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81603">
                                            <p:txEl>
                                              <p:pRg st="2" end="2"/>
                                            </p:txEl>
                                          </p:spTgt>
                                        </p:tgtEl>
                                        <p:attrNameLst>
                                          <p:attrName>style.visibility</p:attrName>
                                        </p:attrNameLst>
                                      </p:cBhvr>
                                      <p:to>
                                        <p:strVal val="visible"/>
                                      </p:to>
                                    </p:set>
                                    <p:animEffect transition="in" filter="fade">
                                      <p:cBhvr>
                                        <p:cTn id="31" dur="1000"/>
                                        <p:tgtEl>
                                          <p:spTgt spid="281603">
                                            <p:txEl>
                                              <p:pRg st="2" end="2"/>
                                            </p:txEl>
                                          </p:spTgt>
                                        </p:tgtEl>
                                      </p:cBhvr>
                                    </p:animEffect>
                                    <p:anim calcmode="lin" valueType="num">
                                      <p:cBhvr>
                                        <p:cTn id="32" dur="1000" fill="hold"/>
                                        <p:tgtEl>
                                          <p:spTgt spid="281603">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8160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81603">
                                            <p:txEl>
                                              <p:pRg st="2" end="2"/>
                                            </p:txEl>
                                          </p:spTgt>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81603">
                                            <p:txEl>
                                              <p:pRg st="3" end="3"/>
                                            </p:txEl>
                                          </p:spTgt>
                                        </p:tgtEl>
                                        <p:attrNameLst>
                                          <p:attrName>style.visibility</p:attrName>
                                        </p:attrNameLst>
                                      </p:cBhvr>
                                      <p:to>
                                        <p:strVal val="visible"/>
                                      </p:to>
                                    </p:set>
                                    <p:animEffect transition="in" filter="fade">
                                      <p:cBhvr>
                                        <p:cTn id="37" dur="1000"/>
                                        <p:tgtEl>
                                          <p:spTgt spid="281603">
                                            <p:txEl>
                                              <p:pRg st="3" end="3"/>
                                            </p:txEl>
                                          </p:spTgt>
                                        </p:tgtEl>
                                      </p:cBhvr>
                                    </p:animEffect>
                                    <p:anim calcmode="lin" valueType="num">
                                      <p:cBhvr>
                                        <p:cTn id="38" dur="1000" fill="hold"/>
                                        <p:tgtEl>
                                          <p:spTgt spid="281603">
                                            <p:txEl>
                                              <p:pRg st="3" end="3"/>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281603">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281603">
                                            <p:txEl>
                                              <p:pRg st="3" end="3"/>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81603">
                                            <p:txEl>
                                              <p:pRg st="4" end="4"/>
                                            </p:txEl>
                                          </p:spTgt>
                                        </p:tgtEl>
                                        <p:attrNameLst>
                                          <p:attrName>style.visibility</p:attrName>
                                        </p:attrNameLst>
                                      </p:cBhvr>
                                      <p:to>
                                        <p:strVal val="visible"/>
                                      </p:to>
                                    </p:set>
                                    <p:animEffect transition="in" filter="fade">
                                      <p:cBhvr>
                                        <p:cTn id="43" dur="1000"/>
                                        <p:tgtEl>
                                          <p:spTgt spid="281603">
                                            <p:txEl>
                                              <p:pRg st="4" end="4"/>
                                            </p:txEl>
                                          </p:spTgt>
                                        </p:tgtEl>
                                      </p:cBhvr>
                                    </p:animEffect>
                                    <p:anim calcmode="lin" valueType="num">
                                      <p:cBhvr>
                                        <p:cTn id="44" dur="1000" fill="hold"/>
                                        <p:tgtEl>
                                          <p:spTgt spid="281603">
                                            <p:txEl>
                                              <p:pRg st="4" end="4"/>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281603">
                                            <p:txEl>
                                              <p:pRg st="4" end="4"/>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281603">
                                            <p:txEl>
                                              <p:pRg st="4" end="4"/>
                                            </p:txEl>
                                          </p:spTgt>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81603">
                                            <p:txEl>
                                              <p:pRg st="5" end="5"/>
                                            </p:txEl>
                                          </p:spTgt>
                                        </p:tgtEl>
                                        <p:attrNameLst>
                                          <p:attrName>style.visibility</p:attrName>
                                        </p:attrNameLst>
                                      </p:cBhvr>
                                      <p:to>
                                        <p:strVal val="visible"/>
                                      </p:to>
                                    </p:set>
                                    <p:animEffect transition="in" filter="fade">
                                      <p:cBhvr>
                                        <p:cTn id="49" dur="1000"/>
                                        <p:tgtEl>
                                          <p:spTgt spid="281603">
                                            <p:txEl>
                                              <p:pRg st="5" end="5"/>
                                            </p:txEl>
                                          </p:spTgt>
                                        </p:tgtEl>
                                      </p:cBhvr>
                                    </p:animEffect>
                                    <p:anim calcmode="lin" valueType="num">
                                      <p:cBhvr>
                                        <p:cTn id="50" dur="1000" fill="hold"/>
                                        <p:tgtEl>
                                          <p:spTgt spid="281603">
                                            <p:txEl>
                                              <p:pRg st="5" end="5"/>
                                            </p:txEl>
                                          </p:spTgt>
                                        </p:tgtEl>
                                        <p:attrNameLst>
                                          <p:attrName>ppt_x</p:attrName>
                                        </p:attrNameLst>
                                      </p:cBhvr>
                                      <p:tavLst>
                                        <p:tav tm="0">
                                          <p:val>
                                            <p:strVal val="#ppt_x"/>
                                          </p:val>
                                        </p:tav>
                                        <p:tav tm="100000">
                                          <p:val>
                                            <p:strVal val="#ppt_x"/>
                                          </p:val>
                                        </p:tav>
                                      </p:tavLst>
                                    </p:anim>
                                    <p:anim calcmode="lin" valueType="num">
                                      <p:cBhvr>
                                        <p:cTn id="51" dur="898" decel="100000" fill="hold"/>
                                        <p:tgtEl>
                                          <p:spTgt spid="281603">
                                            <p:txEl>
                                              <p:pRg st="5" end="5"/>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898"/>
                                          </p:stCondLst>
                                        </p:cTn>
                                        <p:tgtEl>
                                          <p:spTgt spid="28160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p:bldP spid="2816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half" idx="10"/>
          </p:nvPr>
        </p:nvSpPr>
        <p:spPr/>
        <p:txBody>
          <a:bodyPr/>
          <a:lstStyle/>
          <a:p>
            <a:r>
              <a:rPr lang="pl-PL" altLang="en-US"/>
              <a:t>Witold Kwaśnicki (INE, UWr), Notatki do wykładów</a:t>
            </a:r>
          </a:p>
        </p:txBody>
      </p:sp>
      <p:sp>
        <p:nvSpPr>
          <p:cNvPr id="359426" name="Rectangle 2"/>
          <p:cNvSpPr>
            <a:spLocks noGrp="1" noChangeArrowheads="1"/>
          </p:cNvSpPr>
          <p:nvPr>
            <p:ph type="title"/>
          </p:nvPr>
        </p:nvSpPr>
        <p:spPr/>
        <p:txBody>
          <a:bodyPr/>
          <a:lstStyle/>
          <a:p>
            <a:r>
              <a:rPr lang="en-GB" altLang="en-US" b="1" dirty="0"/>
              <a:t>Co </a:t>
            </a:r>
            <a:r>
              <a:rPr lang="en-GB" altLang="en-US" b="1" dirty="0" err="1"/>
              <a:t>odpowiedzieli</a:t>
            </a:r>
            <a:r>
              <a:rPr lang="en-GB" altLang="en-US" b="1" dirty="0"/>
              <a:t> </a:t>
            </a:r>
            <a:r>
              <a:rPr lang="en-GB" altLang="en-US" b="1" dirty="0" err="1"/>
              <a:t>koloniści</a:t>
            </a:r>
            <a:r>
              <a:rPr lang="en-GB" altLang="en-US" b="1" dirty="0"/>
              <a:t>?</a:t>
            </a:r>
            <a:r>
              <a:rPr lang="pl-PL" altLang="en-US" b="1" dirty="0"/>
              <a:t> </a:t>
            </a:r>
            <a:r>
              <a:rPr lang="pl-PL" altLang="en-US" b="1" dirty="0" smtClean="0"/>
              <a:t/>
            </a:r>
            <a:br>
              <a:rPr lang="pl-PL" altLang="en-US" b="1" dirty="0" smtClean="0"/>
            </a:br>
            <a:r>
              <a:rPr lang="pl-PL" altLang="en-US" sz="2000" dirty="0" smtClean="0"/>
              <a:t>(</a:t>
            </a:r>
            <a:r>
              <a:rPr lang="pl-PL" altLang="en-US" sz="2000" dirty="0"/>
              <a:t>za </a:t>
            </a:r>
            <a:r>
              <a:rPr lang="pl-PL" sz="2000" i="1" dirty="0"/>
              <a:t>Thomas E. </a:t>
            </a:r>
            <a:r>
              <a:rPr lang="pl-PL" sz="2000" i="1" dirty="0" err="1"/>
              <a:t>Woods</a:t>
            </a:r>
            <a:r>
              <a:rPr lang="pl-PL" sz="2000" i="1" dirty="0"/>
              <a:t> ,‘’</a:t>
            </a:r>
            <a:r>
              <a:rPr lang="pl-PL" sz="2000" dirty="0"/>
              <a:t>Niepoprawna politycznie historia Stanów Zjednoczonych</a:t>
            </a:r>
            <a:r>
              <a:rPr lang="pl-PL" sz="2000" dirty="0" smtClean="0"/>
              <a:t>'</a:t>
            </a:r>
            <a:r>
              <a:rPr lang="pl-PL" altLang="en-US" sz="2000" dirty="0" smtClean="0"/>
              <a:t>)</a:t>
            </a:r>
            <a:endParaRPr lang="en-GB" altLang="en-US" sz="2000" dirty="0"/>
          </a:p>
        </p:txBody>
      </p:sp>
      <p:sp>
        <p:nvSpPr>
          <p:cNvPr id="359427" name="Rectangle 3"/>
          <p:cNvSpPr>
            <a:spLocks noGrp="1" noChangeArrowheads="1"/>
          </p:cNvSpPr>
          <p:nvPr>
            <p:ph type="body" idx="1"/>
          </p:nvPr>
        </p:nvSpPr>
        <p:spPr>
          <a:xfrm>
            <a:off x="179512" y="1484784"/>
            <a:ext cx="8775576" cy="4792191"/>
          </a:xfrm>
        </p:spPr>
        <p:txBody>
          <a:bodyPr/>
          <a:lstStyle/>
          <a:p>
            <a:pPr>
              <a:lnSpc>
                <a:spcPct val="80000"/>
              </a:lnSpc>
              <a:buFont typeface="Wingdings" pitchFamily="2" charset="2"/>
              <a:buNone/>
            </a:pPr>
            <a:r>
              <a:rPr lang="en-GB" altLang="en-US" sz="2400" dirty="0"/>
              <a:t>W 1842 </a:t>
            </a:r>
            <a:r>
              <a:rPr lang="en-GB" altLang="en-US" sz="2400" dirty="0" err="1"/>
              <a:t>roku</a:t>
            </a:r>
            <a:r>
              <a:rPr lang="en-GB" altLang="en-US" sz="2400" dirty="0"/>
              <a:t> </a:t>
            </a:r>
            <a:r>
              <a:rPr lang="en-GB" altLang="en-US" sz="2400" dirty="0" err="1"/>
              <a:t>sędzia</a:t>
            </a:r>
            <a:r>
              <a:rPr lang="en-GB" altLang="en-US" sz="2400" dirty="0"/>
              <a:t> </a:t>
            </a:r>
            <a:r>
              <a:rPr lang="en-GB" altLang="en-US" sz="2400" dirty="0" err="1"/>
              <a:t>Mellen</a:t>
            </a:r>
            <a:r>
              <a:rPr lang="en-GB" altLang="en-US" sz="2400" dirty="0"/>
              <a:t> Chamberlain </a:t>
            </a:r>
            <a:r>
              <a:rPr lang="en-GB" altLang="en-US" sz="2400" dirty="0" err="1"/>
              <a:t>pytał</a:t>
            </a:r>
            <a:r>
              <a:rPr lang="en-GB" altLang="en-US" sz="2400" dirty="0"/>
              <a:t> </a:t>
            </a:r>
            <a:r>
              <a:rPr lang="en-GB" altLang="en-US" sz="2400" dirty="0" err="1"/>
              <a:t>9l-letniego</a:t>
            </a:r>
            <a:r>
              <a:rPr lang="en-GB" altLang="en-US" sz="2400" dirty="0"/>
              <a:t> </a:t>
            </a:r>
            <a:r>
              <a:rPr lang="en-GB" altLang="en-US" sz="2400" b="1" dirty="0" err="1"/>
              <a:t>kapitana</a:t>
            </a:r>
            <a:r>
              <a:rPr lang="en-GB" altLang="en-US" sz="2400" b="1" dirty="0"/>
              <a:t> </a:t>
            </a:r>
            <a:r>
              <a:rPr lang="en-GB" altLang="en-US" sz="2400" b="1" dirty="0" err="1"/>
              <a:t>Prestona</a:t>
            </a:r>
            <a:r>
              <a:rPr lang="en-GB" altLang="en-US" sz="2400" dirty="0"/>
              <a:t>, </a:t>
            </a:r>
            <a:r>
              <a:rPr lang="en-GB" altLang="en-US" sz="2400" dirty="0" err="1"/>
              <a:t>weterana</a:t>
            </a:r>
            <a:r>
              <a:rPr lang="en-GB" altLang="en-US" sz="2400" dirty="0"/>
              <a:t> </a:t>
            </a:r>
            <a:r>
              <a:rPr lang="en-GB" altLang="en-US" sz="2400" dirty="0" err="1"/>
              <a:t>bitwy</a:t>
            </a:r>
            <a:r>
              <a:rPr lang="en-GB" altLang="en-US" sz="2400" dirty="0"/>
              <a:t> pod Concord, </a:t>
            </a:r>
            <a:r>
              <a:rPr lang="en-GB" altLang="en-US" sz="2400" dirty="0" err="1"/>
              <a:t>dlaczego</a:t>
            </a:r>
            <a:r>
              <a:rPr lang="en-GB" altLang="en-US" sz="2400" dirty="0"/>
              <a:t> ten </a:t>
            </a:r>
            <a:r>
              <a:rPr lang="en-GB" altLang="en-US" sz="2400" dirty="0" err="1"/>
              <a:t>walczył</a:t>
            </a:r>
            <a:r>
              <a:rPr lang="en-GB" altLang="en-US" sz="2400" dirty="0"/>
              <a:t> </a:t>
            </a:r>
            <a:r>
              <a:rPr lang="en-GB" altLang="en-US" sz="2400" dirty="0" err="1"/>
              <a:t>przeciwko</a:t>
            </a:r>
            <a:r>
              <a:rPr lang="en-GB" altLang="en-US" sz="2400" dirty="0"/>
              <a:t> </a:t>
            </a:r>
            <a:r>
              <a:rPr lang="en-GB" altLang="en-US" sz="2400" dirty="0" err="1"/>
              <a:t>Brytyjczykom</a:t>
            </a:r>
            <a:r>
              <a:rPr lang="en-GB" altLang="en-US" sz="2400" dirty="0"/>
              <a:t>.</a:t>
            </a:r>
            <a:br>
              <a:rPr lang="en-GB" altLang="en-US" sz="2400" dirty="0"/>
            </a:br>
            <a:r>
              <a:rPr lang="en-GB" altLang="en-US" sz="2400" dirty="0"/>
              <a:t>Chamberlain: </a:t>
            </a:r>
            <a:r>
              <a:rPr lang="en-GB" altLang="en-US" sz="2400" dirty="0" err="1"/>
              <a:t>Czy</a:t>
            </a:r>
            <a:r>
              <a:rPr lang="en-GB" altLang="en-US" sz="2400" dirty="0"/>
              <a:t> </a:t>
            </a:r>
            <a:r>
              <a:rPr lang="en-GB" altLang="en-US" sz="2400" dirty="0" err="1"/>
              <a:t>chwycił</a:t>
            </a:r>
            <a:r>
              <a:rPr lang="en-GB" altLang="en-US" sz="2400" dirty="0"/>
              <a:t> pan </a:t>
            </a:r>
            <a:r>
              <a:rPr lang="en-GB" altLang="en-US" sz="2400" dirty="0" err="1"/>
              <a:t>za</a:t>
            </a:r>
            <a:r>
              <a:rPr lang="en-GB" altLang="en-US" sz="2400" dirty="0"/>
              <a:t> </a:t>
            </a:r>
            <a:r>
              <a:rPr lang="en-GB" altLang="en-US" sz="2400" dirty="0" err="1"/>
              <a:t>broń</a:t>
            </a:r>
            <a:r>
              <a:rPr lang="en-GB" altLang="en-US" sz="2400" dirty="0"/>
              <a:t> z </a:t>
            </a:r>
            <a:r>
              <a:rPr lang="en-GB" altLang="en-US" sz="2400" dirty="0" err="1"/>
              <a:t>powodu</a:t>
            </a:r>
            <a:r>
              <a:rPr lang="en-GB" altLang="en-US" sz="2400" dirty="0"/>
              <a:t> </a:t>
            </a:r>
            <a:r>
              <a:rPr lang="en-GB" altLang="en-US" sz="2400" dirty="0" err="1"/>
              <a:t>zbyt</a:t>
            </a:r>
            <a:r>
              <a:rPr lang="en-GB" altLang="en-US" sz="2400" dirty="0"/>
              <a:t> </a:t>
            </a:r>
            <a:r>
              <a:rPr lang="en-GB" altLang="en-US" sz="2400" dirty="0" err="1"/>
              <a:t>dużego</a:t>
            </a:r>
            <a:r>
              <a:rPr lang="en-GB" altLang="en-US" sz="2400" dirty="0"/>
              <a:t> </a:t>
            </a:r>
            <a:r>
              <a:rPr lang="en-GB" altLang="en-US" sz="2400" dirty="0" err="1"/>
              <a:t>ucisku</a:t>
            </a:r>
            <a:r>
              <a:rPr lang="en-GB" altLang="en-US" sz="2400" dirty="0"/>
              <a:t>?</a:t>
            </a:r>
            <a:br>
              <a:rPr lang="en-GB" altLang="en-US" sz="2400" dirty="0"/>
            </a:br>
            <a:r>
              <a:rPr lang="en-GB" altLang="en-US" sz="2400" dirty="0"/>
              <a:t>Preston </a:t>
            </a:r>
            <a:r>
              <a:rPr lang="en-GB" altLang="en-US" sz="2400" dirty="0" err="1"/>
              <a:t>odpowiedział</a:t>
            </a:r>
            <a:r>
              <a:rPr lang="en-GB" altLang="en-US" sz="2400" dirty="0"/>
              <a:t>, </a:t>
            </a:r>
            <a:r>
              <a:rPr lang="en-GB" altLang="en-US" sz="2400" dirty="0" err="1"/>
              <a:t>że</a:t>
            </a:r>
            <a:r>
              <a:rPr lang="en-GB" altLang="en-US" sz="2400" dirty="0"/>
              <a:t> </a:t>
            </a:r>
            <a:r>
              <a:rPr lang="en-GB" altLang="en-US" sz="2400" dirty="0" err="1"/>
              <a:t>nigdy</a:t>
            </a:r>
            <a:r>
              <a:rPr lang="en-GB" altLang="en-US" sz="2400" dirty="0"/>
              <a:t> </a:t>
            </a:r>
            <a:r>
              <a:rPr lang="en-GB" altLang="en-US" sz="2400" dirty="0" err="1"/>
              <a:t>nie</a:t>
            </a:r>
            <a:r>
              <a:rPr lang="en-GB" altLang="en-US" sz="2400" dirty="0"/>
              <a:t> </a:t>
            </a:r>
            <a:r>
              <a:rPr lang="en-GB" altLang="en-US" sz="2400" dirty="0" err="1"/>
              <a:t>odczuwał</a:t>
            </a:r>
            <a:r>
              <a:rPr lang="en-GB" altLang="en-US" sz="2400" dirty="0"/>
              <a:t> </a:t>
            </a:r>
            <a:r>
              <a:rPr lang="en-GB" altLang="en-US" sz="2400" dirty="0" err="1"/>
              <a:t>ucisku</a:t>
            </a:r>
            <a:r>
              <a:rPr lang="en-GB" altLang="en-US" sz="2400" dirty="0"/>
              <a:t>.</a:t>
            </a:r>
            <a:br>
              <a:rPr lang="en-GB" altLang="en-US" sz="2400" dirty="0"/>
            </a:br>
            <a:r>
              <a:rPr lang="en-GB" altLang="en-US" sz="2400" dirty="0"/>
              <a:t>Chamberlain: </a:t>
            </a:r>
            <a:r>
              <a:rPr lang="en-GB" altLang="en-US" sz="2400" dirty="0" err="1"/>
              <a:t>Czy</a:t>
            </a:r>
            <a:r>
              <a:rPr lang="en-GB" altLang="en-US" sz="2400" dirty="0"/>
              <a:t> </a:t>
            </a:r>
            <a:r>
              <a:rPr lang="en-GB" altLang="en-US" sz="2400" dirty="0" err="1"/>
              <a:t>przyczyną</a:t>
            </a:r>
            <a:r>
              <a:rPr lang="en-GB" altLang="en-US" sz="2400" dirty="0"/>
              <a:t> </a:t>
            </a:r>
            <a:r>
              <a:rPr lang="en-GB" altLang="en-US" sz="2400" dirty="0" err="1"/>
              <a:t>była</a:t>
            </a:r>
            <a:r>
              <a:rPr lang="en-GB" altLang="en-US" sz="2400" dirty="0"/>
              <a:t> </a:t>
            </a:r>
            <a:r>
              <a:rPr lang="en-GB" altLang="en-US" sz="2400" dirty="0" err="1"/>
              <a:t>ustawa</a:t>
            </a:r>
            <a:r>
              <a:rPr lang="en-GB" altLang="en-US" sz="2400" dirty="0"/>
              <a:t> </a:t>
            </a:r>
            <a:r>
              <a:rPr lang="en-GB" altLang="en-US" sz="2400" dirty="0" err="1"/>
              <a:t>stemplowa</a:t>
            </a:r>
            <a:r>
              <a:rPr lang="en-GB" altLang="en-US" sz="2400" dirty="0"/>
              <a:t>?</a:t>
            </a:r>
            <a:br>
              <a:rPr lang="en-GB" altLang="en-US" sz="2400" dirty="0"/>
            </a:br>
            <a:r>
              <a:rPr lang="en-GB" altLang="en-US" sz="2400" dirty="0"/>
              <a:t>Preston: </a:t>
            </a:r>
            <a:r>
              <a:rPr lang="en-GB" altLang="en-US" sz="2400" dirty="0" err="1"/>
              <a:t>Nigdy</a:t>
            </a:r>
            <a:r>
              <a:rPr lang="en-GB" altLang="en-US" sz="2400" dirty="0"/>
              <a:t> </a:t>
            </a:r>
            <a:r>
              <a:rPr lang="en-GB" altLang="en-US" sz="2400" dirty="0" err="1"/>
              <a:t>nie</a:t>
            </a:r>
            <a:r>
              <a:rPr lang="en-GB" altLang="en-US" sz="2400" dirty="0"/>
              <a:t> </a:t>
            </a:r>
            <a:r>
              <a:rPr lang="en-GB" altLang="en-US" sz="2400" dirty="0" err="1"/>
              <a:t>widziałem</a:t>
            </a:r>
            <a:r>
              <a:rPr lang="en-GB" altLang="en-US" sz="2400" dirty="0"/>
              <a:t> </a:t>
            </a:r>
            <a:r>
              <a:rPr lang="en-GB" altLang="en-US" sz="2400" dirty="0" err="1"/>
              <a:t>żadnego</a:t>
            </a:r>
            <a:r>
              <a:rPr lang="en-GB" altLang="en-US" sz="2400" dirty="0"/>
              <a:t> z </a:t>
            </a:r>
            <a:r>
              <a:rPr lang="en-GB" altLang="en-US" sz="2400" dirty="0" err="1"/>
              <a:t>tych</a:t>
            </a:r>
            <a:r>
              <a:rPr lang="en-GB" altLang="en-US" sz="2400" dirty="0"/>
              <a:t> </a:t>
            </a:r>
            <a:r>
              <a:rPr lang="en-GB" altLang="en-US" sz="2400" dirty="0" err="1"/>
              <a:t>stempli</a:t>
            </a:r>
            <a:r>
              <a:rPr lang="en-GB" altLang="en-US" sz="2400" dirty="0"/>
              <a:t>.</a:t>
            </a:r>
            <a:br>
              <a:rPr lang="en-GB" altLang="en-US" sz="2400" dirty="0"/>
            </a:br>
            <a:r>
              <a:rPr lang="en-GB" altLang="en-US" sz="2400" dirty="0"/>
              <a:t>Chamberlain: </a:t>
            </a:r>
            <a:r>
              <a:rPr lang="en-GB" altLang="en-US" sz="2400" dirty="0" err="1"/>
              <a:t>Podatek</a:t>
            </a:r>
            <a:r>
              <a:rPr lang="en-GB" altLang="en-US" sz="2400" dirty="0"/>
              <a:t> </a:t>
            </a:r>
            <a:r>
              <a:rPr lang="en-GB" altLang="en-US" sz="2400" dirty="0" err="1"/>
              <a:t>herbaciany</a:t>
            </a:r>
            <a:r>
              <a:rPr lang="en-GB" altLang="en-US" sz="2400" dirty="0"/>
              <a:t>`?</a:t>
            </a:r>
            <a:br>
              <a:rPr lang="en-GB" altLang="en-US" sz="2400" dirty="0"/>
            </a:br>
            <a:r>
              <a:rPr lang="en-GB" altLang="en-US" sz="2400" dirty="0"/>
              <a:t>Preston </a:t>
            </a:r>
            <a:r>
              <a:rPr lang="en-GB" altLang="en-US" sz="2400" dirty="0" err="1"/>
              <a:t>znowu</a:t>
            </a:r>
            <a:r>
              <a:rPr lang="en-GB" altLang="en-US" sz="2400" dirty="0"/>
              <a:t> </a:t>
            </a:r>
            <a:r>
              <a:rPr lang="en-GB" altLang="en-US" sz="2400" dirty="0" err="1"/>
              <a:t>odpowiedział</a:t>
            </a:r>
            <a:r>
              <a:rPr lang="en-GB" altLang="en-US" sz="2400" dirty="0"/>
              <a:t>, </a:t>
            </a:r>
            <a:r>
              <a:rPr lang="en-GB" altLang="en-US" sz="2400" dirty="0" err="1"/>
              <a:t>że</a:t>
            </a:r>
            <a:r>
              <a:rPr lang="en-GB" altLang="en-US" sz="2400" dirty="0"/>
              <a:t> </a:t>
            </a:r>
            <a:r>
              <a:rPr lang="en-GB" altLang="en-US" sz="2400" dirty="0" err="1"/>
              <a:t>nie</a:t>
            </a:r>
            <a:r>
              <a:rPr lang="en-GB" altLang="en-US" sz="2400" dirty="0"/>
              <a:t>.</a:t>
            </a:r>
            <a:br>
              <a:rPr lang="en-GB" altLang="en-US" sz="2400" dirty="0"/>
            </a:br>
            <a:r>
              <a:rPr lang="en-GB" altLang="en-US" sz="2400" dirty="0"/>
              <a:t>Chamberlain: </a:t>
            </a:r>
            <a:r>
              <a:rPr lang="en-GB" altLang="en-US" sz="2400" dirty="0" err="1"/>
              <a:t>Czytał</a:t>
            </a:r>
            <a:r>
              <a:rPr lang="en-GB" altLang="en-US" sz="2400" dirty="0"/>
              <a:t> pan </a:t>
            </a:r>
            <a:r>
              <a:rPr lang="en-GB" altLang="en-US" sz="2400" dirty="0" err="1"/>
              <a:t>Johna</a:t>
            </a:r>
            <a:r>
              <a:rPr lang="en-GB" altLang="en-US" sz="2400" dirty="0"/>
              <a:t> </a:t>
            </a:r>
            <a:r>
              <a:rPr lang="en-GB" altLang="en-US" sz="2400" dirty="0" err="1"/>
              <a:t>Locke'a</a:t>
            </a:r>
            <a:r>
              <a:rPr lang="en-GB" altLang="en-US" sz="2400" dirty="0"/>
              <a:t> </a:t>
            </a:r>
            <a:r>
              <a:rPr lang="en-GB" altLang="en-US" sz="2400" dirty="0" err="1"/>
              <a:t>i</a:t>
            </a:r>
            <a:r>
              <a:rPr lang="en-GB" altLang="en-US" sz="2400" dirty="0"/>
              <a:t> </a:t>
            </a:r>
            <a:r>
              <a:rPr lang="en-GB" altLang="en-US" sz="2400" dirty="0" err="1"/>
              <a:t>innych</a:t>
            </a:r>
            <a:r>
              <a:rPr lang="en-GB" altLang="en-US" sz="2400" dirty="0"/>
              <a:t> </a:t>
            </a:r>
            <a:r>
              <a:rPr lang="en-GB" altLang="en-US" sz="2400" dirty="0" err="1"/>
              <a:t>teoretyków</a:t>
            </a:r>
            <a:r>
              <a:rPr lang="en-GB" altLang="en-US" sz="2400" dirty="0"/>
              <a:t> </a:t>
            </a:r>
            <a:r>
              <a:rPr lang="en-GB" altLang="en-US" sz="2400" dirty="0" err="1"/>
              <a:t>wolności</a:t>
            </a:r>
            <a:r>
              <a:rPr lang="en-GB" altLang="en-US" sz="2400" dirty="0"/>
              <a:t>?</a:t>
            </a:r>
            <a:br>
              <a:rPr lang="en-GB" altLang="en-US" sz="2400" dirty="0"/>
            </a:br>
            <a:r>
              <a:rPr lang="en-GB" altLang="en-US" sz="2400" dirty="0"/>
              <a:t>Preston: </a:t>
            </a:r>
            <a:r>
              <a:rPr lang="en-GB" altLang="en-US" sz="2400" dirty="0" err="1"/>
              <a:t>Nigdy</a:t>
            </a:r>
            <a:r>
              <a:rPr lang="en-GB" altLang="en-US" sz="2400" dirty="0"/>
              <a:t> o </a:t>
            </a:r>
            <a:r>
              <a:rPr lang="en-GB" altLang="en-US" sz="2400" dirty="0" err="1"/>
              <a:t>nich</a:t>
            </a:r>
            <a:r>
              <a:rPr lang="en-GB" altLang="en-US" sz="2400" dirty="0"/>
              <a:t> </a:t>
            </a:r>
            <a:r>
              <a:rPr lang="en-GB" altLang="en-US" sz="2400" dirty="0" err="1"/>
              <a:t>nie</a:t>
            </a:r>
            <a:r>
              <a:rPr lang="en-GB" altLang="en-US" sz="2400" dirty="0"/>
              <a:t> </a:t>
            </a:r>
            <a:r>
              <a:rPr lang="en-GB" altLang="en-US" sz="2400" dirty="0" err="1"/>
              <a:t>słyszałem</a:t>
            </a:r>
            <a:r>
              <a:rPr lang="en-GB" altLang="en-US" sz="2400" dirty="0"/>
              <a:t>. </a:t>
            </a:r>
            <a:r>
              <a:rPr lang="en-GB" altLang="en-US" sz="2400" dirty="0" err="1"/>
              <a:t>Czytaliśmy</a:t>
            </a:r>
            <a:r>
              <a:rPr lang="en-GB" altLang="en-US" sz="2400" dirty="0"/>
              <a:t> </a:t>
            </a:r>
            <a:r>
              <a:rPr lang="en-GB" altLang="en-US" sz="2400" dirty="0" err="1"/>
              <a:t>tylko</a:t>
            </a:r>
            <a:r>
              <a:rPr lang="en-GB" altLang="en-US" sz="2400" dirty="0"/>
              <a:t> </a:t>
            </a:r>
            <a:r>
              <a:rPr lang="en-GB" altLang="en-US" sz="2400" dirty="0" err="1"/>
              <a:t>Biblię</a:t>
            </a:r>
            <a:r>
              <a:rPr lang="en-GB" altLang="en-US" sz="2400" dirty="0"/>
              <a:t>, </a:t>
            </a:r>
            <a:r>
              <a:rPr lang="en-GB" altLang="en-US" sz="2400" dirty="0" err="1"/>
              <a:t>katechizm</a:t>
            </a:r>
            <a:r>
              <a:rPr lang="en-GB" altLang="en-US" sz="2400" dirty="0"/>
              <a:t>, </a:t>
            </a:r>
            <a:r>
              <a:rPr lang="en-GB" altLang="en-US" sz="2400" dirty="0" err="1"/>
              <a:t>psalmy</a:t>
            </a:r>
            <a:r>
              <a:rPr lang="en-GB" altLang="en-US" sz="2400" dirty="0"/>
              <a:t> </a:t>
            </a:r>
            <a:r>
              <a:rPr lang="en-GB" altLang="en-US" sz="2400" dirty="0" err="1"/>
              <a:t>i</a:t>
            </a:r>
            <a:r>
              <a:rPr lang="en-GB" altLang="en-US" sz="2400" dirty="0"/>
              <a:t> </a:t>
            </a:r>
            <a:r>
              <a:rPr lang="en-GB" altLang="en-US" sz="2400" dirty="0" err="1"/>
              <a:t>hymny</a:t>
            </a:r>
            <a:r>
              <a:rPr lang="en-GB" altLang="en-US" sz="2400" dirty="0"/>
              <a:t> </a:t>
            </a:r>
            <a:r>
              <a:rPr lang="en-GB" altLang="en-US" sz="2400" dirty="0" err="1"/>
              <a:t>Wattsa</a:t>
            </a:r>
            <a:r>
              <a:rPr lang="en-GB" altLang="en-US" sz="2400" dirty="0"/>
              <a:t> </a:t>
            </a:r>
            <a:r>
              <a:rPr lang="en-GB" altLang="en-US" sz="2400" dirty="0" err="1"/>
              <a:t>oraz</a:t>
            </a:r>
            <a:r>
              <a:rPr lang="en-GB" altLang="en-US" sz="2400" dirty="0"/>
              <a:t> </a:t>
            </a:r>
            <a:r>
              <a:rPr lang="en-GB" altLang="en-US" sz="2400" dirty="0" err="1"/>
              <a:t>almanach</a:t>
            </a:r>
            <a:r>
              <a:rPr lang="en-GB" altLang="en-US" sz="2400" dirty="0"/>
              <a:t>.</a:t>
            </a:r>
            <a:br>
              <a:rPr lang="en-GB" altLang="en-US" sz="2400" dirty="0"/>
            </a:br>
            <a:r>
              <a:rPr lang="en-GB" altLang="en-US" sz="2400" dirty="0"/>
              <a:t>Chamberlain: </a:t>
            </a:r>
            <a:r>
              <a:rPr lang="en-GB" altLang="en-US" sz="2400" dirty="0" err="1"/>
              <a:t>Dlaczego</a:t>
            </a:r>
            <a:r>
              <a:rPr lang="en-GB" altLang="en-US" sz="2400" dirty="0"/>
              <a:t> </a:t>
            </a:r>
            <a:r>
              <a:rPr lang="en-GB" altLang="en-US" sz="2400" dirty="0" err="1"/>
              <a:t>więc</a:t>
            </a:r>
            <a:r>
              <a:rPr lang="en-GB" altLang="en-US" sz="2400" dirty="0"/>
              <a:t> pan </a:t>
            </a:r>
            <a:r>
              <a:rPr lang="en-GB" altLang="en-US" sz="2400" dirty="0" err="1"/>
              <a:t>walczył</a:t>
            </a:r>
            <a:r>
              <a:rPr lang="en-GB" altLang="en-US" sz="2400" dirty="0"/>
              <a:t>?</a:t>
            </a:r>
            <a:br>
              <a:rPr lang="en-GB" altLang="en-US" sz="2400" dirty="0"/>
            </a:br>
            <a:r>
              <a:rPr lang="en-GB" altLang="en-US" sz="2400" dirty="0"/>
              <a:t>Preston: </a:t>
            </a:r>
            <a:r>
              <a:rPr lang="en-GB" altLang="en-US" sz="2400" dirty="0" err="1">
                <a:solidFill>
                  <a:srgbClr val="FF0066"/>
                </a:solidFill>
              </a:rPr>
              <a:t>Młody</a:t>
            </a:r>
            <a:r>
              <a:rPr lang="en-GB" altLang="en-US" sz="2400" dirty="0">
                <a:solidFill>
                  <a:srgbClr val="FF0066"/>
                </a:solidFill>
              </a:rPr>
              <a:t> </a:t>
            </a:r>
            <a:r>
              <a:rPr lang="en-GB" altLang="en-US" sz="2400" dirty="0" err="1">
                <a:solidFill>
                  <a:srgbClr val="FF0066"/>
                </a:solidFill>
              </a:rPr>
              <a:t>człowieku</a:t>
            </a:r>
            <a:r>
              <a:rPr lang="en-GB" altLang="en-US" sz="2400" dirty="0">
                <a:solidFill>
                  <a:srgbClr val="FF0066"/>
                </a:solidFill>
              </a:rPr>
              <a:t>, </a:t>
            </a:r>
            <a:r>
              <a:rPr lang="en-GB" altLang="en-US" sz="2400" dirty="0" err="1">
                <a:solidFill>
                  <a:srgbClr val="FF0066"/>
                </a:solidFill>
              </a:rPr>
              <a:t>ruszyliśmy</a:t>
            </a:r>
            <a:r>
              <a:rPr lang="en-GB" altLang="en-US" sz="2400" dirty="0">
                <a:solidFill>
                  <a:srgbClr val="FF0066"/>
                </a:solidFill>
              </a:rPr>
              <a:t> </a:t>
            </a:r>
            <a:r>
              <a:rPr lang="en-GB" altLang="en-US" sz="2400" dirty="0" err="1">
                <a:solidFill>
                  <a:srgbClr val="FF0066"/>
                </a:solidFill>
              </a:rPr>
              <a:t>na</a:t>
            </a:r>
            <a:r>
              <a:rPr lang="en-GB" altLang="en-US" sz="2400" dirty="0">
                <a:solidFill>
                  <a:srgbClr val="FF0066"/>
                </a:solidFill>
              </a:rPr>
              <a:t> </a:t>
            </a:r>
            <a:r>
              <a:rPr lang="en-GB" altLang="en-US" sz="2400" dirty="0" err="1">
                <a:solidFill>
                  <a:srgbClr val="FF0066"/>
                </a:solidFill>
              </a:rPr>
              <a:t>nich</a:t>
            </a:r>
            <a:r>
              <a:rPr lang="en-GB" altLang="en-US" sz="2400" dirty="0">
                <a:solidFill>
                  <a:srgbClr val="FF0066"/>
                </a:solidFill>
              </a:rPr>
              <a:t> </a:t>
            </a:r>
            <a:r>
              <a:rPr lang="en-GB" altLang="en-US" sz="2400" dirty="0" err="1">
                <a:solidFill>
                  <a:srgbClr val="FF0066"/>
                </a:solidFill>
              </a:rPr>
              <a:t>dlatego</a:t>
            </a:r>
            <a:r>
              <a:rPr lang="en-GB" altLang="en-US" sz="2400" dirty="0">
                <a:solidFill>
                  <a:srgbClr val="FF0066"/>
                </a:solidFill>
              </a:rPr>
              <a:t> </a:t>
            </a:r>
            <a:r>
              <a:rPr lang="en-GB" altLang="en-US" sz="2400" i="1" dirty="0" err="1">
                <a:solidFill>
                  <a:srgbClr val="FF0066"/>
                </a:solidFill>
              </a:rPr>
              <a:t>że</a:t>
            </a:r>
            <a:r>
              <a:rPr lang="en-GB" altLang="en-US" sz="2400" i="1" dirty="0">
                <a:solidFill>
                  <a:srgbClr val="FF0066"/>
                </a:solidFill>
              </a:rPr>
              <a:t> </a:t>
            </a:r>
            <a:r>
              <a:rPr lang="en-GB" altLang="en-US" sz="2400" i="1" dirty="0" err="1">
                <a:solidFill>
                  <a:srgbClr val="FF0066"/>
                </a:solidFill>
              </a:rPr>
              <a:t>zawsze</a:t>
            </a:r>
            <a:r>
              <a:rPr lang="en-GB" altLang="en-US" sz="2400" i="1" dirty="0">
                <a:solidFill>
                  <a:srgbClr val="FF0066"/>
                </a:solidFill>
              </a:rPr>
              <a:t> o </a:t>
            </a:r>
            <a:r>
              <a:rPr lang="en-GB" altLang="en-US" sz="2400" i="1" dirty="0" err="1">
                <a:solidFill>
                  <a:srgbClr val="FF0066"/>
                </a:solidFill>
              </a:rPr>
              <a:t>sobie</a:t>
            </a:r>
            <a:r>
              <a:rPr lang="en-GB" altLang="en-US" sz="2400" i="1" dirty="0">
                <a:solidFill>
                  <a:srgbClr val="FF0066"/>
                </a:solidFill>
              </a:rPr>
              <a:t> </a:t>
            </a:r>
            <a:r>
              <a:rPr lang="en-GB" altLang="en-US" sz="2400" i="1" dirty="0" err="1">
                <a:solidFill>
                  <a:srgbClr val="FF0066"/>
                </a:solidFill>
              </a:rPr>
              <a:t>decydowaliśmy</a:t>
            </a:r>
            <a:r>
              <a:rPr lang="en-GB" altLang="en-US" sz="2400" i="1" dirty="0">
                <a:solidFill>
                  <a:srgbClr val="FF0066"/>
                </a:solidFill>
              </a:rPr>
              <a:t> </a:t>
            </a:r>
            <a:r>
              <a:rPr lang="en-GB" altLang="en-US" sz="2400" i="1" dirty="0" err="1">
                <a:solidFill>
                  <a:srgbClr val="FF0066"/>
                </a:solidFill>
              </a:rPr>
              <a:t>i</a:t>
            </a:r>
            <a:r>
              <a:rPr lang="en-GB" altLang="en-US" sz="2400" i="1" dirty="0">
                <a:solidFill>
                  <a:srgbClr val="FF0066"/>
                </a:solidFill>
              </a:rPr>
              <a:t> </a:t>
            </a:r>
            <a:r>
              <a:rPr lang="en-GB" altLang="en-US" sz="2400" i="1" dirty="0" err="1">
                <a:solidFill>
                  <a:srgbClr val="FF0066"/>
                </a:solidFill>
              </a:rPr>
              <a:t>tak</a:t>
            </a:r>
            <a:r>
              <a:rPr lang="en-GB" altLang="en-US" sz="2400" i="1" dirty="0">
                <a:solidFill>
                  <a:srgbClr val="FF0066"/>
                </a:solidFill>
              </a:rPr>
              <a:t> </a:t>
            </a:r>
            <a:r>
              <a:rPr lang="en-GB" altLang="en-US" sz="2400" i="1" dirty="0" err="1">
                <a:solidFill>
                  <a:srgbClr val="FF0066"/>
                </a:solidFill>
              </a:rPr>
              <a:t>miało</a:t>
            </a:r>
            <a:r>
              <a:rPr lang="en-GB" altLang="en-US" sz="2400" i="1" dirty="0">
                <a:solidFill>
                  <a:srgbClr val="FF0066"/>
                </a:solidFill>
              </a:rPr>
              <a:t> </a:t>
            </a:r>
            <a:r>
              <a:rPr lang="en-GB" altLang="en-US" sz="2400" i="1" dirty="0" err="1">
                <a:solidFill>
                  <a:srgbClr val="FF0066"/>
                </a:solidFill>
              </a:rPr>
              <a:t>być</a:t>
            </a:r>
            <a:r>
              <a:rPr lang="en-GB" altLang="en-US" sz="2400" i="1" dirty="0">
                <a:solidFill>
                  <a:srgbClr val="FF0066"/>
                </a:solidFill>
              </a:rPr>
              <a:t> </a:t>
            </a:r>
            <a:r>
              <a:rPr lang="en-GB" altLang="en-US" sz="2400" i="1" dirty="0" err="1">
                <a:solidFill>
                  <a:srgbClr val="FF0066"/>
                </a:solidFill>
              </a:rPr>
              <a:t>na</a:t>
            </a:r>
            <a:r>
              <a:rPr lang="en-GB" altLang="en-US" sz="2400" i="1" dirty="0">
                <a:solidFill>
                  <a:srgbClr val="FF0066"/>
                </a:solidFill>
              </a:rPr>
              <a:t> </a:t>
            </a:r>
            <a:r>
              <a:rPr lang="en-GB" altLang="en-US" sz="2400" i="1" dirty="0" err="1">
                <a:solidFill>
                  <a:srgbClr val="FF0066"/>
                </a:solidFill>
              </a:rPr>
              <a:t>zawsze</a:t>
            </a:r>
            <a:r>
              <a:rPr lang="en-GB" altLang="en-US" sz="2400" i="1" dirty="0">
                <a:solidFill>
                  <a:srgbClr val="FF0066"/>
                </a:solidFill>
              </a:rPr>
              <a:t>, a </a:t>
            </a:r>
            <a:r>
              <a:rPr lang="en-GB" altLang="en-US" sz="2400" i="1" dirty="0" err="1">
                <a:solidFill>
                  <a:srgbClr val="FF0066"/>
                </a:solidFill>
              </a:rPr>
              <a:t>oni</a:t>
            </a:r>
            <a:r>
              <a:rPr lang="en-GB" altLang="en-US" sz="2400" i="1" dirty="0">
                <a:solidFill>
                  <a:srgbClr val="FF0066"/>
                </a:solidFill>
              </a:rPr>
              <a:t> </a:t>
            </a:r>
            <a:r>
              <a:rPr lang="en-GB" altLang="en-US" sz="2400" i="1" dirty="0" err="1">
                <a:solidFill>
                  <a:srgbClr val="FF0066"/>
                </a:solidFill>
              </a:rPr>
              <a:t>uważali</a:t>
            </a:r>
            <a:r>
              <a:rPr lang="en-GB" altLang="en-US" sz="2400" i="1" dirty="0">
                <a:solidFill>
                  <a:srgbClr val="FF0066"/>
                </a:solidFill>
              </a:rPr>
              <a:t> </a:t>
            </a:r>
            <a:r>
              <a:rPr lang="en-GB" altLang="en-US" sz="2400" i="1" dirty="0" err="1">
                <a:solidFill>
                  <a:srgbClr val="FF0066"/>
                </a:solidFill>
              </a:rPr>
              <a:t>inaczej</a:t>
            </a:r>
            <a:r>
              <a:rPr lang="en-GB" altLang="en-US" sz="2400" i="1" dirty="0">
                <a:solidFill>
                  <a:srgbClr val="FF0066"/>
                </a:solidFill>
              </a:rPr>
              <a:t>."</a:t>
            </a:r>
          </a:p>
        </p:txBody>
      </p:sp>
    </p:spTree>
    <p:extLst>
      <p:ext uri="{BB962C8B-B14F-4D97-AF65-F5344CB8AC3E}">
        <p14:creationId xmlns:p14="http://schemas.microsoft.com/office/powerpoint/2010/main" val="3505951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3650" name="Rectangle 2"/>
          <p:cNvSpPr>
            <a:spLocks noGrp="1" noChangeArrowheads="1"/>
          </p:cNvSpPr>
          <p:nvPr>
            <p:ph type="title"/>
          </p:nvPr>
        </p:nvSpPr>
        <p:spPr/>
        <p:txBody>
          <a:bodyPr/>
          <a:lstStyle/>
          <a:p>
            <a:pPr eaLnBrk="1" hangingPunct="1"/>
            <a:r>
              <a:rPr lang="pl-PL" smtClean="0"/>
              <a:t>Adam Smith</a:t>
            </a:r>
          </a:p>
        </p:txBody>
      </p:sp>
      <p:sp>
        <p:nvSpPr>
          <p:cNvPr id="283652" name="Rectangle 4"/>
          <p:cNvSpPr>
            <a:spLocks noGrp="1" noChangeArrowheads="1"/>
          </p:cNvSpPr>
          <p:nvPr>
            <p:ph type="body" idx="1"/>
          </p:nvPr>
        </p:nvSpPr>
        <p:spPr>
          <a:xfrm>
            <a:off x="468313" y="1484313"/>
            <a:ext cx="8343900" cy="5373687"/>
          </a:xfrm>
        </p:spPr>
        <p:txBody>
          <a:bodyPr/>
          <a:lstStyle/>
          <a:p>
            <a:pPr eaLnBrk="1" hangingPunct="1">
              <a:lnSpc>
                <a:spcPct val="80000"/>
              </a:lnSpc>
            </a:pPr>
            <a:r>
              <a:rPr lang="pl-PL" sz="2000" dirty="0" smtClean="0"/>
              <a:t>„</a:t>
            </a:r>
            <a:r>
              <a:rPr lang="pl-PL" sz="2000" dirty="0" smtClean="0">
                <a:solidFill>
                  <a:srgbClr val="FF0000"/>
                </a:solidFill>
              </a:rPr>
              <a:t>Bardzo mało jest wymagane by doprowadzić państwo do dobrobytu nawet z najniższego poziomu barbarzyństwa, mianowicie pokój, niskie podatki i tolerancyjne kierowanie sferą sprawiedliwości. </a:t>
            </a:r>
            <a:r>
              <a:rPr lang="pl-PL" sz="2000" dirty="0" smtClean="0"/>
              <a:t>Wszystkie formy rządów, które zbaczają z tej naturalnej ścieżki, lub które odwołują się do potrzeby zahamowania rozwoju społecznego na jakimś szczególnym etapie, są nienaturalne i po to by utrzymać się u władzy, zmuszone są odwoływać się do represji i tyranii.” (wykład w 1749 roku) </a:t>
            </a:r>
          </a:p>
          <a:p>
            <a:pPr eaLnBrk="1" hangingPunct="1">
              <a:lnSpc>
                <a:spcPct val="80000"/>
              </a:lnSpc>
            </a:pPr>
            <a:r>
              <a:rPr lang="pl-PL" sz="2000" dirty="0" smtClean="0"/>
              <a:t>w </a:t>
            </a:r>
            <a:r>
              <a:rPr lang="pl-PL" sz="2000" i="1" dirty="0" smtClean="0"/>
              <a:t>Bogactwie narodów</a:t>
            </a:r>
            <a:r>
              <a:rPr lang="pl-PL" sz="2000" dirty="0" smtClean="0"/>
              <a:t> (1776) </a:t>
            </a:r>
            <a:r>
              <a:rPr lang="pl-PL" sz="2000" dirty="0" smtClean="0">
                <a:sym typeface="Wingdings" pitchFamily="2" charset="2"/>
              </a:rPr>
              <a:t></a:t>
            </a:r>
            <a:r>
              <a:rPr lang="pl-PL" sz="2000" dirty="0" smtClean="0"/>
              <a:t> trzy suwerenne funkcje ograniczonego rządu: </a:t>
            </a:r>
          </a:p>
          <a:p>
            <a:pPr lvl="1" eaLnBrk="1" hangingPunct="1">
              <a:lnSpc>
                <a:spcPct val="80000"/>
              </a:lnSpc>
            </a:pPr>
            <a:r>
              <a:rPr lang="pl-PL" sz="1800" dirty="0" smtClean="0"/>
              <a:t>ochronę społeczeństwa przed zagrożeniem zewnętrznym,</a:t>
            </a:r>
          </a:p>
          <a:p>
            <a:pPr lvl="1" eaLnBrk="1" hangingPunct="1">
              <a:lnSpc>
                <a:spcPct val="80000"/>
              </a:lnSpc>
            </a:pPr>
            <a:r>
              <a:rPr lang="pl-PL" sz="1800" dirty="0" smtClean="0"/>
              <a:t>ochronę każdego człowieka żyjącego w społeczeństwie przed niesprawiedliwością i przemocą jaka grozi mu od innych obywateli (członków) społeczeństwa,</a:t>
            </a:r>
          </a:p>
          <a:p>
            <a:pPr lvl="1" eaLnBrk="1" hangingPunct="1">
              <a:lnSpc>
                <a:spcPct val="80000"/>
              </a:lnSpc>
            </a:pPr>
            <a:r>
              <a:rPr lang="pl-PL" sz="1800" dirty="0" smtClean="0">
                <a:solidFill>
                  <a:srgbClr val="FF0000"/>
                </a:solidFill>
              </a:rPr>
              <a:t>ustanawianie i utrzymywania pewnych urządzeń publicznych i publicznych instytucji</a:t>
            </a:r>
            <a:r>
              <a:rPr lang="pl-PL" sz="1800" dirty="0" smtClean="0"/>
              <a:t>, których ustanowienie i utrzymywanie nie może nigdy leżeć w interesie jednostki lub niewielkiej liczby jednostek, a to dlatego, że dochód z nich nie pokryje nigdy kosztów jednostce lub małej grupie jednostek, choć koszty, jakie poniosło jakieś wielkie społeczeństwo, może często pokryć z nadwyżką.</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fade">
                                      <p:cBhvr>
                                        <p:cTn id="7" dur="1000"/>
                                        <p:tgtEl>
                                          <p:spTgt spid="283650"/>
                                        </p:tgtEl>
                                      </p:cBhvr>
                                    </p:animEffect>
                                    <p:anim calcmode="lin" valueType="num">
                                      <p:cBhvr>
                                        <p:cTn id="8" dur="1000" fill="hold"/>
                                        <p:tgtEl>
                                          <p:spTgt spid="283650"/>
                                        </p:tgtEl>
                                        <p:attrNameLst>
                                          <p:attrName>ppt_x</p:attrName>
                                        </p:attrNameLst>
                                      </p:cBhvr>
                                      <p:tavLst>
                                        <p:tav tm="0">
                                          <p:val>
                                            <p:strVal val="#ppt_x"/>
                                          </p:val>
                                        </p:tav>
                                        <p:tav tm="100000">
                                          <p:val>
                                            <p:strVal val="#ppt_x"/>
                                          </p:val>
                                        </p:tav>
                                      </p:tavLst>
                                    </p:anim>
                                    <p:anim calcmode="lin" valueType="num">
                                      <p:cBhvr>
                                        <p:cTn id="9" dur="898" decel="100000" fill="hold"/>
                                        <p:tgtEl>
                                          <p:spTgt spid="28365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365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3652">
                                            <p:txEl>
                                              <p:pRg st="0" end="0"/>
                                            </p:txEl>
                                          </p:spTgt>
                                        </p:tgtEl>
                                        <p:attrNameLst>
                                          <p:attrName>style.visibility</p:attrName>
                                        </p:attrNameLst>
                                      </p:cBhvr>
                                      <p:to>
                                        <p:strVal val="visible"/>
                                      </p:to>
                                    </p:set>
                                    <p:animEffect transition="in" filter="fade">
                                      <p:cBhvr>
                                        <p:cTn id="15" dur="1000"/>
                                        <p:tgtEl>
                                          <p:spTgt spid="283652">
                                            <p:txEl>
                                              <p:pRg st="0" end="0"/>
                                            </p:txEl>
                                          </p:spTgt>
                                        </p:tgtEl>
                                      </p:cBhvr>
                                    </p:animEffect>
                                    <p:anim calcmode="lin" valueType="num">
                                      <p:cBhvr>
                                        <p:cTn id="16" dur="1000" fill="hold"/>
                                        <p:tgtEl>
                                          <p:spTgt spid="283652">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365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365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3652">
                                            <p:txEl>
                                              <p:pRg st="1" end="1"/>
                                            </p:txEl>
                                          </p:spTgt>
                                        </p:tgtEl>
                                        <p:attrNameLst>
                                          <p:attrName>style.visibility</p:attrName>
                                        </p:attrNameLst>
                                      </p:cBhvr>
                                      <p:to>
                                        <p:strVal val="visible"/>
                                      </p:to>
                                    </p:set>
                                    <p:animEffect transition="in" filter="fade">
                                      <p:cBhvr>
                                        <p:cTn id="23" dur="1000"/>
                                        <p:tgtEl>
                                          <p:spTgt spid="283652">
                                            <p:txEl>
                                              <p:pRg st="1" end="1"/>
                                            </p:txEl>
                                          </p:spTgt>
                                        </p:tgtEl>
                                      </p:cBhvr>
                                    </p:animEffect>
                                    <p:anim calcmode="lin" valueType="num">
                                      <p:cBhvr>
                                        <p:cTn id="24" dur="1000" fill="hold"/>
                                        <p:tgtEl>
                                          <p:spTgt spid="283652">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3652">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3652">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283652">
                                            <p:txEl>
                                              <p:pRg st="2" end="2"/>
                                            </p:txEl>
                                          </p:spTgt>
                                        </p:tgtEl>
                                        <p:attrNameLst>
                                          <p:attrName>style.visibility</p:attrName>
                                        </p:attrNameLst>
                                      </p:cBhvr>
                                      <p:to>
                                        <p:strVal val="visible"/>
                                      </p:to>
                                    </p:set>
                                    <p:animEffect transition="in" filter="fade">
                                      <p:cBhvr>
                                        <p:cTn id="29" dur="1000"/>
                                        <p:tgtEl>
                                          <p:spTgt spid="283652">
                                            <p:txEl>
                                              <p:pRg st="2" end="2"/>
                                            </p:txEl>
                                          </p:spTgt>
                                        </p:tgtEl>
                                      </p:cBhvr>
                                    </p:animEffect>
                                    <p:anim calcmode="lin" valueType="num">
                                      <p:cBhvr>
                                        <p:cTn id="30" dur="1000" fill="hold"/>
                                        <p:tgtEl>
                                          <p:spTgt spid="283652">
                                            <p:txEl>
                                              <p:pRg st="2" end="2"/>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283652">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283652">
                                            <p:txEl>
                                              <p:pRg st="2" end="2"/>
                                            </p:txEl>
                                          </p:spTgt>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283652">
                                            <p:txEl>
                                              <p:pRg st="3" end="3"/>
                                            </p:txEl>
                                          </p:spTgt>
                                        </p:tgtEl>
                                        <p:attrNameLst>
                                          <p:attrName>style.visibility</p:attrName>
                                        </p:attrNameLst>
                                      </p:cBhvr>
                                      <p:to>
                                        <p:strVal val="visible"/>
                                      </p:to>
                                    </p:set>
                                    <p:animEffect transition="in" filter="fade">
                                      <p:cBhvr>
                                        <p:cTn id="35" dur="1000"/>
                                        <p:tgtEl>
                                          <p:spTgt spid="283652">
                                            <p:txEl>
                                              <p:pRg st="3" end="3"/>
                                            </p:txEl>
                                          </p:spTgt>
                                        </p:tgtEl>
                                      </p:cBhvr>
                                    </p:animEffect>
                                    <p:anim calcmode="lin" valueType="num">
                                      <p:cBhvr>
                                        <p:cTn id="36" dur="1000" fill="hold"/>
                                        <p:tgtEl>
                                          <p:spTgt spid="283652">
                                            <p:txEl>
                                              <p:pRg st="3" end="3"/>
                                            </p:txEl>
                                          </p:spTgt>
                                        </p:tgtEl>
                                        <p:attrNameLst>
                                          <p:attrName>ppt_x</p:attrName>
                                        </p:attrNameLst>
                                      </p:cBhvr>
                                      <p:tavLst>
                                        <p:tav tm="0">
                                          <p:val>
                                            <p:strVal val="#ppt_x"/>
                                          </p:val>
                                        </p:tav>
                                        <p:tav tm="100000">
                                          <p:val>
                                            <p:strVal val="#ppt_x"/>
                                          </p:val>
                                        </p:tav>
                                      </p:tavLst>
                                    </p:anim>
                                    <p:anim calcmode="lin" valueType="num">
                                      <p:cBhvr>
                                        <p:cTn id="37" dur="898" decel="100000" fill="hold"/>
                                        <p:tgtEl>
                                          <p:spTgt spid="283652">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898"/>
                                          </p:stCondLst>
                                        </p:cTn>
                                        <p:tgtEl>
                                          <p:spTgt spid="283652">
                                            <p:txEl>
                                              <p:pRg st="3" end="3"/>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283652">
                                            <p:txEl>
                                              <p:pRg st="4" end="4"/>
                                            </p:txEl>
                                          </p:spTgt>
                                        </p:tgtEl>
                                        <p:attrNameLst>
                                          <p:attrName>style.visibility</p:attrName>
                                        </p:attrNameLst>
                                      </p:cBhvr>
                                      <p:to>
                                        <p:strVal val="visible"/>
                                      </p:to>
                                    </p:set>
                                    <p:animEffect transition="in" filter="fade">
                                      <p:cBhvr>
                                        <p:cTn id="41" dur="1000"/>
                                        <p:tgtEl>
                                          <p:spTgt spid="283652">
                                            <p:txEl>
                                              <p:pRg st="4" end="4"/>
                                            </p:txEl>
                                          </p:spTgt>
                                        </p:tgtEl>
                                      </p:cBhvr>
                                    </p:animEffect>
                                    <p:anim calcmode="lin" valueType="num">
                                      <p:cBhvr>
                                        <p:cTn id="42" dur="1000" fill="hold"/>
                                        <p:tgtEl>
                                          <p:spTgt spid="283652">
                                            <p:txEl>
                                              <p:pRg st="4" end="4"/>
                                            </p:txEl>
                                          </p:spTgt>
                                        </p:tgtEl>
                                        <p:attrNameLst>
                                          <p:attrName>ppt_x</p:attrName>
                                        </p:attrNameLst>
                                      </p:cBhvr>
                                      <p:tavLst>
                                        <p:tav tm="0">
                                          <p:val>
                                            <p:strVal val="#ppt_x"/>
                                          </p:val>
                                        </p:tav>
                                        <p:tav tm="100000">
                                          <p:val>
                                            <p:strVal val="#ppt_x"/>
                                          </p:val>
                                        </p:tav>
                                      </p:tavLst>
                                    </p:anim>
                                    <p:anim calcmode="lin" valueType="num">
                                      <p:cBhvr>
                                        <p:cTn id="43" dur="898" decel="100000" fill="hold"/>
                                        <p:tgtEl>
                                          <p:spTgt spid="283652">
                                            <p:txEl>
                                              <p:pRg st="4" end="4"/>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898"/>
                                          </p:stCondLst>
                                        </p:cTn>
                                        <p:tgtEl>
                                          <p:spTgt spid="28365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p:bldP spid="28365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4674" name="Rectangle 2"/>
          <p:cNvSpPr>
            <a:spLocks noGrp="1" noChangeArrowheads="1"/>
          </p:cNvSpPr>
          <p:nvPr>
            <p:ph type="title"/>
          </p:nvPr>
        </p:nvSpPr>
        <p:spPr/>
        <p:txBody>
          <a:bodyPr/>
          <a:lstStyle/>
          <a:p>
            <a:pPr eaLnBrk="1" hangingPunct="1"/>
            <a:r>
              <a:rPr lang="pl-PL" smtClean="0"/>
              <a:t>Inni</a:t>
            </a:r>
          </a:p>
        </p:txBody>
      </p:sp>
      <p:sp>
        <p:nvSpPr>
          <p:cNvPr id="284675" name="Rectangle 3"/>
          <p:cNvSpPr>
            <a:spLocks noGrp="1" noChangeArrowheads="1"/>
          </p:cNvSpPr>
          <p:nvPr>
            <p:ph type="body" idx="1"/>
          </p:nvPr>
        </p:nvSpPr>
        <p:spPr>
          <a:xfrm>
            <a:off x="611188" y="1557338"/>
            <a:ext cx="8343900" cy="5111750"/>
          </a:xfrm>
        </p:spPr>
        <p:txBody>
          <a:bodyPr/>
          <a:lstStyle/>
          <a:p>
            <a:pPr eaLnBrk="1" hangingPunct="1">
              <a:lnSpc>
                <a:spcPct val="80000"/>
              </a:lnSpc>
            </a:pPr>
            <a:r>
              <a:rPr lang="pl-PL" sz="2000" smtClean="0"/>
              <a:t>Beniamin Constant </a:t>
            </a:r>
            <a:r>
              <a:rPr lang="pl-PL" sz="2000" smtClean="0">
                <a:sym typeface="Wingdings" pitchFamily="2" charset="2"/>
              </a:rPr>
              <a:t></a:t>
            </a:r>
            <a:r>
              <a:rPr lang="pl-PL" sz="2000" smtClean="0"/>
              <a:t>„rząd nie powinien mieć żadnej władzy poza swą sferą działania, w obrębie jednak tej sfery nie może posiadać władzy nigdy za wiele”. </a:t>
            </a:r>
          </a:p>
          <a:p>
            <a:pPr eaLnBrk="1" hangingPunct="1">
              <a:lnSpc>
                <a:spcPct val="80000"/>
              </a:lnSpc>
            </a:pPr>
            <a:r>
              <a:rPr lang="pl-PL" sz="2000" smtClean="0"/>
              <a:t>Ferdynant Zweig (1938) cztery działy pozostające poza sferą konkurencji wolnorynkowej, które powinny być obsługiwane przez państwo: (1) działy gospodarki, które ze swej istoty są nierentowne np. budowa dróg, regulacja rzek, (2) działy gospodarki, które straciły na dłuższy czas rentowność, (3) działania, „których rozmiary przekraczają możliwości współzawodnictwa” (np. koleje, gazownictwo), (4) działania prowadzone centralnie niemalże z konieczności jak np. bank emisyjny.</a:t>
            </a:r>
          </a:p>
          <a:p>
            <a:pPr eaLnBrk="1" hangingPunct="1">
              <a:lnSpc>
                <a:spcPct val="80000"/>
              </a:lnSpc>
            </a:pPr>
            <a:r>
              <a:rPr lang="pl-PL" sz="2000" smtClean="0"/>
              <a:t>Hayek (1973) </a:t>
            </a:r>
            <a:r>
              <a:rPr lang="pl-PL" sz="2000" smtClean="0">
                <a:sym typeface="Wingdings" pitchFamily="2" charset="2"/>
              </a:rPr>
              <a:t></a:t>
            </a:r>
            <a:r>
              <a:rPr lang="pl-PL" sz="2000" smtClean="0"/>
              <a:t> możliwości działań w dwóch sferach: (1) ułatwiających zdobywanie wiarygodnej wiedzy o faktach mających znaczenie ogólne – np. zapewnienie systemu monetarnego, ustalanie norm i wag, udzielanie informacji statystycznych, oraz (2) usługi pożądane a nie świadczone przez przedsiębiorstwa prywatne, np. usługi zdrowotne i sanitarne, budowa dróg, usługi komunalne. Hayek </a:t>
            </a:r>
            <a:r>
              <a:rPr lang="pl-PL" sz="2000" smtClean="0">
                <a:sym typeface="Wingdings" pitchFamily="2" charset="2"/>
              </a:rPr>
              <a:t></a:t>
            </a:r>
            <a:r>
              <a:rPr lang="pl-PL" sz="2000" smtClean="0"/>
              <a:t> przedsiębiorstwa państwowe powinny zawsze działać na takich samych zasadach rynkowych jak wszelkie inne podmioty gospodarcze.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fade">
                                      <p:cBhvr>
                                        <p:cTn id="7" dur="1000"/>
                                        <p:tgtEl>
                                          <p:spTgt spid="284674"/>
                                        </p:tgtEl>
                                      </p:cBhvr>
                                    </p:animEffect>
                                    <p:anim calcmode="lin" valueType="num">
                                      <p:cBhvr>
                                        <p:cTn id="8" dur="1000" fill="hold"/>
                                        <p:tgtEl>
                                          <p:spTgt spid="284674"/>
                                        </p:tgtEl>
                                        <p:attrNameLst>
                                          <p:attrName>ppt_x</p:attrName>
                                        </p:attrNameLst>
                                      </p:cBhvr>
                                      <p:tavLst>
                                        <p:tav tm="0">
                                          <p:val>
                                            <p:strVal val="#ppt_x"/>
                                          </p:val>
                                        </p:tav>
                                        <p:tav tm="100000">
                                          <p:val>
                                            <p:strVal val="#ppt_x"/>
                                          </p:val>
                                        </p:tav>
                                      </p:tavLst>
                                    </p:anim>
                                    <p:anim calcmode="lin" valueType="num">
                                      <p:cBhvr>
                                        <p:cTn id="9" dur="898" decel="100000" fill="hold"/>
                                        <p:tgtEl>
                                          <p:spTgt spid="28467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467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4675">
                                            <p:txEl>
                                              <p:pRg st="0" end="0"/>
                                            </p:txEl>
                                          </p:spTgt>
                                        </p:tgtEl>
                                        <p:attrNameLst>
                                          <p:attrName>style.visibility</p:attrName>
                                        </p:attrNameLst>
                                      </p:cBhvr>
                                      <p:to>
                                        <p:strVal val="visible"/>
                                      </p:to>
                                    </p:set>
                                    <p:animEffect transition="in" filter="fade">
                                      <p:cBhvr>
                                        <p:cTn id="15" dur="1000"/>
                                        <p:tgtEl>
                                          <p:spTgt spid="284675">
                                            <p:txEl>
                                              <p:pRg st="0" end="0"/>
                                            </p:txEl>
                                          </p:spTgt>
                                        </p:tgtEl>
                                      </p:cBhvr>
                                    </p:animEffect>
                                    <p:anim calcmode="lin" valueType="num">
                                      <p:cBhvr>
                                        <p:cTn id="16" dur="10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467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467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4675">
                                            <p:txEl>
                                              <p:pRg st="1" end="1"/>
                                            </p:txEl>
                                          </p:spTgt>
                                        </p:tgtEl>
                                        <p:attrNameLst>
                                          <p:attrName>style.visibility</p:attrName>
                                        </p:attrNameLst>
                                      </p:cBhvr>
                                      <p:to>
                                        <p:strVal val="visible"/>
                                      </p:to>
                                    </p:set>
                                    <p:animEffect transition="in" filter="fade">
                                      <p:cBhvr>
                                        <p:cTn id="23" dur="1000"/>
                                        <p:tgtEl>
                                          <p:spTgt spid="284675">
                                            <p:txEl>
                                              <p:pRg st="1" end="1"/>
                                            </p:txEl>
                                          </p:spTgt>
                                        </p:tgtEl>
                                      </p:cBhvr>
                                    </p:animEffect>
                                    <p:anim calcmode="lin" valueType="num">
                                      <p:cBhvr>
                                        <p:cTn id="24" dur="10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467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467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84675">
                                            <p:txEl>
                                              <p:pRg st="2" end="2"/>
                                            </p:txEl>
                                          </p:spTgt>
                                        </p:tgtEl>
                                        <p:attrNameLst>
                                          <p:attrName>style.visibility</p:attrName>
                                        </p:attrNameLst>
                                      </p:cBhvr>
                                      <p:to>
                                        <p:strVal val="visible"/>
                                      </p:to>
                                    </p:set>
                                    <p:animEffect transition="in" filter="fade">
                                      <p:cBhvr>
                                        <p:cTn id="31" dur="1000"/>
                                        <p:tgtEl>
                                          <p:spTgt spid="284675">
                                            <p:txEl>
                                              <p:pRg st="2" end="2"/>
                                            </p:txEl>
                                          </p:spTgt>
                                        </p:tgtEl>
                                      </p:cBhvr>
                                    </p:animEffect>
                                    <p:anim calcmode="lin" valueType="num">
                                      <p:cBhvr>
                                        <p:cTn id="32" dur="10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8467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8467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6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17411" name="Rectangle 2"/>
          <p:cNvSpPr>
            <a:spLocks noGrp="1" noChangeArrowheads="1"/>
          </p:cNvSpPr>
          <p:nvPr>
            <p:ph type="title"/>
          </p:nvPr>
        </p:nvSpPr>
        <p:spPr>
          <a:xfrm>
            <a:off x="1006475" y="260350"/>
            <a:ext cx="8137525" cy="765175"/>
          </a:xfrm>
        </p:spPr>
        <p:txBody>
          <a:bodyPr/>
          <a:lstStyle/>
          <a:p>
            <a:pPr eaLnBrk="1" hangingPunct="1"/>
            <a:r>
              <a:rPr lang="pl-PL" sz="3400" smtClean="0"/>
              <a:t>Rodzaje niesprawności rynku</a:t>
            </a:r>
            <a:br>
              <a:rPr lang="pl-PL" sz="3400" smtClean="0"/>
            </a:br>
            <a:r>
              <a:rPr lang="pl-PL" sz="3400" smtClean="0"/>
              <a:t>(zawodności rynku, </a:t>
            </a:r>
            <a:r>
              <a:rPr lang="pl-PL" sz="3400" i="1" smtClean="0"/>
              <a:t>market failures)</a:t>
            </a:r>
          </a:p>
        </p:txBody>
      </p:sp>
      <p:sp>
        <p:nvSpPr>
          <p:cNvPr id="17412" name="Rectangle 3"/>
          <p:cNvSpPr>
            <a:spLocks noGrp="1" noChangeArrowheads="1"/>
          </p:cNvSpPr>
          <p:nvPr>
            <p:ph type="body" idx="1"/>
          </p:nvPr>
        </p:nvSpPr>
        <p:spPr/>
        <p:txBody>
          <a:bodyPr/>
          <a:lstStyle/>
          <a:p>
            <a:pPr eaLnBrk="1" hangingPunct="1"/>
            <a:r>
              <a:rPr lang="pl-PL" sz="2800" smtClean="0"/>
              <a:t>Rynki niekonkurencyjne (np. </a:t>
            </a:r>
            <a:r>
              <a:rPr lang="pl-PL" sz="2800" smtClean="0">
                <a:solidFill>
                  <a:srgbClr val="FF0000"/>
                </a:solidFill>
              </a:rPr>
              <a:t>korzyści skali – monopol naturalny</a:t>
            </a:r>
            <a:r>
              <a:rPr lang="pl-PL" sz="2800" smtClean="0"/>
              <a:t>)</a:t>
            </a:r>
          </a:p>
          <a:p>
            <a:pPr eaLnBrk="1" hangingPunct="1"/>
            <a:r>
              <a:rPr lang="pl-PL" sz="2800" smtClean="0"/>
              <a:t>Efekty zewnętrzne (np. problem gapowicza)</a:t>
            </a:r>
          </a:p>
          <a:p>
            <a:pPr eaLnBrk="1" hangingPunct="1"/>
            <a:r>
              <a:rPr lang="pl-PL" sz="2800" b="1" smtClean="0">
                <a:solidFill>
                  <a:srgbClr val="FF0000"/>
                </a:solidFill>
              </a:rPr>
              <a:t>Dobra publiczne</a:t>
            </a:r>
          </a:p>
          <a:p>
            <a:pPr eaLnBrk="1" hangingPunct="1"/>
            <a:r>
              <a:rPr lang="pl-PL" sz="2800" smtClean="0"/>
              <a:t>Koszty transakcji i asymetryczna informacja</a:t>
            </a:r>
          </a:p>
          <a:p>
            <a:pPr eaLnBrk="1" hangingPunct="1"/>
            <a:r>
              <a:rPr lang="pl-PL" sz="2800" smtClean="0"/>
              <a:t>Dobra pożądane społecznie</a:t>
            </a:r>
          </a:p>
          <a:p>
            <a:pPr eaLnBrk="1" hangingPunct="1"/>
            <a:r>
              <a:rPr lang="pl-PL" sz="2800" smtClean="0"/>
              <a:t>„Niestabilność” systemu gospodarczego</a:t>
            </a:r>
          </a:p>
          <a:p>
            <a:pPr eaLnBrk="1" hangingPunct="1"/>
            <a:r>
              <a:rPr lang="pl-PL" sz="2800" smtClean="0"/>
              <a:t>Podział dochodów</a:t>
            </a:r>
          </a:p>
          <a:p>
            <a:pPr eaLnBrk="1" hangingPunct="1"/>
            <a:r>
              <a:rPr lang="pl-PL" sz="2800" smtClean="0"/>
              <a:t>Prawa i wolności</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18435" name="Rectangle 2"/>
          <p:cNvSpPr>
            <a:spLocks noGrp="1" noChangeArrowheads="1"/>
          </p:cNvSpPr>
          <p:nvPr>
            <p:ph type="title"/>
          </p:nvPr>
        </p:nvSpPr>
        <p:spPr/>
        <p:txBody>
          <a:bodyPr/>
          <a:lstStyle/>
          <a:p>
            <a:pPr eaLnBrk="1" hangingPunct="1"/>
            <a:endParaRPr lang="pl-PL" smtClean="0"/>
          </a:p>
        </p:txBody>
      </p:sp>
      <p:sp>
        <p:nvSpPr>
          <p:cNvPr id="18436" name="Rectangle 3"/>
          <p:cNvSpPr>
            <a:spLocks noGrp="1" noChangeArrowheads="1"/>
          </p:cNvSpPr>
          <p:nvPr>
            <p:ph type="body" idx="1"/>
          </p:nvPr>
        </p:nvSpPr>
        <p:spPr/>
        <p:txBody>
          <a:bodyPr/>
          <a:lstStyle/>
          <a:p>
            <a:pPr eaLnBrk="1" hangingPunct="1"/>
            <a:r>
              <a:rPr lang="pl-PL" sz="2800" smtClean="0"/>
              <a:t>„Najbardziej spektakularnymi przejawami zawodności rynku są </a:t>
            </a:r>
            <a:r>
              <a:rPr lang="pl-PL" sz="2800" b="1" smtClean="0"/>
              <a:t>niesprawności makroekonomiczne</a:t>
            </a:r>
            <a:r>
              <a:rPr lang="pl-PL" sz="2800" smtClean="0"/>
              <a:t>, czyli występowanie bezrobocia, inflacji i braku równowagi.”</a:t>
            </a:r>
          </a:p>
          <a:p>
            <a:pPr lvl="1" eaLnBrk="1" hangingPunct="1"/>
            <a:r>
              <a:rPr lang="pl-PL" sz="2400" i="1" smtClean="0"/>
              <a:t>Główne problemy makroekonomii – teoretyczne i praktyczne aspekty gospodarki rynkowej</a:t>
            </a:r>
            <a:r>
              <a:rPr lang="pl-PL" sz="2400" smtClean="0"/>
              <a:t>. Eulalia Skawińska, Katarzyna Nawrot, Katarzyna G. Sobiech, Marek Szczepański, str. 85</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5698" name="Rectangle 2"/>
          <p:cNvSpPr>
            <a:spLocks noGrp="1" noChangeArrowheads="1"/>
          </p:cNvSpPr>
          <p:nvPr>
            <p:ph type="title"/>
          </p:nvPr>
        </p:nvSpPr>
        <p:spPr/>
        <p:txBody>
          <a:bodyPr/>
          <a:lstStyle/>
          <a:p>
            <a:pPr eaLnBrk="1" hangingPunct="1"/>
            <a:r>
              <a:rPr lang="pl-PL" i="1" smtClean="0"/>
              <a:t>Ułomności rynku (</a:t>
            </a:r>
            <a:r>
              <a:rPr lang="en-GB" i="1" smtClean="0"/>
              <a:t>Market failure</a:t>
            </a:r>
            <a:r>
              <a:rPr lang="pl-PL" i="1" smtClean="0"/>
              <a:t>s</a:t>
            </a:r>
            <a:r>
              <a:rPr lang="pl-PL" smtClean="0"/>
              <a:t>)</a:t>
            </a:r>
            <a:endParaRPr lang="en-GB" i="1" smtClean="0"/>
          </a:p>
        </p:txBody>
      </p:sp>
      <p:sp>
        <p:nvSpPr>
          <p:cNvPr id="285699" name="Rectangle 3"/>
          <p:cNvSpPr>
            <a:spLocks noGrp="1" noChangeArrowheads="1"/>
          </p:cNvSpPr>
          <p:nvPr>
            <p:ph type="body" idx="1"/>
          </p:nvPr>
        </p:nvSpPr>
        <p:spPr/>
        <p:txBody>
          <a:bodyPr/>
          <a:lstStyle/>
          <a:p>
            <a:pPr eaLnBrk="1" hangingPunct="1">
              <a:lnSpc>
                <a:spcPct val="80000"/>
              </a:lnSpc>
            </a:pPr>
            <a:r>
              <a:rPr lang="pl-PL" sz="2800" smtClean="0"/>
              <a:t>tzw. „efekt trzeciego partnera” – tzn. ludzi, którzy nie są bezpośrednio zaangażowani w zachodzącą transakcję, ale w jakiś sposób efekt tej transakcji ich dotyka </a:t>
            </a:r>
            <a:r>
              <a:rPr lang="en-US" sz="2800" i="1" smtClean="0"/>
              <a:t>(‘free raiders)</a:t>
            </a:r>
            <a:r>
              <a:rPr lang="pl-PL" sz="2800" smtClean="0"/>
              <a:t>. </a:t>
            </a:r>
          </a:p>
          <a:p>
            <a:pPr eaLnBrk="1" hangingPunct="1">
              <a:lnSpc>
                <a:spcPct val="80000"/>
              </a:lnSpc>
            </a:pPr>
            <a:r>
              <a:rPr lang="pl-PL" sz="2800" smtClean="0"/>
              <a:t>Wpływ ten może być pozytywny jak i negatywny; pozytywny: piękny krajobraz wokół twojego domu cieszy ludzi przechodzących obok, chcieliby płacić za taką możliwość oglądania – ale praktycznie nie jest to możliwe; negatywny: twój komin dymi niemiłosiernie i brudzi kołnierzyki ludziom przechodzącym obok twojego domu, w jaki sposób mogą oni odzyskać poniesioną stratę?</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5698"/>
                                        </p:tgtEl>
                                        <p:attrNameLst>
                                          <p:attrName>style.visibility</p:attrName>
                                        </p:attrNameLst>
                                      </p:cBhvr>
                                      <p:to>
                                        <p:strVal val="visible"/>
                                      </p:to>
                                    </p:set>
                                    <p:animEffect transition="in" filter="fade">
                                      <p:cBhvr>
                                        <p:cTn id="7" dur="1000"/>
                                        <p:tgtEl>
                                          <p:spTgt spid="285698"/>
                                        </p:tgtEl>
                                      </p:cBhvr>
                                    </p:animEffect>
                                    <p:anim calcmode="lin" valueType="num">
                                      <p:cBhvr>
                                        <p:cTn id="8" dur="1000" fill="hold"/>
                                        <p:tgtEl>
                                          <p:spTgt spid="285698"/>
                                        </p:tgtEl>
                                        <p:attrNameLst>
                                          <p:attrName>ppt_x</p:attrName>
                                        </p:attrNameLst>
                                      </p:cBhvr>
                                      <p:tavLst>
                                        <p:tav tm="0">
                                          <p:val>
                                            <p:strVal val="#ppt_x"/>
                                          </p:val>
                                        </p:tav>
                                        <p:tav tm="100000">
                                          <p:val>
                                            <p:strVal val="#ppt_x"/>
                                          </p:val>
                                        </p:tav>
                                      </p:tavLst>
                                    </p:anim>
                                    <p:anim calcmode="lin" valueType="num">
                                      <p:cBhvr>
                                        <p:cTn id="9" dur="898" decel="100000" fill="hold"/>
                                        <p:tgtEl>
                                          <p:spTgt spid="28569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569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5699">
                                            <p:txEl>
                                              <p:pRg st="0" end="0"/>
                                            </p:txEl>
                                          </p:spTgt>
                                        </p:tgtEl>
                                        <p:attrNameLst>
                                          <p:attrName>style.visibility</p:attrName>
                                        </p:attrNameLst>
                                      </p:cBhvr>
                                      <p:to>
                                        <p:strVal val="visible"/>
                                      </p:to>
                                    </p:set>
                                    <p:animEffect transition="in" filter="fade">
                                      <p:cBhvr>
                                        <p:cTn id="15" dur="1000"/>
                                        <p:tgtEl>
                                          <p:spTgt spid="285699">
                                            <p:txEl>
                                              <p:pRg st="0" end="0"/>
                                            </p:txEl>
                                          </p:spTgt>
                                        </p:tgtEl>
                                      </p:cBhvr>
                                    </p:animEffect>
                                    <p:anim calcmode="lin" valueType="num">
                                      <p:cBhvr>
                                        <p:cTn id="16" dur="10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5699">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569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5699">
                                            <p:txEl>
                                              <p:pRg st="1" end="1"/>
                                            </p:txEl>
                                          </p:spTgt>
                                        </p:tgtEl>
                                        <p:attrNameLst>
                                          <p:attrName>style.visibility</p:attrName>
                                        </p:attrNameLst>
                                      </p:cBhvr>
                                      <p:to>
                                        <p:strVal val="visible"/>
                                      </p:to>
                                    </p:set>
                                    <p:animEffect transition="in" filter="fade">
                                      <p:cBhvr>
                                        <p:cTn id="23" dur="1000"/>
                                        <p:tgtEl>
                                          <p:spTgt spid="285699">
                                            <p:txEl>
                                              <p:pRg st="1" end="1"/>
                                            </p:txEl>
                                          </p:spTgt>
                                        </p:tgtEl>
                                      </p:cBhvr>
                                    </p:animEffect>
                                    <p:anim calcmode="lin" valueType="num">
                                      <p:cBhvr>
                                        <p:cTn id="24" dur="1000" fill="hold"/>
                                        <p:tgtEl>
                                          <p:spTgt spid="285699">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569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5699">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p:bldP spid="285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0483" name="Rectangle 2"/>
          <p:cNvSpPr>
            <a:spLocks noGrp="1" noChangeArrowheads="1"/>
          </p:cNvSpPr>
          <p:nvPr>
            <p:ph type="title"/>
          </p:nvPr>
        </p:nvSpPr>
        <p:spPr/>
        <p:txBody>
          <a:bodyPr/>
          <a:lstStyle/>
          <a:p>
            <a:pPr eaLnBrk="1" hangingPunct="1"/>
            <a:r>
              <a:rPr lang="pl-PL" sz="3400" dirty="0" err="1" smtClean="0"/>
              <a:t>Gustave</a:t>
            </a:r>
            <a:r>
              <a:rPr lang="pl-PL" sz="3400" dirty="0" smtClean="0"/>
              <a:t> de </a:t>
            </a:r>
            <a:r>
              <a:rPr lang="pl-PL" sz="3400" dirty="0" err="1" smtClean="0"/>
              <a:t>Molinari</a:t>
            </a:r>
            <a:r>
              <a:rPr lang="pl-PL" sz="3400" dirty="0" smtClean="0"/>
              <a:t> (1819-1912) </a:t>
            </a:r>
            <a:br>
              <a:rPr lang="pl-PL" sz="3400" dirty="0" smtClean="0"/>
            </a:br>
            <a:r>
              <a:rPr lang="pl-PL" sz="3400" i="1" dirty="0" smtClean="0"/>
              <a:t>De la </a:t>
            </a:r>
            <a:r>
              <a:rPr lang="pl-PL" sz="3400" i="1" dirty="0" err="1" smtClean="0"/>
              <a:t>production</a:t>
            </a:r>
            <a:r>
              <a:rPr lang="pl-PL" sz="3400" i="1" dirty="0" smtClean="0"/>
              <a:t> de la </a:t>
            </a:r>
            <a:r>
              <a:rPr lang="pl-PL" sz="3400" i="1" dirty="0" err="1" smtClean="0"/>
              <a:t>securité</a:t>
            </a:r>
            <a:r>
              <a:rPr lang="pl-PL" sz="3400" dirty="0" smtClean="0"/>
              <a:t> - 1849 </a:t>
            </a:r>
          </a:p>
        </p:txBody>
      </p:sp>
      <p:sp>
        <p:nvSpPr>
          <p:cNvPr id="20484" name="Rectangle 3"/>
          <p:cNvSpPr>
            <a:spLocks noGrp="1" noChangeArrowheads="1"/>
          </p:cNvSpPr>
          <p:nvPr>
            <p:ph type="body" idx="1"/>
          </p:nvPr>
        </p:nvSpPr>
        <p:spPr>
          <a:xfrm>
            <a:off x="611188" y="1628775"/>
            <a:ext cx="8343900" cy="5229225"/>
          </a:xfrm>
        </p:spPr>
        <p:txBody>
          <a:bodyPr/>
          <a:lstStyle/>
          <a:p>
            <a:pPr eaLnBrk="1" hangingPunct="1">
              <a:lnSpc>
                <a:spcPct val="80000"/>
              </a:lnSpc>
            </a:pPr>
            <a:r>
              <a:rPr lang="pl-PL" sz="2000" smtClean="0"/>
              <a:t>W Iraku przebywa (maj 2006) ok. 20 tys. uzbrojonych pracowników prywatnych firm wojskowych. 25 potężnych korporacji (np.. Blackwater, Californai Analysis Center Incorporated – CACI, DynCorp (ochrona prezydenta Iraku)</a:t>
            </a:r>
          </a:p>
          <a:p>
            <a:pPr eaLnBrk="1" hangingPunct="1">
              <a:lnSpc>
                <a:spcPct val="80000"/>
              </a:lnSpc>
            </a:pPr>
            <a:r>
              <a:rPr lang="pl-PL" sz="2000" smtClean="0"/>
              <a:t>W Iraku i Afganistanie działa przeszło 150 prywatnych firm wynajętych przez Pentagon za 48,7 mld dol.</a:t>
            </a:r>
          </a:p>
          <a:p>
            <a:pPr eaLnBrk="1" hangingPunct="1">
              <a:lnSpc>
                <a:spcPct val="80000"/>
              </a:lnSpc>
            </a:pPr>
            <a:r>
              <a:rPr lang="pl-PL" sz="2000" smtClean="0"/>
              <a:t>Najemnicy pracują często na dwie strony – w czasie wojen w byłej Jugosławii Military Profesional Resources Inc. trenowało Armię Wyzwolenia Kosowa, oraz na zlecenie rzadu USA, armię Macedonii.</a:t>
            </a:r>
          </a:p>
          <a:p>
            <a:pPr eaLnBrk="1" hangingPunct="1">
              <a:lnSpc>
                <a:spcPct val="80000"/>
              </a:lnSpc>
            </a:pPr>
            <a:endParaRPr lang="pl-PL" sz="2000" smtClean="0"/>
          </a:p>
          <a:p>
            <a:pPr eaLnBrk="1" hangingPunct="1">
              <a:lnSpc>
                <a:spcPct val="80000"/>
              </a:lnSpc>
            </a:pPr>
            <a:r>
              <a:rPr lang="pl-PL" sz="2000" smtClean="0"/>
              <a:t>liczby: roczne obroty sektora prywatnych firm militarnych 100 10</a:t>
            </a:r>
            <a:r>
              <a:rPr lang="pl-PL" sz="2000" baseline="30000" smtClean="0"/>
              <a:t>9</a:t>
            </a:r>
            <a:r>
              <a:rPr lang="pl-PL" sz="2000" smtClean="0"/>
              <a:t> dolarów; 1:10 proporcja pracowników prywatnych firm wojskowych do żołnierzy regularnej armii w czasie wojny w Iraku w 2003 roku. 150 tys. dolarów średnie zarobki pracownika zachodniej firmy wojskowej, 5000 dolarów wynajęcie w Bagdadzie na jeden dzień czteroosobowego oddziału złożonego z byłych komandosów brytyjskich; co najmniej 90 prywatnych firm wojskowych działa obecnie na świecie; 100 byłych żołnierzy GROM służy w prywatnych firmach wojskowych.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Rząd, państwo</a:t>
            </a:r>
            <a:endParaRPr lang="en-GB" dirty="0"/>
          </a:p>
        </p:txBody>
      </p:sp>
      <p:sp>
        <p:nvSpPr>
          <p:cNvPr id="3" name="Symbol zastępczy zawartości 2"/>
          <p:cNvSpPr>
            <a:spLocks noGrp="1"/>
          </p:cNvSpPr>
          <p:nvPr>
            <p:ph idx="1"/>
          </p:nvPr>
        </p:nvSpPr>
        <p:spPr>
          <a:xfrm>
            <a:off x="539552" y="1628799"/>
            <a:ext cx="8604448" cy="5040289"/>
          </a:xfrm>
        </p:spPr>
        <p:txBody>
          <a:bodyPr/>
          <a:lstStyle/>
          <a:p>
            <a:r>
              <a:rPr lang="pl-PL" sz="2600" dirty="0"/>
              <a:t>Jeżeli spojrzymy na dokonania rządu w ostatnich </a:t>
            </a:r>
            <a:r>
              <a:rPr lang="pl-PL" sz="2600" dirty="0" smtClean="0"/>
              <a:t>stu </a:t>
            </a:r>
            <a:r>
              <a:rPr lang="pl-PL" sz="2600" dirty="0"/>
              <a:t>latach, porównamy je z obietnicami i oczekiwaniami to okaże się, że rząd okazał się niezmiernie skuteczny w dwóch </a:t>
            </a:r>
            <a:r>
              <a:rPr lang="pl-PL" sz="2600" dirty="0" smtClean="0"/>
              <a:t>rzeczach:</a:t>
            </a:r>
          </a:p>
          <a:p>
            <a:pPr marL="0" indent="0">
              <a:buNone/>
            </a:pPr>
            <a:r>
              <a:rPr lang="pl-PL" sz="2600" dirty="0" smtClean="0"/>
              <a:t>(</a:t>
            </a:r>
            <a:r>
              <a:rPr lang="pl-PL" sz="2600" dirty="0"/>
              <a:t>1) prowokowaniu i prowadzeniu wojny, </a:t>
            </a:r>
            <a:endParaRPr lang="pl-PL" sz="2600" dirty="0" smtClean="0"/>
          </a:p>
          <a:p>
            <a:pPr marL="0" indent="0">
              <a:buNone/>
            </a:pPr>
            <a:r>
              <a:rPr lang="pl-PL" sz="2600" dirty="0" smtClean="0"/>
              <a:t>(</a:t>
            </a:r>
            <a:r>
              <a:rPr lang="pl-PL" sz="2600" dirty="0"/>
              <a:t>2) deprecjacji pieniądza i generowaniu inflacji</a:t>
            </a:r>
            <a:r>
              <a:rPr lang="pl-PL" sz="2600" dirty="0" smtClean="0"/>
              <a:t>.</a:t>
            </a:r>
          </a:p>
          <a:p>
            <a:endParaRPr lang="pl-PL" sz="2600" dirty="0" smtClean="0"/>
          </a:p>
          <a:p>
            <a:r>
              <a:rPr lang="pl-PL" sz="2600" dirty="0" smtClean="0"/>
              <a:t>Podobnie: bezrobocie, ochrona zdrowia, edukacja, …</a:t>
            </a:r>
          </a:p>
          <a:p>
            <a:r>
              <a:rPr lang="pl-PL" sz="2600" dirty="0" smtClean="0">
                <a:solidFill>
                  <a:srgbClr val="FF0000"/>
                </a:solidFill>
              </a:rPr>
              <a:t>Państwo, jak ‘</a:t>
            </a:r>
            <a:r>
              <a:rPr lang="pl-PL" sz="2600" i="1" dirty="0" smtClean="0">
                <a:solidFill>
                  <a:srgbClr val="FF0000"/>
                </a:solidFill>
              </a:rPr>
              <a:t>bohaterski’ strażak</a:t>
            </a:r>
            <a:r>
              <a:rPr lang="pl-PL" sz="2600" dirty="0"/>
              <a:t>,</a:t>
            </a:r>
            <a:r>
              <a:rPr lang="pl-PL" sz="2600" dirty="0" smtClean="0"/>
              <a:t> najpierw podpala a potem pierwsze biegnie gasić pożar.</a:t>
            </a:r>
            <a:endParaRPr lang="en-GB" sz="2600" i="1" dirty="0"/>
          </a:p>
        </p:txBody>
      </p:sp>
    </p:spTree>
    <p:extLst>
      <p:ext uri="{BB962C8B-B14F-4D97-AF65-F5344CB8AC3E}">
        <p14:creationId xmlns:p14="http://schemas.microsoft.com/office/powerpoint/2010/main" val="335090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6722" name="Rectangle 2"/>
          <p:cNvSpPr>
            <a:spLocks noGrp="1" noChangeArrowheads="1"/>
          </p:cNvSpPr>
          <p:nvPr>
            <p:ph type="title"/>
          </p:nvPr>
        </p:nvSpPr>
        <p:spPr/>
        <p:txBody>
          <a:bodyPr/>
          <a:lstStyle/>
          <a:p>
            <a:pPr eaLnBrk="1" hangingPunct="1"/>
            <a:r>
              <a:rPr lang="pl-PL" sz="3400" smtClean="0"/>
              <a:t>Interwencjonizm państwowy, wolność gospodarcza i szybkość rozwoju</a:t>
            </a:r>
          </a:p>
        </p:txBody>
      </p:sp>
      <p:sp>
        <p:nvSpPr>
          <p:cNvPr id="286723" name="Rectangle 3"/>
          <p:cNvSpPr>
            <a:spLocks noGrp="1" noChangeArrowheads="1"/>
          </p:cNvSpPr>
          <p:nvPr>
            <p:ph type="body" idx="1"/>
          </p:nvPr>
        </p:nvSpPr>
        <p:spPr>
          <a:xfrm>
            <a:off x="323850" y="1412875"/>
            <a:ext cx="8820150" cy="5229225"/>
          </a:xfrm>
        </p:spPr>
        <p:txBody>
          <a:bodyPr/>
          <a:lstStyle/>
          <a:p>
            <a:pPr eaLnBrk="1" hangingPunct="1">
              <a:lnSpc>
                <a:spcPct val="80000"/>
              </a:lnSpc>
            </a:pPr>
            <a:r>
              <a:rPr lang="pl-PL" sz="2400" dirty="0" smtClean="0"/>
              <a:t>wolność ekonomiczna sprzyja rozwojowi gospodarczemu,</a:t>
            </a:r>
          </a:p>
          <a:p>
            <a:pPr eaLnBrk="1" hangingPunct="1">
              <a:lnSpc>
                <a:spcPct val="80000"/>
              </a:lnSpc>
            </a:pPr>
            <a:r>
              <a:rPr lang="pl-PL" sz="2400" dirty="0" smtClean="0"/>
              <a:t>wolność gospodarcza jest warunkiem koniecznym wzrostu gospodarczego w długim okresie. </a:t>
            </a:r>
          </a:p>
          <a:p>
            <a:pPr eaLnBrk="1" hangingPunct="1">
              <a:lnSpc>
                <a:spcPct val="80000"/>
              </a:lnSpc>
            </a:pPr>
            <a:r>
              <a:rPr lang="pl-PL" sz="2400" dirty="0" smtClean="0"/>
              <a:t>zależność pomiędzy wolnością gospodarczą a rozwojem gospodarczym może mieć charakter odwrotny – rozwój gospodarczy sprzyja wolności gospodarczej.</a:t>
            </a:r>
          </a:p>
          <a:p>
            <a:pPr eaLnBrk="1" hangingPunct="1">
              <a:lnSpc>
                <a:spcPct val="80000"/>
              </a:lnSpc>
            </a:pPr>
            <a:r>
              <a:rPr lang="pl-PL" sz="2400" dirty="0" smtClean="0"/>
              <a:t>czy wolność gospodarcza i rozwój gospodarzy nie sprzyjają wzrostowi nierówności dochodów?</a:t>
            </a:r>
          </a:p>
          <a:p>
            <a:pPr eaLnBrk="1" hangingPunct="1">
              <a:lnSpc>
                <a:spcPct val="80000"/>
              </a:lnSpc>
            </a:pPr>
            <a:r>
              <a:rPr lang="pl-PL" sz="2400" dirty="0" smtClean="0"/>
              <a:t>istnieją silne dowody na to, że pogląd taki jest mitem, że wręcz przeciwnie wraz z rozwojem gospodarczym nierówności gospodarcze mogą wręcz być niwelowane.</a:t>
            </a:r>
          </a:p>
          <a:p>
            <a:pPr eaLnBrk="1" hangingPunct="1">
              <a:lnSpc>
                <a:spcPct val="80000"/>
              </a:lnSpc>
            </a:pPr>
            <a:r>
              <a:rPr lang="pl-PL" sz="2400" dirty="0" smtClean="0"/>
              <a:t>Trzy chyba najbardziej znane badania dotyczące wolności gospodarczej to badania nad indeksem wolności gospodarczej prowadzone w </a:t>
            </a:r>
            <a:r>
              <a:rPr lang="pl-PL" sz="2400" i="1" dirty="0" smtClean="0"/>
              <a:t>Fraser </a:t>
            </a:r>
            <a:r>
              <a:rPr lang="pl-PL" sz="2400" i="1" dirty="0" err="1" smtClean="0"/>
              <a:t>Institute</a:t>
            </a:r>
            <a:r>
              <a:rPr lang="pl-PL" sz="2400" dirty="0" smtClean="0"/>
              <a:t>, badania nad wskaźnikami wolności prowadzone przez </a:t>
            </a:r>
            <a:r>
              <a:rPr lang="pl-PL" sz="2400" i="1" dirty="0" err="1" smtClean="0"/>
              <a:t>Freedom</a:t>
            </a:r>
            <a:r>
              <a:rPr lang="pl-PL" sz="2400" i="1" dirty="0" smtClean="0"/>
              <a:t> House</a:t>
            </a:r>
            <a:r>
              <a:rPr lang="pl-PL" sz="2400" dirty="0" smtClean="0"/>
              <a:t>, oraz wskaźniki wolności gospodarczej opracowane przez </a:t>
            </a:r>
            <a:r>
              <a:rPr lang="pl-PL" sz="2400" i="1" dirty="0" err="1" smtClean="0"/>
              <a:t>Heritage</a:t>
            </a:r>
            <a:r>
              <a:rPr lang="pl-PL" sz="2400" i="1" dirty="0" smtClean="0"/>
              <a:t> Foundation</a:t>
            </a:r>
            <a:r>
              <a:rPr lang="pl-PL" sz="2400" dirty="0" smtClean="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fade">
                                      <p:cBhvr>
                                        <p:cTn id="7" dur="1000"/>
                                        <p:tgtEl>
                                          <p:spTgt spid="286722"/>
                                        </p:tgtEl>
                                      </p:cBhvr>
                                    </p:animEffect>
                                    <p:anim calcmode="lin" valueType="num">
                                      <p:cBhvr>
                                        <p:cTn id="8" dur="1000" fill="hold"/>
                                        <p:tgtEl>
                                          <p:spTgt spid="286722"/>
                                        </p:tgtEl>
                                        <p:attrNameLst>
                                          <p:attrName>ppt_x</p:attrName>
                                        </p:attrNameLst>
                                      </p:cBhvr>
                                      <p:tavLst>
                                        <p:tav tm="0">
                                          <p:val>
                                            <p:strVal val="#ppt_x"/>
                                          </p:val>
                                        </p:tav>
                                        <p:tav tm="100000">
                                          <p:val>
                                            <p:strVal val="#ppt_x"/>
                                          </p:val>
                                        </p:tav>
                                      </p:tavLst>
                                    </p:anim>
                                    <p:anim calcmode="lin" valueType="num">
                                      <p:cBhvr>
                                        <p:cTn id="9" dur="898" decel="100000" fill="hold"/>
                                        <p:tgtEl>
                                          <p:spTgt spid="28672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672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6723">
                                            <p:txEl>
                                              <p:pRg st="0" end="0"/>
                                            </p:txEl>
                                          </p:spTgt>
                                        </p:tgtEl>
                                        <p:attrNameLst>
                                          <p:attrName>style.visibility</p:attrName>
                                        </p:attrNameLst>
                                      </p:cBhvr>
                                      <p:to>
                                        <p:strVal val="visible"/>
                                      </p:to>
                                    </p:set>
                                    <p:animEffect transition="in" filter="fade">
                                      <p:cBhvr>
                                        <p:cTn id="15" dur="1000"/>
                                        <p:tgtEl>
                                          <p:spTgt spid="286723">
                                            <p:txEl>
                                              <p:pRg st="0" end="0"/>
                                            </p:txEl>
                                          </p:spTgt>
                                        </p:tgtEl>
                                      </p:cBhvr>
                                    </p:animEffect>
                                    <p:anim calcmode="lin" valueType="num">
                                      <p:cBhvr>
                                        <p:cTn id="16" dur="1000" fill="hold"/>
                                        <p:tgtEl>
                                          <p:spTgt spid="286723">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672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672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fade">
                                      <p:cBhvr>
                                        <p:cTn id="23" dur="1000"/>
                                        <p:tgtEl>
                                          <p:spTgt spid="286723">
                                            <p:txEl>
                                              <p:pRg st="1" end="1"/>
                                            </p:txEl>
                                          </p:spTgt>
                                        </p:tgtEl>
                                      </p:cBhvr>
                                    </p:animEffect>
                                    <p:anim calcmode="lin" valueType="num">
                                      <p:cBhvr>
                                        <p:cTn id="24" dur="1000" fill="hold"/>
                                        <p:tgtEl>
                                          <p:spTgt spid="286723">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6723">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6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86723">
                                            <p:txEl>
                                              <p:pRg st="2" end="2"/>
                                            </p:txEl>
                                          </p:spTgt>
                                        </p:tgtEl>
                                        <p:attrNameLst>
                                          <p:attrName>style.visibility</p:attrName>
                                        </p:attrNameLst>
                                      </p:cBhvr>
                                      <p:to>
                                        <p:strVal val="visible"/>
                                      </p:to>
                                    </p:set>
                                    <p:animEffect transition="in" filter="fade">
                                      <p:cBhvr>
                                        <p:cTn id="31" dur="1000"/>
                                        <p:tgtEl>
                                          <p:spTgt spid="286723">
                                            <p:txEl>
                                              <p:pRg st="2" end="2"/>
                                            </p:txEl>
                                          </p:spTgt>
                                        </p:tgtEl>
                                      </p:cBhvr>
                                    </p:animEffect>
                                    <p:anim calcmode="lin" valueType="num">
                                      <p:cBhvr>
                                        <p:cTn id="32" dur="10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8672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86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86723">
                                            <p:txEl>
                                              <p:pRg st="3" end="3"/>
                                            </p:txEl>
                                          </p:spTgt>
                                        </p:tgtEl>
                                        <p:attrNameLst>
                                          <p:attrName>style.visibility</p:attrName>
                                        </p:attrNameLst>
                                      </p:cBhvr>
                                      <p:to>
                                        <p:strVal val="visible"/>
                                      </p:to>
                                    </p:set>
                                    <p:animEffect transition="in" filter="fade">
                                      <p:cBhvr>
                                        <p:cTn id="39" dur="1000"/>
                                        <p:tgtEl>
                                          <p:spTgt spid="286723">
                                            <p:txEl>
                                              <p:pRg st="3" end="3"/>
                                            </p:txEl>
                                          </p:spTgt>
                                        </p:tgtEl>
                                      </p:cBhvr>
                                    </p:animEffect>
                                    <p:anim calcmode="lin" valueType="num">
                                      <p:cBhvr>
                                        <p:cTn id="40" dur="1000" fill="hold"/>
                                        <p:tgtEl>
                                          <p:spTgt spid="286723">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86723">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86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286723">
                                            <p:txEl>
                                              <p:pRg st="4" end="4"/>
                                            </p:txEl>
                                          </p:spTgt>
                                        </p:tgtEl>
                                        <p:attrNameLst>
                                          <p:attrName>style.visibility</p:attrName>
                                        </p:attrNameLst>
                                      </p:cBhvr>
                                      <p:to>
                                        <p:strVal val="visible"/>
                                      </p:to>
                                    </p:set>
                                    <p:animEffect transition="in" filter="fade">
                                      <p:cBhvr>
                                        <p:cTn id="47" dur="1000"/>
                                        <p:tgtEl>
                                          <p:spTgt spid="286723">
                                            <p:txEl>
                                              <p:pRg st="4" end="4"/>
                                            </p:txEl>
                                          </p:spTgt>
                                        </p:tgtEl>
                                      </p:cBhvr>
                                    </p:animEffect>
                                    <p:anim calcmode="lin" valueType="num">
                                      <p:cBhvr>
                                        <p:cTn id="48" dur="1000" fill="hold"/>
                                        <p:tgtEl>
                                          <p:spTgt spid="286723">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286723">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286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286723">
                                            <p:txEl>
                                              <p:pRg st="5" end="5"/>
                                            </p:txEl>
                                          </p:spTgt>
                                        </p:tgtEl>
                                        <p:attrNameLst>
                                          <p:attrName>style.visibility</p:attrName>
                                        </p:attrNameLst>
                                      </p:cBhvr>
                                      <p:to>
                                        <p:strVal val="visible"/>
                                      </p:to>
                                    </p:set>
                                    <p:animEffect transition="in" filter="fade">
                                      <p:cBhvr>
                                        <p:cTn id="55" dur="1000"/>
                                        <p:tgtEl>
                                          <p:spTgt spid="286723">
                                            <p:txEl>
                                              <p:pRg st="5" end="5"/>
                                            </p:txEl>
                                          </p:spTgt>
                                        </p:tgtEl>
                                      </p:cBhvr>
                                    </p:animEffect>
                                    <p:anim calcmode="lin" valueType="num">
                                      <p:cBhvr>
                                        <p:cTn id="56" dur="1000" fill="hold"/>
                                        <p:tgtEl>
                                          <p:spTgt spid="286723">
                                            <p:txEl>
                                              <p:pRg st="5" end="5"/>
                                            </p:txEl>
                                          </p:spTgt>
                                        </p:tgtEl>
                                        <p:attrNameLst>
                                          <p:attrName>ppt_x</p:attrName>
                                        </p:attrNameLst>
                                      </p:cBhvr>
                                      <p:tavLst>
                                        <p:tav tm="0">
                                          <p:val>
                                            <p:strVal val="#ppt_x"/>
                                          </p:val>
                                        </p:tav>
                                        <p:tav tm="100000">
                                          <p:val>
                                            <p:strVal val="#ppt_x"/>
                                          </p:val>
                                        </p:tav>
                                      </p:tavLst>
                                    </p:anim>
                                    <p:anim calcmode="lin" valueType="num">
                                      <p:cBhvr>
                                        <p:cTn id="57" dur="898" decel="100000" fill="hold"/>
                                        <p:tgtEl>
                                          <p:spTgt spid="286723">
                                            <p:txEl>
                                              <p:pRg st="5" end="5"/>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898"/>
                                          </p:stCondLst>
                                        </p:cTn>
                                        <p:tgtEl>
                                          <p:spTgt spid="28672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p:bldP spid="2867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863823"/>
          </a:xfrm>
        </p:spPr>
        <p:txBody>
          <a:bodyPr/>
          <a:lstStyle/>
          <a:p>
            <a:r>
              <a:rPr lang="pl-PL" dirty="0" smtClean="0"/>
              <a:t>Wskaźniki wolności gospodarczej</a:t>
            </a:r>
            <a:endParaRPr lang="en-GB" dirty="0"/>
          </a:p>
        </p:txBody>
      </p:sp>
      <p:sp>
        <p:nvSpPr>
          <p:cNvPr id="3" name="Symbol zastępczy zawartości 2"/>
          <p:cNvSpPr>
            <a:spLocks noGrp="1"/>
          </p:cNvSpPr>
          <p:nvPr>
            <p:ph idx="1"/>
          </p:nvPr>
        </p:nvSpPr>
        <p:spPr>
          <a:xfrm>
            <a:off x="260194" y="1412776"/>
            <a:ext cx="8892480" cy="5544615"/>
          </a:xfrm>
        </p:spPr>
        <p:txBody>
          <a:bodyPr/>
          <a:lstStyle/>
          <a:p>
            <a:r>
              <a:rPr lang="en-GB" sz="2600" dirty="0" smtClean="0">
                <a:hlinkClick r:id="rId2"/>
              </a:rPr>
              <a:t>Economic </a:t>
            </a:r>
            <a:r>
              <a:rPr lang="en-GB" sz="2600" dirty="0">
                <a:hlinkClick r:id="rId2"/>
              </a:rPr>
              <a:t>Freedom of the </a:t>
            </a:r>
            <a:r>
              <a:rPr lang="en-GB" sz="2600" dirty="0" smtClean="0">
                <a:hlinkClick r:id="rId2"/>
              </a:rPr>
              <a:t>World</a:t>
            </a:r>
            <a:r>
              <a:rPr lang="pl-PL" sz="2600" dirty="0" smtClean="0">
                <a:hlinkClick r:id="rId2"/>
              </a:rPr>
              <a:t> </a:t>
            </a:r>
            <a:r>
              <a:rPr lang="en-GB" sz="2600" dirty="0" smtClean="0">
                <a:hlinkClick r:id="rId2"/>
              </a:rPr>
              <a:t>(2013/2011)</a:t>
            </a:r>
            <a:r>
              <a:rPr lang="en-GB" sz="2600" dirty="0" smtClean="0"/>
              <a:t>,</a:t>
            </a:r>
            <a:r>
              <a:rPr lang="pl-PL" sz="2600" dirty="0" smtClean="0"/>
              <a:t> </a:t>
            </a:r>
            <a:r>
              <a:rPr lang="en-GB" sz="2600" dirty="0" smtClean="0">
                <a:hlinkClick r:id="rId3"/>
              </a:rPr>
              <a:t>Interactive </a:t>
            </a:r>
            <a:r>
              <a:rPr lang="en-GB" sz="2600" dirty="0">
                <a:hlinkClick r:id="rId3"/>
              </a:rPr>
              <a:t>map</a:t>
            </a:r>
            <a:r>
              <a:rPr lang="en-GB" sz="2600" dirty="0"/>
              <a:t> (Hong Kong retains the highest rating for economic freedom, 8.97 out of 10. The rest of this year's top scores are Singapore, 8.73; New Zealand, 8.49; Switzerland, 8.30; United Arab Emirates, 8.07; Mauritius, 8.01; Finland, 7.98; Bahrain, 7.93; Canada, 7.93; and Australia, 7.88; Poland 59 with score </a:t>
            </a:r>
            <a:r>
              <a:rPr lang="en-GB" sz="2600" dirty="0" smtClean="0"/>
              <a:t>7.20)</a:t>
            </a:r>
            <a:r>
              <a:rPr lang="pl-PL" sz="2600" dirty="0" smtClean="0"/>
              <a:t>;</a:t>
            </a:r>
          </a:p>
          <a:p>
            <a:r>
              <a:rPr lang="en-GB" sz="2600" dirty="0" smtClean="0">
                <a:hlinkClick r:id="rId4"/>
              </a:rPr>
              <a:t>2013 </a:t>
            </a:r>
            <a:r>
              <a:rPr lang="en-GB" sz="2600" dirty="0">
                <a:hlinkClick r:id="rId4"/>
              </a:rPr>
              <a:t>Index of Economic Freedom</a:t>
            </a:r>
            <a:r>
              <a:rPr lang="en-GB" sz="2600" dirty="0"/>
              <a:t> (</a:t>
            </a:r>
            <a:r>
              <a:rPr lang="en-GB" sz="2600" dirty="0" smtClean="0"/>
              <a:t>Heritage</a:t>
            </a:r>
            <a:r>
              <a:rPr lang="pl-PL" sz="2600" dirty="0" smtClean="0"/>
              <a:t> </a:t>
            </a:r>
            <a:r>
              <a:rPr lang="en-GB" sz="2600" dirty="0" smtClean="0"/>
              <a:t>Foundation</a:t>
            </a:r>
            <a:r>
              <a:rPr lang="en-GB" sz="2600" dirty="0"/>
              <a:t>), </a:t>
            </a:r>
            <a:r>
              <a:rPr lang="en-GB" sz="2600" dirty="0">
                <a:hlinkClick r:id="rId5"/>
              </a:rPr>
              <a:t>2013 Economic Freedom Heat Map</a:t>
            </a:r>
            <a:r>
              <a:rPr lang="en-GB" sz="2600" dirty="0"/>
              <a:t> (Hong Kong 89.3;  Singapore 88.0;  Australia 82.6; New Zealand 81.4; Switzerland 81.0; Canada 79.4;  Chile 79.0;  Mauritius 76.9;  Denmark 76.1;  United States 76.0; Poland 57 with 66.0). </a:t>
            </a:r>
          </a:p>
          <a:p>
            <a:endParaRPr lang="en-GB" sz="2600" dirty="0"/>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2950340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365570" name="Picture 2" descr="corel0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0825" y="1125538"/>
            <a:ext cx="8893175" cy="4984750"/>
          </a:xfrm>
          <a:noFill/>
        </p:spPr>
      </p:pic>
      <p:sp>
        <p:nvSpPr>
          <p:cNvPr id="365571" name="Freeform 3"/>
          <p:cNvSpPr>
            <a:spLocks/>
          </p:cNvSpPr>
          <p:nvPr/>
        </p:nvSpPr>
        <p:spPr bwMode="auto">
          <a:xfrm>
            <a:off x="914400" y="3024188"/>
            <a:ext cx="7334250" cy="2400300"/>
          </a:xfrm>
          <a:custGeom>
            <a:avLst/>
            <a:gdLst>
              <a:gd name="T0" fmla="*/ 0 w 4620"/>
              <a:gd name="T1" fmla="*/ 2147483647 h 1512"/>
              <a:gd name="T2" fmla="*/ 2147483647 w 4620"/>
              <a:gd name="T3" fmla="*/ 2147483647 h 1512"/>
              <a:gd name="T4" fmla="*/ 2147483647 w 4620"/>
              <a:gd name="T5" fmla="*/ 2147483647 h 1512"/>
              <a:gd name="T6" fmla="*/ 2147483647 w 4620"/>
              <a:gd name="T7" fmla="*/ 2147483647 h 1512"/>
              <a:gd name="T8" fmla="*/ 2147483647 w 4620"/>
              <a:gd name="T9" fmla="*/ 2147483647 h 1512"/>
              <a:gd name="T10" fmla="*/ 2147483647 w 4620"/>
              <a:gd name="T11" fmla="*/ 2147483647 h 1512"/>
              <a:gd name="T12" fmla="*/ 2147483647 w 4620"/>
              <a:gd name="T13" fmla="*/ 2147483647 h 1512"/>
              <a:gd name="T14" fmla="*/ 2147483647 w 4620"/>
              <a:gd name="T15" fmla="*/ 2147483647 h 1512"/>
              <a:gd name="T16" fmla="*/ 2147483647 w 4620"/>
              <a:gd name="T17" fmla="*/ 2147483647 h 1512"/>
              <a:gd name="T18" fmla="*/ 2147483647 w 4620"/>
              <a:gd name="T19" fmla="*/ 2147483647 h 1512"/>
              <a:gd name="T20" fmla="*/ 2147483647 w 4620"/>
              <a:gd name="T21" fmla="*/ 2147483647 h 1512"/>
              <a:gd name="T22" fmla="*/ 2147483647 w 4620"/>
              <a:gd name="T23" fmla="*/ 2147483647 h 1512"/>
              <a:gd name="T24" fmla="*/ 2147483647 w 4620"/>
              <a:gd name="T25" fmla="*/ 2147483647 h 1512"/>
              <a:gd name="T26" fmla="*/ 2147483647 w 4620"/>
              <a:gd name="T27" fmla="*/ 2147483647 h 1512"/>
              <a:gd name="T28" fmla="*/ 2147483647 w 4620"/>
              <a:gd name="T29" fmla="*/ 0 h 15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20"/>
              <a:gd name="T46" fmla="*/ 0 h 1512"/>
              <a:gd name="T47" fmla="*/ 4620 w 4620"/>
              <a:gd name="T48" fmla="*/ 1512 h 15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20" h="1512">
                <a:moveTo>
                  <a:pt x="0" y="1512"/>
                </a:moveTo>
                <a:cubicBezTo>
                  <a:pt x="66" y="1510"/>
                  <a:pt x="242" y="1502"/>
                  <a:pt x="399" y="1497"/>
                </a:cubicBezTo>
                <a:cubicBezTo>
                  <a:pt x="556" y="1492"/>
                  <a:pt x="726" y="1491"/>
                  <a:pt x="943" y="1480"/>
                </a:cubicBezTo>
                <a:cubicBezTo>
                  <a:pt x="1160" y="1469"/>
                  <a:pt x="1475" y="1450"/>
                  <a:pt x="1704" y="1428"/>
                </a:cubicBezTo>
                <a:cubicBezTo>
                  <a:pt x="1933" y="1406"/>
                  <a:pt x="2156" y="1374"/>
                  <a:pt x="2316" y="1350"/>
                </a:cubicBezTo>
                <a:cubicBezTo>
                  <a:pt x="2476" y="1326"/>
                  <a:pt x="2553" y="1307"/>
                  <a:pt x="2664" y="1281"/>
                </a:cubicBezTo>
                <a:cubicBezTo>
                  <a:pt x="2775" y="1255"/>
                  <a:pt x="2861" y="1235"/>
                  <a:pt x="2984" y="1195"/>
                </a:cubicBezTo>
                <a:cubicBezTo>
                  <a:pt x="3107" y="1155"/>
                  <a:pt x="3284" y="1093"/>
                  <a:pt x="3400" y="1043"/>
                </a:cubicBezTo>
                <a:cubicBezTo>
                  <a:pt x="3516" y="993"/>
                  <a:pt x="3599" y="942"/>
                  <a:pt x="3681" y="894"/>
                </a:cubicBezTo>
                <a:cubicBezTo>
                  <a:pt x="3763" y="846"/>
                  <a:pt x="3823" y="804"/>
                  <a:pt x="3892" y="754"/>
                </a:cubicBezTo>
                <a:cubicBezTo>
                  <a:pt x="3961" y="704"/>
                  <a:pt x="4033" y="648"/>
                  <a:pt x="4095" y="594"/>
                </a:cubicBezTo>
                <a:cubicBezTo>
                  <a:pt x="4157" y="540"/>
                  <a:pt x="4214" y="479"/>
                  <a:pt x="4263" y="429"/>
                </a:cubicBezTo>
                <a:cubicBezTo>
                  <a:pt x="4312" y="379"/>
                  <a:pt x="4349" y="341"/>
                  <a:pt x="4389" y="297"/>
                </a:cubicBezTo>
                <a:cubicBezTo>
                  <a:pt x="4429" y="253"/>
                  <a:pt x="4464" y="211"/>
                  <a:pt x="4503" y="162"/>
                </a:cubicBezTo>
                <a:cubicBezTo>
                  <a:pt x="4542" y="113"/>
                  <a:pt x="4596" y="34"/>
                  <a:pt x="462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365572" name="Rectangle 4"/>
          <p:cNvSpPr>
            <a:spLocks noGrp="1" noChangeArrowheads="1"/>
          </p:cNvSpPr>
          <p:nvPr>
            <p:ph type="title"/>
          </p:nvPr>
        </p:nvSpPr>
        <p:spPr>
          <a:xfrm>
            <a:off x="1480343" y="0"/>
            <a:ext cx="6980238" cy="1157263"/>
          </a:xfrm>
        </p:spPr>
        <p:txBody>
          <a:bodyPr/>
          <a:lstStyle/>
          <a:p>
            <a:pPr eaLnBrk="1" hangingPunct="1"/>
            <a:r>
              <a:rPr lang="pl-PL" dirty="0" smtClean="0"/>
              <a:t>Wolność gospodarcza a dobrobyt </a:t>
            </a:r>
          </a:p>
        </p:txBody>
      </p:sp>
      <p:sp>
        <p:nvSpPr>
          <p:cNvPr id="365573" name="Oval 5"/>
          <p:cNvSpPr>
            <a:spLocks noChangeArrowheads="1"/>
          </p:cNvSpPr>
          <p:nvPr/>
        </p:nvSpPr>
        <p:spPr bwMode="auto">
          <a:xfrm>
            <a:off x="7591425" y="4546600"/>
            <a:ext cx="142875" cy="144463"/>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4" name="Oval 6"/>
          <p:cNvSpPr>
            <a:spLocks noChangeArrowheads="1"/>
          </p:cNvSpPr>
          <p:nvPr/>
        </p:nvSpPr>
        <p:spPr bwMode="auto">
          <a:xfrm>
            <a:off x="6011863" y="4527550"/>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5" name="Oval 7"/>
          <p:cNvSpPr>
            <a:spLocks noChangeArrowheads="1"/>
          </p:cNvSpPr>
          <p:nvPr/>
        </p:nvSpPr>
        <p:spPr bwMode="auto">
          <a:xfrm>
            <a:off x="6072188" y="4467225"/>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6" name="Oval 8"/>
          <p:cNvSpPr>
            <a:spLocks noChangeArrowheads="1"/>
          </p:cNvSpPr>
          <p:nvPr/>
        </p:nvSpPr>
        <p:spPr bwMode="auto">
          <a:xfrm>
            <a:off x="6262688" y="475773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7" name="Oval 9"/>
          <p:cNvSpPr>
            <a:spLocks noChangeArrowheads="1"/>
          </p:cNvSpPr>
          <p:nvPr/>
        </p:nvSpPr>
        <p:spPr bwMode="auto">
          <a:xfrm>
            <a:off x="5795963" y="4652963"/>
            <a:ext cx="142875" cy="144462"/>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8" name="Text Box 10"/>
          <p:cNvSpPr txBox="1">
            <a:spLocks noChangeArrowheads="1"/>
          </p:cNvSpPr>
          <p:nvPr/>
        </p:nvSpPr>
        <p:spPr bwMode="auto">
          <a:xfrm>
            <a:off x="6227763" y="4221163"/>
            <a:ext cx="690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Czechy</a:t>
            </a:r>
          </a:p>
        </p:txBody>
      </p:sp>
      <p:sp>
        <p:nvSpPr>
          <p:cNvPr id="365579" name="Oval 11"/>
          <p:cNvSpPr>
            <a:spLocks noChangeArrowheads="1"/>
          </p:cNvSpPr>
          <p:nvPr/>
        </p:nvSpPr>
        <p:spPr bwMode="auto">
          <a:xfrm>
            <a:off x="5589588" y="4178300"/>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80" name="Text Box 12"/>
          <p:cNvSpPr txBox="1">
            <a:spLocks noChangeArrowheads="1"/>
          </p:cNvSpPr>
          <p:nvPr/>
        </p:nvSpPr>
        <p:spPr bwMode="auto">
          <a:xfrm>
            <a:off x="7451725" y="4724400"/>
            <a:ext cx="690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Estonia</a:t>
            </a:r>
          </a:p>
        </p:txBody>
      </p:sp>
      <p:sp>
        <p:nvSpPr>
          <p:cNvPr id="365581" name="Text Box 13"/>
          <p:cNvSpPr txBox="1">
            <a:spLocks noChangeArrowheads="1"/>
          </p:cNvSpPr>
          <p:nvPr/>
        </p:nvSpPr>
        <p:spPr bwMode="auto">
          <a:xfrm>
            <a:off x="6156325" y="443706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Węgry</a:t>
            </a:r>
          </a:p>
        </p:txBody>
      </p:sp>
      <p:sp>
        <p:nvSpPr>
          <p:cNvPr id="365582" name="Text Box 14"/>
          <p:cNvSpPr txBox="1">
            <a:spLocks noChangeArrowheads="1"/>
          </p:cNvSpPr>
          <p:nvPr/>
        </p:nvSpPr>
        <p:spPr bwMode="auto">
          <a:xfrm>
            <a:off x="5219700" y="4292600"/>
            <a:ext cx="906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Słowenia</a:t>
            </a:r>
          </a:p>
        </p:txBody>
      </p:sp>
      <p:sp>
        <p:nvSpPr>
          <p:cNvPr id="365583" name="Text Box 15"/>
          <p:cNvSpPr txBox="1">
            <a:spLocks noChangeArrowheads="1"/>
          </p:cNvSpPr>
          <p:nvPr/>
        </p:nvSpPr>
        <p:spPr bwMode="auto">
          <a:xfrm>
            <a:off x="6588125" y="465296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Litwa</a:t>
            </a:r>
          </a:p>
        </p:txBody>
      </p:sp>
      <p:sp>
        <p:nvSpPr>
          <p:cNvPr id="365584" name="Text Box 16"/>
          <p:cNvSpPr txBox="1">
            <a:spLocks noChangeArrowheads="1"/>
          </p:cNvSpPr>
          <p:nvPr/>
        </p:nvSpPr>
        <p:spPr bwMode="auto">
          <a:xfrm>
            <a:off x="5867400" y="458152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Słowacja</a:t>
            </a:r>
          </a:p>
        </p:txBody>
      </p:sp>
      <p:sp>
        <p:nvSpPr>
          <p:cNvPr id="365585" name="Text Box 17"/>
          <p:cNvSpPr txBox="1">
            <a:spLocks noChangeArrowheads="1"/>
          </p:cNvSpPr>
          <p:nvPr/>
        </p:nvSpPr>
        <p:spPr bwMode="auto">
          <a:xfrm>
            <a:off x="6011863" y="4868863"/>
            <a:ext cx="690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Łotwa</a:t>
            </a:r>
          </a:p>
        </p:txBody>
      </p:sp>
      <p:sp>
        <p:nvSpPr>
          <p:cNvPr id="365586" name="Text Box 18"/>
          <p:cNvSpPr txBox="1">
            <a:spLocks noChangeArrowheads="1"/>
          </p:cNvSpPr>
          <p:nvPr/>
        </p:nvSpPr>
        <p:spPr bwMode="auto">
          <a:xfrm>
            <a:off x="5435600" y="4724400"/>
            <a:ext cx="690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Polska</a:t>
            </a:r>
          </a:p>
        </p:txBody>
      </p:sp>
      <p:sp>
        <p:nvSpPr>
          <p:cNvPr id="365587" name="Oval 19"/>
          <p:cNvSpPr>
            <a:spLocks noChangeArrowheads="1"/>
          </p:cNvSpPr>
          <p:nvPr/>
        </p:nvSpPr>
        <p:spPr bwMode="auto">
          <a:xfrm>
            <a:off x="6516688" y="4676775"/>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88" name="Oval 20"/>
          <p:cNvSpPr>
            <a:spLocks noChangeArrowheads="1"/>
          </p:cNvSpPr>
          <p:nvPr/>
        </p:nvSpPr>
        <p:spPr bwMode="auto">
          <a:xfrm>
            <a:off x="6146800" y="436403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89" name="Oval 21"/>
          <p:cNvSpPr>
            <a:spLocks noChangeArrowheads="1"/>
          </p:cNvSpPr>
          <p:nvPr/>
        </p:nvSpPr>
        <p:spPr bwMode="auto">
          <a:xfrm>
            <a:off x="8191500" y="3630613"/>
            <a:ext cx="144463"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0" name="Text Box 22"/>
          <p:cNvSpPr txBox="1">
            <a:spLocks noChangeArrowheads="1"/>
          </p:cNvSpPr>
          <p:nvPr/>
        </p:nvSpPr>
        <p:spPr bwMode="auto">
          <a:xfrm>
            <a:off x="7956550" y="3716338"/>
            <a:ext cx="1008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Hongkong</a:t>
            </a:r>
          </a:p>
        </p:txBody>
      </p:sp>
      <p:sp>
        <p:nvSpPr>
          <p:cNvPr id="365591" name="Oval 23"/>
          <p:cNvSpPr>
            <a:spLocks noChangeArrowheads="1"/>
          </p:cNvSpPr>
          <p:nvPr/>
        </p:nvSpPr>
        <p:spPr bwMode="auto">
          <a:xfrm>
            <a:off x="7634288" y="1450975"/>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2" name="Text Box 24"/>
          <p:cNvSpPr txBox="1">
            <a:spLocks noChangeArrowheads="1"/>
          </p:cNvSpPr>
          <p:nvPr/>
        </p:nvSpPr>
        <p:spPr bwMode="auto">
          <a:xfrm>
            <a:off x="7235825" y="1557338"/>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Luksemburg</a:t>
            </a:r>
          </a:p>
        </p:txBody>
      </p:sp>
      <p:sp>
        <p:nvSpPr>
          <p:cNvPr id="365593" name="Oval 25"/>
          <p:cNvSpPr>
            <a:spLocks noChangeArrowheads="1"/>
          </p:cNvSpPr>
          <p:nvPr/>
        </p:nvSpPr>
        <p:spPr bwMode="auto">
          <a:xfrm>
            <a:off x="7183438" y="304958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4" name="Text Box 26"/>
          <p:cNvSpPr txBox="1">
            <a:spLocks noChangeArrowheads="1"/>
          </p:cNvSpPr>
          <p:nvPr/>
        </p:nvSpPr>
        <p:spPr bwMode="auto">
          <a:xfrm>
            <a:off x="6877050" y="3141663"/>
            <a:ext cx="1008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USA</a:t>
            </a:r>
          </a:p>
        </p:txBody>
      </p:sp>
      <p:sp>
        <p:nvSpPr>
          <p:cNvPr id="365595" name="Oval 27"/>
          <p:cNvSpPr>
            <a:spLocks noChangeArrowheads="1"/>
          </p:cNvSpPr>
          <p:nvPr/>
        </p:nvSpPr>
        <p:spPr bwMode="auto">
          <a:xfrm>
            <a:off x="7483475" y="308133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6" name="Text Box 28"/>
          <p:cNvSpPr txBox="1">
            <a:spLocks noChangeArrowheads="1"/>
          </p:cNvSpPr>
          <p:nvPr/>
        </p:nvSpPr>
        <p:spPr bwMode="auto">
          <a:xfrm>
            <a:off x="7380288" y="3213100"/>
            <a:ext cx="1008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Irlandia</a:t>
            </a:r>
          </a:p>
        </p:txBody>
      </p:sp>
      <p:sp>
        <p:nvSpPr>
          <p:cNvPr id="365597" name="Oval 29"/>
          <p:cNvSpPr>
            <a:spLocks noChangeArrowheads="1"/>
          </p:cNvSpPr>
          <p:nvPr/>
        </p:nvSpPr>
        <p:spPr bwMode="auto">
          <a:xfrm>
            <a:off x="7699375" y="3860800"/>
            <a:ext cx="144463"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8" name="Text Box 30"/>
          <p:cNvSpPr txBox="1">
            <a:spLocks noChangeArrowheads="1"/>
          </p:cNvSpPr>
          <p:nvPr/>
        </p:nvSpPr>
        <p:spPr bwMode="auto">
          <a:xfrm>
            <a:off x="7596188" y="3933825"/>
            <a:ext cx="1008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Singapur</a:t>
            </a:r>
          </a:p>
        </p:txBody>
      </p:sp>
      <p:sp>
        <p:nvSpPr>
          <p:cNvPr id="365599" name="Oval 31"/>
          <p:cNvSpPr>
            <a:spLocks noChangeArrowheads="1"/>
          </p:cNvSpPr>
          <p:nvPr/>
        </p:nvSpPr>
        <p:spPr bwMode="auto">
          <a:xfrm>
            <a:off x="7493000" y="4076700"/>
            <a:ext cx="144463"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600" name="Text Box 32"/>
          <p:cNvSpPr txBox="1">
            <a:spLocks noChangeArrowheads="1"/>
          </p:cNvSpPr>
          <p:nvPr/>
        </p:nvSpPr>
        <p:spPr bwMode="auto">
          <a:xfrm>
            <a:off x="7235825" y="4149725"/>
            <a:ext cx="1366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Nowa Zelandia</a:t>
            </a:r>
          </a:p>
        </p:txBody>
      </p:sp>
      <p:sp>
        <p:nvSpPr>
          <p:cNvPr id="365601" name="Line 33"/>
          <p:cNvSpPr>
            <a:spLocks noChangeShapeType="1"/>
          </p:cNvSpPr>
          <p:nvPr/>
        </p:nvSpPr>
        <p:spPr bwMode="auto">
          <a:xfrm>
            <a:off x="6948488" y="1397000"/>
            <a:ext cx="9525" cy="4089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5602" name="Line 34"/>
          <p:cNvSpPr>
            <a:spLocks noChangeShapeType="1"/>
          </p:cNvSpPr>
          <p:nvPr/>
        </p:nvSpPr>
        <p:spPr bwMode="auto">
          <a:xfrm>
            <a:off x="4946650" y="1366838"/>
            <a:ext cx="0" cy="410368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5603" name="Line 35"/>
          <p:cNvSpPr>
            <a:spLocks noChangeShapeType="1"/>
          </p:cNvSpPr>
          <p:nvPr/>
        </p:nvSpPr>
        <p:spPr bwMode="auto">
          <a:xfrm>
            <a:off x="2916238" y="2997200"/>
            <a:ext cx="0" cy="24733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5604" name="Text Box 36"/>
          <p:cNvSpPr txBox="1">
            <a:spLocks noChangeArrowheads="1"/>
          </p:cNvSpPr>
          <p:nvPr/>
        </p:nvSpPr>
        <p:spPr bwMode="auto">
          <a:xfrm>
            <a:off x="7550150" y="614045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Wolne</a:t>
            </a:r>
          </a:p>
        </p:txBody>
      </p:sp>
      <p:sp>
        <p:nvSpPr>
          <p:cNvPr id="365605" name="Text Box 37"/>
          <p:cNvSpPr txBox="1">
            <a:spLocks noChangeArrowheads="1"/>
          </p:cNvSpPr>
          <p:nvPr/>
        </p:nvSpPr>
        <p:spPr bwMode="auto">
          <a:xfrm>
            <a:off x="5364163" y="6154738"/>
            <a:ext cx="15128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W zasadzie wolne</a:t>
            </a:r>
          </a:p>
        </p:txBody>
      </p:sp>
      <p:sp>
        <p:nvSpPr>
          <p:cNvPr id="365606" name="Text Box 38"/>
          <p:cNvSpPr txBox="1">
            <a:spLocks noChangeArrowheads="1"/>
          </p:cNvSpPr>
          <p:nvPr/>
        </p:nvSpPr>
        <p:spPr bwMode="auto">
          <a:xfrm>
            <a:off x="3059113" y="6138863"/>
            <a:ext cx="172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W zasadzie zniewolone</a:t>
            </a:r>
          </a:p>
        </p:txBody>
      </p:sp>
      <p:sp>
        <p:nvSpPr>
          <p:cNvPr id="365607" name="Text Box 39"/>
          <p:cNvSpPr txBox="1">
            <a:spLocks noChangeArrowheads="1"/>
          </p:cNvSpPr>
          <p:nvPr/>
        </p:nvSpPr>
        <p:spPr bwMode="auto">
          <a:xfrm>
            <a:off x="1108075" y="6107113"/>
            <a:ext cx="1439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Zniewolone</a:t>
            </a:r>
          </a:p>
        </p:txBody>
      </p:sp>
    </p:spTree>
    <p:extLst>
      <p:ext uri="{BB962C8B-B14F-4D97-AF65-F5344CB8AC3E}">
        <p14:creationId xmlns:p14="http://schemas.microsoft.com/office/powerpoint/2010/main" val="24766904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ppt_x"/>
                                          </p:val>
                                        </p:tav>
                                        <p:tav tm="100000">
                                          <p:val>
                                            <p:strVal val="#ppt_x"/>
                                          </p:val>
                                        </p:tav>
                                      </p:tavLst>
                                    </p:anim>
                                    <p:anim calcmode="lin" valueType="num">
                                      <p:cBhvr additive="base">
                                        <p:cTn id="8" dur="500" fill="hold"/>
                                        <p:tgtEl>
                                          <p:spTgt spid="3655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65570"/>
                                        </p:tgtEl>
                                        <p:attrNameLst>
                                          <p:attrName>style.visibility</p:attrName>
                                        </p:attrNameLst>
                                      </p:cBhvr>
                                      <p:to>
                                        <p:strVal val="visible"/>
                                      </p:to>
                                    </p:set>
                                    <p:animEffect transition="in" filter="wipe(left)">
                                      <p:cBhvr>
                                        <p:cTn id="13" dur="1000"/>
                                        <p:tgtEl>
                                          <p:spTgt spid="3655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5571"/>
                                        </p:tgtEl>
                                        <p:attrNameLst>
                                          <p:attrName>style.visibility</p:attrName>
                                        </p:attrNameLst>
                                      </p:cBhvr>
                                      <p:to>
                                        <p:strVal val="visible"/>
                                      </p:to>
                                    </p:set>
                                    <p:animEffect transition="in" filter="wipe(left)">
                                      <p:cBhvr>
                                        <p:cTn id="18" dur="3000"/>
                                        <p:tgtEl>
                                          <p:spTgt spid="3655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65604"/>
                                        </p:tgtEl>
                                        <p:attrNameLst>
                                          <p:attrName>style.visibility</p:attrName>
                                        </p:attrNameLst>
                                      </p:cBhvr>
                                      <p:to>
                                        <p:strVal val="visible"/>
                                      </p:to>
                                    </p:set>
                                    <p:animEffect transition="in" filter="wipe(down)">
                                      <p:cBhvr>
                                        <p:cTn id="23" dur="500"/>
                                        <p:tgtEl>
                                          <p:spTgt spid="36560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65601"/>
                                        </p:tgtEl>
                                        <p:attrNameLst>
                                          <p:attrName>style.visibility</p:attrName>
                                        </p:attrNameLst>
                                      </p:cBhvr>
                                      <p:to>
                                        <p:strVal val="visible"/>
                                      </p:to>
                                    </p:set>
                                    <p:animEffect transition="in" filter="wipe(up)">
                                      <p:cBhvr>
                                        <p:cTn id="26" dur="500"/>
                                        <p:tgtEl>
                                          <p:spTgt spid="3656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5602"/>
                                        </p:tgtEl>
                                        <p:attrNameLst>
                                          <p:attrName>style.visibility</p:attrName>
                                        </p:attrNameLst>
                                      </p:cBhvr>
                                      <p:to>
                                        <p:strVal val="visible"/>
                                      </p:to>
                                    </p:set>
                                    <p:animEffect transition="in" filter="wipe(up)">
                                      <p:cBhvr>
                                        <p:cTn id="31" dur="500"/>
                                        <p:tgtEl>
                                          <p:spTgt spid="365602"/>
                                        </p:tgtEl>
                                      </p:cBhvr>
                                    </p:animEffect>
                                  </p:childTnLst>
                                </p:cTn>
                              </p:par>
                              <p:par>
                                <p:cTn id="32" presetID="22" presetClass="entr" presetSubtype="4" fill="hold" nodeType="withEffect">
                                  <p:stCondLst>
                                    <p:cond delay="0"/>
                                  </p:stCondLst>
                                  <p:childTnLst>
                                    <p:set>
                                      <p:cBhvr>
                                        <p:cTn id="33" dur="1" fill="hold">
                                          <p:stCondLst>
                                            <p:cond delay="0"/>
                                          </p:stCondLst>
                                        </p:cTn>
                                        <p:tgtEl>
                                          <p:spTgt spid="365605"/>
                                        </p:tgtEl>
                                        <p:attrNameLst>
                                          <p:attrName>style.visibility</p:attrName>
                                        </p:attrNameLst>
                                      </p:cBhvr>
                                      <p:to>
                                        <p:strVal val="visible"/>
                                      </p:to>
                                    </p:set>
                                    <p:animEffect transition="in" filter="wipe(down)">
                                      <p:cBhvr>
                                        <p:cTn id="34" dur="500"/>
                                        <p:tgtEl>
                                          <p:spTgt spid="36560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65603"/>
                                        </p:tgtEl>
                                        <p:attrNameLst>
                                          <p:attrName>style.visibility</p:attrName>
                                        </p:attrNameLst>
                                      </p:cBhvr>
                                      <p:to>
                                        <p:strVal val="visible"/>
                                      </p:to>
                                    </p:set>
                                    <p:animEffect transition="in" filter="wipe(up)">
                                      <p:cBhvr>
                                        <p:cTn id="39" dur="500"/>
                                        <p:tgtEl>
                                          <p:spTgt spid="365603"/>
                                        </p:tgtEl>
                                      </p:cBhvr>
                                    </p:animEffect>
                                  </p:childTnLst>
                                </p:cTn>
                              </p:par>
                              <p:par>
                                <p:cTn id="40" presetID="22" presetClass="entr" presetSubtype="4" fill="hold" nodeType="withEffect">
                                  <p:stCondLst>
                                    <p:cond delay="0"/>
                                  </p:stCondLst>
                                  <p:childTnLst>
                                    <p:set>
                                      <p:cBhvr>
                                        <p:cTn id="41" dur="1" fill="hold">
                                          <p:stCondLst>
                                            <p:cond delay="0"/>
                                          </p:stCondLst>
                                        </p:cTn>
                                        <p:tgtEl>
                                          <p:spTgt spid="365606"/>
                                        </p:tgtEl>
                                        <p:attrNameLst>
                                          <p:attrName>style.visibility</p:attrName>
                                        </p:attrNameLst>
                                      </p:cBhvr>
                                      <p:to>
                                        <p:strVal val="visible"/>
                                      </p:to>
                                    </p:set>
                                    <p:animEffect transition="in" filter="wipe(down)">
                                      <p:cBhvr>
                                        <p:cTn id="42" dur="500"/>
                                        <p:tgtEl>
                                          <p:spTgt spid="3656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5607"/>
                                        </p:tgtEl>
                                        <p:attrNameLst>
                                          <p:attrName>style.visibility</p:attrName>
                                        </p:attrNameLst>
                                      </p:cBhvr>
                                      <p:to>
                                        <p:strVal val="visible"/>
                                      </p:to>
                                    </p:set>
                                    <p:animEffect transition="in" filter="wipe(down)">
                                      <p:cBhvr>
                                        <p:cTn id="47" dur="500"/>
                                        <p:tgtEl>
                                          <p:spTgt spid="3656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5577"/>
                                        </p:tgtEl>
                                        <p:attrNameLst>
                                          <p:attrName>style.visibility</p:attrName>
                                        </p:attrNameLst>
                                      </p:cBhvr>
                                      <p:to>
                                        <p:strVal val="visible"/>
                                      </p:to>
                                    </p:set>
                                    <p:animEffect transition="in" filter="dissolve">
                                      <p:cBhvr>
                                        <p:cTn id="52" dur="500"/>
                                        <p:tgtEl>
                                          <p:spTgt spid="36557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65586"/>
                                        </p:tgtEl>
                                        <p:attrNameLst>
                                          <p:attrName>style.visibility</p:attrName>
                                        </p:attrNameLst>
                                      </p:cBhvr>
                                      <p:to>
                                        <p:strVal val="visible"/>
                                      </p:to>
                                    </p:set>
                                    <p:animEffect transition="in" filter="dissolve">
                                      <p:cBhvr>
                                        <p:cTn id="55" dur="500"/>
                                        <p:tgtEl>
                                          <p:spTgt spid="36558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65573"/>
                                        </p:tgtEl>
                                        <p:attrNameLst>
                                          <p:attrName>style.visibility</p:attrName>
                                        </p:attrNameLst>
                                      </p:cBhvr>
                                      <p:to>
                                        <p:strVal val="visible"/>
                                      </p:to>
                                    </p:set>
                                    <p:animEffect transition="in" filter="dissolve">
                                      <p:cBhvr>
                                        <p:cTn id="60" dur="500"/>
                                        <p:tgtEl>
                                          <p:spTgt spid="36557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5580"/>
                                        </p:tgtEl>
                                        <p:attrNameLst>
                                          <p:attrName>style.visibility</p:attrName>
                                        </p:attrNameLst>
                                      </p:cBhvr>
                                      <p:to>
                                        <p:strVal val="visible"/>
                                      </p:to>
                                    </p:set>
                                    <p:animEffect transition="in" filter="dissolve">
                                      <p:cBhvr>
                                        <p:cTn id="63" dur="500"/>
                                        <p:tgtEl>
                                          <p:spTgt spid="36558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65574"/>
                                        </p:tgtEl>
                                        <p:attrNameLst>
                                          <p:attrName>style.visibility</p:attrName>
                                        </p:attrNameLst>
                                      </p:cBhvr>
                                      <p:to>
                                        <p:strVal val="visible"/>
                                      </p:to>
                                    </p:set>
                                    <p:animEffect transition="in" filter="dissolve">
                                      <p:cBhvr>
                                        <p:cTn id="68" dur="500"/>
                                        <p:tgtEl>
                                          <p:spTgt spid="36557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65584"/>
                                        </p:tgtEl>
                                        <p:attrNameLst>
                                          <p:attrName>style.visibility</p:attrName>
                                        </p:attrNameLst>
                                      </p:cBhvr>
                                      <p:to>
                                        <p:strVal val="visible"/>
                                      </p:to>
                                    </p:set>
                                    <p:animEffect transition="in" filter="dissolve">
                                      <p:cBhvr>
                                        <p:cTn id="71" dur="500"/>
                                        <p:tgtEl>
                                          <p:spTgt spid="36558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65575"/>
                                        </p:tgtEl>
                                        <p:attrNameLst>
                                          <p:attrName>style.visibility</p:attrName>
                                        </p:attrNameLst>
                                      </p:cBhvr>
                                      <p:to>
                                        <p:strVal val="visible"/>
                                      </p:to>
                                    </p:set>
                                    <p:animEffect transition="in" filter="dissolve">
                                      <p:cBhvr>
                                        <p:cTn id="76" dur="500"/>
                                        <p:tgtEl>
                                          <p:spTgt spid="36557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5581"/>
                                        </p:tgtEl>
                                        <p:attrNameLst>
                                          <p:attrName>style.visibility</p:attrName>
                                        </p:attrNameLst>
                                      </p:cBhvr>
                                      <p:to>
                                        <p:strVal val="visible"/>
                                      </p:to>
                                    </p:set>
                                    <p:animEffect transition="in" filter="dissolve">
                                      <p:cBhvr>
                                        <p:cTn id="79" dur="500"/>
                                        <p:tgtEl>
                                          <p:spTgt spid="36558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365588"/>
                                        </p:tgtEl>
                                        <p:attrNameLst>
                                          <p:attrName>style.visibility</p:attrName>
                                        </p:attrNameLst>
                                      </p:cBhvr>
                                      <p:to>
                                        <p:strVal val="visible"/>
                                      </p:to>
                                    </p:set>
                                    <p:animEffect transition="in" filter="dissolve">
                                      <p:cBhvr>
                                        <p:cTn id="84" dur="500"/>
                                        <p:tgtEl>
                                          <p:spTgt spid="36558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65578"/>
                                        </p:tgtEl>
                                        <p:attrNameLst>
                                          <p:attrName>style.visibility</p:attrName>
                                        </p:attrNameLst>
                                      </p:cBhvr>
                                      <p:to>
                                        <p:strVal val="visible"/>
                                      </p:to>
                                    </p:set>
                                    <p:animEffect transition="in" filter="dissolve">
                                      <p:cBhvr>
                                        <p:cTn id="87" dur="500"/>
                                        <p:tgtEl>
                                          <p:spTgt spid="36557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65576"/>
                                        </p:tgtEl>
                                        <p:attrNameLst>
                                          <p:attrName>style.visibility</p:attrName>
                                        </p:attrNameLst>
                                      </p:cBhvr>
                                      <p:to>
                                        <p:strVal val="visible"/>
                                      </p:to>
                                    </p:set>
                                    <p:animEffect transition="in" filter="dissolve">
                                      <p:cBhvr>
                                        <p:cTn id="92" dur="500"/>
                                        <p:tgtEl>
                                          <p:spTgt spid="365576"/>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65585"/>
                                        </p:tgtEl>
                                        <p:attrNameLst>
                                          <p:attrName>style.visibility</p:attrName>
                                        </p:attrNameLst>
                                      </p:cBhvr>
                                      <p:to>
                                        <p:strVal val="visible"/>
                                      </p:to>
                                    </p:set>
                                    <p:animEffect transition="in" filter="dissolve">
                                      <p:cBhvr>
                                        <p:cTn id="95" dur="500"/>
                                        <p:tgtEl>
                                          <p:spTgt spid="36558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65587"/>
                                        </p:tgtEl>
                                        <p:attrNameLst>
                                          <p:attrName>style.visibility</p:attrName>
                                        </p:attrNameLst>
                                      </p:cBhvr>
                                      <p:to>
                                        <p:strVal val="visible"/>
                                      </p:to>
                                    </p:set>
                                    <p:animEffect transition="in" filter="dissolve">
                                      <p:cBhvr>
                                        <p:cTn id="100" dur="500"/>
                                        <p:tgtEl>
                                          <p:spTgt spid="36558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5583"/>
                                        </p:tgtEl>
                                        <p:attrNameLst>
                                          <p:attrName>style.visibility</p:attrName>
                                        </p:attrNameLst>
                                      </p:cBhvr>
                                      <p:to>
                                        <p:strVal val="visible"/>
                                      </p:to>
                                    </p:set>
                                    <p:animEffect transition="in" filter="dissolve">
                                      <p:cBhvr>
                                        <p:cTn id="103" dur="500"/>
                                        <p:tgtEl>
                                          <p:spTgt spid="36558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65579"/>
                                        </p:tgtEl>
                                        <p:attrNameLst>
                                          <p:attrName>style.visibility</p:attrName>
                                        </p:attrNameLst>
                                      </p:cBhvr>
                                      <p:to>
                                        <p:strVal val="visible"/>
                                      </p:to>
                                    </p:set>
                                    <p:animEffect transition="in" filter="dissolve">
                                      <p:cBhvr>
                                        <p:cTn id="108" dur="500"/>
                                        <p:tgtEl>
                                          <p:spTgt spid="365579"/>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5582"/>
                                        </p:tgtEl>
                                        <p:attrNameLst>
                                          <p:attrName>style.visibility</p:attrName>
                                        </p:attrNameLst>
                                      </p:cBhvr>
                                      <p:to>
                                        <p:strVal val="visible"/>
                                      </p:to>
                                    </p:set>
                                    <p:animEffect transition="in" filter="dissolve">
                                      <p:cBhvr>
                                        <p:cTn id="111" dur="500"/>
                                        <p:tgtEl>
                                          <p:spTgt spid="36558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365589"/>
                                        </p:tgtEl>
                                        <p:attrNameLst>
                                          <p:attrName>style.visibility</p:attrName>
                                        </p:attrNameLst>
                                      </p:cBhvr>
                                      <p:to>
                                        <p:strVal val="visible"/>
                                      </p:to>
                                    </p:set>
                                    <p:animEffect transition="in" filter="dissolve">
                                      <p:cBhvr>
                                        <p:cTn id="116" dur="500"/>
                                        <p:tgtEl>
                                          <p:spTgt spid="36558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65590"/>
                                        </p:tgtEl>
                                        <p:attrNameLst>
                                          <p:attrName>style.visibility</p:attrName>
                                        </p:attrNameLst>
                                      </p:cBhvr>
                                      <p:to>
                                        <p:strVal val="visible"/>
                                      </p:to>
                                    </p:set>
                                    <p:animEffect transition="in" filter="dissolve">
                                      <p:cBhvr>
                                        <p:cTn id="119" dur="500"/>
                                        <p:tgtEl>
                                          <p:spTgt spid="36559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65591"/>
                                        </p:tgtEl>
                                        <p:attrNameLst>
                                          <p:attrName>style.visibility</p:attrName>
                                        </p:attrNameLst>
                                      </p:cBhvr>
                                      <p:to>
                                        <p:strVal val="visible"/>
                                      </p:to>
                                    </p:set>
                                    <p:animEffect transition="in" filter="dissolve">
                                      <p:cBhvr>
                                        <p:cTn id="124" dur="500"/>
                                        <p:tgtEl>
                                          <p:spTgt spid="36559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65592"/>
                                        </p:tgtEl>
                                        <p:attrNameLst>
                                          <p:attrName>style.visibility</p:attrName>
                                        </p:attrNameLst>
                                      </p:cBhvr>
                                      <p:to>
                                        <p:strVal val="visible"/>
                                      </p:to>
                                    </p:set>
                                    <p:animEffect transition="in" filter="dissolve">
                                      <p:cBhvr>
                                        <p:cTn id="127" dur="500"/>
                                        <p:tgtEl>
                                          <p:spTgt spid="36559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65593"/>
                                        </p:tgtEl>
                                        <p:attrNameLst>
                                          <p:attrName>style.visibility</p:attrName>
                                        </p:attrNameLst>
                                      </p:cBhvr>
                                      <p:to>
                                        <p:strVal val="visible"/>
                                      </p:to>
                                    </p:set>
                                    <p:animEffect transition="in" filter="dissolve">
                                      <p:cBhvr>
                                        <p:cTn id="132" dur="500"/>
                                        <p:tgtEl>
                                          <p:spTgt spid="36559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365594"/>
                                        </p:tgtEl>
                                        <p:attrNameLst>
                                          <p:attrName>style.visibility</p:attrName>
                                        </p:attrNameLst>
                                      </p:cBhvr>
                                      <p:to>
                                        <p:strVal val="visible"/>
                                      </p:to>
                                    </p:set>
                                    <p:animEffect transition="in" filter="dissolve">
                                      <p:cBhvr>
                                        <p:cTn id="135" dur="500"/>
                                        <p:tgtEl>
                                          <p:spTgt spid="36559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365595"/>
                                        </p:tgtEl>
                                        <p:attrNameLst>
                                          <p:attrName>style.visibility</p:attrName>
                                        </p:attrNameLst>
                                      </p:cBhvr>
                                      <p:to>
                                        <p:strVal val="visible"/>
                                      </p:to>
                                    </p:set>
                                    <p:animEffect transition="in" filter="dissolve">
                                      <p:cBhvr>
                                        <p:cTn id="140" dur="500"/>
                                        <p:tgtEl>
                                          <p:spTgt spid="365595"/>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65596"/>
                                        </p:tgtEl>
                                        <p:attrNameLst>
                                          <p:attrName>style.visibility</p:attrName>
                                        </p:attrNameLst>
                                      </p:cBhvr>
                                      <p:to>
                                        <p:strVal val="visible"/>
                                      </p:to>
                                    </p:set>
                                    <p:animEffect transition="in" filter="dissolve">
                                      <p:cBhvr>
                                        <p:cTn id="143" dur="500"/>
                                        <p:tgtEl>
                                          <p:spTgt spid="365596"/>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365597"/>
                                        </p:tgtEl>
                                        <p:attrNameLst>
                                          <p:attrName>style.visibility</p:attrName>
                                        </p:attrNameLst>
                                      </p:cBhvr>
                                      <p:to>
                                        <p:strVal val="visible"/>
                                      </p:to>
                                    </p:set>
                                    <p:animEffect transition="in" filter="dissolve">
                                      <p:cBhvr>
                                        <p:cTn id="148" dur="500"/>
                                        <p:tgtEl>
                                          <p:spTgt spid="365597"/>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365598"/>
                                        </p:tgtEl>
                                        <p:attrNameLst>
                                          <p:attrName>style.visibility</p:attrName>
                                        </p:attrNameLst>
                                      </p:cBhvr>
                                      <p:to>
                                        <p:strVal val="visible"/>
                                      </p:to>
                                    </p:set>
                                    <p:animEffect transition="in" filter="dissolve">
                                      <p:cBhvr>
                                        <p:cTn id="151" dur="500"/>
                                        <p:tgtEl>
                                          <p:spTgt spid="365598"/>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365599"/>
                                        </p:tgtEl>
                                        <p:attrNameLst>
                                          <p:attrName>style.visibility</p:attrName>
                                        </p:attrNameLst>
                                      </p:cBhvr>
                                      <p:to>
                                        <p:strVal val="visible"/>
                                      </p:to>
                                    </p:set>
                                    <p:animEffect transition="in" filter="dissolve">
                                      <p:cBhvr>
                                        <p:cTn id="156" dur="500"/>
                                        <p:tgtEl>
                                          <p:spTgt spid="365599"/>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65600"/>
                                        </p:tgtEl>
                                        <p:attrNameLst>
                                          <p:attrName>style.visibility</p:attrName>
                                        </p:attrNameLst>
                                      </p:cBhvr>
                                      <p:to>
                                        <p:strVal val="visible"/>
                                      </p:to>
                                    </p:set>
                                    <p:animEffect transition="in" filter="dissolve">
                                      <p:cBhvr>
                                        <p:cTn id="159" dur="500"/>
                                        <p:tgtEl>
                                          <p:spTgt spid="365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animBg="1"/>
      <p:bldP spid="365572" grpId="0"/>
      <p:bldP spid="365573" grpId="0" animBg="1"/>
      <p:bldP spid="365574" grpId="0" animBg="1"/>
      <p:bldP spid="365575" grpId="0" animBg="1"/>
      <p:bldP spid="365576" grpId="0" animBg="1"/>
      <p:bldP spid="365577" grpId="0" animBg="1"/>
      <p:bldP spid="365578" grpId="0"/>
      <p:bldP spid="365579" grpId="0" animBg="1"/>
      <p:bldP spid="365580" grpId="0"/>
      <p:bldP spid="365581" grpId="0"/>
      <p:bldP spid="365582" grpId="0"/>
      <p:bldP spid="365583" grpId="0"/>
      <p:bldP spid="365584" grpId="0"/>
      <p:bldP spid="365585" grpId="0"/>
      <p:bldP spid="365586" grpId="0"/>
      <p:bldP spid="365587" grpId="0" animBg="1"/>
      <p:bldP spid="365588" grpId="0" animBg="1"/>
      <p:bldP spid="365589" grpId="0" animBg="1"/>
      <p:bldP spid="365590" grpId="0"/>
      <p:bldP spid="365591" grpId="0" animBg="1"/>
      <p:bldP spid="365592" grpId="0"/>
      <p:bldP spid="365593" grpId="0" animBg="1"/>
      <p:bldP spid="365594" grpId="0"/>
      <p:bldP spid="365595" grpId="0" animBg="1"/>
      <p:bldP spid="365596" grpId="0"/>
      <p:bldP spid="365597" grpId="0" animBg="1"/>
      <p:bldP spid="365598" grpId="0"/>
      <p:bldP spid="365599" grpId="0" animBg="1"/>
      <p:bldP spid="365600" grpId="0"/>
      <p:bldP spid="365601" grpId="0" animBg="1"/>
      <p:bldP spid="365602" grpId="0" animBg="1"/>
      <p:bldP spid="365603" grpId="0" animBg="1"/>
      <p:bldP spid="365604" grpId="0"/>
      <p:bldP spid="36560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2866" name="Rectangle 2"/>
          <p:cNvSpPr>
            <a:spLocks noGrp="1" noChangeArrowheads="1"/>
          </p:cNvSpPr>
          <p:nvPr>
            <p:ph type="title"/>
          </p:nvPr>
        </p:nvSpPr>
        <p:spPr/>
        <p:txBody>
          <a:bodyPr/>
          <a:lstStyle/>
          <a:p>
            <a:pPr eaLnBrk="1" hangingPunct="1"/>
            <a:r>
              <a:rPr lang="pl-PL" smtClean="0"/>
              <a:t>Demokracja czy ‘rządy prawa’?</a:t>
            </a:r>
          </a:p>
        </p:txBody>
      </p:sp>
      <p:sp>
        <p:nvSpPr>
          <p:cNvPr id="292867" name="Rectangle 3"/>
          <p:cNvSpPr>
            <a:spLocks noGrp="1" noChangeArrowheads="1"/>
          </p:cNvSpPr>
          <p:nvPr>
            <p:ph type="body" idx="1"/>
          </p:nvPr>
        </p:nvSpPr>
        <p:spPr>
          <a:xfrm>
            <a:off x="0" y="1484313"/>
            <a:ext cx="9144000" cy="5373687"/>
          </a:xfrm>
        </p:spPr>
        <p:txBody>
          <a:bodyPr/>
          <a:lstStyle/>
          <a:p>
            <a:pPr eaLnBrk="1" hangingPunct="1">
              <a:lnSpc>
                <a:spcPct val="80000"/>
              </a:lnSpc>
            </a:pPr>
            <a:r>
              <a:rPr lang="pl-PL" sz="2000" dirty="0" smtClean="0"/>
              <a:t>wg </a:t>
            </a:r>
            <a:r>
              <a:rPr lang="pl-PL" sz="2000" i="1" dirty="0" smtClean="0"/>
              <a:t>H</a:t>
            </a:r>
            <a:r>
              <a:rPr lang="en-US" sz="2000" i="1" dirty="0" err="1" smtClean="0"/>
              <a:t>eritage</a:t>
            </a:r>
            <a:r>
              <a:rPr lang="en-US" sz="2000" i="1" dirty="0" smtClean="0"/>
              <a:t> Foundation</a:t>
            </a:r>
            <a:r>
              <a:rPr lang="pl-PL" sz="2000" dirty="0" smtClean="0"/>
              <a:t>: nie demokracja jest najważniejszą z punktu widzenia rozwoju gospodarczego. Najważniejszymi </a:t>
            </a:r>
            <a:r>
              <a:rPr lang="pl-PL" sz="2000" dirty="0" smtClean="0">
                <a:sym typeface="Wingdings" pitchFamily="2" charset="2"/>
              </a:rPr>
              <a:t></a:t>
            </a:r>
            <a:r>
              <a:rPr lang="pl-PL" sz="2000" dirty="0" smtClean="0"/>
              <a:t> dwie powiązane ze sobą cechy systemu społeczno-gospodarczego </a:t>
            </a:r>
            <a:r>
              <a:rPr lang="pl-PL" sz="2000" dirty="0" smtClean="0">
                <a:sym typeface="Wingdings" pitchFamily="2" charset="2"/>
              </a:rPr>
              <a:t></a:t>
            </a:r>
            <a:r>
              <a:rPr lang="pl-PL" sz="2000" dirty="0" smtClean="0"/>
              <a:t> </a:t>
            </a:r>
            <a:r>
              <a:rPr lang="pl-PL" sz="2000" dirty="0" smtClean="0">
                <a:solidFill>
                  <a:srgbClr val="FF0000"/>
                </a:solidFill>
              </a:rPr>
              <a:t>czy szanowane są prawa własności i czy w danym państwie dobrze funkcjonuje system prawny, tzn. czy państwo może być nazwane „państwem prawa”. </a:t>
            </a:r>
          </a:p>
          <a:p>
            <a:pPr eaLnBrk="1" hangingPunct="1">
              <a:lnSpc>
                <a:spcPct val="80000"/>
              </a:lnSpc>
            </a:pPr>
            <a:r>
              <a:rPr lang="pl-PL" sz="2000" dirty="0" smtClean="0"/>
              <a:t>wiele demokracji (jak. np. Rosja) nie cieszy się rozwojem gospodarczym, a monarchie (takie jak np. Bahrajn) gdzie panują rządy prawa, należą do krajów w których warto jest żyć. Ta kategoria, ‘rządy prawa’, wyróżnia Europę i Amerykę Północną i sprawia, że z tych rejonów pochodzą kraje najwolniejsze i jednocześnie najbogatsze. </a:t>
            </a:r>
          </a:p>
          <a:p>
            <a:pPr eaLnBrk="1" hangingPunct="1">
              <a:lnSpc>
                <a:spcPct val="80000"/>
              </a:lnSpc>
            </a:pPr>
            <a:r>
              <a:rPr lang="pl-PL" sz="2000" dirty="0" smtClean="0"/>
              <a:t>skuteczności pomocy zagranicznej krajom zacofanym gospodarczo:  </a:t>
            </a:r>
          </a:p>
          <a:p>
            <a:pPr lvl="1" eaLnBrk="1" hangingPunct="1">
              <a:lnSpc>
                <a:spcPct val="80000"/>
              </a:lnSpc>
            </a:pPr>
            <a:r>
              <a:rPr lang="pl-PL" sz="1800" dirty="0" smtClean="0"/>
              <a:t>pomoc krajom biednym (a dotyczy się to zwłaszcza Afryki </a:t>
            </a:r>
            <a:r>
              <a:rPr lang="pl-PL" sz="1800" dirty="0" err="1" smtClean="0"/>
              <a:t>Sub</a:t>
            </a:r>
            <a:r>
              <a:rPr lang="pl-PL" sz="1800" dirty="0" smtClean="0"/>
              <a:t>-saharyjskiej) nie przyczynia się w jakimkolwiek stopniu do poprawy ich sytuacji gospodarczej – jest nawet wręcz odwrotnie, im więcej napływa tam pomocy zagranicznej tym gorzej żyje się tamtym społeczeństwom.</a:t>
            </a:r>
          </a:p>
          <a:p>
            <a:pPr lvl="1" eaLnBrk="1" hangingPunct="1">
              <a:lnSpc>
                <a:spcPct val="80000"/>
              </a:lnSpc>
            </a:pPr>
            <a:r>
              <a:rPr lang="pl-PL" sz="1800" dirty="0" smtClean="0"/>
              <a:t> „lepiej kogoś nauczyć łowić ryby niż dać mu rybę’. </a:t>
            </a:r>
          </a:p>
          <a:p>
            <a:pPr lvl="1" eaLnBrk="1" hangingPunct="1">
              <a:lnSpc>
                <a:spcPct val="80000"/>
              </a:lnSpc>
            </a:pPr>
            <a:r>
              <a:rPr lang="pl-PL" sz="1800" dirty="0" smtClean="0">
                <a:solidFill>
                  <a:srgbClr val="FF0000"/>
                </a:solidFill>
              </a:rPr>
              <a:t>„Ludzie w Angoli, Haiti, Mozambiku i na Ukrainie są biedni nie dlatego, że bogaci ludzie z Zachodu nie dzielą się z nimi swoim bogactwem. Są biedni dlatego, że ich rządy prowadzą destruktywną politykę ograniczania swobodnej przedsiębiorczości lub też pozwalają na szerzenie się korupcji, która wykoleja rządy prawa.”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fade">
                                      <p:cBhvr>
                                        <p:cTn id="7" dur="1000"/>
                                        <p:tgtEl>
                                          <p:spTgt spid="292866"/>
                                        </p:tgtEl>
                                      </p:cBhvr>
                                    </p:animEffect>
                                    <p:anim calcmode="lin" valueType="num">
                                      <p:cBhvr>
                                        <p:cTn id="8" dur="1000" fill="hold"/>
                                        <p:tgtEl>
                                          <p:spTgt spid="292866"/>
                                        </p:tgtEl>
                                        <p:attrNameLst>
                                          <p:attrName>ppt_x</p:attrName>
                                        </p:attrNameLst>
                                      </p:cBhvr>
                                      <p:tavLst>
                                        <p:tav tm="0">
                                          <p:val>
                                            <p:strVal val="#ppt_x"/>
                                          </p:val>
                                        </p:tav>
                                        <p:tav tm="100000">
                                          <p:val>
                                            <p:strVal val="#ppt_x"/>
                                          </p:val>
                                        </p:tav>
                                      </p:tavLst>
                                    </p:anim>
                                    <p:anim calcmode="lin" valueType="num">
                                      <p:cBhvr>
                                        <p:cTn id="9" dur="898" decel="100000" fill="hold"/>
                                        <p:tgtEl>
                                          <p:spTgt spid="29286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286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2867">
                                            <p:txEl>
                                              <p:pRg st="0" end="0"/>
                                            </p:txEl>
                                          </p:spTgt>
                                        </p:tgtEl>
                                        <p:attrNameLst>
                                          <p:attrName>style.visibility</p:attrName>
                                        </p:attrNameLst>
                                      </p:cBhvr>
                                      <p:to>
                                        <p:strVal val="visible"/>
                                      </p:to>
                                    </p:set>
                                    <p:animEffect transition="in" filter="fade">
                                      <p:cBhvr>
                                        <p:cTn id="15" dur="1000"/>
                                        <p:tgtEl>
                                          <p:spTgt spid="292867">
                                            <p:txEl>
                                              <p:pRg st="0" end="0"/>
                                            </p:txEl>
                                          </p:spTgt>
                                        </p:tgtEl>
                                      </p:cBhvr>
                                    </p:animEffect>
                                    <p:anim calcmode="lin" valueType="num">
                                      <p:cBhvr>
                                        <p:cTn id="16" dur="1000" fill="hold"/>
                                        <p:tgtEl>
                                          <p:spTgt spid="29286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9286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9286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92867">
                                            <p:txEl>
                                              <p:pRg st="1" end="1"/>
                                            </p:txEl>
                                          </p:spTgt>
                                        </p:tgtEl>
                                        <p:attrNameLst>
                                          <p:attrName>style.visibility</p:attrName>
                                        </p:attrNameLst>
                                      </p:cBhvr>
                                      <p:to>
                                        <p:strVal val="visible"/>
                                      </p:to>
                                    </p:set>
                                    <p:animEffect transition="in" filter="fade">
                                      <p:cBhvr>
                                        <p:cTn id="23" dur="1000"/>
                                        <p:tgtEl>
                                          <p:spTgt spid="292867">
                                            <p:txEl>
                                              <p:pRg st="1" end="1"/>
                                            </p:txEl>
                                          </p:spTgt>
                                        </p:tgtEl>
                                      </p:cBhvr>
                                    </p:animEffect>
                                    <p:anim calcmode="lin" valueType="num">
                                      <p:cBhvr>
                                        <p:cTn id="24" dur="1000" fill="hold"/>
                                        <p:tgtEl>
                                          <p:spTgt spid="292867">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92867">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9286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92867">
                                            <p:txEl>
                                              <p:pRg st="2" end="2"/>
                                            </p:txEl>
                                          </p:spTgt>
                                        </p:tgtEl>
                                        <p:attrNameLst>
                                          <p:attrName>style.visibility</p:attrName>
                                        </p:attrNameLst>
                                      </p:cBhvr>
                                      <p:to>
                                        <p:strVal val="visible"/>
                                      </p:to>
                                    </p:set>
                                    <p:animEffect transition="in" filter="fade">
                                      <p:cBhvr>
                                        <p:cTn id="31" dur="1000"/>
                                        <p:tgtEl>
                                          <p:spTgt spid="292867">
                                            <p:txEl>
                                              <p:pRg st="2" end="2"/>
                                            </p:txEl>
                                          </p:spTgt>
                                        </p:tgtEl>
                                      </p:cBhvr>
                                    </p:animEffect>
                                    <p:anim calcmode="lin" valueType="num">
                                      <p:cBhvr>
                                        <p:cTn id="32" dur="1000" fill="hold"/>
                                        <p:tgtEl>
                                          <p:spTgt spid="292867">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92867">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92867">
                                            <p:txEl>
                                              <p:pRg st="2" end="2"/>
                                            </p:txEl>
                                          </p:spTgt>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92867">
                                            <p:txEl>
                                              <p:pRg st="3" end="3"/>
                                            </p:txEl>
                                          </p:spTgt>
                                        </p:tgtEl>
                                        <p:attrNameLst>
                                          <p:attrName>style.visibility</p:attrName>
                                        </p:attrNameLst>
                                      </p:cBhvr>
                                      <p:to>
                                        <p:strVal val="visible"/>
                                      </p:to>
                                    </p:set>
                                    <p:animEffect transition="in" filter="fade">
                                      <p:cBhvr>
                                        <p:cTn id="37" dur="1000"/>
                                        <p:tgtEl>
                                          <p:spTgt spid="292867">
                                            <p:txEl>
                                              <p:pRg st="3" end="3"/>
                                            </p:txEl>
                                          </p:spTgt>
                                        </p:tgtEl>
                                      </p:cBhvr>
                                    </p:animEffect>
                                    <p:anim calcmode="lin" valueType="num">
                                      <p:cBhvr>
                                        <p:cTn id="38" dur="1000" fill="hold"/>
                                        <p:tgtEl>
                                          <p:spTgt spid="292867">
                                            <p:txEl>
                                              <p:pRg st="3" end="3"/>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292867">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292867">
                                            <p:txEl>
                                              <p:pRg st="3" end="3"/>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92867">
                                            <p:txEl>
                                              <p:pRg st="4" end="4"/>
                                            </p:txEl>
                                          </p:spTgt>
                                        </p:tgtEl>
                                        <p:attrNameLst>
                                          <p:attrName>style.visibility</p:attrName>
                                        </p:attrNameLst>
                                      </p:cBhvr>
                                      <p:to>
                                        <p:strVal val="visible"/>
                                      </p:to>
                                    </p:set>
                                    <p:animEffect transition="in" filter="fade">
                                      <p:cBhvr>
                                        <p:cTn id="43" dur="1000"/>
                                        <p:tgtEl>
                                          <p:spTgt spid="292867">
                                            <p:txEl>
                                              <p:pRg st="4" end="4"/>
                                            </p:txEl>
                                          </p:spTgt>
                                        </p:tgtEl>
                                      </p:cBhvr>
                                    </p:animEffect>
                                    <p:anim calcmode="lin" valueType="num">
                                      <p:cBhvr>
                                        <p:cTn id="44" dur="1000" fill="hold"/>
                                        <p:tgtEl>
                                          <p:spTgt spid="292867">
                                            <p:txEl>
                                              <p:pRg st="4" end="4"/>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292867">
                                            <p:txEl>
                                              <p:pRg st="4" end="4"/>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292867">
                                            <p:txEl>
                                              <p:pRg st="4" end="4"/>
                                            </p:txEl>
                                          </p:spTgt>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92867">
                                            <p:txEl>
                                              <p:pRg st="5" end="5"/>
                                            </p:txEl>
                                          </p:spTgt>
                                        </p:tgtEl>
                                        <p:attrNameLst>
                                          <p:attrName>style.visibility</p:attrName>
                                        </p:attrNameLst>
                                      </p:cBhvr>
                                      <p:to>
                                        <p:strVal val="visible"/>
                                      </p:to>
                                    </p:set>
                                    <p:animEffect transition="in" filter="fade">
                                      <p:cBhvr>
                                        <p:cTn id="49" dur="1000"/>
                                        <p:tgtEl>
                                          <p:spTgt spid="292867">
                                            <p:txEl>
                                              <p:pRg st="5" end="5"/>
                                            </p:txEl>
                                          </p:spTgt>
                                        </p:tgtEl>
                                      </p:cBhvr>
                                    </p:animEffect>
                                    <p:anim calcmode="lin" valueType="num">
                                      <p:cBhvr>
                                        <p:cTn id="50" dur="1000" fill="hold"/>
                                        <p:tgtEl>
                                          <p:spTgt spid="292867">
                                            <p:txEl>
                                              <p:pRg st="5" end="5"/>
                                            </p:txEl>
                                          </p:spTgt>
                                        </p:tgtEl>
                                        <p:attrNameLst>
                                          <p:attrName>ppt_x</p:attrName>
                                        </p:attrNameLst>
                                      </p:cBhvr>
                                      <p:tavLst>
                                        <p:tav tm="0">
                                          <p:val>
                                            <p:strVal val="#ppt_x"/>
                                          </p:val>
                                        </p:tav>
                                        <p:tav tm="100000">
                                          <p:val>
                                            <p:strVal val="#ppt_x"/>
                                          </p:val>
                                        </p:tav>
                                      </p:tavLst>
                                    </p:anim>
                                    <p:anim calcmode="lin" valueType="num">
                                      <p:cBhvr>
                                        <p:cTn id="51" dur="898" decel="100000" fill="hold"/>
                                        <p:tgtEl>
                                          <p:spTgt spid="292867">
                                            <p:txEl>
                                              <p:pRg st="5" end="5"/>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898"/>
                                          </p:stCondLst>
                                        </p:cTn>
                                        <p:tgtEl>
                                          <p:spTgt spid="29286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P spid="29286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3890" name="Rectangle 2"/>
          <p:cNvSpPr>
            <a:spLocks noGrp="1" noChangeArrowheads="1"/>
          </p:cNvSpPr>
          <p:nvPr>
            <p:ph type="title"/>
          </p:nvPr>
        </p:nvSpPr>
        <p:spPr>
          <a:xfrm>
            <a:off x="1258888" y="188913"/>
            <a:ext cx="7885112" cy="1143000"/>
          </a:xfrm>
        </p:spPr>
        <p:txBody>
          <a:bodyPr/>
          <a:lstStyle/>
          <a:p>
            <a:pPr eaLnBrk="1" hangingPunct="1"/>
            <a:r>
              <a:rPr lang="pl-PL" sz="3400" smtClean="0"/>
              <a:t>Czy należy postulować, za anarchistami, stworzenie społeczeństwa bez rządu? </a:t>
            </a:r>
          </a:p>
        </p:txBody>
      </p:sp>
      <p:sp>
        <p:nvSpPr>
          <p:cNvPr id="293891" name="Rectangle 3"/>
          <p:cNvSpPr>
            <a:spLocks noGrp="1" noChangeArrowheads="1"/>
          </p:cNvSpPr>
          <p:nvPr>
            <p:ph type="body" idx="1"/>
          </p:nvPr>
        </p:nvSpPr>
        <p:spPr/>
        <p:txBody>
          <a:bodyPr/>
          <a:lstStyle/>
          <a:p>
            <a:pPr eaLnBrk="1" hangingPunct="1">
              <a:lnSpc>
                <a:spcPct val="80000"/>
              </a:lnSpc>
            </a:pPr>
            <a:r>
              <a:rPr lang="pl-PL" sz="2200" dirty="0" smtClean="0">
                <a:solidFill>
                  <a:srgbClr val="FF0000"/>
                </a:solidFill>
              </a:rPr>
              <a:t>na obecnym etapie rozwoju społecznego jest to postulat zbyt daleko idący</a:t>
            </a:r>
            <a:r>
              <a:rPr lang="pl-PL" sz="2200" dirty="0" smtClean="0"/>
              <a:t>.</a:t>
            </a:r>
          </a:p>
          <a:p>
            <a:pPr eaLnBrk="1" hangingPunct="1">
              <a:lnSpc>
                <a:spcPct val="80000"/>
              </a:lnSpc>
            </a:pPr>
            <a:r>
              <a:rPr lang="pl-PL" sz="2200" dirty="0" smtClean="0"/>
              <a:t>Istnieje obecnie potrzeba istnienia silnego i sprawnego rządu, ale bardzo ograniczonego i skoncentrowanego w swych działaniach na sprawach najistotniejszych dla społeczeństwa.</a:t>
            </a:r>
          </a:p>
          <a:p>
            <a:pPr eaLnBrk="1" hangingPunct="1">
              <a:lnSpc>
                <a:spcPct val="80000"/>
              </a:lnSpc>
            </a:pPr>
            <a:r>
              <a:rPr lang="pl-PL" sz="2200" dirty="0" smtClean="0"/>
              <a:t>Efektywny rząd jest nadal potrzebny w sytuacji rozwoju społecznego i gospodarczego doby współczesnej, ale to nie znaczy, że tak będzie w przyszłości, w innych warunkach. </a:t>
            </a:r>
          </a:p>
          <a:p>
            <a:pPr eaLnBrk="1" hangingPunct="1">
              <a:lnSpc>
                <a:spcPct val="80000"/>
              </a:lnSpc>
            </a:pPr>
            <a:r>
              <a:rPr lang="pl-PL" sz="2200" dirty="0" smtClean="0"/>
              <a:t>Pewne sprawy są niezmiernie trudne do realizacji przez rząd. Najbardziej jaskrawym przykładem tej skrajnej nieefektywności rządu jest </a:t>
            </a:r>
            <a:r>
              <a:rPr lang="pl-PL" sz="2200" dirty="0" smtClean="0">
                <a:solidFill>
                  <a:srgbClr val="FF0000"/>
                </a:solidFill>
              </a:rPr>
              <a:t>wprowadzanie innowacji</a:t>
            </a:r>
            <a:r>
              <a:rPr lang="pl-PL" sz="2200" dirty="0" smtClean="0"/>
              <a:t>. (</a:t>
            </a:r>
            <a:r>
              <a:rPr lang="pl-PL" sz="2200" i="1" dirty="0" smtClean="0"/>
              <a:t>zastąpić gorsze lepszym?</a:t>
            </a:r>
            <a:r>
              <a:rPr lang="pl-PL" sz="2200" dirty="0" smtClean="0"/>
              <a:t>)</a:t>
            </a:r>
          </a:p>
          <a:p>
            <a:pPr eaLnBrk="1" hangingPunct="1">
              <a:lnSpc>
                <a:spcPct val="80000"/>
              </a:lnSpc>
            </a:pPr>
            <a:r>
              <a:rPr lang="pl-PL" sz="2200" dirty="0" smtClean="0"/>
              <a:t>Rząd jest skuteczny, niekiedy można powiedzieć że aż za bardzo skuteczny, we wprowadzaniu </a:t>
            </a:r>
            <a:r>
              <a:rPr lang="pl-PL" sz="2200" dirty="0" smtClean="0">
                <a:solidFill>
                  <a:srgbClr val="FF0000"/>
                </a:solidFill>
              </a:rPr>
              <a:t>nie tyle nowości co nowinek</a:t>
            </a:r>
            <a:r>
              <a:rPr lang="pl-PL" sz="2200" dirty="0" smtClean="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fade">
                                      <p:cBhvr>
                                        <p:cTn id="7" dur="1000"/>
                                        <p:tgtEl>
                                          <p:spTgt spid="293890"/>
                                        </p:tgtEl>
                                      </p:cBhvr>
                                    </p:animEffect>
                                    <p:anim calcmode="lin" valueType="num">
                                      <p:cBhvr>
                                        <p:cTn id="8" dur="1000" fill="hold"/>
                                        <p:tgtEl>
                                          <p:spTgt spid="293890"/>
                                        </p:tgtEl>
                                        <p:attrNameLst>
                                          <p:attrName>ppt_x</p:attrName>
                                        </p:attrNameLst>
                                      </p:cBhvr>
                                      <p:tavLst>
                                        <p:tav tm="0">
                                          <p:val>
                                            <p:strVal val="#ppt_x"/>
                                          </p:val>
                                        </p:tav>
                                        <p:tav tm="100000">
                                          <p:val>
                                            <p:strVal val="#ppt_x"/>
                                          </p:val>
                                        </p:tav>
                                      </p:tavLst>
                                    </p:anim>
                                    <p:anim calcmode="lin" valueType="num">
                                      <p:cBhvr>
                                        <p:cTn id="9" dur="898" decel="100000" fill="hold"/>
                                        <p:tgtEl>
                                          <p:spTgt spid="29389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389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3891">
                                            <p:txEl>
                                              <p:pRg st="0" end="0"/>
                                            </p:txEl>
                                          </p:spTgt>
                                        </p:tgtEl>
                                        <p:attrNameLst>
                                          <p:attrName>style.visibility</p:attrName>
                                        </p:attrNameLst>
                                      </p:cBhvr>
                                      <p:to>
                                        <p:strVal val="visible"/>
                                      </p:to>
                                    </p:set>
                                    <p:animEffect transition="in" filter="fade">
                                      <p:cBhvr>
                                        <p:cTn id="15" dur="1000"/>
                                        <p:tgtEl>
                                          <p:spTgt spid="293891">
                                            <p:txEl>
                                              <p:pRg st="0" end="0"/>
                                            </p:txEl>
                                          </p:spTgt>
                                        </p:tgtEl>
                                      </p:cBhvr>
                                    </p:animEffect>
                                    <p:anim calcmode="lin" valueType="num">
                                      <p:cBhvr>
                                        <p:cTn id="16" dur="1000" fill="hold"/>
                                        <p:tgtEl>
                                          <p:spTgt spid="29389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9389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9389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93891">
                                            <p:txEl>
                                              <p:pRg st="1" end="1"/>
                                            </p:txEl>
                                          </p:spTgt>
                                        </p:tgtEl>
                                        <p:attrNameLst>
                                          <p:attrName>style.visibility</p:attrName>
                                        </p:attrNameLst>
                                      </p:cBhvr>
                                      <p:to>
                                        <p:strVal val="visible"/>
                                      </p:to>
                                    </p:set>
                                    <p:animEffect transition="in" filter="fade">
                                      <p:cBhvr>
                                        <p:cTn id="23" dur="1000"/>
                                        <p:tgtEl>
                                          <p:spTgt spid="293891">
                                            <p:txEl>
                                              <p:pRg st="1" end="1"/>
                                            </p:txEl>
                                          </p:spTgt>
                                        </p:tgtEl>
                                      </p:cBhvr>
                                    </p:animEffect>
                                    <p:anim calcmode="lin" valueType="num">
                                      <p:cBhvr>
                                        <p:cTn id="24" dur="1000" fill="hold"/>
                                        <p:tgtEl>
                                          <p:spTgt spid="293891">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9389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9389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93891">
                                            <p:txEl>
                                              <p:pRg st="2" end="2"/>
                                            </p:txEl>
                                          </p:spTgt>
                                        </p:tgtEl>
                                        <p:attrNameLst>
                                          <p:attrName>style.visibility</p:attrName>
                                        </p:attrNameLst>
                                      </p:cBhvr>
                                      <p:to>
                                        <p:strVal val="visible"/>
                                      </p:to>
                                    </p:set>
                                    <p:animEffect transition="in" filter="fade">
                                      <p:cBhvr>
                                        <p:cTn id="31" dur="1000"/>
                                        <p:tgtEl>
                                          <p:spTgt spid="293891">
                                            <p:txEl>
                                              <p:pRg st="2" end="2"/>
                                            </p:txEl>
                                          </p:spTgt>
                                        </p:tgtEl>
                                      </p:cBhvr>
                                    </p:animEffect>
                                    <p:anim calcmode="lin" valueType="num">
                                      <p:cBhvr>
                                        <p:cTn id="32" dur="1000" fill="hold"/>
                                        <p:tgtEl>
                                          <p:spTgt spid="293891">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93891">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9389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93891">
                                            <p:txEl>
                                              <p:pRg st="3" end="3"/>
                                            </p:txEl>
                                          </p:spTgt>
                                        </p:tgtEl>
                                        <p:attrNameLst>
                                          <p:attrName>style.visibility</p:attrName>
                                        </p:attrNameLst>
                                      </p:cBhvr>
                                      <p:to>
                                        <p:strVal val="visible"/>
                                      </p:to>
                                    </p:set>
                                    <p:animEffect transition="in" filter="fade">
                                      <p:cBhvr>
                                        <p:cTn id="39" dur="1000"/>
                                        <p:tgtEl>
                                          <p:spTgt spid="293891">
                                            <p:txEl>
                                              <p:pRg st="3" end="3"/>
                                            </p:txEl>
                                          </p:spTgt>
                                        </p:tgtEl>
                                      </p:cBhvr>
                                    </p:animEffect>
                                    <p:anim calcmode="lin" valueType="num">
                                      <p:cBhvr>
                                        <p:cTn id="40" dur="1000" fill="hold"/>
                                        <p:tgtEl>
                                          <p:spTgt spid="293891">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93891">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9389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293891">
                                            <p:txEl>
                                              <p:pRg st="4" end="4"/>
                                            </p:txEl>
                                          </p:spTgt>
                                        </p:tgtEl>
                                        <p:attrNameLst>
                                          <p:attrName>style.visibility</p:attrName>
                                        </p:attrNameLst>
                                      </p:cBhvr>
                                      <p:to>
                                        <p:strVal val="visible"/>
                                      </p:to>
                                    </p:set>
                                    <p:animEffect transition="in" filter="fade">
                                      <p:cBhvr>
                                        <p:cTn id="47" dur="1000"/>
                                        <p:tgtEl>
                                          <p:spTgt spid="293891">
                                            <p:txEl>
                                              <p:pRg st="4" end="4"/>
                                            </p:txEl>
                                          </p:spTgt>
                                        </p:tgtEl>
                                      </p:cBhvr>
                                    </p:animEffect>
                                    <p:anim calcmode="lin" valueType="num">
                                      <p:cBhvr>
                                        <p:cTn id="48" dur="1000" fill="hold"/>
                                        <p:tgtEl>
                                          <p:spTgt spid="293891">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293891">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293891">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p:bldP spid="29389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2626" name="Rectangle 2"/>
          <p:cNvSpPr>
            <a:spLocks noGrp="1" noChangeArrowheads="1"/>
          </p:cNvSpPr>
          <p:nvPr>
            <p:ph type="title"/>
          </p:nvPr>
        </p:nvSpPr>
        <p:spPr/>
        <p:txBody>
          <a:bodyPr/>
          <a:lstStyle/>
          <a:p>
            <a:pPr eaLnBrk="1" hangingPunct="1"/>
            <a:r>
              <a:rPr lang="pl-PL" smtClean="0"/>
              <a:t>Niemoc</a:t>
            </a:r>
          </a:p>
        </p:txBody>
      </p:sp>
      <p:sp>
        <p:nvSpPr>
          <p:cNvPr id="282627" name="Rectangle 3"/>
          <p:cNvSpPr>
            <a:spLocks noGrp="1" noChangeArrowheads="1"/>
          </p:cNvSpPr>
          <p:nvPr>
            <p:ph type="body" idx="1"/>
          </p:nvPr>
        </p:nvSpPr>
        <p:spPr>
          <a:xfrm>
            <a:off x="611188" y="1628775"/>
            <a:ext cx="8343900" cy="5229225"/>
          </a:xfrm>
        </p:spPr>
        <p:txBody>
          <a:bodyPr/>
          <a:lstStyle/>
          <a:p>
            <a:pPr eaLnBrk="1" hangingPunct="1">
              <a:lnSpc>
                <a:spcPct val="80000"/>
              </a:lnSpc>
            </a:pPr>
            <a:r>
              <a:rPr lang="pl-PL" sz="2200" smtClean="0"/>
              <a:t>cechą ‘przyrodzoną’ rządu jest </a:t>
            </a:r>
            <a:r>
              <a:rPr lang="pl-PL" sz="2200" smtClean="0">
                <a:solidFill>
                  <a:srgbClr val="FF0000"/>
                </a:solidFill>
              </a:rPr>
              <a:t>niemoc w zrezygnowaniu z czegoś co już funkcjonuje</a:t>
            </a:r>
            <a:r>
              <a:rPr lang="pl-PL" sz="2200" smtClean="0"/>
              <a:t>, albo zastąpieniu czegoś </a:t>
            </a:r>
            <a:r>
              <a:rPr lang="pl-PL" sz="2200" smtClean="0">
                <a:solidFill>
                  <a:srgbClr val="FF0000"/>
                </a:solidFill>
              </a:rPr>
              <a:t>co nie funkcjonuje dobrze, czymś lepszym</a:t>
            </a:r>
            <a:r>
              <a:rPr lang="pl-PL" sz="2200" smtClean="0"/>
              <a:t>.</a:t>
            </a:r>
          </a:p>
          <a:p>
            <a:pPr eaLnBrk="1" hangingPunct="1">
              <a:lnSpc>
                <a:spcPct val="80000"/>
              </a:lnSpc>
            </a:pPr>
            <a:r>
              <a:rPr lang="pl-PL" sz="2200" smtClean="0"/>
              <a:t>Każda innowacja wiąże się z ryzykiem niepowodzenia, na co rząd nie może sobie pozwolić.</a:t>
            </a:r>
          </a:p>
          <a:p>
            <a:pPr eaLnBrk="1" hangingPunct="1">
              <a:lnSpc>
                <a:spcPct val="80000"/>
              </a:lnSpc>
            </a:pPr>
            <a:r>
              <a:rPr lang="pl-PL" sz="2200" smtClean="0"/>
              <a:t>Przykłady można by mnożyć, od spraw wojskowych po sferę kultury, nauki i działań artystycznych.</a:t>
            </a:r>
          </a:p>
          <a:p>
            <a:pPr lvl="1" eaLnBrk="1" hangingPunct="1">
              <a:lnSpc>
                <a:spcPct val="80000"/>
              </a:lnSpc>
            </a:pPr>
            <a:r>
              <a:rPr lang="pl-PL" sz="2000" smtClean="0"/>
              <a:t>Po każdej wojnie wiele instytucji wojskowych koniecznych w czasie jej trwania traci rację bytu po jej zakończeniu. Najczęściej jednak trwają, z lekka tylko zmieniając swój profil (często retuszując nazwę), podając setki powodów konieczności swego istnienia i domagając się takiego samego finansowania jak w czasie wojny.</a:t>
            </a:r>
          </a:p>
          <a:p>
            <a:pPr lvl="1" eaLnBrk="1" hangingPunct="1">
              <a:lnSpc>
                <a:spcPct val="80000"/>
              </a:lnSpc>
            </a:pPr>
            <a:r>
              <a:rPr lang="pl-PL" sz="2000" smtClean="0"/>
              <a:t>Podobnie z programami społecznymi, kulturalnymi, i naukowym, kiedy raz zostają dofinansowane ze środków budżetowych, uznawane jest to za coś trwałego, naturalnego, i wręcz koniecznego.</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fade">
                                      <p:cBhvr>
                                        <p:cTn id="7" dur="1000"/>
                                        <p:tgtEl>
                                          <p:spTgt spid="282626"/>
                                        </p:tgtEl>
                                      </p:cBhvr>
                                    </p:animEffect>
                                    <p:anim calcmode="lin" valueType="num">
                                      <p:cBhvr>
                                        <p:cTn id="8" dur="1000" fill="hold"/>
                                        <p:tgtEl>
                                          <p:spTgt spid="282626"/>
                                        </p:tgtEl>
                                        <p:attrNameLst>
                                          <p:attrName>ppt_x</p:attrName>
                                        </p:attrNameLst>
                                      </p:cBhvr>
                                      <p:tavLst>
                                        <p:tav tm="0">
                                          <p:val>
                                            <p:strVal val="#ppt_x"/>
                                          </p:val>
                                        </p:tav>
                                        <p:tav tm="100000">
                                          <p:val>
                                            <p:strVal val="#ppt_x"/>
                                          </p:val>
                                        </p:tav>
                                      </p:tavLst>
                                    </p:anim>
                                    <p:anim calcmode="lin" valueType="num">
                                      <p:cBhvr>
                                        <p:cTn id="9" dur="898" decel="100000" fill="hold"/>
                                        <p:tgtEl>
                                          <p:spTgt spid="28262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262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2627">
                                            <p:txEl>
                                              <p:pRg st="0" end="0"/>
                                            </p:txEl>
                                          </p:spTgt>
                                        </p:tgtEl>
                                        <p:attrNameLst>
                                          <p:attrName>style.visibility</p:attrName>
                                        </p:attrNameLst>
                                      </p:cBhvr>
                                      <p:to>
                                        <p:strVal val="visible"/>
                                      </p:to>
                                    </p:set>
                                    <p:animEffect transition="in" filter="fade">
                                      <p:cBhvr>
                                        <p:cTn id="15" dur="1000"/>
                                        <p:tgtEl>
                                          <p:spTgt spid="282627">
                                            <p:txEl>
                                              <p:pRg st="0" end="0"/>
                                            </p:txEl>
                                          </p:spTgt>
                                        </p:tgtEl>
                                      </p:cBhvr>
                                    </p:animEffect>
                                    <p:anim calcmode="lin" valueType="num">
                                      <p:cBhvr>
                                        <p:cTn id="16" dur="10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262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262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2627">
                                            <p:txEl>
                                              <p:pRg st="1" end="1"/>
                                            </p:txEl>
                                          </p:spTgt>
                                        </p:tgtEl>
                                        <p:attrNameLst>
                                          <p:attrName>style.visibility</p:attrName>
                                        </p:attrNameLst>
                                      </p:cBhvr>
                                      <p:to>
                                        <p:strVal val="visible"/>
                                      </p:to>
                                    </p:set>
                                    <p:animEffect transition="in" filter="fade">
                                      <p:cBhvr>
                                        <p:cTn id="23" dur="1000"/>
                                        <p:tgtEl>
                                          <p:spTgt spid="282627">
                                            <p:txEl>
                                              <p:pRg st="1" end="1"/>
                                            </p:txEl>
                                          </p:spTgt>
                                        </p:tgtEl>
                                      </p:cBhvr>
                                    </p:animEffect>
                                    <p:anim calcmode="lin" valueType="num">
                                      <p:cBhvr>
                                        <p:cTn id="24" dur="10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2627">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2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82627">
                                            <p:txEl>
                                              <p:pRg st="2" end="2"/>
                                            </p:txEl>
                                          </p:spTgt>
                                        </p:tgtEl>
                                        <p:attrNameLst>
                                          <p:attrName>style.visibility</p:attrName>
                                        </p:attrNameLst>
                                      </p:cBhvr>
                                      <p:to>
                                        <p:strVal val="visible"/>
                                      </p:to>
                                    </p:set>
                                    <p:animEffect transition="in" filter="fade">
                                      <p:cBhvr>
                                        <p:cTn id="31" dur="1000"/>
                                        <p:tgtEl>
                                          <p:spTgt spid="282627">
                                            <p:txEl>
                                              <p:pRg st="2" end="2"/>
                                            </p:txEl>
                                          </p:spTgt>
                                        </p:tgtEl>
                                      </p:cBhvr>
                                    </p:animEffect>
                                    <p:anim calcmode="lin" valueType="num">
                                      <p:cBhvr>
                                        <p:cTn id="32" dur="10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82627">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82627">
                                            <p:txEl>
                                              <p:pRg st="2" end="2"/>
                                            </p:txEl>
                                          </p:spTgt>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82627">
                                            <p:txEl>
                                              <p:pRg st="3" end="3"/>
                                            </p:txEl>
                                          </p:spTgt>
                                        </p:tgtEl>
                                        <p:attrNameLst>
                                          <p:attrName>style.visibility</p:attrName>
                                        </p:attrNameLst>
                                      </p:cBhvr>
                                      <p:to>
                                        <p:strVal val="visible"/>
                                      </p:to>
                                    </p:set>
                                    <p:animEffect transition="in" filter="fade">
                                      <p:cBhvr>
                                        <p:cTn id="37" dur="1000"/>
                                        <p:tgtEl>
                                          <p:spTgt spid="282627">
                                            <p:txEl>
                                              <p:pRg st="3" end="3"/>
                                            </p:txEl>
                                          </p:spTgt>
                                        </p:tgtEl>
                                      </p:cBhvr>
                                    </p:animEffect>
                                    <p:anim calcmode="lin" valueType="num">
                                      <p:cBhvr>
                                        <p:cTn id="38" dur="10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282627">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282627">
                                            <p:txEl>
                                              <p:pRg st="3" end="3"/>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82627">
                                            <p:txEl>
                                              <p:pRg st="4" end="4"/>
                                            </p:txEl>
                                          </p:spTgt>
                                        </p:tgtEl>
                                        <p:attrNameLst>
                                          <p:attrName>style.visibility</p:attrName>
                                        </p:attrNameLst>
                                      </p:cBhvr>
                                      <p:to>
                                        <p:strVal val="visible"/>
                                      </p:to>
                                    </p:set>
                                    <p:animEffect transition="in" filter="fade">
                                      <p:cBhvr>
                                        <p:cTn id="43" dur="1000"/>
                                        <p:tgtEl>
                                          <p:spTgt spid="282627">
                                            <p:txEl>
                                              <p:pRg st="4" end="4"/>
                                            </p:txEl>
                                          </p:spTgt>
                                        </p:tgtEl>
                                      </p:cBhvr>
                                    </p:animEffect>
                                    <p:anim calcmode="lin" valueType="num">
                                      <p:cBhvr>
                                        <p:cTn id="44" dur="10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282627">
                                            <p:txEl>
                                              <p:pRg st="4" end="4"/>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28262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p:bldP spid="28262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21538" name="Rectangle 2"/>
          <p:cNvSpPr>
            <a:spLocks noGrp="1" noChangeArrowheads="1"/>
          </p:cNvSpPr>
          <p:nvPr>
            <p:ph type="title"/>
          </p:nvPr>
        </p:nvSpPr>
        <p:spPr/>
        <p:txBody>
          <a:bodyPr/>
          <a:lstStyle/>
          <a:p>
            <a:pPr eaLnBrk="1" hangingPunct="1"/>
            <a:r>
              <a:rPr lang="pl-PL" sz="3400" smtClean="0"/>
              <a:t>Tygodnik "Wprost"</a:t>
            </a:r>
            <a:br>
              <a:rPr lang="pl-PL" sz="3400" smtClean="0"/>
            </a:br>
            <a:r>
              <a:rPr lang="pl-PL" sz="3400" smtClean="0"/>
              <a:t>Nr 1120 (16 maja 2004) (Giełda)</a:t>
            </a:r>
          </a:p>
        </p:txBody>
      </p:sp>
      <p:sp>
        <p:nvSpPr>
          <p:cNvPr id="321539" name="Rectangle 3"/>
          <p:cNvSpPr>
            <a:spLocks noGrp="1" noChangeArrowheads="1"/>
          </p:cNvSpPr>
          <p:nvPr>
            <p:ph type="body" idx="1"/>
          </p:nvPr>
        </p:nvSpPr>
        <p:spPr/>
        <p:txBody>
          <a:bodyPr/>
          <a:lstStyle/>
          <a:p>
            <a:pPr eaLnBrk="1" hangingPunct="1">
              <a:lnSpc>
                <a:spcPct val="80000"/>
              </a:lnSpc>
            </a:pPr>
            <a:r>
              <a:rPr lang="pl-PL" sz="2400" b="1" smtClean="0"/>
              <a:t>Kamasutra na praktykach?</a:t>
            </a:r>
            <a:r>
              <a:rPr lang="pl-PL" sz="2400" smtClean="0"/>
              <a:t> </a:t>
            </a:r>
            <a:br>
              <a:rPr lang="pl-PL" sz="2400" smtClean="0"/>
            </a:br>
            <a:r>
              <a:rPr lang="pl-PL" sz="2400" smtClean="0">
                <a:solidFill>
                  <a:srgbClr val="FF0000"/>
                </a:solidFill>
              </a:rPr>
              <a:t>Każda niemiecka firma zatrudniająca ponad dziesięć osób musi zagwarantować miejsca dla praktykantów. </a:t>
            </a:r>
            <a:r>
              <a:rPr lang="pl-PL" sz="2400" smtClean="0"/>
              <a:t>Przepisy te dotyczą również domów publicznych. Sprawa wywołała za naszą zachodnią granicą burzę. Praktykanci w agencjach towarzyskich teoretycznie powinni się uczyć, jak świadczyć usługi seksualne. Ustawodawca uważa jednak, że w takich miejscach równie dobrze można się szkolić w zawodzie kelnera czy kucharza. Zdaniem przeciwników tego pomysłu, młodzi ludzie nie powinni w ogóle przebywać w domach publicznych. Gdyby jednak właściciele agencji nie zapewniali praktyk, musieliby płacić kary. </a:t>
            </a:r>
            <a:br>
              <a:rPr lang="pl-PL" sz="2400" smtClean="0"/>
            </a:br>
            <a:endParaRPr lang="pl-PL" sz="240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21538"/>
                                        </p:tgtEl>
                                        <p:attrNameLst>
                                          <p:attrName>style.visibility</p:attrName>
                                        </p:attrNameLst>
                                      </p:cBhvr>
                                      <p:to>
                                        <p:strVal val="visible"/>
                                      </p:to>
                                    </p:set>
                                    <p:animEffect transition="in" filter="fade">
                                      <p:cBhvr>
                                        <p:cTn id="7" dur="1000"/>
                                        <p:tgtEl>
                                          <p:spTgt spid="321538"/>
                                        </p:tgtEl>
                                      </p:cBhvr>
                                    </p:animEffect>
                                    <p:anim calcmode="lin" valueType="num">
                                      <p:cBhvr>
                                        <p:cTn id="8" dur="1000" fill="hold"/>
                                        <p:tgtEl>
                                          <p:spTgt spid="321538"/>
                                        </p:tgtEl>
                                        <p:attrNameLst>
                                          <p:attrName>ppt_x</p:attrName>
                                        </p:attrNameLst>
                                      </p:cBhvr>
                                      <p:tavLst>
                                        <p:tav tm="0">
                                          <p:val>
                                            <p:strVal val="#ppt_x"/>
                                          </p:val>
                                        </p:tav>
                                        <p:tav tm="100000">
                                          <p:val>
                                            <p:strVal val="#ppt_x"/>
                                          </p:val>
                                        </p:tav>
                                      </p:tavLst>
                                    </p:anim>
                                    <p:anim calcmode="lin" valueType="num">
                                      <p:cBhvr>
                                        <p:cTn id="9" dur="898" decel="100000" fill="hold"/>
                                        <p:tgtEl>
                                          <p:spTgt spid="32153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153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21539">
                                            <p:txEl>
                                              <p:pRg st="0" end="0"/>
                                            </p:txEl>
                                          </p:spTgt>
                                        </p:tgtEl>
                                        <p:attrNameLst>
                                          <p:attrName>style.visibility</p:attrName>
                                        </p:attrNameLst>
                                      </p:cBhvr>
                                      <p:to>
                                        <p:strVal val="visible"/>
                                      </p:to>
                                    </p:set>
                                    <p:animEffect transition="in" filter="fade">
                                      <p:cBhvr>
                                        <p:cTn id="15" dur="1000"/>
                                        <p:tgtEl>
                                          <p:spTgt spid="321539">
                                            <p:txEl>
                                              <p:pRg st="0" end="0"/>
                                            </p:txEl>
                                          </p:spTgt>
                                        </p:tgtEl>
                                      </p:cBhvr>
                                    </p:animEffect>
                                    <p:anim calcmode="lin" valueType="num">
                                      <p:cBhvr>
                                        <p:cTn id="16" dur="1000" fill="hold"/>
                                        <p:tgtEl>
                                          <p:spTgt spid="321539">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21539">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2153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p:bldP spid="32153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4914" name="Rectangle 2"/>
          <p:cNvSpPr>
            <a:spLocks noGrp="1" noChangeArrowheads="1"/>
          </p:cNvSpPr>
          <p:nvPr>
            <p:ph type="title"/>
          </p:nvPr>
        </p:nvSpPr>
        <p:spPr/>
        <p:txBody>
          <a:bodyPr/>
          <a:lstStyle/>
          <a:p>
            <a:pPr eaLnBrk="1" hangingPunct="1"/>
            <a:r>
              <a:rPr lang="pl-PL" smtClean="0"/>
              <a:t>Silny rząd</a:t>
            </a:r>
          </a:p>
        </p:txBody>
      </p:sp>
      <p:sp>
        <p:nvSpPr>
          <p:cNvPr id="294915" name="Rectangle 3"/>
          <p:cNvSpPr>
            <a:spLocks noGrp="1" noChangeArrowheads="1"/>
          </p:cNvSpPr>
          <p:nvPr>
            <p:ph type="body" idx="1"/>
          </p:nvPr>
        </p:nvSpPr>
        <p:spPr/>
        <p:txBody>
          <a:bodyPr/>
          <a:lstStyle/>
          <a:p>
            <a:pPr eaLnBrk="1" hangingPunct="1">
              <a:lnSpc>
                <a:spcPct val="80000"/>
              </a:lnSpc>
            </a:pPr>
            <a:r>
              <a:rPr lang="pl-PL" sz="2400" dirty="0" smtClean="0"/>
              <a:t>celem działania rządu jest podejmowanie decyzji zasadniczych, podstawowych dla rozwoju danej społeczności, i czynienie ich wykonanie możliwie najefektywniejszym.</a:t>
            </a:r>
          </a:p>
          <a:p>
            <a:pPr eaLnBrk="1" hangingPunct="1">
              <a:lnSpc>
                <a:spcPct val="80000"/>
              </a:lnSpc>
            </a:pPr>
            <a:r>
              <a:rPr lang="pl-PL" sz="2400" dirty="0" smtClean="0">
                <a:solidFill>
                  <a:srgbClr val="FF0000"/>
                </a:solidFill>
              </a:rPr>
              <a:t>celem rządu jest rządzić, a nie robić, działać, czy wykonywać</a:t>
            </a:r>
            <a:r>
              <a:rPr lang="pl-PL" sz="2400" dirty="0" smtClean="0"/>
              <a:t>.</a:t>
            </a:r>
          </a:p>
          <a:p>
            <a:pPr eaLnBrk="1" hangingPunct="1">
              <a:lnSpc>
                <a:spcPct val="80000"/>
              </a:lnSpc>
            </a:pPr>
            <a:r>
              <a:rPr lang="pl-PL" sz="2400" dirty="0" smtClean="0"/>
              <a:t>Menedżerowie i przedsiębiorcy rozumieją to doskonale i </a:t>
            </a:r>
            <a:r>
              <a:rPr lang="pl-PL" sz="2400" dirty="0" smtClean="0">
                <a:solidFill>
                  <a:srgbClr val="FF0000"/>
                </a:solidFill>
              </a:rPr>
              <a:t>rozdzielają rządzenie od wykonywania</a:t>
            </a:r>
            <a:r>
              <a:rPr lang="pl-PL" sz="2400" dirty="0" smtClean="0"/>
              <a:t>. Organ centralny w instytucji nastawionej na zysk koncentruje się na podejmowaniu decyzji najważniejszych, a organizację ich wykonania zleca menedżerom niższego stopnia (w ramach ich autonomii).</a:t>
            </a:r>
          </a:p>
          <a:p>
            <a:pPr eaLnBrk="1" hangingPunct="1">
              <a:lnSpc>
                <a:spcPct val="80000"/>
              </a:lnSpc>
            </a:pPr>
            <a:r>
              <a:rPr lang="pl-PL" sz="2400" dirty="0" smtClean="0"/>
              <a:t>Drucker (1971) porównuje ‘</a:t>
            </a:r>
            <a:r>
              <a:rPr lang="pl-PL" sz="2400" dirty="0" smtClean="0">
                <a:solidFill>
                  <a:srgbClr val="FF0000"/>
                </a:solidFill>
              </a:rPr>
              <a:t>idealny’ rząd do dyrygenta</a:t>
            </a:r>
            <a:r>
              <a:rPr lang="pl-PL" sz="2400" dirty="0" smtClean="0"/>
              <a:t>. Przyrównuje obecną sytuację w polityce do sytuacji sprzed 200 lat w muzyce.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4914"/>
                                        </p:tgtEl>
                                        <p:attrNameLst>
                                          <p:attrName>style.visibility</p:attrName>
                                        </p:attrNameLst>
                                      </p:cBhvr>
                                      <p:to>
                                        <p:strVal val="visible"/>
                                      </p:to>
                                    </p:set>
                                    <p:animEffect transition="in" filter="fade">
                                      <p:cBhvr>
                                        <p:cTn id="7" dur="1000"/>
                                        <p:tgtEl>
                                          <p:spTgt spid="294914"/>
                                        </p:tgtEl>
                                      </p:cBhvr>
                                    </p:animEffect>
                                    <p:anim calcmode="lin" valueType="num">
                                      <p:cBhvr>
                                        <p:cTn id="8" dur="1000" fill="hold"/>
                                        <p:tgtEl>
                                          <p:spTgt spid="294914"/>
                                        </p:tgtEl>
                                        <p:attrNameLst>
                                          <p:attrName>ppt_x</p:attrName>
                                        </p:attrNameLst>
                                      </p:cBhvr>
                                      <p:tavLst>
                                        <p:tav tm="0">
                                          <p:val>
                                            <p:strVal val="#ppt_x"/>
                                          </p:val>
                                        </p:tav>
                                        <p:tav tm="100000">
                                          <p:val>
                                            <p:strVal val="#ppt_x"/>
                                          </p:val>
                                        </p:tav>
                                      </p:tavLst>
                                    </p:anim>
                                    <p:anim calcmode="lin" valueType="num">
                                      <p:cBhvr>
                                        <p:cTn id="9" dur="898" decel="100000" fill="hold"/>
                                        <p:tgtEl>
                                          <p:spTgt spid="29491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491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4915">
                                            <p:txEl>
                                              <p:pRg st="0" end="0"/>
                                            </p:txEl>
                                          </p:spTgt>
                                        </p:tgtEl>
                                        <p:attrNameLst>
                                          <p:attrName>style.visibility</p:attrName>
                                        </p:attrNameLst>
                                      </p:cBhvr>
                                      <p:to>
                                        <p:strVal val="visible"/>
                                      </p:to>
                                    </p:set>
                                    <p:animEffect transition="in" filter="fade">
                                      <p:cBhvr>
                                        <p:cTn id="15" dur="1000"/>
                                        <p:tgtEl>
                                          <p:spTgt spid="294915">
                                            <p:txEl>
                                              <p:pRg st="0" end="0"/>
                                            </p:txEl>
                                          </p:spTgt>
                                        </p:tgtEl>
                                      </p:cBhvr>
                                    </p:animEffect>
                                    <p:anim calcmode="lin" valueType="num">
                                      <p:cBhvr>
                                        <p:cTn id="16" dur="1000" fill="hold"/>
                                        <p:tgtEl>
                                          <p:spTgt spid="29491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9491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9491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94915">
                                            <p:txEl>
                                              <p:pRg st="1" end="1"/>
                                            </p:txEl>
                                          </p:spTgt>
                                        </p:tgtEl>
                                        <p:attrNameLst>
                                          <p:attrName>style.visibility</p:attrName>
                                        </p:attrNameLst>
                                      </p:cBhvr>
                                      <p:to>
                                        <p:strVal val="visible"/>
                                      </p:to>
                                    </p:set>
                                    <p:animEffect transition="in" filter="fade">
                                      <p:cBhvr>
                                        <p:cTn id="23" dur="1000"/>
                                        <p:tgtEl>
                                          <p:spTgt spid="294915">
                                            <p:txEl>
                                              <p:pRg st="1" end="1"/>
                                            </p:txEl>
                                          </p:spTgt>
                                        </p:tgtEl>
                                      </p:cBhvr>
                                    </p:animEffect>
                                    <p:anim calcmode="lin" valueType="num">
                                      <p:cBhvr>
                                        <p:cTn id="24" dur="1000" fill="hold"/>
                                        <p:tgtEl>
                                          <p:spTgt spid="29491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9491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9491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94915">
                                            <p:txEl>
                                              <p:pRg st="2" end="2"/>
                                            </p:txEl>
                                          </p:spTgt>
                                        </p:tgtEl>
                                        <p:attrNameLst>
                                          <p:attrName>style.visibility</p:attrName>
                                        </p:attrNameLst>
                                      </p:cBhvr>
                                      <p:to>
                                        <p:strVal val="visible"/>
                                      </p:to>
                                    </p:set>
                                    <p:animEffect transition="in" filter="fade">
                                      <p:cBhvr>
                                        <p:cTn id="31" dur="1000"/>
                                        <p:tgtEl>
                                          <p:spTgt spid="294915">
                                            <p:txEl>
                                              <p:pRg st="2" end="2"/>
                                            </p:txEl>
                                          </p:spTgt>
                                        </p:tgtEl>
                                      </p:cBhvr>
                                    </p:animEffect>
                                    <p:anim calcmode="lin" valueType="num">
                                      <p:cBhvr>
                                        <p:cTn id="32" dur="1000" fill="hold"/>
                                        <p:tgtEl>
                                          <p:spTgt spid="294915">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9491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9491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94915">
                                            <p:txEl>
                                              <p:pRg st="3" end="3"/>
                                            </p:txEl>
                                          </p:spTgt>
                                        </p:tgtEl>
                                        <p:attrNameLst>
                                          <p:attrName>style.visibility</p:attrName>
                                        </p:attrNameLst>
                                      </p:cBhvr>
                                      <p:to>
                                        <p:strVal val="visible"/>
                                      </p:to>
                                    </p:set>
                                    <p:animEffect transition="in" filter="fade">
                                      <p:cBhvr>
                                        <p:cTn id="39" dur="1000"/>
                                        <p:tgtEl>
                                          <p:spTgt spid="294915">
                                            <p:txEl>
                                              <p:pRg st="3" end="3"/>
                                            </p:txEl>
                                          </p:spTgt>
                                        </p:tgtEl>
                                      </p:cBhvr>
                                    </p:animEffect>
                                    <p:anim calcmode="lin" valueType="num">
                                      <p:cBhvr>
                                        <p:cTn id="40" dur="1000" fill="hold"/>
                                        <p:tgtEl>
                                          <p:spTgt spid="294915">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94915">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949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p:bldP spid="2949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863823"/>
          </a:xfrm>
        </p:spPr>
        <p:txBody>
          <a:bodyPr/>
          <a:lstStyle/>
          <a:p>
            <a:r>
              <a:rPr lang="pl-PL" dirty="0"/>
              <a:t>Drucker (1971)</a:t>
            </a:r>
            <a:endParaRPr lang="en-GB" dirty="0"/>
          </a:p>
        </p:txBody>
      </p:sp>
      <p:sp>
        <p:nvSpPr>
          <p:cNvPr id="3" name="Symbol zastępczy zawartości 2"/>
          <p:cNvSpPr>
            <a:spLocks noGrp="1"/>
          </p:cNvSpPr>
          <p:nvPr>
            <p:ph idx="1"/>
          </p:nvPr>
        </p:nvSpPr>
        <p:spPr>
          <a:xfrm>
            <a:off x="251520" y="1412776"/>
            <a:ext cx="8892480" cy="5255965"/>
          </a:xfrm>
        </p:spPr>
        <p:txBody>
          <a:bodyPr/>
          <a:lstStyle/>
          <a:p>
            <a:r>
              <a:rPr lang="pl-PL" sz="2000" dirty="0" smtClean="0"/>
              <a:t>250 </a:t>
            </a:r>
            <a:r>
              <a:rPr lang="pl-PL" sz="2000" dirty="0"/>
              <a:t>lat </a:t>
            </a:r>
            <a:r>
              <a:rPr lang="pl-PL" sz="2000" dirty="0" smtClean="0"/>
              <a:t>temu w muzyce: dominującą </a:t>
            </a:r>
            <a:r>
              <a:rPr lang="pl-PL" sz="2000" dirty="0"/>
              <a:t>osobistością </a:t>
            </a:r>
            <a:r>
              <a:rPr lang="pl-PL" sz="2000" dirty="0" smtClean="0">
                <a:sym typeface="Wingdings" pitchFamily="2" charset="2"/>
              </a:rPr>
              <a:t></a:t>
            </a:r>
            <a:r>
              <a:rPr lang="pl-PL" sz="2000" dirty="0" smtClean="0"/>
              <a:t> </a:t>
            </a:r>
            <a:r>
              <a:rPr lang="pl-PL" sz="2000" dirty="0"/>
              <a:t>wielki wirtuoz, grający na organach lub na </a:t>
            </a:r>
            <a:r>
              <a:rPr lang="pl-PL" sz="2000" dirty="0" smtClean="0"/>
              <a:t>klawesynie; </a:t>
            </a:r>
            <a:r>
              <a:rPr lang="pl-PL" sz="2000" dirty="0" err="1"/>
              <a:t>Couperin</a:t>
            </a:r>
            <a:r>
              <a:rPr lang="pl-PL" sz="2000" dirty="0"/>
              <a:t>, Bach i </a:t>
            </a:r>
            <a:r>
              <a:rPr lang="pl-PL" sz="2000" dirty="0" smtClean="0"/>
              <a:t>Händel; </a:t>
            </a:r>
            <a:r>
              <a:rPr lang="pl-PL" sz="2000" dirty="0">
                <a:solidFill>
                  <a:srgbClr val="FF0000"/>
                </a:solidFill>
              </a:rPr>
              <a:t>na jednym instrumencie, jeden wykonawca wykonywał wszelkie zadania muzyczne</a:t>
            </a:r>
            <a:r>
              <a:rPr lang="pl-PL" sz="2000" dirty="0"/>
              <a:t>. </a:t>
            </a:r>
            <a:r>
              <a:rPr lang="pl-PL" sz="2000" dirty="0" smtClean="0">
                <a:sym typeface="Wingdings" pitchFamily="2" charset="2"/>
              </a:rPr>
              <a:t> </a:t>
            </a:r>
            <a:r>
              <a:rPr lang="pl-PL" sz="2000" dirty="0" smtClean="0">
                <a:solidFill>
                  <a:srgbClr val="FF0000"/>
                </a:solidFill>
              </a:rPr>
              <a:t>wymagało to ogromnej </a:t>
            </a:r>
            <a:r>
              <a:rPr lang="pl-PL" sz="2000" dirty="0">
                <a:solidFill>
                  <a:srgbClr val="FF0000"/>
                </a:solidFill>
              </a:rPr>
              <a:t>perfekcji od muzyka</a:t>
            </a:r>
            <a:r>
              <a:rPr lang="pl-PL" sz="2000" dirty="0"/>
              <a:t>. </a:t>
            </a:r>
            <a:endParaRPr lang="pl-PL" sz="2000" dirty="0" smtClean="0"/>
          </a:p>
          <a:p>
            <a:r>
              <a:rPr lang="pl-PL" sz="2000" dirty="0" smtClean="0"/>
              <a:t>W </a:t>
            </a:r>
            <a:r>
              <a:rPr lang="pl-PL" sz="2000" dirty="0"/>
              <a:t>końcu XVIII wieku wirtuozi organów prawie znikli, </a:t>
            </a:r>
            <a:r>
              <a:rPr lang="pl-PL" sz="2000" dirty="0">
                <a:solidFill>
                  <a:srgbClr val="FF0000"/>
                </a:solidFill>
              </a:rPr>
              <a:t>a ich miejsce zajęła orkiestra, w której każdy instrument grał swoją rolę, miał swój udział w wielkim dziele, a dyrygent stojący przed nią czynił z tej ogromnej różnorodności instrumentów i dźwięków jedną wspaniale brzmiącą całość</a:t>
            </a:r>
            <a:r>
              <a:rPr lang="pl-PL" sz="2000" dirty="0"/>
              <a:t>. Nawet mała orkiestra </a:t>
            </a:r>
            <a:r>
              <a:rPr lang="pl-PL" sz="2000" dirty="0" err="1"/>
              <a:t>Haydn’a</a:t>
            </a:r>
            <a:r>
              <a:rPr lang="pl-PL" sz="2000" dirty="0"/>
              <a:t> potrafiła wyrazić znacznie więcej niż najlepszy wirtuoz organów jedno pokolenie wcześniej</a:t>
            </a:r>
            <a:r>
              <a:rPr lang="pl-PL" sz="2000" dirty="0" smtClean="0"/>
              <a:t>.</a:t>
            </a:r>
          </a:p>
          <a:p>
            <a:r>
              <a:rPr lang="pl-PL" sz="2000" dirty="0" smtClean="0">
                <a:solidFill>
                  <a:srgbClr val="FF0000"/>
                </a:solidFill>
              </a:rPr>
              <a:t>Dyrygent </a:t>
            </a:r>
            <a:r>
              <a:rPr lang="pl-PL" sz="2000" dirty="0">
                <a:solidFill>
                  <a:srgbClr val="FF0000"/>
                </a:solidFill>
              </a:rPr>
              <a:t>nie grał na żadnym instrumencie</a:t>
            </a:r>
            <a:r>
              <a:rPr lang="pl-PL" sz="2000" dirty="0"/>
              <a:t>, mógł nawet nie umieć grać na żadnym instrumencie. Jego zadaniem było znać możliwości tkwiące w każdym instrumencie i wydobyć z niego wszystko to co najlepsze, by osiągnąć zamierzony cel stojący przed orkiestrą jako całość. </a:t>
            </a:r>
            <a:r>
              <a:rPr lang="pl-PL" sz="2000" dirty="0">
                <a:solidFill>
                  <a:srgbClr val="FF0000"/>
                </a:solidFill>
              </a:rPr>
              <a:t>Zamiast być wykonawcą stawał się dyrygentem, zamiast wykonywać, on po prostu prowadził</a:t>
            </a:r>
            <a:r>
              <a:rPr lang="pl-PL" sz="2000" dirty="0"/>
              <a:t>. </a:t>
            </a:r>
            <a:endParaRPr lang="en-GB" sz="2000" dirty="0"/>
          </a:p>
        </p:txBody>
      </p:sp>
    </p:spTree>
    <p:extLst>
      <p:ext uri="{BB962C8B-B14F-4D97-AF65-F5344CB8AC3E}">
        <p14:creationId xmlns:p14="http://schemas.microsoft.com/office/powerpoint/2010/main" val="367003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6962" name="Rectangle 2"/>
          <p:cNvSpPr>
            <a:spLocks noGrp="1" noChangeArrowheads="1"/>
          </p:cNvSpPr>
          <p:nvPr>
            <p:ph type="title"/>
          </p:nvPr>
        </p:nvSpPr>
        <p:spPr/>
        <p:txBody>
          <a:bodyPr/>
          <a:lstStyle/>
          <a:p>
            <a:pPr eaLnBrk="1" hangingPunct="1"/>
            <a:r>
              <a:rPr lang="pl-PL" smtClean="0"/>
              <a:t>‘Rząd jako dyrygent’</a:t>
            </a:r>
          </a:p>
        </p:txBody>
      </p:sp>
      <p:sp>
        <p:nvSpPr>
          <p:cNvPr id="296963" name="Rectangle 3"/>
          <p:cNvSpPr>
            <a:spLocks noGrp="1" noChangeArrowheads="1"/>
          </p:cNvSpPr>
          <p:nvPr>
            <p:ph type="body" idx="1"/>
          </p:nvPr>
        </p:nvSpPr>
        <p:spPr>
          <a:xfrm>
            <a:off x="250825" y="1484313"/>
            <a:ext cx="8893175" cy="5373687"/>
          </a:xfrm>
        </p:spPr>
        <p:txBody>
          <a:bodyPr/>
          <a:lstStyle/>
          <a:p>
            <a:pPr eaLnBrk="1" hangingPunct="1">
              <a:lnSpc>
                <a:spcPct val="80000"/>
              </a:lnSpc>
            </a:pPr>
            <a:r>
              <a:rPr lang="pl-PL" sz="2200" smtClean="0"/>
              <a:t>reprywatyzacja aktywności rządu </a:t>
            </a:r>
            <a:r>
              <a:rPr lang="pl-PL" sz="2200" smtClean="0">
                <a:sym typeface="Wingdings" pitchFamily="2" charset="2"/>
              </a:rPr>
              <a:t> </a:t>
            </a:r>
            <a:r>
              <a:rPr lang="pl-PL" sz="2200" smtClean="0"/>
              <a:t>nie w tym sensie, że wszelkie instytucje powinny być prywatną własnością, ale w sensie sposobów działania. Rząd </a:t>
            </a:r>
            <a:r>
              <a:rPr lang="pl-PL" sz="2200" smtClean="0">
                <a:sym typeface="Wingdings" pitchFamily="2" charset="2"/>
              </a:rPr>
              <a:t></a:t>
            </a:r>
            <a:r>
              <a:rPr lang="pl-PL" sz="2200" smtClean="0"/>
              <a:t> organem decyzyjnym, powinien nakreślać wizje rozwoju, powinien być jedynie organem politycznym </a:t>
            </a:r>
            <a:r>
              <a:rPr lang="pl-PL" sz="2200" smtClean="0">
                <a:sym typeface="Wingdings" pitchFamily="2" charset="2"/>
              </a:rPr>
              <a:t></a:t>
            </a:r>
            <a:r>
              <a:rPr lang="pl-PL" sz="2200" smtClean="0"/>
              <a:t> określić podstawowe zadania społeczne i zlecać ich wykonywane instytucjom niezależnym. </a:t>
            </a:r>
          </a:p>
          <a:p>
            <a:pPr eaLnBrk="1" hangingPunct="1">
              <a:lnSpc>
                <a:spcPct val="80000"/>
              </a:lnSpc>
            </a:pPr>
            <a:r>
              <a:rPr lang="pl-PL" sz="2200" smtClean="0"/>
              <a:t>powinniśmy oceniać rząd, prawodawcę, za nakreślenie odpowiednich ram prawnych umożliwiających harmonijny rozwój i współpracę autonomicznych, samorządnych prywatnych instytucji w społeczeństwie pluralistycznym.</a:t>
            </a:r>
          </a:p>
          <a:p>
            <a:pPr eaLnBrk="1" hangingPunct="1">
              <a:lnSpc>
                <a:spcPct val="80000"/>
              </a:lnSpc>
            </a:pPr>
            <a:r>
              <a:rPr lang="pl-PL" sz="2200" smtClean="0"/>
              <a:t>rząd powinien wykorzystać podstawowe zalety prywatnego interesu (dzięki mechanizmom rynkowym, jest w stanie zaniechać jakiejś działalności, kiedy nie widzi w niej swych korzyści </a:t>
            </a:r>
            <a:r>
              <a:rPr lang="pl-PL" sz="2200" smtClean="0">
                <a:sym typeface="Wingdings" pitchFamily="2" charset="2"/>
              </a:rPr>
              <a:t> </a:t>
            </a:r>
            <a:r>
              <a:rPr lang="pl-PL" sz="2200" smtClean="0"/>
              <a:t>‘codzienne’ decyzje konsumentów).</a:t>
            </a:r>
          </a:p>
          <a:p>
            <a:pPr eaLnBrk="1" hangingPunct="1">
              <a:lnSpc>
                <a:spcPct val="80000"/>
              </a:lnSpc>
            </a:pPr>
            <a:r>
              <a:rPr lang="pl-PL" sz="2200" smtClean="0">
                <a:solidFill>
                  <a:srgbClr val="FF0000"/>
                </a:solidFill>
              </a:rPr>
              <a:t>Drucker (1971) </a:t>
            </a:r>
            <a:r>
              <a:rPr lang="pl-PL" sz="2200" smtClean="0">
                <a:solidFill>
                  <a:srgbClr val="FF0000"/>
                </a:solidFill>
                <a:sym typeface="Wingdings" pitchFamily="2" charset="2"/>
              </a:rPr>
              <a:t></a:t>
            </a:r>
            <a:r>
              <a:rPr lang="pl-PL" sz="2200" smtClean="0">
                <a:solidFill>
                  <a:srgbClr val="FF0000"/>
                </a:solidFill>
              </a:rPr>
              <a:t> nie stoimy przed koniecznością odrzucenia państwa, </a:t>
            </a:r>
            <a:r>
              <a:rPr lang="pl-PL" sz="2200" smtClean="0">
                <a:solidFill>
                  <a:srgbClr val="FF0000"/>
                </a:solidFill>
                <a:sym typeface="Wingdings" pitchFamily="2" charset="2"/>
              </a:rPr>
              <a:t></a:t>
            </a:r>
            <a:r>
              <a:rPr lang="pl-PL" sz="2200" smtClean="0">
                <a:solidFill>
                  <a:srgbClr val="FF0000"/>
                </a:solidFill>
              </a:rPr>
              <a:t> potrzebujemy silnego, bardzo aktywnego i z wigorem działającego rządu</a:t>
            </a:r>
            <a:r>
              <a:rPr lang="pl-PL" sz="2200" smtClean="0">
                <a:solidFill>
                  <a:srgbClr val="FF0000"/>
                </a:solidFill>
                <a:sym typeface="Wingdings" pitchFamily="2" charset="2"/>
              </a:rPr>
              <a:t> wybór: </a:t>
            </a:r>
            <a:r>
              <a:rPr lang="pl-PL" sz="2200" smtClean="0">
                <a:solidFill>
                  <a:srgbClr val="FF0000"/>
                </a:solidFill>
              </a:rPr>
              <a:t>duży, omnipotentny rząd, czy silny, dzięki nałożonym sobie ograniczeniom, podejmujący decyzje, pozostawiając ich wykonanie innym.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6962"/>
                                        </p:tgtEl>
                                        <p:attrNameLst>
                                          <p:attrName>style.visibility</p:attrName>
                                        </p:attrNameLst>
                                      </p:cBhvr>
                                      <p:to>
                                        <p:strVal val="visible"/>
                                      </p:to>
                                    </p:set>
                                    <p:animEffect transition="in" filter="fade">
                                      <p:cBhvr>
                                        <p:cTn id="7" dur="1000"/>
                                        <p:tgtEl>
                                          <p:spTgt spid="296962"/>
                                        </p:tgtEl>
                                      </p:cBhvr>
                                    </p:animEffect>
                                    <p:anim calcmode="lin" valueType="num">
                                      <p:cBhvr>
                                        <p:cTn id="8" dur="1000" fill="hold"/>
                                        <p:tgtEl>
                                          <p:spTgt spid="296962"/>
                                        </p:tgtEl>
                                        <p:attrNameLst>
                                          <p:attrName>ppt_x</p:attrName>
                                        </p:attrNameLst>
                                      </p:cBhvr>
                                      <p:tavLst>
                                        <p:tav tm="0">
                                          <p:val>
                                            <p:strVal val="#ppt_x"/>
                                          </p:val>
                                        </p:tav>
                                        <p:tav tm="100000">
                                          <p:val>
                                            <p:strVal val="#ppt_x"/>
                                          </p:val>
                                        </p:tav>
                                      </p:tavLst>
                                    </p:anim>
                                    <p:anim calcmode="lin" valueType="num">
                                      <p:cBhvr>
                                        <p:cTn id="9" dur="898" decel="100000" fill="hold"/>
                                        <p:tgtEl>
                                          <p:spTgt spid="29696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696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6963">
                                            <p:txEl>
                                              <p:pRg st="0" end="0"/>
                                            </p:txEl>
                                          </p:spTgt>
                                        </p:tgtEl>
                                        <p:attrNameLst>
                                          <p:attrName>style.visibility</p:attrName>
                                        </p:attrNameLst>
                                      </p:cBhvr>
                                      <p:to>
                                        <p:strVal val="visible"/>
                                      </p:to>
                                    </p:set>
                                    <p:animEffect transition="in" filter="fade">
                                      <p:cBhvr>
                                        <p:cTn id="15" dur="1000"/>
                                        <p:tgtEl>
                                          <p:spTgt spid="296963">
                                            <p:txEl>
                                              <p:pRg st="0" end="0"/>
                                            </p:txEl>
                                          </p:spTgt>
                                        </p:tgtEl>
                                      </p:cBhvr>
                                    </p:animEffect>
                                    <p:anim calcmode="lin" valueType="num">
                                      <p:cBhvr>
                                        <p:cTn id="16" dur="10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9696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9696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96963">
                                            <p:txEl>
                                              <p:pRg st="1" end="1"/>
                                            </p:txEl>
                                          </p:spTgt>
                                        </p:tgtEl>
                                        <p:attrNameLst>
                                          <p:attrName>style.visibility</p:attrName>
                                        </p:attrNameLst>
                                      </p:cBhvr>
                                      <p:to>
                                        <p:strVal val="visible"/>
                                      </p:to>
                                    </p:set>
                                    <p:animEffect transition="in" filter="fade">
                                      <p:cBhvr>
                                        <p:cTn id="23" dur="1000"/>
                                        <p:tgtEl>
                                          <p:spTgt spid="296963">
                                            <p:txEl>
                                              <p:pRg st="1" end="1"/>
                                            </p:txEl>
                                          </p:spTgt>
                                        </p:tgtEl>
                                      </p:cBhvr>
                                    </p:animEffect>
                                    <p:anim calcmode="lin" valueType="num">
                                      <p:cBhvr>
                                        <p:cTn id="24" dur="1000" fill="hold"/>
                                        <p:tgtEl>
                                          <p:spTgt spid="296963">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96963">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9696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96963">
                                            <p:txEl>
                                              <p:pRg st="2" end="2"/>
                                            </p:txEl>
                                          </p:spTgt>
                                        </p:tgtEl>
                                        <p:attrNameLst>
                                          <p:attrName>style.visibility</p:attrName>
                                        </p:attrNameLst>
                                      </p:cBhvr>
                                      <p:to>
                                        <p:strVal val="visible"/>
                                      </p:to>
                                    </p:set>
                                    <p:animEffect transition="in" filter="fade">
                                      <p:cBhvr>
                                        <p:cTn id="31" dur="1000"/>
                                        <p:tgtEl>
                                          <p:spTgt spid="296963">
                                            <p:txEl>
                                              <p:pRg st="2" end="2"/>
                                            </p:txEl>
                                          </p:spTgt>
                                        </p:tgtEl>
                                      </p:cBhvr>
                                    </p:animEffect>
                                    <p:anim calcmode="lin" valueType="num">
                                      <p:cBhvr>
                                        <p:cTn id="32" dur="10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9696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9696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96963">
                                            <p:txEl>
                                              <p:pRg st="3" end="3"/>
                                            </p:txEl>
                                          </p:spTgt>
                                        </p:tgtEl>
                                        <p:attrNameLst>
                                          <p:attrName>style.visibility</p:attrName>
                                        </p:attrNameLst>
                                      </p:cBhvr>
                                      <p:to>
                                        <p:strVal val="visible"/>
                                      </p:to>
                                    </p:set>
                                    <p:animEffect transition="in" filter="fade">
                                      <p:cBhvr>
                                        <p:cTn id="39" dur="1000"/>
                                        <p:tgtEl>
                                          <p:spTgt spid="296963">
                                            <p:txEl>
                                              <p:pRg st="3" end="3"/>
                                            </p:txEl>
                                          </p:spTgt>
                                        </p:tgtEl>
                                      </p:cBhvr>
                                    </p:animEffect>
                                    <p:anim calcmode="lin" valueType="num">
                                      <p:cBhvr>
                                        <p:cTn id="40" dur="1000" fill="hold"/>
                                        <p:tgtEl>
                                          <p:spTgt spid="296963">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96963">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9696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p:bldP spid="29696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2386" name="Rectangle 2"/>
          <p:cNvSpPr>
            <a:spLocks noGrp="1" noChangeArrowheads="1"/>
          </p:cNvSpPr>
          <p:nvPr>
            <p:ph type="title"/>
          </p:nvPr>
        </p:nvSpPr>
        <p:spPr>
          <a:xfrm>
            <a:off x="1258888" y="188913"/>
            <a:ext cx="7577137" cy="596900"/>
          </a:xfrm>
        </p:spPr>
        <p:txBody>
          <a:bodyPr/>
          <a:lstStyle/>
          <a:p>
            <a:pPr eaLnBrk="1" hangingPunct="1"/>
            <a:r>
              <a:rPr lang="pl-PL" sz="3400" smtClean="0"/>
              <a:t>Czy rząd jest naprawdę potrzebny?</a:t>
            </a:r>
          </a:p>
        </p:txBody>
      </p:sp>
      <p:sp>
        <p:nvSpPr>
          <p:cNvPr id="272388" name="Rectangle 4"/>
          <p:cNvSpPr>
            <a:spLocks noGrp="1" noChangeArrowheads="1"/>
          </p:cNvSpPr>
          <p:nvPr>
            <p:ph type="body" idx="1"/>
          </p:nvPr>
        </p:nvSpPr>
        <p:spPr>
          <a:xfrm>
            <a:off x="357188" y="1628775"/>
            <a:ext cx="5143500" cy="5040313"/>
          </a:xfrm>
        </p:spPr>
        <p:txBody>
          <a:bodyPr/>
          <a:lstStyle/>
          <a:p>
            <a:pPr eaLnBrk="1" hangingPunct="1">
              <a:lnSpc>
                <a:spcPct val="80000"/>
              </a:lnSpc>
              <a:defRPr/>
            </a:pPr>
            <a:r>
              <a:rPr lang="pl-PL" sz="2800" dirty="0" smtClean="0"/>
              <a:t>ludzie bez rządu byliby „nielicznymi, gwałtownymi, krótko żyjącymi, biednymi, odrażającymi i zdeprawowanymi istotami bez poczucia przyjemności i piękna życia” </a:t>
            </a:r>
          </a:p>
          <a:p>
            <a:pPr lvl="2" eaLnBrk="1" hangingPunct="1">
              <a:lnSpc>
                <a:spcPct val="80000"/>
              </a:lnSpc>
              <a:defRPr/>
            </a:pPr>
            <a:r>
              <a:rPr lang="pl-PL" sz="2000" dirty="0" smtClean="0">
                <a:ea typeface="+mn-ea"/>
                <a:cs typeface="+mn-cs"/>
              </a:rPr>
              <a:t>Thomasa Hobbes, 1651, </a:t>
            </a:r>
            <a:r>
              <a:rPr lang="pl-PL" sz="2000" b="1" dirty="0" smtClean="0">
                <a:ea typeface="+mn-ea"/>
                <a:cs typeface="+mn-cs"/>
              </a:rPr>
              <a:t>Lewiatan, czyli materia, forma i władza państwa kościelnego i świeckiego</a:t>
            </a:r>
            <a:r>
              <a:rPr lang="pl-PL" sz="2000" dirty="0" smtClean="0">
                <a:ea typeface="+mn-ea"/>
                <a:cs typeface="+mn-cs"/>
              </a:rPr>
              <a:t>,</a:t>
            </a:r>
            <a:r>
              <a:rPr lang="pl-PL" sz="1600" dirty="0" smtClean="0"/>
              <a:t/>
            </a:r>
            <a:br>
              <a:rPr lang="pl-PL" sz="1600" dirty="0" smtClean="0"/>
            </a:br>
            <a:endParaRPr lang="pl-PL" sz="1600" dirty="0" smtClean="0"/>
          </a:p>
        </p:txBody>
      </p:sp>
      <p:pic>
        <p:nvPicPr>
          <p:cNvPr id="272390" name="Picture 6" descr="Plik:Leviath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1152525"/>
            <a:ext cx="364807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2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238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2390"/>
                                        </p:tgtEl>
                                        <p:attrNameLst>
                                          <p:attrName>style.visibility</p:attrName>
                                        </p:attrNameLst>
                                      </p:cBhvr>
                                      <p:to>
                                        <p:strVal val="visible"/>
                                      </p:to>
                                    </p:set>
                                    <p:animEffect transition="in" filter="wipe(up)">
                                      <p:cBhvr>
                                        <p:cTn id="17" dur="500"/>
                                        <p:tgtEl>
                                          <p:spTgt spid="27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P spid="272388"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pl-PL" smtClean="0"/>
              <a:t>Edukacja</a:t>
            </a:r>
          </a:p>
        </p:txBody>
      </p:sp>
      <p:sp>
        <p:nvSpPr>
          <p:cNvPr id="28675" name="Rectangle 3"/>
          <p:cNvSpPr>
            <a:spLocks noGrp="1" noChangeArrowheads="1"/>
          </p:cNvSpPr>
          <p:nvPr>
            <p:ph type="body" idx="1"/>
          </p:nvPr>
        </p:nvSpPr>
        <p:spPr/>
        <p:txBody>
          <a:bodyPr/>
          <a:lstStyle/>
          <a:p>
            <a:pPr eaLnBrk="1" hangingPunct="1">
              <a:lnSpc>
                <a:spcPct val="80000"/>
              </a:lnSpc>
            </a:pPr>
            <a:r>
              <a:rPr lang="pl-PL" sz="2100" dirty="0" smtClean="0"/>
              <a:t>Ekonomista W. Allen Wallis:</a:t>
            </a:r>
          </a:p>
          <a:p>
            <a:pPr eaLnBrk="1" hangingPunct="1">
              <a:lnSpc>
                <a:spcPct val="80000"/>
              </a:lnSpc>
            </a:pPr>
            <a:r>
              <a:rPr lang="pl-PL" sz="2100" dirty="0" smtClean="0"/>
              <a:t>„W </a:t>
            </a:r>
            <a:r>
              <a:rPr lang="pl-PL" sz="2100" dirty="0" smtClean="0">
                <a:solidFill>
                  <a:srgbClr val="FF0000"/>
                </a:solidFill>
              </a:rPr>
              <a:t>1833 </a:t>
            </a:r>
            <a:r>
              <a:rPr lang="pl-PL" sz="2100" dirty="0" smtClean="0"/>
              <a:t>roku, kiedy rząd angielski zaczął subsydiować szkoły, co najmniej </a:t>
            </a:r>
            <a:r>
              <a:rPr lang="pl-PL" sz="2100" dirty="0" smtClean="0">
                <a:solidFill>
                  <a:srgbClr val="FF0000"/>
                </a:solidFill>
              </a:rPr>
              <a:t>2/3 młodzieży pochodzenia robotniczego umiało czytać i pisać</a:t>
            </a:r>
            <a:r>
              <a:rPr lang="pl-PL" sz="2100" dirty="0" smtClean="0"/>
              <a:t>, a liczba uczniów </a:t>
            </a:r>
            <a:r>
              <a:rPr lang="pl-PL" sz="2100" dirty="0" smtClean="0">
                <a:solidFill>
                  <a:srgbClr val="FF0000"/>
                </a:solidFill>
              </a:rPr>
              <a:t>podwajała</a:t>
            </a:r>
            <a:r>
              <a:rPr lang="pl-PL" sz="2100" dirty="0" smtClean="0"/>
              <a:t> się w ciągu dekady – chociaż do tego czasu </a:t>
            </a:r>
            <a:r>
              <a:rPr lang="pl-PL" sz="2100" dirty="0" smtClean="0">
                <a:solidFill>
                  <a:srgbClr val="FF0000"/>
                </a:solidFill>
              </a:rPr>
              <a:t>rząd celowe powstrzymywał rozwój edukacji </a:t>
            </a:r>
            <a:r>
              <a:rPr lang="pl-PL" sz="2100" dirty="0" smtClean="0"/>
              <a:t>(głównie umiejętności czytania i pisania) wśród niższych klas, bojąc się skutków </a:t>
            </a:r>
            <a:r>
              <a:rPr lang="pl-PL" sz="2100" dirty="0" smtClean="0">
                <a:solidFill>
                  <a:srgbClr val="FF0000"/>
                </a:solidFill>
              </a:rPr>
              <a:t>artykułów propagandowych</a:t>
            </a:r>
            <a:r>
              <a:rPr lang="pl-PL" sz="2100" dirty="0" smtClean="0"/>
              <a:t>.”</a:t>
            </a:r>
          </a:p>
          <a:p>
            <a:pPr eaLnBrk="1" hangingPunct="1">
              <a:lnSpc>
                <a:spcPct val="80000"/>
              </a:lnSpc>
            </a:pPr>
            <a:r>
              <a:rPr lang="pl-PL" sz="2100" dirty="0" smtClean="0"/>
              <a:t>Do </a:t>
            </a:r>
            <a:r>
              <a:rPr lang="pl-PL" sz="2100" dirty="0" smtClean="0">
                <a:solidFill>
                  <a:srgbClr val="FF0000"/>
                </a:solidFill>
              </a:rPr>
              <a:t>1870</a:t>
            </a:r>
            <a:r>
              <a:rPr lang="pl-PL" sz="2100" dirty="0" smtClean="0"/>
              <a:t> roku, kiedy </a:t>
            </a:r>
            <a:r>
              <a:rPr lang="pl-PL" sz="2100" dirty="0" smtClean="0">
                <a:solidFill>
                  <a:srgbClr val="FF0000"/>
                </a:solidFill>
              </a:rPr>
              <a:t>edukacja</a:t>
            </a:r>
            <a:r>
              <a:rPr lang="pl-PL" sz="2100" dirty="0" smtClean="0"/>
              <a:t> stała się </a:t>
            </a:r>
            <a:r>
              <a:rPr lang="pl-PL" sz="2100" dirty="0" smtClean="0">
                <a:solidFill>
                  <a:srgbClr val="FF0000"/>
                </a:solidFill>
              </a:rPr>
              <a:t>obowiązkowa</a:t>
            </a:r>
            <a:r>
              <a:rPr lang="pl-PL" sz="2100" dirty="0" smtClean="0"/>
              <a:t> i </a:t>
            </a:r>
            <a:r>
              <a:rPr lang="pl-PL" sz="2100" b="1" dirty="0" smtClean="0">
                <a:solidFill>
                  <a:srgbClr val="FF0000"/>
                </a:solidFill>
              </a:rPr>
              <a:t>bezpłatna</a:t>
            </a:r>
            <a:r>
              <a:rPr lang="pl-PL" sz="2100" dirty="0" smtClean="0"/>
              <a:t>, prawie wszyscy młodzi ludzie umieli czytać i pisać. Umiejętności te nabywali w </a:t>
            </a:r>
            <a:r>
              <a:rPr lang="pl-PL" sz="2100" dirty="0" smtClean="0">
                <a:solidFill>
                  <a:srgbClr val="FF0000"/>
                </a:solidFill>
              </a:rPr>
              <a:t>szkołach</a:t>
            </a:r>
            <a:r>
              <a:rPr lang="pl-PL" sz="2100" dirty="0" smtClean="0"/>
              <a:t>, które </a:t>
            </a:r>
            <a:r>
              <a:rPr lang="pl-PL" sz="2100" dirty="0" smtClean="0">
                <a:solidFill>
                  <a:srgbClr val="FF0000"/>
                </a:solidFill>
              </a:rPr>
              <a:t>pobierały za to opłaty</a:t>
            </a:r>
            <a:r>
              <a:rPr lang="pl-PL" sz="2100" dirty="0" smtClean="0"/>
              <a:t>, w tym także w niedrogich szkołach domowych zakładanych przez rodziny robotnicze. </a:t>
            </a:r>
          </a:p>
          <a:p>
            <a:pPr eaLnBrk="1" hangingPunct="1">
              <a:lnSpc>
                <a:spcPct val="80000"/>
              </a:lnSpc>
            </a:pPr>
            <a:r>
              <a:rPr lang="pl-PL" sz="2100" dirty="0" smtClean="0"/>
              <a:t>James Mill w </a:t>
            </a:r>
            <a:r>
              <a:rPr lang="pl-PL" sz="2100" dirty="0" smtClean="0">
                <a:solidFill>
                  <a:srgbClr val="FF0000"/>
                </a:solidFill>
              </a:rPr>
              <a:t>1813</a:t>
            </a:r>
            <a:r>
              <a:rPr lang="pl-PL" sz="2100" dirty="0" smtClean="0"/>
              <a:t> roku pisał o „</a:t>
            </a:r>
            <a:r>
              <a:rPr lang="pl-PL" sz="2100" dirty="0" smtClean="0">
                <a:solidFill>
                  <a:srgbClr val="FF0000"/>
                </a:solidFill>
              </a:rPr>
              <a:t>szybkim postępie, jaki czyni miłość do edukacji  wśród niższych klas w Anglii</a:t>
            </a:r>
            <a:r>
              <a:rPr lang="pl-PL" sz="2100" dirty="0" smtClean="0"/>
              <a:t>.”</a:t>
            </a:r>
          </a:p>
          <a:p>
            <a:pPr eaLnBrk="1" hangingPunct="1">
              <a:lnSpc>
                <a:spcPct val="80000"/>
              </a:lnSpc>
            </a:pPr>
            <a:endParaRPr lang="pl-PL" sz="2100" dirty="0" smtClean="0"/>
          </a:p>
          <a:p>
            <a:pPr eaLnBrk="1" hangingPunct="1">
              <a:lnSpc>
                <a:spcPct val="80000"/>
              </a:lnSpc>
            </a:pPr>
            <a:r>
              <a:rPr lang="pl-PL" sz="2100" dirty="0" smtClean="0"/>
              <a:t>Również w Stanach Zjednoczonych „</a:t>
            </a:r>
            <a:r>
              <a:rPr lang="pl-PL" sz="2100" dirty="0" smtClean="0">
                <a:solidFill>
                  <a:srgbClr val="FF0000"/>
                </a:solidFill>
              </a:rPr>
              <a:t>rząd</a:t>
            </a:r>
            <a:r>
              <a:rPr lang="pl-PL" sz="2100" dirty="0" smtClean="0"/>
              <a:t> wprowadził ‘</a:t>
            </a:r>
            <a:r>
              <a:rPr lang="pl-PL" sz="2100" dirty="0" smtClean="0">
                <a:solidFill>
                  <a:srgbClr val="FF0000"/>
                </a:solidFill>
              </a:rPr>
              <a:t>bezpłatne</a:t>
            </a:r>
            <a:r>
              <a:rPr lang="pl-PL" sz="2100" dirty="0" smtClean="0"/>
              <a:t> </a:t>
            </a:r>
            <a:r>
              <a:rPr lang="pl-PL" sz="2100" dirty="0" smtClean="0">
                <a:solidFill>
                  <a:srgbClr val="FF0000"/>
                </a:solidFill>
              </a:rPr>
              <a:t>szkolnictwo</a:t>
            </a:r>
            <a:r>
              <a:rPr lang="pl-PL" sz="2100" dirty="0" smtClean="0"/>
              <a:t>’, krótko przed tym jak stało się ono </a:t>
            </a:r>
            <a:r>
              <a:rPr lang="pl-PL" sz="2100" dirty="0" smtClean="0">
                <a:solidFill>
                  <a:srgbClr val="FF0000"/>
                </a:solidFill>
              </a:rPr>
              <a:t>prawie powszechne</a:t>
            </a:r>
            <a:r>
              <a:rPr lang="pl-PL" sz="2100" dirty="0" smtClean="0"/>
              <a:t>.”</a:t>
            </a:r>
          </a:p>
        </p:txBody>
      </p:sp>
    </p:spTree>
    <p:extLst>
      <p:ext uri="{BB962C8B-B14F-4D97-AF65-F5344CB8AC3E}">
        <p14:creationId xmlns:p14="http://schemas.microsoft.com/office/powerpoint/2010/main" val="375374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8888" y="188913"/>
            <a:ext cx="7577137" cy="935831"/>
          </a:xfrm>
        </p:spPr>
        <p:txBody>
          <a:bodyPr/>
          <a:lstStyle/>
          <a:p>
            <a:pPr eaLnBrk="1" hangingPunct="1"/>
            <a:r>
              <a:rPr lang="pl-PL" dirty="0" smtClean="0"/>
              <a:t>Opieka medyczna</a:t>
            </a:r>
          </a:p>
        </p:txBody>
      </p:sp>
      <p:sp>
        <p:nvSpPr>
          <p:cNvPr id="29699" name="Rectangle 3"/>
          <p:cNvSpPr>
            <a:spLocks noGrp="1" noChangeArrowheads="1"/>
          </p:cNvSpPr>
          <p:nvPr>
            <p:ph type="body" idx="1"/>
          </p:nvPr>
        </p:nvSpPr>
        <p:spPr>
          <a:xfrm>
            <a:off x="323528" y="1412776"/>
            <a:ext cx="8280400" cy="5688013"/>
          </a:xfrm>
        </p:spPr>
        <p:txBody>
          <a:bodyPr/>
          <a:lstStyle/>
          <a:p>
            <a:pPr eaLnBrk="1" hangingPunct="1">
              <a:lnSpc>
                <a:spcPct val="80000"/>
              </a:lnSpc>
            </a:pPr>
            <a:r>
              <a:rPr lang="en-US" sz="2100" dirty="0" smtClean="0"/>
              <a:t>W 1957 </a:t>
            </a:r>
            <a:r>
              <a:rPr lang="en-US" sz="2100" dirty="0" err="1" smtClean="0"/>
              <a:t>roku</a:t>
            </a:r>
            <a:r>
              <a:rPr lang="en-US" sz="2100" dirty="0" smtClean="0"/>
              <a:t>  </a:t>
            </a:r>
            <a:r>
              <a:rPr lang="en-US" sz="2100" dirty="0" err="1" smtClean="0"/>
              <a:t>sondaż</a:t>
            </a:r>
            <a:r>
              <a:rPr lang="en-US" sz="2100" dirty="0" smtClean="0"/>
              <a:t> </a:t>
            </a:r>
            <a:r>
              <a:rPr lang="en-US" sz="2100" i="1" dirty="0" smtClean="0"/>
              <a:t>National Opinion Research Cent</a:t>
            </a:r>
            <a:r>
              <a:rPr lang="pl-PL" sz="2100" i="1" dirty="0" smtClean="0"/>
              <a:t>re</a:t>
            </a:r>
            <a:r>
              <a:rPr lang="en-US" sz="2100" dirty="0" smtClean="0"/>
              <a:t>:</a:t>
            </a:r>
            <a:r>
              <a:rPr lang="pl-PL" sz="2100" dirty="0" smtClean="0"/>
              <a:t> “</a:t>
            </a:r>
            <a:r>
              <a:rPr lang="pl-PL" sz="2100" dirty="0" smtClean="0">
                <a:solidFill>
                  <a:srgbClr val="FF0000"/>
                </a:solidFill>
              </a:rPr>
              <a:t>prawie jedna na 20 osób starszej generacji (w wieku 65 lat i powyżej) przyznała, iż obywa się bez niezbędnej opieki medycznej, gdyż nie było jej na to stać</a:t>
            </a:r>
            <a:r>
              <a:rPr lang="pl-PL" sz="2100" dirty="0" smtClean="0"/>
              <a:t>.” </a:t>
            </a:r>
          </a:p>
          <a:p>
            <a:pPr eaLnBrk="1" hangingPunct="1">
              <a:lnSpc>
                <a:spcPct val="80000"/>
              </a:lnSpc>
            </a:pPr>
            <a:r>
              <a:rPr lang="pl-PL" sz="2100" dirty="0" smtClean="0"/>
              <a:t>Jeśli </a:t>
            </a:r>
            <a:r>
              <a:rPr lang="pl-PL" sz="2100" dirty="0" smtClean="0">
                <a:solidFill>
                  <a:srgbClr val="FF0000"/>
                </a:solidFill>
              </a:rPr>
              <a:t>95%  starszych </a:t>
            </a:r>
            <a:r>
              <a:rPr lang="pl-PL" sz="2100" dirty="0" smtClean="0"/>
              <a:t>ludzi mogło sobie </a:t>
            </a:r>
            <a:r>
              <a:rPr lang="pl-PL" sz="2100" dirty="0" smtClean="0">
                <a:solidFill>
                  <a:srgbClr val="FF0000"/>
                </a:solidFill>
              </a:rPr>
              <a:t>pozwolić</a:t>
            </a:r>
            <a:r>
              <a:rPr lang="pl-PL" sz="2100" dirty="0" smtClean="0"/>
              <a:t> na te opiekę to dlaczego potrzeby był rządowy program opieki nad starszymi ludźmi?</a:t>
            </a:r>
          </a:p>
          <a:p>
            <a:pPr eaLnBrk="1" hangingPunct="1">
              <a:lnSpc>
                <a:spcPct val="80000"/>
              </a:lnSpc>
            </a:pPr>
            <a:endParaRPr lang="pl-PL" sz="2100" dirty="0" smtClean="0"/>
          </a:p>
          <a:p>
            <a:pPr eaLnBrk="1" hangingPunct="1">
              <a:lnSpc>
                <a:spcPct val="80000"/>
              </a:lnSpc>
            </a:pPr>
            <a:r>
              <a:rPr lang="pl-PL" sz="2100" dirty="0" smtClean="0"/>
              <a:t>„</a:t>
            </a:r>
            <a:r>
              <a:rPr lang="pl-PL" sz="2100" dirty="0" smtClean="0">
                <a:solidFill>
                  <a:srgbClr val="FF0000"/>
                </a:solidFill>
              </a:rPr>
              <a:t>Zadanie</a:t>
            </a:r>
            <a:r>
              <a:rPr lang="pl-PL" sz="2100" dirty="0" smtClean="0"/>
              <a:t>, jakie stoi zatem przed </a:t>
            </a:r>
            <a:r>
              <a:rPr lang="pl-PL" sz="2100" dirty="0" smtClean="0">
                <a:solidFill>
                  <a:srgbClr val="FF0000"/>
                </a:solidFill>
              </a:rPr>
              <a:t>politycznym graczem</a:t>
            </a:r>
            <a:r>
              <a:rPr lang="pl-PL" sz="2100" dirty="0" smtClean="0"/>
              <a:t>, to zidentyfikowanie tych usług, za które płaci jego podstawowy i dobrze określony elektorat, i </a:t>
            </a:r>
            <a:r>
              <a:rPr lang="pl-PL" sz="2100" dirty="0" smtClean="0">
                <a:solidFill>
                  <a:srgbClr val="FF0000"/>
                </a:solidFill>
              </a:rPr>
              <a:t>obmyślenie</a:t>
            </a:r>
            <a:r>
              <a:rPr lang="pl-PL" sz="2100" dirty="0" smtClean="0"/>
              <a:t>, jaki sposób </a:t>
            </a:r>
            <a:r>
              <a:rPr lang="pl-PL" sz="2100" dirty="0" smtClean="0">
                <a:solidFill>
                  <a:srgbClr val="FF0000"/>
                </a:solidFill>
              </a:rPr>
              <a:t>koszt tych usług mógłby być rozłożony na całe społeczeństwo</a:t>
            </a:r>
            <a:r>
              <a:rPr lang="pl-PL" sz="2100" dirty="0" smtClean="0"/>
              <a:t>. Udany pomysł nie polega tu na tym, że robi się coś, czego do tej pory nie robiono, lecz na rozłożeniu kosztów na całe społeczeństwo. </a:t>
            </a:r>
            <a:r>
              <a:rPr lang="pl-PL" sz="2100" dirty="0" smtClean="0">
                <a:solidFill>
                  <a:srgbClr val="FF0000"/>
                </a:solidFill>
              </a:rPr>
              <a:t>Propozycja ulżenia wyborcom, kosztem innych, może odnieść skutek tylko wtedy, kiedy znaczna ich liczba płaci już za usługi, które potem stają się darmowe</a:t>
            </a:r>
            <a:r>
              <a:rPr lang="pl-PL" sz="2100" dirty="0" smtClean="0"/>
              <a:t>.”</a:t>
            </a:r>
            <a:endParaRPr lang="en-US" sz="2100" dirty="0" smtClean="0"/>
          </a:p>
          <a:p>
            <a:pPr lvl="1" eaLnBrk="1" hangingPunct="1">
              <a:lnSpc>
                <a:spcPct val="80000"/>
              </a:lnSpc>
            </a:pPr>
            <a:r>
              <a:rPr lang="en-US" sz="1900" dirty="0" smtClean="0"/>
              <a:t>Tobin J., Wallis W.A. </a:t>
            </a:r>
            <a:r>
              <a:rPr lang="en-US" sz="1900" i="1" dirty="0" smtClean="0"/>
              <a:t>Welfare Programs” An Economic </a:t>
            </a:r>
            <a:r>
              <a:rPr lang="en-US" sz="1900" i="1" dirty="0" err="1" smtClean="0"/>
              <a:t>Appr</a:t>
            </a:r>
            <a:r>
              <a:rPr lang="pl-PL" sz="1900" i="1" dirty="0" smtClean="0"/>
              <a:t>a</a:t>
            </a:r>
            <a:r>
              <a:rPr lang="en-US" sz="1900" i="1" dirty="0" err="1" smtClean="0"/>
              <a:t>isal</a:t>
            </a:r>
            <a:r>
              <a:rPr lang="en-US" sz="1900" dirty="0" smtClean="0"/>
              <a:t>, American Enterprise Institute, Washington 1968, s. 47.</a:t>
            </a:r>
            <a:endParaRPr lang="pl-PL" sz="1900" dirty="0" smtClean="0"/>
          </a:p>
        </p:txBody>
      </p:sp>
    </p:spTree>
    <p:extLst>
      <p:ext uri="{BB962C8B-B14F-4D97-AF65-F5344CB8AC3E}">
        <p14:creationId xmlns:p14="http://schemas.microsoft.com/office/powerpoint/2010/main" val="377308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Grp="1" noChangeArrowheads="1"/>
          </p:cNvSpPr>
          <p:nvPr>
            <p:ph type="title"/>
          </p:nvPr>
        </p:nvSpPr>
        <p:spPr>
          <a:xfrm>
            <a:off x="1228725" y="188913"/>
            <a:ext cx="7577138" cy="668337"/>
          </a:xfrm>
        </p:spPr>
        <p:txBody>
          <a:bodyPr/>
          <a:lstStyle/>
          <a:p>
            <a:pPr eaLnBrk="1" hangingPunct="1"/>
            <a:r>
              <a:rPr lang="pl-PL" sz="2400" dirty="0" smtClean="0"/>
              <a:t>Rząd a rynek</a:t>
            </a:r>
            <a:endParaRPr lang="en-GB" sz="2400" dirty="0" smtClean="0"/>
          </a:p>
        </p:txBody>
      </p:sp>
      <p:sp>
        <p:nvSpPr>
          <p:cNvPr id="419845" name="Freeform 5"/>
          <p:cNvSpPr>
            <a:spLocks/>
          </p:cNvSpPr>
          <p:nvPr/>
        </p:nvSpPr>
        <p:spPr bwMode="auto">
          <a:xfrm>
            <a:off x="3629025" y="1766888"/>
            <a:ext cx="4767263" cy="4184650"/>
          </a:xfrm>
          <a:custGeom>
            <a:avLst/>
            <a:gdLst>
              <a:gd name="T0" fmla="*/ 0 w 2980"/>
              <a:gd name="T1" fmla="*/ 2147483647 h 2633"/>
              <a:gd name="T2" fmla="*/ 2147483647 w 2980"/>
              <a:gd name="T3" fmla="*/ 0 h 2633"/>
              <a:gd name="T4" fmla="*/ 0 60000 65536"/>
              <a:gd name="T5" fmla="*/ 0 60000 65536"/>
              <a:gd name="T6" fmla="*/ 0 w 2980"/>
              <a:gd name="T7" fmla="*/ 0 h 2633"/>
              <a:gd name="T8" fmla="*/ 2980 w 2980"/>
              <a:gd name="T9" fmla="*/ 2633 h 2633"/>
            </a:gdLst>
            <a:ahLst/>
            <a:cxnLst>
              <a:cxn ang="T4">
                <a:pos x="T0" y="T1"/>
              </a:cxn>
              <a:cxn ang="T5">
                <a:pos x="T2" y="T3"/>
              </a:cxn>
            </a:cxnLst>
            <a:rect l="T6" t="T7" r="T8" b="T9"/>
            <a:pathLst>
              <a:path w="2980" h="2633">
                <a:moveTo>
                  <a:pt x="0" y="2633"/>
                </a:moveTo>
                <a:cubicBezTo>
                  <a:pt x="496" y="2194"/>
                  <a:pt x="2359" y="549"/>
                  <a:pt x="2980" y="0"/>
                </a:cubicBezTo>
              </a:path>
            </a:pathLst>
          </a:cu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a:p>
        </p:txBody>
      </p:sp>
      <p:sp>
        <p:nvSpPr>
          <p:cNvPr id="58373" name="Rectangle 6"/>
          <p:cNvSpPr>
            <a:spLocks noChangeArrowheads="1"/>
          </p:cNvSpPr>
          <p:nvPr/>
        </p:nvSpPr>
        <p:spPr bwMode="auto">
          <a:xfrm>
            <a:off x="0"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p>
        </p:txBody>
      </p:sp>
      <p:sp>
        <p:nvSpPr>
          <p:cNvPr id="419847" name="Line 7"/>
          <p:cNvSpPr>
            <a:spLocks noChangeShapeType="1"/>
          </p:cNvSpPr>
          <p:nvPr/>
        </p:nvSpPr>
        <p:spPr bwMode="auto">
          <a:xfrm flipV="1">
            <a:off x="3636963" y="1484313"/>
            <a:ext cx="0" cy="446563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419848" name="Freeform 8"/>
          <p:cNvSpPr>
            <a:spLocks/>
          </p:cNvSpPr>
          <p:nvPr/>
        </p:nvSpPr>
        <p:spPr bwMode="auto">
          <a:xfrm>
            <a:off x="3636963" y="5935663"/>
            <a:ext cx="5326062" cy="14287"/>
          </a:xfrm>
          <a:custGeom>
            <a:avLst/>
            <a:gdLst>
              <a:gd name="T0" fmla="*/ 0 w 3355"/>
              <a:gd name="T1" fmla="*/ 2147483647 h 9"/>
              <a:gd name="T2" fmla="*/ 2147483647 w 3355"/>
              <a:gd name="T3" fmla="*/ 0 h 9"/>
              <a:gd name="T4" fmla="*/ 0 60000 65536"/>
              <a:gd name="T5" fmla="*/ 0 60000 65536"/>
              <a:gd name="T6" fmla="*/ 0 w 3355"/>
              <a:gd name="T7" fmla="*/ 0 h 9"/>
              <a:gd name="T8" fmla="*/ 3355 w 3355"/>
              <a:gd name="T9" fmla="*/ 9 h 9"/>
            </a:gdLst>
            <a:ahLst/>
            <a:cxnLst>
              <a:cxn ang="T4">
                <a:pos x="T0" y="T1"/>
              </a:cxn>
              <a:cxn ang="T5">
                <a:pos x="T2" y="T3"/>
              </a:cxn>
            </a:cxnLst>
            <a:rect l="T6" t="T7" r="T8" b="T9"/>
            <a:pathLst>
              <a:path w="3355" h="9">
                <a:moveTo>
                  <a:pt x="0" y="9"/>
                </a:moveTo>
                <a:lnTo>
                  <a:pt x="3355" y="0"/>
                </a:lnTo>
              </a:path>
            </a:pathLst>
          </a:cu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GB"/>
          </a:p>
        </p:txBody>
      </p:sp>
      <p:sp>
        <p:nvSpPr>
          <p:cNvPr id="419850" name="Line 10"/>
          <p:cNvSpPr>
            <a:spLocks noChangeShapeType="1"/>
          </p:cNvSpPr>
          <p:nvPr/>
        </p:nvSpPr>
        <p:spPr bwMode="auto">
          <a:xfrm flipH="1">
            <a:off x="8388350" y="1773238"/>
            <a:ext cx="1588" cy="4176712"/>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19851" name="Line 11"/>
          <p:cNvSpPr>
            <a:spLocks noChangeShapeType="1"/>
          </p:cNvSpPr>
          <p:nvPr/>
        </p:nvSpPr>
        <p:spPr bwMode="auto">
          <a:xfrm flipH="1">
            <a:off x="3635375" y="1773238"/>
            <a:ext cx="4754563"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19852" name="Text Box 12"/>
          <p:cNvSpPr txBox="1">
            <a:spLocks noChangeArrowheads="1"/>
          </p:cNvSpPr>
          <p:nvPr/>
        </p:nvSpPr>
        <p:spPr bwMode="auto">
          <a:xfrm>
            <a:off x="8027988" y="6021388"/>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100%</a:t>
            </a:r>
          </a:p>
        </p:txBody>
      </p:sp>
      <p:sp>
        <p:nvSpPr>
          <p:cNvPr id="419853" name="Text Box 13"/>
          <p:cNvSpPr txBox="1">
            <a:spLocks noChangeArrowheads="1"/>
          </p:cNvSpPr>
          <p:nvPr/>
        </p:nvSpPr>
        <p:spPr bwMode="auto">
          <a:xfrm>
            <a:off x="2844800" y="1628775"/>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100%</a:t>
            </a:r>
          </a:p>
        </p:txBody>
      </p:sp>
      <p:sp>
        <p:nvSpPr>
          <p:cNvPr id="419854" name="Text Box 14"/>
          <p:cNvSpPr txBox="1">
            <a:spLocks noChangeArrowheads="1"/>
          </p:cNvSpPr>
          <p:nvPr/>
        </p:nvSpPr>
        <p:spPr bwMode="auto">
          <a:xfrm>
            <a:off x="2900362" y="491648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dirty="0"/>
              <a:t>20%</a:t>
            </a:r>
          </a:p>
        </p:txBody>
      </p:sp>
      <p:sp>
        <p:nvSpPr>
          <p:cNvPr id="419855" name="Text Box 15"/>
          <p:cNvSpPr txBox="1">
            <a:spLocks noChangeArrowheads="1"/>
          </p:cNvSpPr>
          <p:nvPr/>
        </p:nvSpPr>
        <p:spPr bwMode="auto">
          <a:xfrm>
            <a:off x="2916238" y="4076700"/>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40%</a:t>
            </a:r>
          </a:p>
        </p:txBody>
      </p:sp>
      <p:sp>
        <p:nvSpPr>
          <p:cNvPr id="419856" name="Text Box 16"/>
          <p:cNvSpPr txBox="1">
            <a:spLocks noChangeArrowheads="1"/>
          </p:cNvSpPr>
          <p:nvPr/>
        </p:nvSpPr>
        <p:spPr bwMode="auto">
          <a:xfrm>
            <a:off x="2916238" y="3141663"/>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60%</a:t>
            </a:r>
          </a:p>
        </p:txBody>
      </p:sp>
      <p:sp>
        <p:nvSpPr>
          <p:cNvPr id="419857" name="Text Box 17"/>
          <p:cNvSpPr txBox="1">
            <a:spLocks noChangeArrowheads="1"/>
          </p:cNvSpPr>
          <p:nvPr/>
        </p:nvSpPr>
        <p:spPr bwMode="auto">
          <a:xfrm>
            <a:off x="2916238" y="242093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80%</a:t>
            </a:r>
          </a:p>
        </p:txBody>
      </p:sp>
      <p:sp>
        <p:nvSpPr>
          <p:cNvPr id="419858" name="Text Box 18"/>
          <p:cNvSpPr txBox="1">
            <a:spLocks noChangeArrowheads="1"/>
          </p:cNvSpPr>
          <p:nvPr/>
        </p:nvSpPr>
        <p:spPr bwMode="auto">
          <a:xfrm>
            <a:off x="4140200" y="6021388"/>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20%</a:t>
            </a:r>
          </a:p>
        </p:txBody>
      </p:sp>
      <p:sp>
        <p:nvSpPr>
          <p:cNvPr id="419859" name="Text Box 19"/>
          <p:cNvSpPr txBox="1">
            <a:spLocks noChangeArrowheads="1"/>
          </p:cNvSpPr>
          <p:nvPr/>
        </p:nvSpPr>
        <p:spPr bwMode="auto">
          <a:xfrm>
            <a:off x="5219700" y="6021388"/>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40%</a:t>
            </a:r>
          </a:p>
        </p:txBody>
      </p:sp>
      <p:sp>
        <p:nvSpPr>
          <p:cNvPr id="419860" name="Text Box 20"/>
          <p:cNvSpPr txBox="1">
            <a:spLocks noChangeArrowheads="1"/>
          </p:cNvSpPr>
          <p:nvPr/>
        </p:nvSpPr>
        <p:spPr bwMode="auto">
          <a:xfrm>
            <a:off x="6229350" y="6021388"/>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60%</a:t>
            </a:r>
          </a:p>
        </p:txBody>
      </p:sp>
      <p:sp>
        <p:nvSpPr>
          <p:cNvPr id="419861" name="Text Box 21"/>
          <p:cNvSpPr txBox="1">
            <a:spLocks noChangeArrowheads="1"/>
          </p:cNvSpPr>
          <p:nvPr/>
        </p:nvSpPr>
        <p:spPr bwMode="auto">
          <a:xfrm>
            <a:off x="7164388" y="602138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80%</a:t>
            </a:r>
          </a:p>
        </p:txBody>
      </p:sp>
      <p:sp>
        <p:nvSpPr>
          <p:cNvPr id="419862" name="Text Box 22"/>
          <p:cNvSpPr txBox="1">
            <a:spLocks noChangeArrowheads="1"/>
          </p:cNvSpPr>
          <p:nvPr/>
        </p:nvSpPr>
        <p:spPr bwMode="auto">
          <a:xfrm>
            <a:off x="3276600" y="5805488"/>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a:t>A</a:t>
            </a:r>
          </a:p>
        </p:txBody>
      </p:sp>
      <p:sp>
        <p:nvSpPr>
          <p:cNvPr id="419863" name="Text Box 23"/>
          <p:cNvSpPr txBox="1">
            <a:spLocks noChangeArrowheads="1"/>
          </p:cNvSpPr>
          <p:nvPr/>
        </p:nvSpPr>
        <p:spPr bwMode="auto">
          <a:xfrm>
            <a:off x="8459788" y="1557338"/>
            <a:ext cx="303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a:t>B</a:t>
            </a:r>
            <a:endParaRPr lang="en-GB" sz="1600" b="0" i="1"/>
          </a:p>
        </p:txBody>
      </p:sp>
      <p:sp>
        <p:nvSpPr>
          <p:cNvPr id="419864" name="Freeform 24"/>
          <p:cNvSpPr>
            <a:spLocks/>
          </p:cNvSpPr>
          <p:nvPr/>
        </p:nvSpPr>
        <p:spPr bwMode="auto">
          <a:xfrm>
            <a:off x="3635375" y="1773238"/>
            <a:ext cx="4748213" cy="4176712"/>
          </a:xfrm>
          <a:custGeom>
            <a:avLst/>
            <a:gdLst>
              <a:gd name="T0" fmla="*/ 0 w 2991"/>
              <a:gd name="T1" fmla="*/ 2147483647 h 2631"/>
              <a:gd name="T2" fmla="*/ 2147483647 w 2991"/>
              <a:gd name="T3" fmla="*/ 2147483647 h 2631"/>
              <a:gd name="T4" fmla="*/ 2147483647 w 2991"/>
              <a:gd name="T5" fmla="*/ 2147483647 h 2631"/>
              <a:gd name="T6" fmla="*/ 2147483647 w 2991"/>
              <a:gd name="T7" fmla="*/ 2147483647 h 2631"/>
              <a:gd name="T8" fmla="*/ 2147483647 w 2991"/>
              <a:gd name="T9" fmla="*/ 2147483647 h 2631"/>
              <a:gd name="T10" fmla="*/ 2147483647 w 2991"/>
              <a:gd name="T11" fmla="*/ 2147483647 h 2631"/>
              <a:gd name="T12" fmla="*/ 2147483647 w 2991"/>
              <a:gd name="T13" fmla="*/ 2147483647 h 2631"/>
              <a:gd name="T14" fmla="*/ 2147483647 w 2991"/>
              <a:gd name="T15" fmla="*/ 0 h 2631"/>
              <a:gd name="T16" fmla="*/ 0 60000 65536"/>
              <a:gd name="T17" fmla="*/ 0 60000 65536"/>
              <a:gd name="T18" fmla="*/ 0 60000 65536"/>
              <a:gd name="T19" fmla="*/ 0 60000 65536"/>
              <a:gd name="T20" fmla="*/ 0 60000 65536"/>
              <a:gd name="T21" fmla="*/ 0 60000 65536"/>
              <a:gd name="T22" fmla="*/ 0 60000 65536"/>
              <a:gd name="T23" fmla="*/ 0 60000 65536"/>
              <a:gd name="T24" fmla="*/ 0 w 2991"/>
              <a:gd name="T25" fmla="*/ 0 h 2631"/>
              <a:gd name="T26" fmla="*/ 2991 w 2991"/>
              <a:gd name="T27" fmla="*/ 2631 h 26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91" h="2631">
                <a:moveTo>
                  <a:pt x="0" y="2631"/>
                </a:moveTo>
                <a:cubicBezTo>
                  <a:pt x="194" y="2610"/>
                  <a:pt x="855" y="2556"/>
                  <a:pt x="1166" y="2506"/>
                </a:cubicBezTo>
                <a:cubicBezTo>
                  <a:pt x="1477" y="2456"/>
                  <a:pt x="1663" y="2399"/>
                  <a:pt x="1867" y="2331"/>
                </a:cubicBezTo>
                <a:cubicBezTo>
                  <a:pt x="2071" y="2263"/>
                  <a:pt x="2258" y="2214"/>
                  <a:pt x="2393" y="2097"/>
                </a:cubicBezTo>
                <a:cubicBezTo>
                  <a:pt x="2528" y="1980"/>
                  <a:pt x="2607" y="1790"/>
                  <a:pt x="2677" y="1629"/>
                </a:cubicBezTo>
                <a:cubicBezTo>
                  <a:pt x="2747" y="1468"/>
                  <a:pt x="2779" y="1273"/>
                  <a:pt x="2811" y="1129"/>
                </a:cubicBezTo>
                <a:cubicBezTo>
                  <a:pt x="2843" y="985"/>
                  <a:pt x="2839" y="949"/>
                  <a:pt x="2869" y="761"/>
                </a:cubicBezTo>
                <a:cubicBezTo>
                  <a:pt x="2899" y="573"/>
                  <a:pt x="2966" y="159"/>
                  <a:pt x="2991" y="0"/>
                </a:cubicBezTo>
              </a:path>
            </a:pathLst>
          </a:custGeom>
          <a:noFill/>
          <a:ln w="5715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a:p>
        </p:txBody>
      </p:sp>
      <p:sp>
        <p:nvSpPr>
          <p:cNvPr id="419866" name="Line 26"/>
          <p:cNvSpPr>
            <a:spLocks noChangeShapeType="1"/>
          </p:cNvSpPr>
          <p:nvPr/>
        </p:nvSpPr>
        <p:spPr bwMode="auto">
          <a:xfrm flipH="1">
            <a:off x="7451725" y="5084763"/>
            <a:ext cx="0" cy="865187"/>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19867" name="Line 27"/>
          <p:cNvSpPr>
            <a:spLocks noChangeShapeType="1"/>
          </p:cNvSpPr>
          <p:nvPr/>
        </p:nvSpPr>
        <p:spPr bwMode="auto">
          <a:xfrm flipH="1">
            <a:off x="3635375" y="5084763"/>
            <a:ext cx="38163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19868" name="Line 28"/>
          <p:cNvSpPr>
            <a:spLocks noChangeShapeType="1"/>
          </p:cNvSpPr>
          <p:nvPr/>
        </p:nvSpPr>
        <p:spPr bwMode="auto">
          <a:xfrm flipV="1">
            <a:off x="3635375" y="1773238"/>
            <a:ext cx="0" cy="4176712"/>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419869" name="Line 29"/>
          <p:cNvSpPr>
            <a:spLocks noChangeShapeType="1"/>
          </p:cNvSpPr>
          <p:nvPr/>
        </p:nvSpPr>
        <p:spPr bwMode="auto">
          <a:xfrm>
            <a:off x="3635375" y="5949950"/>
            <a:ext cx="4752975" cy="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419870" name="Oval 30"/>
          <p:cNvSpPr>
            <a:spLocks noChangeArrowheads="1"/>
          </p:cNvSpPr>
          <p:nvPr/>
        </p:nvSpPr>
        <p:spPr bwMode="auto">
          <a:xfrm>
            <a:off x="7413625" y="5924550"/>
            <a:ext cx="71438" cy="73025"/>
          </a:xfrm>
          <a:prstGeom prst="ellipse">
            <a:avLst/>
          </a:prstGeom>
          <a:solidFill>
            <a:schemeClr val="accent1"/>
          </a:solidFill>
          <a:ln w="9525">
            <a:solidFill>
              <a:schemeClr val="tx1"/>
            </a:solidFill>
            <a:miter lim="800000"/>
            <a:headEnd/>
            <a:tailEnd/>
          </a:ln>
        </p:spPr>
        <p:txBody>
          <a:bodyPr wrap="none" anchor="ctr"/>
          <a:lstStyle/>
          <a:p>
            <a:endParaRPr lang="pl-PL"/>
          </a:p>
        </p:txBody>
      </p:sp>
      <p:sp>
        <p:nvSpPr>
          <p:cNvPr id="419871" name="Oval 31"/>
          <p:cNvSpPr>
            <a:spLocks noChangeArrowheads="1"/>
          </p:cNvSpPr>
          <p:nvPr/>
        </p:nvSpPr>
        <p:spPr bwMode="auto">
          <a:xfrm>
            <a:off x="3616325" y="5051425"/>
            <a:ext cx="71438" cy="73025"/>
          </a:xfrm>
          <a:prstGeom prst="ellipse">
            <a:avLst/>
          </a:prstGeom>
          <a:solidFill>
            <a:schemeClr val="accent1"/>
          </a:solidFill>
          <a:ln w="9525">
            <a:solidFill>
              <a:schemeClr val="tx1"/>
            </a:solidFill>
            <a:miter lim="800000"/>
            <a:headEnd/>
            <a:tailEnd/>
          </a:ln>
        </p:spPr>
        <p:txBody>
          <a:bodyPr wrap="none" anchor="ctr"/>
          <a:lstStyle/>
          <a:p>
            <a:endParaRPr lang="pl-PL"/>
          </a:p>
        </p:txBody>
      </p:sp>
      <p:sp>
        <p:nvSpPr>
          <p:cNvPr id="419872" name="Oval 32"/>
          <p:cNvSpPr>
            <a:spLocks noChangeArrowheads="1"/>
          </p:cNvSpPr>
          <p:nvPr/>
        </p:nvSpPr>
        <p:spPr bwMode="auto">
          <a:xfrm>
            <a:off x="8350250" y="1730375"/>
            <a:ext cx="71438" cy="73025"/>
          </a:xfrm>
          <a:prstGeom prst="ellipse">
            <a:avLst/>
          </a:prstGeom>
          <a:solidFill>
            <a:schemeClr val="accent1"/>
          </a:solidFill>
          <a:ln w="9525">
            <a:solidFill>
              <a:schemeClr val="tx1"/>
            </a:solidFill>
            <a:miter lim="800000"/>
            <a:headEnd/>
            <a:tailEnd/>
          </a:ln>
        </p:spPr>
        <p:txBody>
          <a:bodyPr wrap="none" anchor="ctr"/>
          <a:lstStyle/>
          <a:p>
            <a:endParaRPr lang="pl-PL"/>
          </a:p>
        </p:txBody>
      </p:sp>
      <p:sp>
        <p:nvSpPr>
          <p:cNvPr id="419873" name="Oval 33"/>
          <p:cNvSpPr>
            <a:spLocks noChangeArrowheads="1"/>
          </p:cNvSpPr>
          <p:nvPr/>
        </p:nvSpPr>
        <p:spPr bwMode="auto">
          <a:xfrm>
            <a:off x="7418388" y="5056188"/>
            <a:ext cx="71437" cy="73025"/>
          </a:xfrm>
          <a:prstGeom prst="ellipse">
            <a:avLst/>
          </a:prstGeom>
          <a:solidFill>
            <a:schemeClr val="accent1"/>
          </a:solidFill>
          <a:ln w="9525">
            <a:solidFill>
              <a:schemeClr val="tx1"/>
            </a:solidFill>
            <a:miter lim="800000"/>
            <a:headEnd/>
            <a:tailEnd/>
          </a:ln>
        </p:spPr>
        <p:txBody>
          <a:bodyPr wrap="none" anchor="ctr"/>
          <a:lstStyle/>
          <a:p>
            <a:endParaRPr lang="pl-PL"/>
          </a:p>
        </p:txBody>
      </p:sp>
      <p:sp>
        <p:nvSpPr>
          <p:cNvPr id="419874" name="Text Box 34"/>
          <p:cNvSpPr txBox="1">
            <a:spLocks noChangeArrowheads="1"/>
          </p:cNvSpPr>
          <p:nvPr/>
        </p:nvSpPr>
        <p:spPr bwMode="auto">
          <a:xfrm>
            <a:off x="210084" y="3141663"/>
            <a:ext cx="1982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b="0" dirty="0"/>
              <a:t>zasada </a:t>
            </a:r>
            <a:r>
              <a:rPr lang="en-GB" b="0" dirty="0"/>
              <a:t>20/80</a:t>
            </a:r>
            <a:endParaRPr lang="pl-PL" b="0" dirty="0"/>
          </a:p>
          <a:p>
            <a:pPr eaLnBrk="1" hangingPunct="1"/>
            <a:r>
              <a:rPr lang="pl-PL" b="0" dirty="0"/>
              <a:t>(80/20)</a:t>
            </a:r>
            <a:endParaRPr lang="en-GB" b="0" dirty="0"/>
          </a:p>
        </p:txBody>
      </p:sp>
      <p:sp>
        <p:nvSpPr>
          <p:cNvPr id="419875" name="Oval 35"/>
          <p:cNvSpPr>
            <a:spLocks noChangeArrowheads="1"/>
          </p:cNvSpPr>
          <p:nvPr/>
        </p:nvSpPr>
        <p:spPr bwMode="auto">
          <a:xfrm>
            <a:off x="3597275" y="5907088"/>
            <a:ext cx="71438" cy="73025"/>
          </a:xfrm>
          <a:prstGeom prst="ellipse">
            <a:avLst/>
          </a:prstGeom>
          <a:solidFill>
            <a:schemeClr val="accent1"/>
          </a:solidFill>
          <a:ln w="9525">
            <a:solidFill>
              <a:schemeClr val="tx1"/>
            </a:solidFill>
            <a:miter lim="800000"/>
            <a:headEnd/>
            <a:tailEnd/>
          </a:ln>
        </p:spPr>
        <p:txBody>
          <a:bodyPr wrap="none" anchor="ctr"/>
          <a:lstStyle/>
          <a:p>
            <a:endParaRPr lang="pl-PL"/>
          </a:p>
        </p:txBody>
      </p:sp>
      <p:sp>
        <p:nvSpPr>
          <p:cNvPr id="419876" name="Text Box 36"/>
          <p:cNvSpPr txBox="1">
            <a:spLocks noChangeArrowheads="1"/>
          </p:cNvSpPr>
          <p:nvPr/>
        </p:nvSpPr>
        <p:spPr bwMode="auto">
          <a:xfrm>
            <a:off x="7553325" y="5084763"/>
            <a:ext cx="159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a:t>Krzywa Lorenza</a:t>
            </a:r>
          </a:p>
        </p:txBody>
      </p:sp>
      <p:sp>
        <p:nvSpPr>
          <p:cNvPr id="419877" name="Text Box 37"/>
          <p:cNvSpPr txBox="1">
            <a:spLocks noChangeArrowheads="1"/>
          </p:cNvSpPr>
          <p:nvPr/>
        </p:nvSpPr>
        <p:spPr bwMode="auto">
          <a:xfrm>
            <a:off x="4140200" y="2349500"/>
            <a:ext cx="3203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a:t>Krzywa proporcjonalnych efektów</a:t>
            </a:r>
          </a:p>
        </p:txBody>
      </p:sp>
      <p:sp>
        <p:nvSpPr>
          <p:cNvPr id="419878" name="Text Box 38"/>
          <p:cNvSpPr txBox="1">
            <a:spLocks noChangeArrowheads="1"/>
          </p:cNvSpPr>
          <p:nvPr/>
        </p:nvSpPr>
        <p:spPr bwMode="auto">
          <a:xfrm>
            <a:off x="4594225" y="6308725"/>
            <a:ext cx="4549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a:t>Stopień realizacji projektu (skumulowane efekty)</a:t>
            </a:r>
          </a:p>
        </p:txBody>
      </p:sp>
      <p:sp>
        <p:nvSpPr>
          <p:cNvPr id="419879" name="Text Box 39"/>
          <p:cNvSpPr txBox="1">
            <a:spLocks noChangeArrowheads="1"/>
          </p:cNvSpPr>
          <p:nvPr/>
        </p:nvSpPr>
        <p:spPr bwMode="auto">
          <a:xfrm>
            <a:off x="3276600" y="1125538"/>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a:t>Skumulowane nakłady (koszty)</a:t>
            </a:r>
          </a:p>
        </p:txBody>
      </p:sp>
    </p:spTree>
    <p:extLst>
      <p:ext uri="{BB962C8B-B14F-4D97-AF65-F5344CB8AC3E}">
        <p14:creationId xmlns:p14="http://schemas.microsoft.com/office/powerpoint/2010/main" val="210875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7"/>
                                        </p:tgtEl>
                                        <p:attrNameLst>
                                          <p:attrName>style.visibility</p:attrName>
                                        </p:attrNameLst>
                                      </p:cBhvr>
                                      <p:to>
                                        <p:strVal val="visible"/>
                                      </p:to>
                                    </p:set>
                                    <p:anim calcmode="lin" valueType="num">
                                      <p:cBhvr additive="base">
                                        <p:cTn id="7" dur="500" fill="hold"/>
                                        <p:tgtEl>
                                          <p:spTgt spid="419847"/>
                                        </p:tgtEl>
                                        <p:attrNameLst>
                                          <p:attrName>ppt_x</p:attrName>
                                        </p:attrNameLst>
                                      </p:cBhvr>
                                      <p:tavLst>
                                        <p:tav tm="0">
                                          <p:val>
                                            <p:strVal val="#ppt_x"/>
                                          </p:val>
                                        </p:tav>
                                        <p:tav tm="100000">
                                          <p:val>
                                            <p:strVal val="#ppt_x"/>
                                          </p:val>
                                        </p:tav>
                                      </p:tavLst>
                                    </p:anim>
                                    <p:anim calcmode="lin" valueType="num">
                                      <p:cBhvr additive="base">
                                        <p:cTn id="8" dur="500" fill="hold"/>
                                        <p:tgtEl>
                                          <p:spTgt spid="4198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48"/>
                                        </p:tgtEl>
                                        <p:attrNameLst>
                                          <p:attrName>style.visibility</p:attrName>
                                        </p:attrNameLst>
                                      </p:cBhvr>
                                      <p:to>
                                        <p:strVal val="visible"/>
                                      </p:to>
                                    </p:set>
                                    <p:anim calcmode="lin" valueType="num">
                                      <p:cBhvr additive="base">
                                        <p:cTn id="11" dur="500" fill="hold"/>
                                        <p:tgtEl>
                                          <p:spTgt spid="419848"/>
                                        </p:tgtEl>
                                        <p:attrNameLst>
                                          <p:attrName>ppt_x</p:attrName>
                                        </p:attrNameLst>
                                      </p:cBhvr>
                                      <p:tavLst>
                                        <p:tav tm="0">
                                          <p:val>
                                            <p:strVal val="#ppt_x"/>
                                          </p:val>
                                        </p:tav>
                                        <p:tav tm="100000">
                                          <p:val>
                                            <p:strVal val="#ppt_x"/>
                                          </p:val>
                                        </p:tav>
                                      </p:tavLst>
                                    </p:anim>
                                    <p:anim calcmode="lin" valueType="num">
                                      <p:cBhvr additive="base">
                                        <p:cTn id="12" dur="500" fill="hold"/>
                                        <p:tgtEl>
                                          <p:spTgt spid="419848"/>
                                        </p:tgtEl>
                                        <p:attrNameLst>
                                          <p:attrName>ppt_y</p:attrName>
                                        </p:attrNameLst>
                                      </p:cBhvr>
                                      <p:tavLst>
                                        <p:tav tm="0">
                                          <p:val>
                                            <p:strVal val="1+#ppt_h/2"/>
                                          </p:val>
                                        </p:tav>
                                        <p:tav tm="100000">
                                          <p:val>
                                            <p:strVal val="#ppt_y"/>
                                          </p:val>
                                        </p:tav>
                                      </p:tavLst>
                                    </p:anim>
                                  </p:childTnLst>
                                </p:cTn>
                              </p:par>
                              <p:par>
                                <p:cTn id="13" presetID="55" presetClass="entr" presetSubtype="0" fill="hold" grpId="0" nodeType="withEffect">
                                  <p:stCondLst>
                                    <p:cond delay="0"/>
                                  </p:stCondLst>
                                  <p:childTnLst>
                                    <p:set>
                                      <p:cBhvr>
                                        <p:cTn id="14" dur="1" fill="hold">
                                          <p:stCondLst>
                                            <p:cond delay="0"/>
                                          </p:stCondLst>
                                        </p:cTn>
                                        <p:tgtEl>
                                          <p:spTgt spid="419851"/>
                                        </p:tgtEl>
                                        <p:attrNameLst>
                                          <p:attrName>style.visibility</p:attrName>
                                        </p:attrNameLst>
                                      </p:cBhvr>
                                      <p:to>
                                        <p:strVal val="visible"/>
                                      </p:to>
                                    </p:set>
                                    <p:anim calcmode="lin" valueType="num">
                                      <p:cBhvr>
                                        <p:cTn id="15" dur="1000" fill="hold"/>
                                        <p:tgtEl>
                                          <p:spTgt spid="419851"/>
                                        </p:tgtEl>
                                        <p:attrNameLst>
                                          <p:attrName>ppt_w</p:attrName>
                                        </p:attrNameLst>
                                      </p:cBhvr>
                                      <p:tavLst>
                                        <p:tav tm="0">
                                          <p:val>
                                            <p:strVal val="#ppt_w*0.70"/>
                                          </p:val>
                                        </p:tav>
                                        <p:tav tm="100000">
                                          <p:val>
                                            <p:strVal val="#ppt_w"/>
                                          </p:val>
                                        </p:tav>
                                      </p:tavLst>
                                    </p:anim>
                                    <p:anim calcmode="lin" valueType="num">
                                      <p:cBhvr>
                                        <p:cTn id="16" dur="1000" fill="hold"/>
                                        <p:tgtEl>
                                          <p:spTgt spid="419851"/>
                                        </p:tgtEl>
                                        <p:attrNameLst>
                                          <p:attrName>ppt_h</p:attrName>
                                        </p:attrNameLst>
                                      </p:cBhvr>
                                      <p:tavLst>
                                        <p:tav tm="0">
                                          <p:val>
                                            <p:strVal val="#ppt_h"/>
                                          </p:val>
                                        </p:tav>
                                        <p:tav tm="100000">
                                          <p:val>
                                            <p:strVal val="#ppt_h"/>
                                          </p:val>
                                        </p:tav>
                                      </p:tavLst>
                                    </p:anim>
                                    <p:animEffect transition="in" filter="fade">
                                      <p:cBhvr>
                                        <p:cTn id="17" dur="1000"/>
                                        <p:tgtEl>
                                          <p:spTgt spid="419851"/>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419852"/>
                                        </p:tgtEl>
                                        <p:attrNameLst>
                                          <p:attrName>style.visibility</p:attrName>
                                        </p:attrNameLst>
                                      </p:cBhvr>
                                      <p:to>
                                        <p:strVal val="visible"/>
                                      </p:to>
                                    </p:set>
                                    <p:anim calcmode="lin" valueType="num">
                                      <p:cBhvr>
                                        <p:cTn id="20" dur="500" fill="hold"/>
                                        <p:tgtEl>
                                          <p:spTgt spid="419852"/>
                                        </p:tgtEl>
                                        <p:attrNameLst>
                                          <p:attrName>ppt_w</p:attrName>
                                        </p:attrNameLst>
                                      </p:cBhvr>
                                      <p:tavLst>
                                        <p:tav tm="0">
                                          <p:val>
                                            <p:fltVal val="0"/>
                                          </p:val>
                                        </p:tav>
                                        <p:tav tm="100000">
                                          <p:val>
                                            <p:strVal val="#ppt_w"/>
                                          </p:val>
                                        </p:tav>
                                      </p:tavLst>
                                    </p:anim>
                                    <p:anim calcmode="lin" valueType="num">
                                      <p:cBhvr>
                                        <p:cTn id="21" dur="500" fill="hold"/>
                                        <p:tgtEl>
                                          <p:spTgt spid="419852"/>
                                        </p:tgtEl>
                                        <p:attrNameLst>
                                          <p:attrName>ppt_h</p:attrName>
                                        </p:attrNameLst>
                                      </p:cBhvr>
                                      <p:tavLst>
                                        <p:tav tm="0">
                                          <p:val>
                                            <p:fltVal val="0"/>
                                          </p:val>
                                        </p:tav>
                                        <p:tav tm="100000">
                                          <p:val>
                                            <p:strVal val="#ppt_h"/>
                                          </p:val>
                                        </p:tav>
                                      </p:tavLst>
                                    </p:anim>
                                    <p:animEffect transition="in" filter="fade">
                                      <p:cBhvr>
                                        <p:cTn id="22" dur="500"/>
                                        <p:tgtEl>
                                          <p:spTgt spid="419852"/>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419853"/>
                                        </p:tgtEl>
                                        <p:attrNameLst>
                                          <p:attrName>style.visibility</p:attrName>
                                        </p:attrNameLst>
                                      </p:cBhvr>
                                      <p:to>
                                        <p:strVal val="visible"/>
                                      </p:to>
                                    </p:set>
                                    <p:anim calcmode="lin" valueType="num">
                                      <p:cBhvr>
                                        <p:cTn id="25" dur="500" fill="hold"/>
                                        <p:tgtEl>
                                          <p:spTgt spid="419853"/>
                                        </p:tgtEl>
                                        <p:attrNameLst>
                                          <p:attrName>ppt_w</p:attrName>
                                        </p:attrNameLst>
                                      </p:cBhvr>
                                      <p:tavLst>
                                        <p:tav tm="0">
                                          <p:val>
                                            <p:fltVal val="0"/>
                                          </p:val>
                                        </p:tav>
                                        <p:tav tm="100000">
                                          <p:val>
                                            <p:strVal val="#ppt_w"/>
                                          </p:val>
                                        </p:tav>
                                      </p:tavLst>
                                    </p:anim>
                                    <p:anim calcmode="lin" valueType="num">
                                      <p:cBhvr>
                                        <p:cTn id="26" dur="500" fill="hold"/>
                                        <p:tgtEl>
                                          <p:spTgt spid="419853"/>
                                        </p:tgtEl>
                                        <p:attrNameLst>
                                          <p:attrName>ppt_h</p:attrName>
                                        </p:attrNameLst>
                                      </p:cBhvr>
                                      <p:tavLst>
                                        <p:tav tm="0">
                                          <p:val>
                                            <p:fltVal val="0"/>
                                          </p:val>
                                        </p:tav>
                                        <p:tav tm="100000">
                                          <p:val>
                                            <p:strVal val="#ppt_h"/>
                                          </p:val>
                                        </p:tav>
                                      </p:tavLst>
                                    </p:anim>
                                    <p:animEffect transition="in" filter="fade">
                                      <p:cBhvr>
                                        <p:cTn id="27" dur="500"/>
                                        <p:tgtEl>
                                          <p:spTgt spid="419853"/>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419854"/>
                                        </p:tgtEl>
                                        <p:attrNameLst>
                                          <p:attrName>style.visibility</p:attrName>
                                        </p:attrNameLst>
                                      </p:cBhvr>
                                      <p:to>
                                        <p:strVal val="visible"/>
                                      </p:to>
                                    </p:set>
                                    <p:anim calcmode="lin" valueType="num">
                                      <p:cBhvr>
                                        <p:cTn id="30" dur="500" fill="hold"/>
                                        <p:tgtEl>
                                          <p:spTgt spid="419854"/>
                                        </p:tgtEl>
                                        <p:attrNameLst>
                                          <p:attrName>ppt_w</p:attrName>
                                        </p:attrNameLst>
                                      </p:cBhvr>
                                      <p:tavLst>
                                        <p:tav tm="0">
                                          <p:val>
                                            <p:fltVal val="0"/>
                                          </p:val>
                                        </p:tav>
                                        <p:tav tm="100000">
                                          <p:val>
                                            <p:strVal val="#ppt_w"/>
                                          </p:val>
                                        </p:tav>
                                      </p:tavLst>
                                    </p:anim>
                                    <p:anim calcmode="lin" valueType="num">
                                      <p:cBhvr>
                                        <p:cTn id="31" dur="500" fill="hold"/>
                                        <p:tgtEl>
                                          <p:spTgt spid="419854"/>
                                        </p:tgtEl>
                                        <p:attrNameLst>
                                          <p:attrName>ppt_h</p:attrName>
                                        </p:attrNameLst>
                                      </p:cBhvr>
                                      <p:tavLst>
                                        <p:tav tm="0">
                                          <p:val>
                                            <p:fltVal val="0"/>
                                          </p:val>
                                        </p:tav>
                                        <p:tav tm="100000">
                                          <p:val>
                                            <p:strVal val="#ppt_h"/>
                                          </p:val>
                                        </p:tav>
                                      </p:tavLst>
                                    </p:anim>
                                    <p:animEffect transition="in" filter="fade">
                                      <p:cBhvr>
                                        <p:cTn id="32" dur="500"/>
                                        <p:tgtEl>
                                          <p:spTgt spid="419854"/>
                                        </p:tgtEl>
                                      </p:cBhvr>
                                    </p:animEffect>
                                  </p:childTnLst>
                                </p:cTn>
                              </p:par>
                              <p:par>
                                <p:cTn id="33" presetID="53" presetClass="entr" presetSubtype="0" fill="hold" grpId="0" nodeType="withEffect">
                                  <p:stCondLst>
                                    <p:cond delay="0"/>
                                  </p:stCondLst>
                                  <p:childTnLst>
                                    <p:set>
                                      <p:cBhvr>
                                        <p:cTn id="34" dur="1" fill="hold">
                                          <p:stCondLst>
                                            <p:cond delay="0"/>
                                          </p:stCondLst>
                                        </p:cTn>
                                        <p:tgtEl>
                                          <p:spTgt spid="419855"/>
                                        </p:tgtEl>
                                        <p:attrNameLst>
                                          <p:attrName>style.visibility</p:attrName>
                                        </p:attrNameLst>
                                      </p:cBhvr>
                                      <p:to>
                                        <p:strVal val="visible"/>
                                      </p:to>
                                    </p:set>
                                    <p:anim calcmode="lin" valueType="num">
                                      <p:cBhvr>
                                        <p:cTn id="35" dur="500" fill="hold"/>
                                        <p:tgtEl>
                                          <p:spTgt spid="419855"/>
                                        </p:tgtEl>
                                        <p:attrNameLst>
                                          <p:attrName>ppt_w</p:attrName>
                                        </p:attrNameLst>
                                      </p:cBhvr>
                                      <p:tavLst>
                                        <p:tav tm="0">
                                          <p:val>
                                            <p:fltVal val="0"/>
                                          </p:val>
                                        </p:tav>
                                        <p:tav tm="100000">
                                          <p:val>
                                            <p:strVal val="#ppt_w"/>
                                          </p:val>
                                        </p:tav>
                                      </p:tavLst>
                                    </p:anim>
                                    <p:anim calcmode="lin" valueType="num">
                                      <p:cBhvr>
                                        <p:cTn id="36" dur="500" fill="hold"/>
                                        <p:tgtEl>
                                          <p:spTgt spid="419855"/>
                                        </p:tgtEl>
                                        <p:attrNameLst>
                                          <p:attrName>ppt_h</p:attrName>
                                        </p:attrNameLst>
                                      </p:cBhvr>
                                      <p:tavLst>
                                        <p:tav tm="0">
                                          <p:val>
                                            <p:fltVal val="0"/>
                                          </p:val>
                                        </p:tav>
                                        <p:tav tm="100000">
                                          <p:val>
                                            <p:strVal val="#ppt_h"/>
                                          </p:val>
                                        </p:tav>
                                      </p:tavLst>
                                    </p:anim>
                                    <p:animEffect transition="in" filter="fade">
                                      <p:cBhvr>
                                        <p:cTn id="37" dur="500"/>
                                        <p:tgtEl>
                                          <p:spTgt spid="419855"/>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419856"/>
                                        </p:tgtEl>
                                        <p:attrNameLst>
                                          <p:attrName>style.visibility</p:attrName>
                                        </p:attrNameLst>
                                      </p:cBhvr>
                                      <p:to>
                                        <p:strVal val="visible"/>
                                      </p:to>
                                    </p:set>
                                    <p:anim calcmode="lin" valueType="num">
                                      <p:cBhvr>
                                        <p:cTn id="40" dur="500" fill="hold"/>
                                        <p:tgtEl>
                                          <p:spTgt spid="419856"/>
                                        </p:tgtEl>
                                        <p:attrNameLst>
                                          <p:attrName>ppt_w</p:attrName>
                                        </p:attrNameLst>
                                      </p:cBhvr>
                                      <p:tavLst>
                                        <p:tav tm="0">
                                          <p:val>
                                            <p:fltVal val="0"/>
                                          </p:val>
                                        </p:tav>
                                        <p:tav tm="100000">
                                          <p:val>
                                            <p:strVal val="#ppt_w"/>
                                          </p:val>
                                        </p:tav>
                                      </p:tavLst>
                                    </p:anim>
                                    <p:anim calcmode="lin" valueType="num">
                                      <p:cBhvr>
                                        <p:cTn id="41" dur="500" fill="hold"/>
                                        <p:tgtEl>
                                          <p:spTgt spid="419856"/>
                                        </p:tgtEl>
                                        <p:attrNameLst>
                                          <p:attrName>ppt_h</p:attrName>
                                        </p:attrNameLst>
                                      </p:cBhvr>
                                      <p:tavLst>
                                        <p:tav tm="0">
                                          <p:val>
                                            <p:fltVal val="0"/>
                                          </p:val>
                                        </p:tav>
                                        <p:tav tm="100000">
                                          <p:val>
                                            <p:strVal val="#ppt_h"/>
                                          </p:val>
                                        </p:tav>
                                      </p:tavLst>
                                    </p:anim>
                                    <p:animEffect transition="in" filter="fade">
                                      <p:cBhvr>
                                        <p:cTn id="42" dur="500"/>
                                        <p:tgtEl>
                                          <p:spTgt spid="419856"/>
                                        </p:tgtEl>
                                      </p:cBhvr>
                                    </p:animEffect>
                                  </p:childTnLst>
                                </p:cTn>
                              </p:par>
                              <p:par>
                                <p:cTn id="43" presetID="53" presetClass="entr" presetSubtype="0" fill="hold" grpId="0" nodeType="withEffect">
                                  <p:stCondLst>
                                    <p:cond delay="0"/>
                                  </p:stCondLst>
                                  <p:childTnLst>
                                    <p:set>
                                      <p:cBhvr>
                                        <p:cTn id="44" dur="1" fill="hold">
                                          <p:stCondLst>
                                            <p:cond delay="0"/>
                                          </p:stCondLst>
                                        </p:cTn>
                                        <p:tgtEl>
                                          <p:spTgt spid="419857"/>
                                        </p:tgtEl>
                                        <p:attrNameLst>
                                          <p:attrName>style.visibility</p:attrName>
                                        </p:attrNameLst>
                                      </p:cBhvr>
                                      <p:to>
                                        <p:strVal val="visible"/>
                                      </p:to>
                                    </p:set>
                                    <p:anim calcmode="lin" valueType="num">
                                      <p:cBhvr>
                                        <p:cTn id="45" dur="500" fill="hold"/>
                                        <p:tgtEl>
                                          <p:spTgt spid="419857"/>
                                        </p:tgtEl>
                                        <p:attrNameLst>
                                          <p:attrName>ppt_w</p:attrName>
                                        </p:attrNameLst>
                                      </p:cBhvr>
                                      <p:tavLst>
                                        <p:tav tm="0">
                                          <p:val>
                                            <p:fltVal val="0"/>
                                          </p:val>
                                        </p:tav>
                                        <p:tav tm="100000">
                                          <p:val>
                                            <p:strVal val="#ppt_w"/>
                                          </p:val>
                                        </p:tav>
                                      </p:tavLst>
                                    </p:anim>
                                    <p:anim calcmode="lin" valueType="num">
                                      <p:cBhvr>
                                        <p:cTn id="46" dur="500" fill="hold"/>
                                        <p:tgtEl>
                                          <p:spTgt spid="419857"/>
                                        </p:tgtEl>
                                        <p:attrNameLst>
                                          <p:attrName>ppt_h</p:attrName>
                                        </p:attrNameLst>
                                      </p:cBhvr>
                                      <p:tavLst>
                                        <p:tav tm="0">
                                          <p:val>
                                            <p:fltVal val="0"/>
                                          </p:val>
                                        </p:tav>
                                        <p:tav tm="100000">
                                          <p:val>
                                            <p:strVal val="#ppt_h"/>
                                          </p:val>
                                        </p:tav>
                                      </p:tavLst>
                                    </p:anim>
                                    <p:animEffect transition="in" filter="fade">
                                      <p:cBhvr>
                                        <p:cTn id="47" dur="500"/>
                                        <p:tgtEl>
                                          <p:spTgt spid="419857"/>
                                        </p:tgtEl>
                                      </p:cBhvr>
                                    </p:animEffect>
                                  </p:childTnLst>
                                </p:cTn>
                              </p:par>
                              <p:par>
                                <p:cTn id="48" presetID="53" presetClass="entr" presetSubtype="0" fill="hold" grpId="0" nodeType="withEffect">
                                  <p:stCondLst>
                                    <p:cond delay="0"/>
                                  </p:stCondLst>
                                  <p:childTnLst>
                                    <p:set>
                                      <p:cBhvr>
                                        <p:cTn id="49" dur="1" fill="hold">
                                          <p:stCondLst>
                                            <p:cond delay="0"/>
                                          </p:stCondLst>
                                        </p:cTn>
                                        <p:tgtEl>
                                          <p:spTgt spid="419858"/>
                                        </p:tgtEl>
                                        <p:attrNameLst>
                                          <p:attrName>style.visibility</p:attrName>
                                        </p:attrNameLst>
                                      </p:cBhvr>
                                      <p:to>
                                        <p:strVal val="visible"/>
                                      </p:to>
                                    </p:set>
                                    <p:anim calcmode="lin" valueType="num">
                                      <p:cBhvr>
                                        <p:cTn id="50" dur="500" fill="hold"/>
                                        <p:tgtEl>
                                          <p:spTgt spid="419858"/>
                                        </p:tgtEl>
                                        <p:attrNameLst>
                                          <p:attrName>ppt_w</p:attrName>
                                        </p:attrNameLst>
                                      </p:cBhvr>
                                      <p:tavLst>
                                        <p:tav tm="0">
                                          <p:val>
                                            <p:fltVal val="0"/>
                                          </p:val>
                                        </p:tav>
                                        <p:tav tm="100000">
                                          <p:val>
                                            <p:strVal val="#ppt_w"/>
                                          </p:val>
                                        </p:tav>
                                      </p:tavLst>
                                    </p:anim>
                                    <p:anim calcmode="lin" valueType="num">
                                      <p:cBhvr>
                                        <p:cTn id="51" dur="500" fill="hold"/>
                                        <p:tgtEl>
                                          <p:spTgt spid="419858"/>
                                        </p:tgtEl>
                                        <p:attrNameLst>
                                          <p:attrName>ppt_h</p:attrName>
                                        </p:attrNameLst>
                                      </p:cBhvr>
                                      <p:tavLst>
                                        <p:tav tm="0">
                                          <p:val>
                                            <p:fltVal val="0"/>
                                          </p:val>
                                        </p:tav>
                                        <p:tav tm="100000">
                                          <p:val>
                                            <p:strVal val="#ppt_h"/>
                                          </p:val>
                                        </p:tav>
                                      </p:tavLst>
                                    </p:anim>
                                    <p:animEffect transition="in" filter="fade">
                                      <p:cBhvr>
                                        <p:cTn id="52" dur="500"/>
                                        <p:tgtEl>
                                          <p:spTgt spid="419858"/>
                                        </p:tgtEl>
                                      </p:cBhvr>
                                    </p:animEffect>
                                  </p:childTnLst>
                                </p:cTn>
                              </p:par>
                              <p:par>
                                <p:cTn id="53" presetID="53" presetClass="entr" presetSubtype="0" fill="hold" grpId="0" nodeType="withEffect">
                                  <p:stCondLst>
                                    <p:cond delay="0"/>
                                  </p:stCondLst>
                                  <p:childTnLst>
                                    <p:set>
                                      <p:cBhvr>
                                        <p:cTn id="54" dur="1" fill="hold">
                                          <p:stCondLst>
                                            <p:cond delay="0"/>
                                          </p:stCondLst>
                                        </p:cTn>
                                        <p:tgtEl>
                                          <p:spTgt spid="419859"/>
                                        </p:tgtEl>
                                        <p:attrNameLst>
                                          <p:attrName>style.visibility</p:attrName>
                                        </p:attrNameLst>
                                      </p:cBhvr>
                                      <p:to>
                                        <p:strVal val="visible"/>
                                      </p:to>
                                    </p:set>
                                    <p:anim calcmode="lin" valueType="num">
                                      <p:cBhvr>
                                        <p:cTn id="55" dur="500" fill="hold"/>
                                        <p:tgtEl>
                                          <p:spTgt spid="419859"/>
                                        </p:tgtEl>
                                        <p:attrNameLst>
                                          <p:attrName>ppt_w</p:attrName>
                                        </p:attrNameLst>
                                      </p:cBhvr>
                                      <p:tavLst>
                                        <p:tav tm="0">
                                          <p:val>
                                            <p:fltVal val="0"/>
                                          </p:val>
                                        </p:tav>
                                        <p:tav tm="100000">
                                          <p:val>
                                            <p:strVal val="#ppt_w"/>
                                          </p:val>
                                        </p:tav>
                                      </p:tavLst>
                                    </p:anim>
                                    <p:anim calcmode="lin" valueType="num">
                                      <p:cBhvr>
                                        <p:cTn id="56" dur="500" fill="hold"/>
                                        <p:tgtEl>
                                          <p:spTgt spid="419859"/>
                                        </p:tgtEl>
                                        <p:attrNameLst>
                                          <p:attrName>ppt_h</p:attrName>
                                        </p:attrNameLst>
                                      </p:cBhvr>
                                      <p:tavLst>
                                        <p:tav tm="0">
                                          <p:val>
                                            <p:fltVal val="0"/>
                                          </p:val>
                                        </p:tav>
                                        <p:tav tm="100000">
                                          <p:val>
                                            <p:strVal val="#ppt_h"/>
                                          </p:val>
                                        </p:tav>
                                      </p:tavLst>
                                    </p:anim>
                                    <p:animEffect transition="in" filter="fade">
                                      <p:cBhvr>
                                        <p:cTn id="57" dur="500"/>
                                        <p:tgtEl>
                                          <p:spTgt spid="419859"/>
                                        </p:tgtEl>
                                      </p:cBhvr>
                                    </p:animEffect>
                                  </p:childTnLst>
                                </p:cTn>
                              </p:par>
                              <p:par>
                                <p:cTn id="58" presetID="53" presetClass="entr" presetSubtype="0" fill="hold" grpId="0" nodeType="withEffect">
                                  <p:stCondLst>
                                    <p:cond delay="0"/>
                                  </p:stCondLst>
                                  <p:childTnLst>
                                    <p:set>
                                      <p:cBhvr>
                                        <p:cTn id="59" dur="1" fill="hold">
                                          <p:stCondLst>
                                            <p:cond delay="0"/>
                                          </p:stCondLst>
                                        </p:cTn>
                                        <p:tgtEl>
                                          <p:spTgt spid="419860"/>
                                        </p:tgtEl>
                                        <p:attrNameLst>
                                          <p:attrName>style.visibility</p:attrName>
                                        </p:attrNameLst>
                                      </p:cBhvr>
                                      <p:to>
                                        <p:strVal val="visible"/>
                                      </p:to>
                                    </p:set>
                                    <p:anim calcmode="lin" valueType="num">
                                      <p:cBhvr>
                                        <p:cTn id="60" dur="500" fill="hold"/>
                                        <p:tgtEl>
                                          <p:spTgt spid="419860"/>
                                        </p:tgtEl>
                                        <p:attrNameLst>
                                          <p:attrName>ppt_w</p:attrName>
                                        </p:attrNameLst>
                                      </p:cBhvr>
                                      <p:tavLst>
                                        <p:tav tm="0">
                                          <p:val>
                                            <p:fltVal val="0"/>
                                          </p:val>
                                        </p:tav>
                                        <p:tav tm="100000">
                                          <p:val>
                                            <p:strVal val="#ppt_w"/>
                                          </p:val>
                                        </p:tav>
                                      </p:tavLst>
                                    </p:anim>
                                    <p:anim calcmode="lin" valueType="num">
                                      <p:cBhvr>
                                        <p:cTn id="61" dur="500" fill="hold"/>
                                        <p:tgtEl>
                                          <p:spTgt spid="419860"/>
                                        </p:tgtEl>
                                        <p:attrNameLst>
                                          <p:attrName>ppt_h</p:attrName>
                                        </p:attrNameLst>
                                      </p:cBhvr>
                                      <p:tavLst>
                                        <p:tav tm="0">
                                          <p:val>
                                            <p:fltVal val="0"/>
                                          </p:val>
                                        </p:tav>
                                        <p:tav tm="100000">
                                          <p:val>
                                            <p:strVal val="#ppt_h"/>
                                          </p:val>
                                        </p:tav>
                                      </p:tavLst>
                                    </p:anim>
                                    <p:animEffect transition="in" filter="fade">
                                      <p:cBhvr>
                                        <p:cTn id="62" dur="500"/>
                                        <p:tgtEl>
                                          <p:spTgt spid="419860"/>
                                        </p:tgtEl>
                                      </p:cBhvr>
                                    </p:animEffect>
                                  </p:childTnLst>
                                </p:cTn>
                              </p:par>
                              <p:par>
                                <p:cTn id="63" presetID="53" presetClass="entr" presetSubtype="0" fill="hold" grpId="0" nodeType="withEffect">
                                  <p:stCondLst>
                                    <p:cond delay="0"/>
                                  </p:stCondLst>
                                  <p:childTnLst>
                                    <p:set>
                                      <p:cBhvr>
                                        <p:cTn id="64" dur="1" fill="hold">
                                          <p:stCondLst>
                                            <p:cond delay="0"/>
                                          </p:stCondLst>
                                        </p:cTn>
                                        <p:tgtEl>
                                          <p:spTgt spid="419861"/>
                                        </p:tgtEl>
                                        <p:attrNameLst>
                                          <p:attrName>style.visibility</p:attrName>
                                        </p:attrNameLst>
                                      </p:cBhvr>
                                      <p:to>
                                        <p:strVal val="visible"/>
                                      </p:to>
                                    </p:set>
                                    <p:anim calcmode="lin" valueType="num">
                                      <p:cBhvr>
                                        <p:cTn id="65" dur="500" fill="hold"/>
                                        <p:tgtEl>
                                          <p:spTgt spid="419861"/>
                                        </p:tgtEl>
                                        <p:attrNameLst>
                                          <p:attrName>ppt_w</p:attrName>
                                        </p:attrNameLst>
                                      </p:cBhvr>
                                      <p:tavLst>
                                        <p:tav tm="0">
                                          <p:val>
                                            <p:fltVal val="0"/>
                                          </p:val>
                                        </p:tav>
                                        <p:tav tm="100000">
                                          <p:val>
                                            <p:strVal val="#ppt_w"/>
                                          </p:val>
                                        </p:tav>
                                      </p:tavLst>
                                    </p:anim>
                                    <p:anim calcmode="lin" valueType="num">
                                      <p:cBhvr>
                                        <p:cTn id="66" dur="500" fill="hold"/>
                                        <p:tgtEl>
                                          <p:spTgt spid="419861"/>
                                        </p:tgtEl>
                                        <p:attrNameLst>
                                          <p:attrName>ppt_h</p:attrName>
                                        </p:attrNameLst>
                                      </p:cBhvr>
                                      <p:tavLst>
                                        <p:tav tm="0">
                                          <p:val>
                                            <p:fltVal val="0"/>
                                          </p:val>
                                        </p:tav>
                                        <p:tav tm="100000">
                                          <p:val>
                                            <p:strVal val="#ppt_h"/>
                                          </p:val>
                                        </p:tav>
                                      </p:tavLst>
                                    </p:anim>
                                    <p:animEffect transition="in" filter="fade">
                                      <p:cBhvr>
                                        <p:cTn id="67" dur="500"/>
                                        <p:tgtEl>
                                          <p:spTgt spid="419861"/>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419850"/>
                                        </p:tgtEl>
                                        <p:attrNameLst>
                                          <p:attrName>style.visibility</p:attrName>
                                        </p:attrNameLst>
                                      </p:cBhvr>
                                      <p:to>
                                        <p:strVal val="visible"/>
                                      </p:to>
                                    </p:set>
                                    <p:anim calcmode="lin" valueType="num">
                                      <p:cBhvr>
                                        <p:cTn id="70" dur="1000" fill="hold"/>
                                        <p:tgtEl>
                                          <p:spTgt spid="419850"/>
                                        </p:tgtEl>
                                        <p:attrNameLst>
                                          <p:attrName>ppt_w</p:attrName>
                                        </p:attrNameLst>
                                      </p:cBhvr>
                                      <p:tavLst>
                                        <p:tav tm="0">
                                          <p:val>
                                            <p:strVal val="#ppt_w*0.70"/>
                                          </p:val>
                                        </p:tav>
                                        <p:tav tm="100000">
                                          <p:val>
                                            <p:strVal val="#ppt_w"/>
                                          </p:val>
                                        </p:tav>
                                      </p:tavLst>
                                    </p:anim>
                                    <p:anim calcmode="lin" valueType="num">
                                      <p:cBhvr>
                                        <p:cTn id="71" dur="1000" fill="hold"/>
                                        <p:tgtEl>
                                          <p:spTgt spid="419850"/>
                                        </p:tgtEl>
                                        <p:attrNameLst>
                                          <p:attrName>ppt_h</p:attrName>
                                        </p:attrNameLst>
                                      </p:cBhvr>
                                      <p:tavLst>
                                        <p:tav tm="0">
                                          <p:val>
                                            <p:strVal val="#ppt_h"/>
                                          </p:val>
                                        </p:tav>
                                        <p:tav tm="100000">
                                          <p:val>
                                            <p:strVal val="#ppt_h"/>
                                          </p:val>
                                        </p:tav>
                                      </p:tavLst>
                                    </p:anim>
                                    <p:animEffect transition="in" filter="fade">
                                      <p:cBhvr>
                                        <p:cTn id="72" dur="1000"/>
                                        <p:tgtEl>
                                          <p:spTgt spid="419850"/>
                                        </p:tgtEl>
                                      </p:cBhvr>
                                    </p:animEffect>
                                  </p:childTnLst>
                                </p:cTn>
                              </p:par>
                              <p:par>
                                <p:cTn id="73" presetID="2" presetClass="entr" presetSubtype="4" fill="hold" grpId="0" nodeType="withEffect">
                                  <p:stCondLst>
                                    <p:cond delay="0"/>
                                  </p:stCondLst>
                                  <p:childTnLst>
                                    <p:set>
                                      <p:cBhvr>
                                        <p:cTn id="74" dur="1" fill="hold">
                                          <p:stCondLst>
                                            <p:cond delay="0"/>
                                          </p:stCondLst>
                                        </p:cTn>
                                        <p:tgtEl>
                                          <p:spTgt spid="419879"/>
                                        </p:tgtEl>
                                        <p:attrNameLst>
                                          <p:attrName>style.visibility</p:attrName>
                                        </p:attrNameLst>
                                      </p:cBhvr>
                                      <p:to>
                                        <p:strVal val="visible"/>
                                      </p:to>
                                    </p:set>
                                    <p:anim calcmode="lin" valueType="num">
                                      <p:cBhvr additive="base">
                                        <p:cTn id="75" dur="500" fill="hold"/>
                                        <p:tgtEl>
                                          <p:spTgt spid="419879"/>
                                        </p:tgtEl>
                                        <p:attrNameLst>
                                          <p:attrName>ppt_x</p:attrName>
                                        </p:attrNameLst>
                                      </p:cBhvr>
                                      <p:tavLst>
                                        <p:tav tm="0">
                                          <p:val>
                                            <p:strVal val="#ppt_x"/>
                                          </p:val>
                                        </p:tav>
                                        <p:tav tm="100000">
                                          <p:val>
                                            <p:strVal val="#ppt_x"/>
                                          </p:val>
                                        </p:tav>
                                      </p:tavLst>
                                    </p:anim>
                                    <p:anim calcmode="lin" valueType="num">
                                      <p:cBhvr additive="base">
                                        <p:cTn id="76" dur="500" fill="hold"/>
                                        <p:tgtEl>
                                          <p:spTgt spid="41987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19878"/>
                                        </p:tgtEl>
                                        <p:attrNameLst>
                                          <p:attrName>style.visibility</p:attrName>
                                        </p:attrNameLst>
                                      </p:cBhvr>
                                      <p:to>
                                        <p:strVal val="visible"/>
                                      </p:to>
                                    </p:set>
                                    <p:anim calcmode="lin" valueType="num">
                                      <p:cBhvr additive="base">
                                        <p:cTn id="79" dur="500" fill="hold"/>
                                        <p:tgtEl>
                                          <p:spTgt spid="419878"/>
                                        </p:tgtEl>
                                        <p:attrNameLst>
                                          <p:attrName>ppt_x</p:attrName>
                                        </p:attrNameLst>
                                      </p:cBhvr>
                                      <p:tavLst>
                                        <p:tav tm="0">
                                          <p:val>
                                            <p:strVal val="#ppt_x"/>
                                          </p:val>
                                        </p:tav>
                                        <p:tav tm="100000">
                                          <p:val>
                                            <p:strVal val="#ppt_x"/>
                                          </p:val>
                                        </p:tav>
                                      </p:tavLst>
                                    </p:anim>
                                    <p:anim calcmode="lin" valueType="num">
                                      <p:cBhvr additive="base">
                                        <p:cTn id="80" dur="500" fill="hold"/>
                                        <p:tgtEl>
                                          <p:spTgt spid="419878"/>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0" fill="hold" grpId="0" nodeType="clickEffect">
                                  <p:stCondLst>
                                    <p:cond delay="0"/>
                                  </p:stCondLst>
                                  <p:childTnLst>
                                    <p:set>
                                      <p:cBhvr>
                                        <p:cTn id="84" dur="1" fill="hold">
                                          <p:stCondLst>
                                            <p:cond delay="0"/>
                                          </p:stCondLst>
                                        </p:cTn>
                                        <p:tgtEl>
                                          <p:spTgt spid="419862"/>
                                        </p:tgtEl>
                                        <p:attrNameLst>
                                          <p:attrName>style.visibility</p:attrName>
                                        </p:attrNameLst>
                                      </p:cBhvr>
                                      <p:to>
                                        <p:strVal val="visible"/>
                                      </p:to>
                                    </p:set>
                                    <p:anim calcmode="lin" valueType="num">
                                      <p:cBhvr>
                                        <p:cTn id="85" dur="500" fill="hold"/>
                                        <p:tgtEl>
                                          <p:spTgt spid="419862"/>
                                        </p:tgtEl>
                                        <p:attrNameLst>
                                          <p:attrName>ppt_w</p:attrName>
                                        </p:attrNameLst>
                                      </p:cBhvr>
                                      <p:tavLst>
                                        <p:tav tm="0">
                                          <p:val>
                                            <p:fltVal val="0"/>
                                          </p:val>
                                        </p:tav>
                                        <p:tav tm="100000">
                                          <p:val>
                                            <p:strVal val="#ppt_w"/>
                                          </p:val>
                                        </p:tav>
                                      </p:tavLst>
                                    </p:anim>
                                    <p:anim calcmode="lin" valueType="num">
                                      <p:cBhvr>
                                        <p:cTn id="86" dur="500" fill="hold"/>
                                        <p:tgtEl>
                                          <p:spTgt spid="419862"/>
                                        </p:tgtEl>
                                        <p:attrNameLst>
                                          <p:attrName>ppt_h</p:attrName>
                                        </p:attrNameLst>
                                      </p:cBhvr>
                                      <p:tavLst>
                                        <p:tav tm="0">
                                          <p:val>
                                            <p:fltVal val="0"/>
                                          </p:val>
                                        </p:tav>
                                        <p:tav tm="100000">
                                          <p:val>
                                            <p:strVal val="#ppt_h"/>
                                          </p:val>
                                        </p:tav>
                                      </p:tavLst>
                                    </p:anim>
                                    <p:animEffect transition="in" filter="fade">
                                      <p:cBhvr>
                                        <p:cTn id="87" dur="500"/>
                                        <p:tgtEl>
                                          <p:spTgt spid="419862"/>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19875"/>
                                        </p:tgtEl>
                                        <p:attrNameLst>
                                          <p:attrName>style.visibility</p:attrName>
                                        </p:attrNameLst>
                                      </p:cBhvr>
                                      <p:to>
                                        <p:strVal val="visible"/>
                                      </p:to>
                                    </p:set>
                                    <p:animEffect transition="in" filter="dissolve">
                                      <p:cBhvr>
                                        <p:cTn id="90" dur="500"/>
                                        <p:tgtEl>
                                          <p:spTgt spid="41987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grpId="0" nodeType="clickEffect">
                                  <p:stCondLst>
                                    <p:cond delay="0"/>
                                  </p:stCondLst>
                                  <p:childTnLst>
                                    <p:set>
                                      <p:cBhvr>
                                        <p:cTn id="94" dur="1" fill="hold">
                                          <p:stCondLst>
                                            <p:cond delay="0"/>
                                          </p:stCondLst>
                                        </p:cTn>
                                        <p:tgtEl>
                                          <p:spTgt spid="419863"/>
                                        </p:tgtEl>
                                        <p:attrNameLst>
                                          <p:attrName>style.visibility</p:attrName>
                                        </p:attrNameLst>
                                      </p:cBhvr>
                                      <p:to>
                                        <p:strVal val="visible"/>
                                      </p:to>
                                    </p:set>
                                    <p:anim calcmode="lin" valueType="num">
                                      <p:cBhvr>
                                        <p:cTn id="95" dur="500" fill="hold"/>
                                        <p:tgtEl>
                                          <p:spTgt spid="419863"/>
                                        </p:tgtEl>
                                        <p:attrNameLst>
                                          <p:attrName>ppt_w</p:attrName>
                                        </p:attrNameLst>
                                      </p:cBhvr>
                                      <p:tavLst>
                                        <p:tav tm="0">
                                          <p:val>
                                            <p:fltVal val="0"/>
                                          </p:val>
                                        </p:tav>
                                        <p:tav tm="100000">
                                          <p:val>
                                            <p:strVal val="#ppt_w"/>
                                          </p:val>
                                        </p:tav>
                                      </p:tavLst>
                                    </p:anim>
                                    <p:anim calcmode="lin" valueType="num">
                                      <p:cBhvr>
                                        <p:cTn id="96" dur="500" fill="hold"/>
                                        <p:tgtEl>
                                          <p:spTgt spid="419863"/>
                                        </p:tgtEl>
                                        <p:attrNameLst>
                                          <p:attrName>ppt_h</p:attrName>
                                        </p:attrNameLst>
                                      </p:cBhvr>
                                      <p:tavLst>
                                        <p:tav tm="0">
                                          <p:val>
                                            <p:fltVal val="0"/>
                                          </p:val>
                                        </p:tav>
                                        <p:tav tm="100000">
                                          <p:val>
                                            <p:strVal val="#ppt_h"/>
                                          </p:val>
                                        </p:tav>
                                      </p:tavLst>
                                    </p:anim>
                                    <p:animEffect transition="in" filter="fade">
                                      <p:cBhvr>
                                        <p:cTn id="97" dur="500"/>
                                        <p:tgtEl>
                                          <p:spTgt spid="41986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19872"/>
                                        </p:tgtEl>
                                        <p:attrNameLst>
                                          <p:attrName>style.visibility</p:attrName>
                                        </p:attrNameLst>
                                      </p:cBhvr>
                                      <p:to>
                                        <p:strVal val="visible"/>
                                      </p:to>
                                    </p:set>
                                    <p:animEffect transition="in" filter="dissolve">
                                      <p:cBhvr>
                                        <p:cTn id="100" dur="500"/>
                                        <p:tgtEl>
                                          <p:spTgt spid="41987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19845"/>
                                        </p:tgtEl>
                                        <p:attrNameLst>
                                          <p:attrName>style.visibility</p:attrName>
                                        </p:attrNameLst>
                                      </p:cBhvr>
                                      <p:to>
                                        <p:strVal val="visible"/>
                                      </p:to>
                                    </p:set>
                                    <p:animEffect transition="in" filter="wipe(down)">
                                      <p:cBhvr>
                                        <p:cTn id="105" dur="3000"/>
                                        <p:tgtEl>
                                          <p:spTgt spid="41984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419877"/>
                                        </p:tgtEl>
                                        <p:attrNameLst>
                                          <p:attrName>style.visibility</p:attrName>
                                        </p:attrNameLst>
                                      </p:cBhvr>
                                      <p:to>
                                        <p:strVal val="visible"/>
                                      </p:to>
                                    </p:set>
                                    <p:animEffect transition="in" filter="wipe(left)">
                                      <p:cBhvr>
                                        <p:cTn id="108" dur="500"/>
                                        <p:tgtEl>
                                          <p:spTgt spid="41987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19864"/>
                                        </p:tgtEl>
                                        <p:attrNameLst>
                                          <p:attrName>style.visibility</p:attrName>
                                        </p:attrNameLst>
                                      </p:cBhvr>
                                      <p:to>
                                        <p:strVal val="visible"/>
                                      </p:to>
                                    </p:set>
                                    <p:animEffect transition="in" filter="wipe(left)">
                                      <p:cBhvr>
                                        <p:cTn id="113" dur="5000"/>
                                        <p:tgtEl>
                                          <p:spTgt spid="419864"/>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419876"/>
                                        </p:tgtEl>
                                        <p:attrNameLst>
                                          <p:attrName>style.visibility</p:attrName>
                                        </p:attrNameLst>
                                      </p:cBhvr>
                                      <p:to>
                                        <p:strVal val="visible"/>
                                      </p:to>
                                    </p:set>
                                    <p:animEffect transition="in" filter="wipe(left)">
                                      <p:cBhvr>
                                        <p:cTn id="116" dur="500"/>
                                        <p:tgtEl>
                                          <p:spTgt spid="419876"/>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19869"/>
                                        </p:tgtEl>
                                        <p:attrNameLst>
                                          <p:attrName>style.visibility</p:attrName>
                                        </p:attrNameLst>
                                      </p:cBhvr>
                                      <p:to>
                                        <p:strVal val="visible"/>
                                      </p:to>
                                    </p:set>
                                    <p:animEffect transition="in" filter="wipe(left)">
                                      <p:cBhvr>
                                        <p:cTn id="119" dur="3000"/>
                                        <p:tgtEl>
                                          <p:spTgt spid="41986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9868"/>
                                        </p:tgtEl>
                                        <p:attrNameLst>
                                          <p:attrName>style.visibility</p:attrName>
                                        </p:attrNameLst>
                                      </p:cBhvr>
                                      <p:to>
                                        <p:strVal val="visible"/>
                                      </p:to>
                                    </p:set>
                                    <p:animEffect transition="in" filter="wipe(down)">
                                      <p:cBhvr>
                                        <p:cTn id="122" dur="5000"/>
                                        <p:tgtEl>
                                          <p:spTgt spid="41986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19867"/>
                                        </p:tgtEl>
                                        <p:attrNameLst>
                                          <p:attrName>style.visibility</p:attrName>
                                        </p:attrNameLst>
                                      </p:cBhvr>
                                      <p:to>
                                        <p:strVal val="visible"/>
                                      </p:to>
                                    </p:set>
                                    <p:animEffect transition="in" filter="wipe(left)">
                                      <p:cBhvr>
                                        <p:cTn id="127" dur="500"/>
                                        <p:tgtEl>
                                          <p:spTgt spid="419867"/>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19871"/>
                                        </p:tgtEl>
                                        <p:attrNameLst>
                                          <p:attrName>style.visibility</p:attrName>
                                        </p:attrNameLst>
                                      </p:cBhvr>
                                      <p:to>
                                        <p:strVal val="visible"/>
                                      </p:to>
                                    </p:set>
                                    <p:animEffect transition="in" filter="dissolve">
                                      <p:cBhvr>
                                        <p:cTn id="130" dur="500"/>
                                        <p:tgtEl>
                                          <p:spTgt spid="41987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419866"/>
                                        </p:tgtEl>
                                        <p:attrNameLst>
                                          <p:attrName>style.visibility</p:attrName>
                                        </p:attrNameLst>
                                      </p:cBhvr>
                                      <p:to>
                                        <p:strVal val="visible"/>
                                      </p:to>
                                    </p:set>
                                    <p:animEffect transition="in" filter="wipe(down)">
                                      <p:cBhvr>
                                        <p:cTn id="135" dur="500"/>
                                        <p:tgtEl>
                                          <p:spTgt spid="41986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19870"/>
                                        </p:tgtEl>
                                        <p:attrNameLst>
                                          <p:attrName>style.visibility</p:attrName>
                                        </p:attrNameLst>
                                      </p:cBhvr>
                                      <p:to>
                                        <p:strVal val="visible"/>
                                      </p:to>
                                    </p:set>
                                    <p:animEffect transition="in" filter="dissolve">
                                      <p:cBhvr>
                                        <p:cTn id="138" dur="500"/>
                                        <p:tgtEl>
                                          <p:spTgt spid="419870"/>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19873"/>
                                        </p:tgtEl>
                                        <p:attrNameLst>
                                          <p:attrName>style.visibility</p:attrName>
                                        </p:attrNameLst>
                                      </p:cBhvr>
                                      <p:to>
                                        <p:strVal val="visible"/>
                                      </p:to>
                                    </p:set>
                                    <p:animEffect transition="in" filter="dissolve">
                                      <p:cBhvr>
                                        <p:cTn id="141" dur="500"/>
                                        <p:tgtEl>
                                          <p:spTgt spid="419873"/>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419874"/>
                                        </p:tgtEl>
                                        <p:attrNameLst>
                                          <p:attrName>style.visibility</p:attrName>
                                        </p:attrNameLst>
                                      </p:cBhvr>
                                      <p:to>
                                        <p:strVal val="visible"/>
                                      </p:to>
                                    </p:set>
                                    <p:animEffect transition="in" filter="wipe(left)">
                                      <p:cBhvr>
                                        <p:cTn id="146" dur="500"/>
                                        <p:tgtEl>
                                          <p:spTgt spid="41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animBg="1"/>
      <p:bldP spid="419847" grpId="0" animBg="1"/>
      <p:bldP spid="419848" grpId="0" animBg="1"/>
      <p:bldP spid="419850" grpId="0" animBg="1"/>
      <p:bldP spid="419851" grpId="0" animBg="1"/>
      <p:bldP spid="419852" grpId="0"/>
      <p:bldP spid="419853" grpId="0"/>
      <p:bldP spid="419854" grpId="0"/>
      <p:bldP spid="419855" grpId="0"/>
      <p:bldP spid="419856" grpId="0"/>
      <p:bldP spid="419857" grpId="0"/>
      <p:bldP spid="419858" grpId="0"/>
      <p:bldP spid="419859" grpId="0"/>
      <p:bldP spid="419860" grpId="0"/>
      <p:bldP spid="419861" grpId="0"/>
      <p:bldP spid="419862" grpId="0"/>
      <p:bldP spid="419863" grpId="0"/>
      <p:bldP spid="419864" grpId="0" animBg="1"/>
      <p:bldP spid="419866" grpId="0" animBg="1"/>
      <p:bldP spid="419867" grpId="0" animBg="1"/>
      <p:bldP spid="419868" grpId="0" animBg="1"/>
      <p:bldP spid="419869" grpId="0" animBg="1"/>
      <p:bldP spid="419870" grpId="0" animBg="1"/>
      <p:bldP spid="419871" grpId="0" animBg="1"/>
      <p:bldP spid="419872" grpId="0" animBg="1"/>
      <p:bldP spid="419873" grpId="0" animBg="1"/>
      <p:bldP spid="419874" grpId="0"/>
      <p:bldP spid="419875" grpId="0" animBg="1"/>
      <p:bldP spid="419876" grpId="0"/>
      <p:bldP spid="419877" grpId="0"/>
      <p:bldP spid="419878" grpId="0"/>
      <p:bldP spid="41987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r>
              <a:rPr lang="pl-PL" sz="2400" dirty="0"/>
              <a:t>Zakazy </a:t>
            </a:r>
            <a:r>
              <a:rPr lang="pl-PL" sz="2400" dirty="0" smtClean="0"/>
              <a:t>rządowe stwarzają </a:t>
            </a:r>
            <a:r>
              <a:rPr lang="pl-PL" sz="2400" dirty="0"/>
              <a:t>doskonałe warunki do istnienia czarnych rynków, i powiązanych z tym zjawiskiem, zorganizowanych organizacji przestępczych. Czarny rynek nie jest niczym innym jak obszarem handlu zabronionym przez rząd</a:t>
            </a:r>
            <a:r>
              <a:rPr lang="pl-PL" sz="2400" dirty="0" smtClean="0"/>
              <a:t>.</a:t>
            </a:r>
          </a:p>
          <a:p>
            <a:r>
              <a:rPr lang="pl-PL" sz="2400" dirty="0"/>
              <a:t>R</a:t>
            </a:r>
            <a:r>
              <a:rPr lang="pl-PL" sz="2400" dirty="0" smtClean="0"/>
              <a:t>ząd </a:t>
            </a:r>
            <a:r>
              <a:rPr lang="pl-PL" sz="2400" dirty="0"/>
              <a:t>sprzyja bardziej pojawianiu i wzrostowi przestępczości aniżeli zniechęca poprzez wymuszanie stosowania zakazów przez policję, która w zamyśle wielu ludzi już samą swoją obecnością miałaby odstraszać przestępców.</a:t>
            </a:r>
            <a:endParaRPr lang="en-GB" sz="2400" dirty="0"/>
          </a:p>
        </p:txBody>
      </p:sp>
    </p:spTree>
    <p:extLst>
      <p:ext uri="{BB962C8B-B14F-4D97-AF65-F5344CB8AC3E}">
        <p14:creationId xmlns:p14="http://schemas.microsoft.com/office/powerpoint/2010/main" val="282031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06475" y="0"/>
            <a:ext cx="8137525" cy="868363"/>
          </a:xfrm>
        </p:spPr>
        <p:txBody>
          <a:bodyPr/>
          <a:lstStyle/>
          <a:p>
            <a:pPr eaLnBrk="1" hangingPunct="1"/>
            <a:r>
              <a:rPr lang="pl-PL" sz="2600" dirty="0" smtClean="0"/>
              <a:t/>
            </a:r>
            <a:br>
              <a:rPr lang="pl-PL" sz="2600" dirty="0" smtClean="0"/>
            </a:br>
            <a:r>
              <a:rPr lang="pl-PL" sz="2600" dirty="0" smtClean="0"/>
              <a:t>Prohibicja w Stanach Zjednoczonych (1920-33)</a:t>
            </a:r>
          </a:p>
        </p:txBody>
      </p:sp>
      <p:pic>
        <p:nvPicPr>
          <p:cNvPr id="30723" name="Picture 4" descr="brewering firms in U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981075"/>
            <a:ext cx="7729538" cy="5688013"/>
          </a:xfrm>
          <a:noFill/>
        </p:spPr>
      </p:pic>
      <p:sp>
        <p:nvSpPr>
          <p:cNvPr id="355334" name="Freeform 6"/>
          <p:cNvSpPr>
            <a:spLocks/>
          </p:cNvSpPr>
          <p:nvPr/>
        </p:nvSpPr>
        <p:spPr bwMode="auto">
          <a:xfrm>
            <a:off x="5816600" y="1847850"/>
            <a:ext cx="1708150" cy="3165475"/>
          </a:xfrm>
          <a:custGeom>
            <a:avLst/>
            <a:gdLst>
              <a:gd name="T0" fmla="*/ 0 w 1076"/>
              <a:gd name="T1" fmla="*/ 0 h 1994"/>
              <a:gd name="T2" fmla="*/ 2147483647 w 1076"/>
              <a:gd name="T3" fmla="*/ 2147483647 h 1994"/>
              <a:gd name="T4" fmla="*/ 2147483647 w 1076"/>
              <a:gd name="T5" fmla="*/ 2147483647 h 1994"/>
              <a:gd name="T6" fmla="*/ 2147483647 w 1076"/>
              <a:gd name="T7" fmla="*/ 2147483647 h 1994"/>
              <a:gd name="T8" fmla="*/ 2147483647 w 1076"/>
              <a:gd name="T9" fmla="*/ 2147483647 h 1994"/>
              <a:gd name="T10" fmla="*/ 2147483647 w 1076"/>
              <a:gd name="T11" fmla="*/ 2147483647 h 1994"/>
              <a:gd name="T12" fmla="*/ 2147483647 w 1076"/>
              <a:gd name="T13" fmla="*/ 2147483647 h 1994"/>
              <a:gd name="T14" fmla="*/ 2147483647 w 1076"/>
              <a:gd name="T15" fmla="*/ 2147483647 h 1994"/>
              <a:gd name="T16" fmla="*/ 2147483647 w 1076"/>
              <a:gd name="T17" fmla="*/ 2147483647 h 1994"/>
              <a:gd name="T18" fmla="*/ 2147483647 w 1076"/>
              <a:gd name="T19" fmla="*/ 2147483647 h 1994"/>
              <a:gd name="T20" fmla="*/ 2147483647 w 1076"/>
              <a:gd name="T21" fmla="*/ 2147483647 h 1994"/>
              <a:gd name="T22" fmla="*/ 2147483647 w 1076"/>
              <a:gd name="T23" fmla="*/ 2147483647 h 19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76"/>
              <a:gd name="T37" fmla="*/ 0 h 1994"/>
              <a:gd name="T38" fmla="*/ 1076 w 1076"/>
              <a:gd name="T39" fmla="*/ 1994 h 19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76" h="1994">
                <a:moveTo>
                  <a:pt x="0" y="0"/>
                </a:moveTo>
                <a:cubicBezTo>
                  <a:pt x="25" y="61"/>
                  <a:pt x="105" y="257"/>
                  <a:pt x="152" y="368"/>
                </a:cubicBezTo>
                <a:cubicBezTo>
                  <a:pt x="199" y="479"/>
                  <a:pt x="249" y="585"/>
                  <a:pt x="284" y="666"/>
                </a:cubicBezTo>
                <a:cubicBezTo>
                  <a:pt x="319" y="747"/>
                  <a:pt x="338" y="795"/>
                  <a:pt x="360" y="852"/>
                </a:cubicBezTo>
                <a:cubicBezTo>
                  <a:pt x="382" y="909"/>
                  <a:pt x="396" y="953"/>
                  <a:pt x="416" y="1008"/>
                </a:cubicBezTo>
                <a:cubicBezTo>
                  <a:pt x="436" y="1063"/>
                  <a:pt x="458" y="1126"/>
                  <a:pt x="480" y="1180"/>
                </a:cubicBezTo>
                <a:cubicBezTo>
                  <a:pt x="502" y="1234"/>
                  <a:pt x="522" y="1276"/>
                  <a:pt x="548" y="1332"/>
                </a:cubicBezTo>
                <a:cubicBezTo>
                  <a:pt x="574" y="1388"/>
                  <a:pt x="606" y="1459"/>
                  <a:pt x="638" y="1518"/>
                </a:cubicBezTo>
                <a:cubicBezTo>
                  <a:pt x="670" y="1577"/>
                  <a:pt x="704" y="1634"/>
                  <a:pt x="740" y="1688"/>
                </a:cubicBezTo>
                <a:cubicBezTo>
                  <a:pt x="776" y="1742"/>
                  <a:pt x="811" y="1800"/>
                  <a:pt x="852" y="1844"/>
                </a:cubicBezTo>
                <a:cubicBezTo>
                  <a:pt x="893" y="1888"/>
                  <a:pt x="948" y="1924"/>
                  <a:pt x="985" y="1949"/>
                </a:cubicBezTo>
                <a:cubicBezTo>
                  <a:pt x="1022" y="1974"/>
                  <a:pt x="1061" y="1987"/>
                  <a:pt x="1076" y="1994"/>
                </a:cubicBezTo>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355335" name="Line 7"/>
          <p:cNvSpPr>
            <a:spLocks noChangeShapeType="1"/>
          </p:cNvSpPr>
          <p:nvPr/>
        </p:nvSpPr>
        <p:spPr bwMode="auto">
          <a:xfrm>
            <a:off x="6548438" y="3365500"/>
            <a:ext cx="0" cy="1727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55336" name="Line 8"/>
          <p:cNvSpPr>
            <a:spLocks noChangeShapeType="1"/>
          </p:cNvSpPr>
          <p:nvPr/>
        </p:nvSpPr>
        <p:spPr bwMode="auto">
          <a:xfrm>
            <a:off x="6780213" y="3365500"/>
            <a:ext cx="0" cy="1727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Tree>
    <p:extLst>
      <p:ext uri="{BB962C8B-B14F-4D97-AF65-F5344CB8AC3E}">
        <p14:creationId xmlns:p14="http://schemas.microsoft.com/office/powerpoint/2010/main" val="2269087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5335"/>
                                        </p:tgtEl>
                                        <p:attrNameLst>
                                          <p:attrName>style.visibility</p:attrName>
                                        </p:attrNameLst>
                                      </p:cBhvr>
                                      <p:to>
                                        <p:strVal val="visible"/>
                                      </p:to>
                                    </p:set>
                                    <p:animEffect transition="in" filter="wipe(down)">
                                      <p:cBhvr>
                                        <p:cTn id="7" dur="500"/>
                                        <p:tgtEl>
                                          <p:spTgt spid="3553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5336"/>
                                        </p:tgtEl>
                                        <p:attrNameLst>
                                          <p:attrName>style.visibility</p:attrName>
                                        </p:attrNameLst>
                                      </p:cBhvr>
                                      <p:to>
                                        <p:strVal val="visible"/>
                                      </p:to>
                                    </p:set>
                                    <p:animEffect transition="in" filter="wipe(down)">
                                      <p:cBhvr>
                                        <p:cTn id="10" dur="500"/>
                                        <p:tgtEl>
                                          <p:spTgt spid="3553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55334"/>
                                        </p:tgtEl>
                                        <p:attrNameLst>
                                          <p:attrName>style.visibility</p:attrName>
                                        </p:attrNameLst>
                                      </p:cBhvr>
                                      <p:to>
                                        <p:strVal val="visible"/>
                                      </p:to>
                                    </p:set>
                                    <p:animEffect transition="in" filter="wipe(up)">
                                      <p:cBhvr>
                                        <p:cTn id="15" dur="2000"/>
                                        <p:tgtEl>
                                          <p:spTgt spid="35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4" grpId="0" animBg="1"/>
      <p:bldP spid="355335" grpId="0" animBg="1"/>
      <p:bldP spid="35533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7986" name="Rectangle 2"/>
          <p:cNvSpPr>
            <a:spLocks noGrp="1" noChangeArrowheads="1"/>
          </p:cNvSpPr>
          <p:nvPr>
            <p:ph type="title"/>
          </p:nvPr>
        </p:nvSpPr>
        <p:spPr/>
        <p:txBody>
          <a:bodyPr/>
          <a:lstStyle/>
          <a:p>
            <a:pPr eaLnBrk="1" hangingPunct="1"/>
            <a:r>
              <a:rPr lang="pl-PL" smtClean="0"/>
              <a:t>Już starożytni …</a:t>
            </a:r>
          </a:p>
        </p:txBody>
      </p:sp>
      <p:sp>
        <p:nvSpPr>
          <p:cNvPr id="297987" name="Rectangle 3"/>
          <p:cNvSpPr>
            <a:spLocks noGrp="1" noChangeArrowheads="1"/>
          </p:cNvSpPr>
          <p:nvPr>
            <p:ph type="body" idx="1"/>
          </p:nvPr>
        </p:nvSpPr>
        <p:spPr/>
        <p:txBody>
          <a:bodyPr/>
          <a:lstStyle/>
          <a:p>
            <a:pPr eaLnBrk="1" hangingPunct="1">
              <a:lnSpc>
                <a:spcPct val="80000"/>
              </a:lnSpc>
            </a:pPr>
            <a:r>
              <a:rPr lang="pl-PL" sz="2000" dirty="0" smtClean="0"/>
              <a:t>Ta władza jest naprawdę silna, której posłuszni ludzie są weseli. Im kto jest potężniejszy, tym bardziej umiarkowanie powinien korzystać z władzy.</a:t>
            </a:r>
          </a:p>
          <a:p>
            <a:pPr lvl="1" eaLnBrk="1" hangingPunct="1">
              <a:lnSpc>
                <a:spcPct val="80000"/>
              </a:lnSpc>
            </a:pPr>
            <a:r>
              <a:rPr lang="pl-PL" sz="1800" dirty="0" smtClean="0"/>
              <a:t>Tytus Liwiusz (59-17)</a:t>
            </a:r>
          </a:p>
          <a:p>
            <a:pPr eaLnBrk="1" hangingPunct="1">
              <a:lnSpc>
                <a:spcPct val="80000"/>
              </a:lnSpc>
            </a:pPr>
            <a:endParaRPr lang="pl-PL" sz="2000" dirty="0" smtClean="0"/>
          </a:p>
          <a:p>
            <a:pPr eaLnBrk="1" hangingPunct="1">
              <a:lnSpc>
                <a:spcPct val="80000"/>
              </a:lnSpc>
            </a:pPr>
            <a:r>
              <a:rPr lang="pl-PL" sz="2000" dirty="0" smtClean="0"/>
              <a:t>Jeśli rządy (w kraju) polegać będą na przyzwalającym niedziałaniu. Wówczas lud będzie żył w prostocie i lojalności. Jeśli rządy (w kraju) sprowadzać się będą do działania (ustalającego normy i zakazy). Wówczas lud będzie się uciekał do sprytu i podstępu.</a:t>
            </a:r>
          </a:p>
          <a:p>
            <a:pPr eaLnBrk="1" hangingPunct="1">
              <a:lnSpc>
                <a:spcPct val="80000"/>
              </a:lnSpc>
            </a:pPr>
            <a:r>
              <a:rPr lang="pl-PL" sz="2000" dirty="0" smtClean="0"/>
              <a:t> Rządzenie wielkim państwem podobne jest smażeniu małych ryb, (których nie należy zbyt często poruszać i przewracać, żeby się nie rozleciały).</a:t>
            </a:r>
          </a:p>
          <a:p>
            <a:pPr eaLnBrk="1" hangingPunct="1">
              <a:lnSpc>
                <a:spcPct val="80000"/>
              </a:lnSpc>
            </a:pPr>
            <a:r>
              <a:rPr lang="pl-PL" sz="2000" dirty="0" smtClean="0"/>
              <a:t>Przewodzić (tysiącom rzeczy), lecz nie sprawować nad nimi władzy, Oto jest to, co nazywamy najgłębszym i najbardziej tajemniczym przejawem (cnoty) </a:t>
            </a:r>
            <a:r>
              <a:rPr lang="pl-PL" sz="2000" i="1" dirty="0" smtClean="0"/>
              <a:t>te</a:t>
            </a:r>
            <a:r>
              <a:rPr lang="pl-PL" sz="2000" dirty="0" smtClean="0"/>
              <a:t>.</a:t>
            </a:r>
          </a:p>
          <a:p>
            <a:pPr lvl="1" eaLnBrk="1" hangingPunct="1">
              <a:lnSpc>
                <a:spcPct val="80000"/>
              </a:lnSpc>
            </a:pPr>
            <a:r>
              <a:rPr lang="pl-PL" sz="1800" dirty="0" err="1" smtClean="0"/>
              <a:t>Lao-tsy</a:t>
            </a:r>
            <a:r>
              <a:rPr lang="pl-PL" sz="1800" dirty="0" smtClean="0"/>
              <a:t> (</a:t>
            </a:r>
            <a:r>
              <a:rPr lang="pl-PL" sz="1800" dirty="0" err="1" smtClean="0"/>
              <a:t>Laozi</a:t>
            </a:r>
            <a:r>
              <a:rPr lang="pl-PL" sz="1800" dirty="0" smtClean="0"/>
              <a:t>), </a:t>
            </a:r>
            <a:r>
              <a:rPr lang="pl-PL" sz="1800" i="1" dirty="0" smtClean="0"/>
              <a:t>Tao-te-king</a:t>
            </a:r>
            <a:r>
              <a:rPr lang="en-US" sz="1800" dirty="0" smtClean="0"/>
              <a:t> </a:t>
            </a:r>
            <a:endParaRPr lang="pl-PL" sz="1800" dirty="0" smtClean="0"/>
          </a:p>
          <a:p>
            <a:pPr lvl="2" eaLnBrk="1" hangingPunct="1">
              <a:lnSpc>
                <a:spcPct val="80000"/>
              </a:lnSpc>
            </a:pPr>
            <a:r>
              <a:rPr lang="en-GB" sz="1400" dirty="0" smtClean="0">
                <a:hlinkClick r:id="rId2"/>
              </a:rPr>
              <a:t>http</a:t>
            </a:r>
            <a:r>
              <a:rPr lang="en-GB" sz="1400" dirty="0">
                <a:hlinkClick r:id="rId2"/>
              </a:rPr>
              <a:t>://</a:t>
            </a:r>
            <a:r>
              <a:rPr lang="en-GB" sz="1400" dirty="0" smtClean="0">
                <a:hlinkClick r:id="rId2"/>
              </a:rPr>
              <a:t>pl.wikipedia.org/wiki/Laozi</a:t>
            </a:r>
            <a:endParaRPr lang="pl-PL" sz="140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fade">
                                      <p:cBhvr>
                                        <p:cTn id="7" dur="1000"/>
                                        <p:tgtEl>
                                          <p:spTgt spid="297986"/>
                                        </p:tgtEl>
                                      </p:cBhvr>
                                    </p:animEffect>
                                    <p:anim calcmode="lin" valueType="num">
                                      <p:cBhvr>
                                        <p:cTn id="8" dur="1000" fill="hold"/>
                                        <p:tgtEl>
                                          <p:spTgt spid="297986"/>
                                        </p:tgtEl>
                                        <p:attrNameLst>
                                          <p:attrName>ppt_x</p:attrName>
                                        </p:attrNameLst>
                                      </p:cBhvr>
                                      <p:tavLst>
                                        <p:tav tm="0">
                                          <p:val>
                                            <p:strVal val="#ppt_x"/>
                                          </p:val>
                                        </p:tav>
                                        <p:tav tm="100000">
                                          <p:val>
                                            <p:strVal val="#ppt_x"/>
                                          </p:val>
                                        </p:tav>
                                      </p:tavLst>
                                    </p:anim>
                                    <p:anim calcmode="lin" valueType="num">
                                      <p:cBhvr>
                                        <p:cTn id="9" dur="898" decel="100000" fill="hold"/>
                                        <p:tgtEl>
                                          <p:spTgt spid="29798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798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7987">
                                            <p:txEl>
                                              <p:pRg st="0" end="0"/>
                                            </p:txEl>
                                          </p:spTgt>
                                        </p:tgtEl>
                                        <p:attrNameLst>
                                          <p:attrName>style.visibility</p:attrName>
                                        </p:attrNameLst>
                                      </p:cBhvr>
                                      <p:to>
                                        <p:strVal val="visible"/>
                                      </p:to>
                                    </p:set>
                                    <p:animEffect transition="in" filter="fade">
                                      <p:cBhvr>
                                        <p:cTn id="15" dur="1000"/>
                                        <p:tgtEl>
                                          <p:spTgt spid="297987">
                                            <p:txEl>
                                              <p:pRg st="0" end="0"/>
                                            </p:txEl>
                                          </p:spTgt>
                                        </p:tgtEl>
                                      </p:cBhvr>
                                    </p:animEffect>
                                    <p:anim calcmode="lin" valueType="num">
                                      <p:cBhvr>
                                        <p:cTn id="16" dur="1000" fill="hold"/>
                                        <p:tgtEl>
                                          <p:spTgt spid="29798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9798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97987">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97987">
                                            <p:txEl>
                                              <p:pRg st="1" end="1"/>
                                            </p:txEl>
                                          </p:spTgt>
                                        </p:tgtEl>
                                        <p:attrNameLst>
                                          <p:attrName>style.visibility</p:attrName>
                                        </p:attrNameLst>
                                      </p:cBhvr>
                                      <p:to>
                                        <p:strVal val="visible"/>
                                      </p:to>
                                    </p:set>
                                    <p:animEffect transition="in" filter="fade">
                                      <p:cBhvr>
                                        <p:cTn id="21" dur="1000"/>
                                        <p:tgtEl>
                                          <p:spTgt spid="297987">
                                            <p:txEl>
                                              <p:pRg st="1" end="1"/>
                                            </p:txEl>
                                          </p:spTgt>
                                        </p:tgtEl>
                                      </p:cBhvr>
                                    </p:animEffect>
                                    <p:anim calcmode="lin" valueType="num">
                                      <p:cBhvr>
                                        <p:cTn id="22" dur="1000" fill="hold"/>
                                        <p:tgtEl>
                                          <p:spTgt spid="297987">
                                            <p:txEl>
                                              <p:pRg st="1" end="1"/>
                                            </p:txEl>
                                          </p:spTgt>
                                        </p:tgtEl>
                                        <p:attrNameLst>
                                          <p:attrName>ppt_x</p:attrName>
                                        </p:attrNameLst>
                                      </p:cBhvr>
                                      <p:tavLst>
                                        <p:tav tm="0">
                                          <p:val>
                                            <p:strVal val="#ppt_x"/>
                                          </p:val>
                                        </p:tav>
                                        <p:tav tm="100000">
                                          <p:val>
                                            <p:strVal val="#ppt_x"/>
                                          </p:val>
                                        </p:tav>
                                      </p:tavLst>
                                    </p:anim>
                                    <p:anim calcmode="lin" valueType="num">
                                      <p:cBhvr>
                                        <p:cTn id="23" dur="898" decel="100000" fill="hold"/>
                                        <p:tgtEl>
                                          <p:spTgt spid="297987">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898"/>
                                          </p:stCondLst>
                                        </p:cTn>
                                        <p:tgtEl>
                                          <p:spTgt spid="29798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297987">
                                            <p:txEl>
                                              <p:pRg st="3" end="3"/>
                                            </p:txEl>
                                          </p:spTgt>
                                        </p:tgtEl>
                                        <p:attrNameLst>
                                          <p:attrName>style.visibility</p:attrName>
                                        </p:attrNameLst>
                                      </p:cBhvr>
                                      <p:to>
                                        <p:strVal val="visible"/>
                                      </p:to>
                                    </p:set>
                                    <p:animEffect transition="in" filter="fade">
                                      <p:cBhvr>
                                        <p:cTn id="29" dur="1000"/>
                                        <p:tgtEl>
                                          <p:spTgt spid="297987">
                                            <p:txEl>
                                              <p:pRg st="3" end="3"/>
                                            </p:txEl>
                                          </p:spTgt>
                                        </p:tgtEl>
                                      </p:cBhvr>
                                    </p:animEffect>
                                    <p:anim calcmode="lin" valueType="num">
                                      <p:cBhvr>
                                        <p:cTn id="30" dur="1000" fill="hold"/>
                                        <p:tgtEl>
                                          <p:spTgt spid="297987">
                                            <p:txEl>
                                              <p:pRg st="3" end="3"/>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297987">
                                            <p:txEl>
                                              <p:pRg st="3" end="3"/>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29798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297987">
                                            <p:txEl>
                                              <p:pRg st="4" end="4"/>
                                            </p:txEl>
                                          </p:spTgt>
                                        </p:tgtEl>
                                        <p:attrNameLst>
                                          <p:attrName>style.visibility</p:attrName>
                                        </p:attrNameLst>
                                      </p:cBhvr>
                                      <p:to>
                                        <p:strVal val="visible"/>
                                      </p:to>
                                    </p:set>
                                    <p:animEffect transition="in" filter="fade">
                                      <p:cBhvr>
                                        <p:cTn id="37" dur="1000"/>
                                        <p:tgtEl>
                                          <p:spTgt spid="297987">
                                            <p:txEl>
                                              <p:pRg st="4" end="4"/>
                                            </p:txEl>
                                          </p:spTgt>
                                        </p:tgtEl>
                                      </p:cBhvr>
                                    </p:animEffect>
                                    <p:anim calcmode="lin" valueType="num">
                                      <p:cBhvr>
                                        <p:cTn id="38" dur="1000" fill="hold"/>
                                        <p:tgtEl>
                                          <p:spTgt spid="297987">
                                            <p:txEl>
                                              <p:pRg st="4" end="4"/>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297987">
                                            <p:txEl>
                                              <p:pRg st="4" end="4"/>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29798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grpId="0" nodeType="clickEffect">
                                  <p:stCondLst>
                                    <p:cond delay="0"/>
                                  </p:stCondLst>
                                  <p:childTnLst>
                                    <p:set>
                                      <p:cBhvr>
                                        <p:cTn id="44" dur="1" fill="hold">
                                          <p:stCondLst>
                                            <p:cond delay="0"/>
                                          </p:stCondLst>
                                        </p:cTn>
                                        <p:tgtEl>
                                          <p:spTgt spid="297987">
                                            <p:txEl>
                                              <p:pRg st="5" end="5"/>
                                            </p:txEl>
                                          </p:spTgt>
                                        </p:tgtEl>
                                        <p:attrNameLst>
                                          <p:attrName>style.visibility</p:attrName>
                                        </p:attrNameLst>
                                      </p:cBhvr>
                                      <p:to>
                                        <p:strVal val="visible"/>
                                      </p:to>
                                    </p:set>
                                    <p:animEffect transition="in" filter="fade">
                                      <p:cBhvr>
                                        <p:cTn id="45" dur="1000"/>
                                        <p:tgtEl>
                                          <p:spTgt spid="297987">
                                            <p:txEl>
                                              <p:pRg st="5" end="5"/>
                                            </p:txEl>
                                          </p:spTgt>
                                        </p:tgtEl>
                                      </p:cBhvr>
                                    </p:animEffect>
                                    <p:anim calcmode="lin" valueType="num">
                                      <p:cBhvr>
                                        <p:cTn id="46" dur="1000" fill="hold"/>
                                        <p:tgtEl>
                                          <p:spTgt spid="297987">
                                            <p:txEl>
                                              <p:pRg st="5" end="5"/>
                                            </p:txEl>
                                          </p:spTgt>
                                        </p:tgtEl>
                                        <p:attrNameLst>
                                          <p:attrName>ppt_x</p:attrName>
                                        </p:attrNameLst>
                                      </p:cBhvr>
                                      <p:tavLst>
                                        <p:tav tm="0">
                                          <p:val>
                                            <p:strVal val="#ppt_x"/>
                                          </p:val>
                                        </p:tav>
                                        <p:tav tm="100000">
                                          <p:val>
                                            <p:strVal val="#ppt_x"/>
                                          </p:val>
                                        </p:tav>
                                      </p:tavLst>
                                    </p:anim>
                                    <p:anim calcmode="lin" valueType="num">
                                      <p:cBhvr>
                                        <p:cTn id="47" dur="898" decel="100000" fill="hold"/>
                                        <p:tgtEl>
                                          <p:spTgt spid="297987">
                                            <p:txEl>
                                              <p:pRg st="5" end="5"/>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898"/>
                                          </p:stCondLst>
                                        </p:cTn>
                                        <p:tgtEl>
                                          <p:spTgt spid="297987">
                                            <p:txEl>
                                              <p:pRg st="5" end="5"/>
                                            </p:txEl>
                                          </p:spTgt>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297987">
                                            <p:txEl>
                                              <p:pRg st="6" end="6"/>
                                            </p:txEl>
                                          </p:spTgt>
                                        </p:tgtEl>
                                        <p:attrNameLst>
                                          <p:attrName>style.visibility</p:attrName>
                                        </p:attrNameLst>
                                      </p:cBhvr>
                                      <p:to>
                                        <p:strVal val="visible"/>
                                      </p:to>
                                    </p:set>
                                    <p:animEffect transition="in" filter="fade">
                                      <p:cBhvr>
                                        <p:cTn id="51" dur="1000"/>
                                        <p:tgtEl>
                                          <p:spTgt spid="297987">
                                            <p:txEl>
                                              <p:pRg st="6" end="6"/>
                                            </p:txEl>
                                          </p:spTgt>
                                        </p:tgtEl>
                                      </p:cBhvr>
                                    </p:animEffect>
                                    <p:anim calcmode="lin" valueType="num">
                                      <p:cBhvr>
                                        <p:cTn id="52" dur="1000" fill="hold"/>
                                        <p:tgtEl>
                                          <p:spTgt spid="297987">
                                            <p:txEl>
                                              <p:pRg st="6" end="6"/>
                                            </p:txEl>
                                          </p:spTgt>
                                        </p:tgtEl>
                                        <p:attrNameLst>
                                          <p:attrName>ppt_x</p:attrName>
                                        </p:attrNameLst>
                                      </p:cBhvr>
                                      <p:tavLst>
                                        <p:tav tm="0">
                                          <p:val>
                                            <p:strVal val="#ppt_x"/>
                                          </p:val>
                                        </p:tav>
                                        <p:tav tm="100000">
                                          <p:val>
                                            <p:strVal val="#ppt_x"/>
                                          </p:val>
                                        </p:tav>
                                      </p:tavLst>
                                    </p:anim>
                                    <p:anim calcmode="lin" valueType="num">
                                      <p:cBhvr>
                                        <p:cTn id="53" dur="898" decel="100000" fill="hold"/>
                                        <p:tgtEl>
                                          <p:spTgt spid="297987">
                                            <p:txEl>
                                              <p:pRg st="6" end="6"/>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898"/>
                                          </p:stCondLst>
                                        </p:cTn>
                                        <p:tgtEl>
                                          <p:spTgt spid="297987">
                                            <p:txEl>
                                              <p:pRg st="6" end="6"/>
                                            </p:txEl>
                                          </p:spTgt>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297987">
                                            <p:txEl>
                                              <p:pRg st="7" end="7"/>
                                            </p:txEl>
                                          </p:spTgt>
                                        </p:tgtEl>
                                        <p:attrNameLst>
                                          <p:attrName>style.visibility</p:attrName>
                                        </p:attrNameLst>
                                      </p:cBhvr>
                                      <p:to>
                                        <p:strVal val="visible"/>
                                      </p:to>
                                    </p:set>
                                    <p:animEffect transition="in" filter="fade">
                                      <p:cBhvr>
                                        <p:cTn id="57" dur="1000"/>
                                        <p:tgtEl>
                                          <p:spTgt spid="297987">
                                            <p:txEl>
                                              <p:pRg st="7" end="7"/>
                                            </p:txEl>
                                          </p:spTgt>
                                        </p:tgtEl>
                                      </p:cBhvr>
                                    </p:animEffect>
                                    <p:anim calcmode="lin" valueType="num">
                                      <p:cBhvr>
                                        <p:cTn id="58" dur="1000" fill="hold"/>
                                        <p:tgtEl>
                                          <p:spTgt spid="297987">
                                            <p:txEl>
                                              <p:pRg st="7" end="7"/>
                                            </p:txEl>
                                          </p:spTgt>
                                        </p:tgtEl>
                                        <p:attrNameLst>
                                          <p:attrName>ppt_x</p:attrName>
                                        </p:attrNameLst>
                                      </p:cBhvr>
                                      <p:tavLst>
                                        <p:tav tm="0">
                                          <p:val>
                                            <p:strVal val="#ppt_x"/>
                                          </p:val>
                                        </p:tav>
                                        <p:tav tm="100000">
                                          <p:val>
                                            <p:strVal val="#ppt_x"/>
                                          </p:val>
                                        </p:tav>
                                      </p:tavLst>
                                    </p:anim>
                                    <p:anim calcmode="lin" valueType="num">
                                      <p:cBhvr>
                                        <p:cTn id="59" dur="898" decel="100000" fill="hold"/>
                                        <p:tgtEl>
                                          <p:spTgt spid="297987">
                                            <p:txEl>
                                              <p:pRg st="7" end="7"/>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898"/>
                                          </p:stCondLst>
                                        </p:cTn>
                                        <p:tgtEl>
                                          <p:spTgt spid="297987">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p:bldP spid="29798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9010" name="Rectangle 2"/>
          <p:cNvSpPr>
            <a:spLocks noGrp="1" noChangeArrowheads="1"/>
          </p:cNvSpPr>
          <p:nvPr>
            <p:ph type="title"/>
          </p:nvPr>
        </p:nvSpPr>
        <p:spPr/>
        <p:txBody>
          <a:bodyPr/>
          <a:lstStyle/>
          <a:p>
            <a:pPr eaLnBrk="1" hangingPunct="1"/>
            <a:r>
              <a:rPr lang="pl-PL" smtClean="0"/>
              <a:t>Dlaczego …?</a:t>
            </a:r>
          </a:p>
        </p:txBody>
      </p:sp>
      <p:sp>
        <p:nvSpPr>
          <p:cNvPr id="299011" name="Rectangle 3"/>
          <p:cNvSpPr>
            <a:spLocks noGrp="1" noChangeArrowheads="1"/>
          </p:cNvSpPr>
          <p:nvPr>
            <p:ph type="body" idx="1"/>
          </p:nvPr>
        </p:nvSpPr>
        <p:spPr>
          <a:xfrm>
            <a:off x="611188" y="1628775"/>
            <a:ext cx="8343900" cy="5229225"/>
          </a:xfrm>
        </p:spPr>
        <p:txBody>
          <a:bodyPr/>
          <a:lstStyle/>
          <a:p>
            <a:pPr eaLnBrk="1" hangingPunct="1">
              <a:lnSpc>
                <a:spcPct val="80000"/>
              </a:lnSpc>
            </a:pPr>
            <a:r>
              <a:rPr lang="pl-PL" sz="2400" dirty="0" smtClean="0"/>
              <a:t>Zasadniczym jednak czynnikiem sprzyjającym akceptowaniu rządu przez obywateli jest ewolucyjnie wbudowany w naturę człowieka mechanizm obronny przed nieznanym, obawy przed przyjęciem całkowitej odpowiedzialności za siebie i za swoje życie. </a:t>
            </a:r>
          </a:p>
          <a:p>
            <a:pPr eaLnBrk="1" hangingPunct="1">
              <a:lnSpc>
                <a:spcPct val="80000"/>
              </a:lnSpc>
            </a:pPr>
            <a:r>
              <a:rPr lang="pl-PL" sz="2400" dirty="0" smtClean="0"/>
              <a:t>głęboko zakorzeniona obawa przed podjęciem odpowiedzialności i ryzyka przed podejmowaniem własnych decyzji oraz akceptowania ich konsekwencji, bez żadnej zwierzchniej władzy do której </a:t>
            </a:r>
            <a:r>
              <a:rPr lang="pl-PL" sz="2400" dirty="0" err="1" smtClean="0"/>
              <a:t>możnaby</a:t>
            </a:r>
            <a:r>
              <a:rPr lang="pl-PL" sz="2400" dirty="0" smtClean="0"/>
              <a:t> się odwołać, poprosić o radę, a przede wszystkim znaleźć winnego za swoje niepowodzenia.</a:t>
            </a:r>
          </a:p>
          <a:p>
            <a:pPr eaLnBrk="1" hangingPunct="1">
              <a:lnSpc>
                <a:spcPct val="80000"/>
              </a:lnSpc>
            </a:pPr>
            <a:r>
              <a:rPr lang="pl-PL" sz="2400" dirty="0" smtClean="0"/>
              <a:t> ‘Musimy mieć silne przywództwo zwłaszcza w czasie kryzysu.’, ‘Potrzebujemy nowych lepszych przywódców!’, ‘Boże daj nam przywódcę!’.</a:t>
            </a:r>
          </a:p>
          <a:p>
            <a:pPr eaLnBrk="1" hangingPunct="1">
              <a:lnSpc>
                <a:spcPct val="80000"/>
              </a:lnSpc>
            </a:pPr>
            <a:r>
              <a:rPr lang="pl-PL" sz="2400" dirty="0" smtClean="0"/>
              <a:t>zarówno ze strony ‘szarego człowieka’ jak i ze strony elity politycznej znajdujemy przyzwolenie na istnienie rządu. </a:t>
            </a:r>
            <a:r>
              <a:rPr lang="pl-PL" sz="2400" dirty="0" smtClean="0">
                <a:sym typeface="Wingdings" pitchFamily="2" charset="2"/>
              </a:rPr>
              <a:t></a:t>
            </a:r>
            <a:r>
              <a:rPr lang="pl-PL" sz="2400" dirty="0" smtClean="0"/>
              <a:t>poczucie czystego sumienia.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fade">
                                      <p:cBhvr>
                                        <p:cTn id="7" dur="1000"/>
                                        <p:tgtEl>
                                          <p:spTgt spid="299010"/>
                                        </p:tgtEl>
                                      </p:cBhvr>
                                    </p:animEffect>
                                    <p:anim calcmode="lin" valueType="num">
                                      <p:cBhvr>
                                        <p:cTn id="8" dur="1000" fill="hold"/>
                                        <p:tgtEl>
                                          <p:spTgt spid="299010"/>
                                        </p:tgtEl>
                                        <p:attrNameLst>
                                          <p:attrName>ppt_x</p:attrName>
                                        </p:attrNameLst>
                                      </p:cBhvr>
                                      <p:tavLst>
                                        <p:tav tm="0">
                                          <p:val>
                                            <p:strVal val="#ppt_x"/>
                                          </p:val>
                                        </p:tav>
                                        <p:tav tm="100000">
                                          <p:val>
                                            <p:strVal val="#ppt_x"/>
                                          </p:val>
                                        </p:tav>
                                      </p:tavLst>
                                    </p:anim>
                                    <p:anim calcmode="lin" valueType="num">
                                      <p:cBhvr>
                                        <p:cTn id="9" dur="898" decel="100000" fill="hold"/>
                                        <p:tgtEl>
                                          <p:spTgt spid="29901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901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9011">
                                            <p:txEl>
                                              <p:pRg st="0" end="0"/>
                                            </p:txEl>
                                          </p:spTgt>
                                        </p:tgtEl>
                                        <p:attrNameLst>
                                          <p:attrName>style.visibility</p:attrName>
                                        </p:attrNameLst>
                                      </p:cBhvr>
                                      <p:to>
                                        <p:strVal val="visible"/>
                                      </p:to>
                                    </p:set>
                                    <p:animEffect transition="in" filter="fade">
                                      <p:cBhvr>
                                        <p:cTn id="15" dur="1000"/>
                                        <p:tgtEl>
                                          <p:spTgt spid="299011">
                                            <p:txEl>
                                              <p:pRg st="0" end="0"/>
                                            </p:txEl>
                                          </p:spTgt>
                                        </p:tgtEl>
                                      </p:cBhvr>
                                    </p:animEffect>
                                    <p:anim calcmode="lin" valueType="num">
                                      <p:cBhvr>
                                        <p:cTn id="16" dur="1000" fill="hold"/>
                                        <p:tgtEl>
                                          <p:spTgt spid="29901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9901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9901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99011">
                                            <p:txEl>
                                              <p:pRg st="1" end="1"/>
                                            </p:txEl>
                                          </p:spTgt>
                                        </p:tgtEl>
                                        <p:attrNameLst>
                                          <p:attrName>style.visibility</p:attrName>
                                        </p:attrNameLst>
                                      </p:cBhvr>
                                      <p:to>
                                        <p:strVal val="visible"/>
                                      </p:to>
                                    </p:set>
                                    <p:animEffect transition="in" filter="fade">
                                      <p:cBhvr>
                                        <p:cTn id="23" dur="1000"/>
                                        <p:tgtEl>
                                          <p:spTgt spid="299011">
                                            <p:txEl>
                                              <p:pRg st="1" end="1"/>
                                            </p:txEl>
                                          </p:spTgt>
                                        </p:tgtEl>
                                      </p:cBhvr>
                                    </p:animEffect>
                                    <p:anim calcmode="lin" valueType="num">
                                      <p:cBhvr>
                                        <p:cTn id="24" dur="1000" fill="hold"/>
                                        <p:tgtEl>
                                          <p:spTgt spid="299011">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9901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9901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99011">
                                            <p:txEl>
                                              <p:pRg st="2" end="2"/>
                                            </p:txEl>
                                          </p:spTgt>
                                        </p:tgtEl>
                                        <p:attrNameLst>
                                          <p:attrName>style.visibility</p:attrName>
                                        </p:attrNameLst>
                                      </p:cBhvr>
                                      <p:to>
                                        <p:strVal val="visible"/>
                                      </p:to>
                                    </p:set>
                                    <p:animEffect transition="in" filter="fade">
                                      <p:cBhvr>
                                        <p:cTn id="31" dur="1000"/>
                                        <p:tgtEl>
                                          <p:spTgt spid="299011">
                                            <p:txEl>
                                              <p:pRg st="2" end="2"/>
                                            </p:txEl>
                                          </p:spTgt>
                                        </p:tgtEl>
                                      </p:cBhvr>
                                    </p:animEffect>
                                    <p:anim calcmode="lin" valueType="num">
                                      <p:cBhvr>
                                        <p:cTn id="32" dur="1000" fill="hold"/>
                                        <p:tgtEl>
                                          <p:spTgt spid="299011">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99011">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9901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99011">
                                            <p:txEl>
                                              <p:pRg st="3" end="3"/>
                                            </p:txEl>
                                          </p:spTgt>
                                        </p:tgtEl>
                                        <p:attrNameLst>
                                          <p:attrName>style.visibility</p:attrName>
                                        </p:attrNameLst>
                                      </p:cBhvr>
                                      <p:to>
                                        <p:strVal val="visible"/>
                                      </p:to>
                                    </p:set>
                                    <p:animEffect transition="in" filter="fade">
                                      <p:cBhvr>
                                        <p:cTn id="39" dur="1000"/>
                                        <p:tgtEl>
                                          <p:spTgt spid="299011">
                                            <p:txEl>
                                              <p:pRg st="3" end="3"/>
                                            </p:txEl>
                                          </p:spTgt>
                                        </p:tgtEl>
                                      </p:cBhvr>
                                    </p:animEffect>
                                    <p:anim calcmode="lin" valueType="num">
                                      <p:cBhvr>
                                        <p:cTn id="40" dur="1000" fill="hold"/>
                                        <p:tgtEl>
                                          <p:spTgt spid="299011">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99011">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99011">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p:bldP spid="29901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01058" name="Rectangle 2"/>
          <p:cNvSpPr>
            <a:spLocks noGrp="1" noChangeArrowheads="1"/>
          </p:cNvSpPr>
          <p:nvPr>
            <p:ph type="title"/>
          </p:nvPr>
        </p:nvSpPr>
        <p:spPr/>
        <p:txBody>
          <a:bodyPr/>
          <a:lstStyle/>
          <a:p>
            <a:pPr eaLnBrk="1" hangingPunct="1"/>
            <a:r>
              <a:rPr lang="pl-PL" dirty="0" smtClean="0"/>
              <a:t>Potrzeba akuszerki</a:t>
            </a:r>
          </a:p>
        </p:txBody>
      </p:sp>
      <p:sp>
        <p:nvSpPr>
          <p:cNvPr id="301059" name="Rectangle 3"/>
          <p:cNvSpPr>
            <a:spLocks noGrp="1" noChangeArrowheads="1"/>
          </p:cNvSpPr>
          <p:nvPr>
            <p:ph type="body" idx="1"/>
          </p:nvPr>
        </p:nvSpPr>
        <p:spPr/>
        <p:txBody>
          <a:bodyPr/>
          <a:lstStyle/>
          <a:p>
            <a:pPr eaLnBrk="1" hangingPunct="1">
              <a:lnSpc>
                <a:spcPct val="90000"/>
              </a:lnSpc>
            </a:pPr>
            <a:r>
              <a:rPr lang="pl-PL" sz="2400" smtClean="0"/>
              <a:t>„Uczciwy człowiek nie może poświęcać zasad, podważa to bowiem szacunek do samego siebie jako dobrego obywatela. </a:t>
            </a:r>
            <a:r>
              <a:rPr lang="pl-PL" sz="2400" smtClean="0">
                <a:solidFill>
                  <a:srgbClr val="FF0000"/>
                </a:solidFill>
              </a:rPr>
              <a:t>Musimy mieć ludzi zawodowo poświęcających swe sumienie, ludzi, którzy pełnią rolę kozłów ofiarnych, po to by najlepsi obywatele mogli zawierać kompromisy, jakich wymaga cywilizacja, i mimo to zachować szacunek do samych siebie jako istot cywilizowanych. [...] politycy to akuszerki przy porodzie sprawiedliwości w bolesnym procesie sprzeniewierzania się sumieniu uczciwego człowieka, którego interesy są przedmiotem sporu</a:t>
            </a:r>
            <a:r>
              <a:rPr lang="pl-PL" sz="2400" smtClean="0"/>
              <a:t>.”</a:t>
            </a:r>
          </a:p>
          <a:p>
            <a:pPr lvl="1" eaLnBrk="1" hangingPunct="1">
              <a:lnSpc>
                <a:spcPct val="90000"/>
              </a:lnSpc>
            </a:pPr>
            <a:r>
              <a:rPr lang="en-US" sz="2000" smtClean="0"/>
              <a:t>T.V. Smith, 1942, Is Congress Any Good, Anyhow?, </a:t>
            </a:r>
            <a:r>
              <a:rPr lang="en-US" sz="2000" i="1" smtClean="0"/>
              <a:t>New York Times Magazine,</a:t>
            </a:r>
            <a:r>
              <a:rPr lang="en-US" sz="2000" smtClean="0"/>
              <a:t> 18 października 1942</a:t>
            </a:r>
            <a:r>
              <a:rPr lang="pl-PL" sz="2000" smtClean="0"/>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fade">
                                      <p:cBhvr>
                                        <p:cTn id="7" dur="1000"/>
                                        <p:tgtEl>
                                          <p:spTgt spid="301058"/>
                                        </p:tgtEl>
                                      </p:cBhvr>
                                    </p:animEffect>
                                    <p:anim calcmode="lin" valueType="num">
                                      <p:cBhvr>
                                        <p:cTn id="8" dur="1000" fill="hold"/>
                                        <p:tgtEl>
                                          <p:spTgt spid="301058"/>
                                        </p:tgtEl>
                                        <p:attrNameLst>
                                          <p:attrName>ppt_x</p:attrName>
                                        </p:attrNameLst>
                                      </p:cBhvr>
                                      <p:tavLst>
                                        <p:tav tm="0">
                                          <p:val>
                                            <p:strVal val="#ppt_x"/>
                                          </p:val>
                                        </p:tav>
                                        <p:tav tm="100000">
                                          <p:val>
                                            <p:strVal val="#ppt_x"/>
                                          </p:val>
                                        </p:tav>
                                      </p:tavLst>
                                    </p:anim>
                                    <p:anim calcmode="lin" valueType="num">
                                      <p:cBhvr>
                                        <p:cTn id="9" dur="898" decel="100000" fill="hold"/>
                                        <p:tgtEl>
                                          <p:spTgt spid="30105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105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01059">
                                            <p:txEl>
                                              <p:pRg st="0" end="0"/>
                                            </p:txEl>
                                          </p:spTgt>
                                        </p:tgtEl>
                                        <p:attrNameLst>
                                          <p:attrName>style.visibility</p:attrName>
                                        </p:attrNameLst>
                                      </p:cBhvr>
                                      <p:to>
                                        <p:strVal val="visible"/>
                                      </p:to>
                                    </p:set>
                                    <p:animEffect transition="in" filter="fade">
                                      <p:cBhvr>
                                        <p:cTn id="15" dur="1000"/>
                                        <p:tgtEl>
                                          <p:spTgt spid="301059">
                                            <p:txEl>
                                              <p:pRg st="0" end="0"/>
                                            </p:txEl>
                                          </p:spTgt>
                                        </p:tgtEl>
                                      </p:cBhvr>
                                    </p:animEffect>
                                    <p:anim calcmode="lin" valueType="num">
                                      <p:cBhvr>
                                        <p:cTn id="16" dur="1000" fill="hold"/>
                                        <p:tgtEl>
                                          <p:spTgt spid="301059">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01059">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01059">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301059">
                                            <p:txEl>
                                              <p:pRg st="1" end="1"/>
                                            </p:txEl>
                                          </p:spTgt>
                                        </p:tgtEl>
                                        <p:attrNameLst>
                                          <p:attrName>style.visibility</p:attrName>
                                        </p:attrNameLst>
                                      </p:cBhvr>
                                      <p:to>
                                        <p:strVal val="visible"/>
                                      </p:to>
                                    </p:set>
                                    <p:animEffect transition="in" filter="fade">
                                      <p:cBhvr>
                                        <p:cTn id="21" dur="1000"/>
                                        <p:tgtEl>
                                          <p:spTgt spid="301059">
                                            <p:txEl>
                                              <p:pRg st="1" end="1"/>
                                            </p:txEl>
                                          </p:spTgt>
                                        </p:tgtEl>
                                      </p:cBhvr>
                                    </p:animEffect>
                                    <p:anim calcmode="lin" valueType="num">
                                      <p:cBhvr>
                                        <p:cTn id="22" dur="1000" fill="hold"/>
                                        <p:tgtEl>
                                          <p:spTgt spid="301059">
                                            <p:txEl>
                                              <p:pRg st="1" end="1"/>
                                            </p:txEl>
                                          </p:spTgt>
                                        </p:tgtEl>
                                        <p:attrNameLst>
                                          <p:attrName>ppt_x</p:attrName>
                                        </p:attrNameLst>
                                      </p:cBhvr>
                                      <p:tavLst>
                                        <p:tav tm="0">
                                          <p:val>
                                            <p:strVal val="#ppt_x"/>
                                          </p:val>
                                        </p:tav>
                                        <p:tav tm="100000">
                                          <p:val>
                                            <p:strVal val="#ppt_x"/>
                                          </p:val>
                                        </p:tav>
                                      </p:tavLst>
                                    </p:anim>
                                    <p:anim calcmode="lin" valueType="num">
                                      <p:cBhvr>
                                        <p:cTn id="23" dur="898" decel="100000" fill="hold"/>
                                        <p:tgtEl>
                                          <p:spTgt spid="301059">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898"/>
                                          </p:stCondLst>
                                        </p:cTn>
                                        <p:tgtEl>
                                          <p:spTgt spid="301059">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p:bldP spid="30105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05154" name="Rectangle 2"/>
          <p:cNvSpPr>
            <a:spLocks noGrp="1" noChangeArrowheads="1"/>
          </p:cNvSpPr>
          <p:nvPr>
            <p:ph type="title"/>
          </p:nvPr>
        </p:nvSpPr>
        <p:spPr>
          <a:xfrm>
            <a:off x="1371600" y="333375"/>
            <a:ext cx="7772400" cy="782638"/>
          </a:xfrm>
        </p:spPr>
        <p:txBody>
          <a:bodyPr/>
          <a:lstStyle/>
          <a:p>
            <a:pPr eaLnBrk="1" hangingPunct="1"/>
            <a:r>
              <a:rPr lang="pl-PL" sz="1700" b="1" i="1" smtClean="0">
                <a:cs typeface="Times New Roman" pitchFamily="18" charset="0"/>
              </a:rPr>
              <a:t>Udział wydatków państwa w stosunku do PKB (wybrane kraje) oraz średni udział wydatków państwa w 16 najbardziej uprzemysłowionych krajach świata</a:t>
            </a:r>
            <a:r>
              <a:rPr lang="pl-PL" sz="1700" b="1" smtClean="0">
                <a:cs typeface="Times New Roman" pitchFamily="18" charset="0"/>
              </a:rPr>
              <a:t>(</a:t>
            </a:r>
            <a:r>
              <a:rPr lang="pl-PL" sz="1700" b="1" i="1" smtClean="0">
                <a:cs typeface="Times New Roman" pitchFamily="18" charset="0"/>
              </a:rPr>
              <a:t>za</a:t>
            </a:r>
            <a:r>
              <a:rPr lang="pl-PL" sz="1700" b="1" smtClean="0">
                <a:cs typeface="Times New Roman" pitchFamily="18" charset="0"/>
              </a:rPr>
              <a:t> The Economist)</a:t>
            </a:r>
          </a:p>
        </p:txBody>
      </p:sp>
      <p:sp>
        <p:nvSpPr>
          <p:cNvPr id="39940" name="Rectangle 3"/>
          <p:cNvSpPr>
            <a:spLocks noChangeArrowheads="1"/>
          </p:cNvSpPr>
          <p:nvPr/>
        </p:nvSpPr>
        <p:spPr bwMode="auto">
          <a:xfrm>
            <a:off x="1862138" y="1262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pl-PL"/>
          </a:p>
        </p:txBody>
      </p:sp>
      <p:graphicFrame>
        <p:nvGraphicFramePr>
          <p:cNvPr id="39941" name="Object 4"/>
          <p:cNvGraphicFramePr>
            <a:graphicFrameLocks noChangeAspect="1"/>
          </p:cNvGraphicFramePr>
          <p:nvPr/>
        </p:nvGraphicFramePr>
        <p:xfrm>
          <a:off x="1676400" y="1617663"/>
          <a:ext cx="6553200" cy="5240337"/>
        </p:xfrm>
        <a:graphic>
          <a:graphicData uri="http://schemas.openxmlformats.org/presentationml/2006/ole">
            <mc:AlternateContent xmlns:mc="http://schemas.openxmlformats.org/markup-compatibility/2006">
              <mc:Choice xmlns:v="urn:schemas-microsoft-com:vml" Requires="v">
                <p:oleObj spid="_x0000_s39970" name="Drawing" r:id="rId3" imgW="3600360" imgH="2876400" progId="WPDraw30.Drawing">
                  <p:embed/>
                </p:oleObj>
              </mc:Choice>
              <mc:Fallback>
                <p:oleObj name="Drawing" r:id="rId3" imgW="3600360" imgH="2876400" progId="WPDraw30.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17663"/>
                        <a:ext cx="6553200"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fade">
                                      <p:cBhvr>
                                        <p:cTn id="7" dur="1000"/>
                                        <p:tgtEl>
                                          <p:spTgt spid="305154"/>
                                        </p:tgtEl>
                                      </p:cBhvr>
                                    </p:animEffect>
                                    <p:anim calcmode="lin" valueType="num">
                                      <p:cBhvr>
                                        <p:cTn id="8" dur="1000" fill="hold"/>
                                        <p:tgtEl>
                                          <p:spTgt spid="305154"/>
                                        </p:tgtEl>
                                        <p:attrNameLst>
                                          <p:attrName>ppt_x</p:attrName>
                                        </p:attrNameLst>
                                      </p:cBhvr>
                                      <p:tavLst>
                                        <p:tav tm="0">
                                          <p:val>
                                            <p:strVal val="#ppt_x"/>
                                          </p:val>
                                        </p:tav>
                                        <p:tav tm="100000">
                                          <p:val>
                                            <p:strVal val="#ppt_x"/>
                                          </p:val>
                                        </p:tav>
                                      </p:tavLst>
                                    </p:anim>
                                    <p:anim calcmode="lin" valueType="num">
                                      <p:cBhvr>
                                        <p:cTn id="9" dur="898" decel="100000" fill="hold"/>
                                        <p:tgtEl>
                                          <p:spTgt spid="30515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51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16111" y="620688"/>
            <a:ext cx="7727950" cy="608012"/>
          </a:xfrm>
        </p:spPr>
        <p:txBody>
          <a:bodyPr/>
          <a:lstStyle/>
          <a:p>
            <a:r>
              <a:rPr lang="pl-PL" i="1" dirty="0"/>
              <a:t>Wydatki państwowe w Wielkiej Brytanii w latach 1700-2011 </a:t>
            </a:r>
            <a:endParaRPr lang="pl-PL" dirty="0"/>
          </a:p>
        </p:txBody>
      </p:sp>
      <p:sp>
        <p:nvSpPr>
          <p:cNvPr id="3" name="Symbol zastępczy zawartości 2"/>
          <p:cNvSpPr>
            <a:spLocks noGrp="1"/>
          </p:cNvSpPr>
          <p:nvPr>
            <p:ph idx="1"/>
          </p:nvPr>
        </p:nvSpPr>
        <p:spPr/>
        <p:txBody>
          <a:bodyPr/>
          <a:lstStyle/>
          <a:p>
            <a:endParaRPr lang="pl-PL"/>
          </a:p>
        </p:txBody>
      </p:sp>
      <p:pic>
        <p:nvPicPr>
          <p:cNvPr id="4" name="Obraz 3"/>
          <p:cNvPicPr/>
          <p:nvPr/>
        </p:nvPicPr>
        <p:blipFill rotWithShape="1">
          <a:blip r:embed="rId2">
            <a:extLst>
              <a:ext uri="{28A0092B-C50C-407E-A947-70E740481C1C}">
                <a14:useLocalDpi xmlns:a14="http://schemas.microsoft.com/office/drawing/2010/main" val="0"/>
              </a:ext>
            </a:extLst>
          </a:blip>
          <a:srcRect l="7228" t="3369" r="8294" b="4234"/>
          <a:stretch/>
        </p:blipFill>
        <p:spPr bwMode="auto">
          <a:xfrm>
            <a:off x="323528" y="1628800"/>
            <a:ext cx="8568952" cy="4608512"/>
          </a:xfrm>
          <a:prstGeom prst="rect">
            <a:avLst/>
          </a:prstGeom>
          <a:noFill/>
          <a:ln>
            <a:noFill/>
          </a:ln>
          <a:extLst>
            <a:ext uri="{53640926-AAD7-44D8-BBD7-CCE9431645EC}">
              <a14:shadowObscured xmlns:a14="http://schemas.microsoft.com/office/drawing/2010/main"/>
            </a:ext>
          </a:extLst>
        </p:spPr>
      </p:pic>
      <p:sp>
        <p:nvSpPr>
          <p:cNvPr id="5" name="Line 8"/>
          <p:cNvSpPr>
            <a:spLocks noChangeShapeType="1"/>
          </p:cNvSpPr>
          <p:nvPr/>
        </p:nvSpPr>
        <p:spPr bwMode="auto">
          <a:xfrm flipV="1">
            <a:off x="905811" y="4725144"/>
            <a:ext cx="2874101" cy="648072"/>
          </a:xfrm>
          <a:prstGeom prst="line">
            <a:avLst/>
          </a:prstGeom>
          <a:noFill/>
          <a:ln w="57150">
            <a:solidFill>
              <a:srgbClr val="006418"/>
            </a:solidFill>
            <a:miter lim="800000"/>
            <a:headEnd/>
            <a:tailEnd/>
          </a:ln>
          <a:effectLst/>
        </p:spPr>
        <p:txBody>
          <a:bodyPr wrap="none"/>
          <a:lstStyle/>
          <a:p>
            <a:pPr>
              <a:defRPr/>
            </a:pPr>
            <a:endParaRPr lang="pl-PL"/>
          </a:p>
        </p:txBody>
      </p:sp>
      <p:sp>
        <p:nvSpPr>
          <p:cNvPr id="6" name="Line 8"/>
          <p:cNvSpPr>
            <a:spLocks noChangeShapeType="1"/>
          </p:cNvSpPr>
          <p:nvPr/>
        </p:nvSpPr>
        <p:spPr bwMode="auto">
          <a:xfrm flipV="1">
            <a:off x="6122503" y="3501008"/>
            <a:ext cx="2553953" cy="936104"/>
          </a:xfrm>
          <a:prstGeom prst="line">
            <a:avLst/>
          </a:prstGeom>
          <a:noFill/>
          <a:ln w="57150">
            <a:solidFill>
              <a:srgbClr val="006418"/>
            </a:solidFill>
            <a:miter lim="800000"/>
            <a:headEnd/>
            <a:tailEnd/>
          </a:ln>
          <a:effectLst/>
        </p:spPr>
        <p:txBody>
          <a:bodyPr wrap="none"/>
          <a:lstStyle/>
          <a:p>
            <a:pPr>
              <a:defRPr/>
            </a:pPr>
            <a:endParaRPr lang="pl-PL"/>
          </a:p>
        </p:txBody>
      </p:sp>
      <p:pic>
        <p:nvPicPr>
          <p:cNvPr id="7" name="Obraz 6"/>
          <p:cNvPicPr/>
          <p:nvPr/>
        </p:nvPicPr>
        <p:blipFill rotWithShape="1">
          <a:blip r:embed="rId3">
            <a:extLst>
              <a:ext uri="{28A0092B-C50C-407E-A947-70E740481C1C}">
                <a14:useLocalDpi xmlns:a14="http://schemas.microsoft.com/office/drawing/2010/main" val="0"/>
              </a:ext>
            </a:extLst>
          </a:blip>
          <a:srcRect l="6516" t="3850" r="7820" b="3994"/>
          <a:stretch/>
        </p:blipFill>
        <p:spPr bwMode="auto">
          <a:xfrm>
            <a:off x="311369" y="33409"/>
            <a:ext cx="8725003" cy="2592288"/>
          </a:xfrm>
          <a:prstGeom prst="rect">
            <a:avLst/>
          </a:prstGeom>
          <a:noFill/>
          <a:ln>
            <a:noFill/>
          </a:ln>
          <a:extLst>
            <a:ext uri="{53640926-AAD7-44D8-BBD7-CCE9431645EC}">
              <a14:shadowObscured xmlns:a14="http://schemas.microsoft.com/office/drawing/2010/main"/>
            </a:ext>
          </a:extLst>
        </p:spPr>
      </p:pic>
      <p:sp>
        <p:nvSpPr>
          <p:cNvPr id="8" name="Line 8"/>
          <p:cNvSpPr>
            <a:spLocks noChangeShapeType="1"/>
          </p:cNvSpPr>
          <p:nvPr/>
        </p:nvSpPr>
        <p:spPr bwMode="auto">
          <a:xfrm>
            <a:off x="3779912" y="5049180"/>
            <a:ext cx="2355371" cy="396044"/>
          </a:xfrm>
          <a:prstGeom prst="line">
            <a:avLst/>
          </a:prstGeom>
          <a:noFill/>
          <a:ln w="57150">
            <a:solidFill>
              <a:srgbClr val="006418"/>
            </a:solidFill>
            <a:miter lim="800000"/>
            <a:headEnd/>
            <a:tailEnd/>
          </a:ln>
          <a:effectLst/>
        </p:spPr>
        <p:txBody>
          <a:bodyPr wrap="none"/>
          <a:lstStyle/>
          <a:p>
            <a:pPr>
              <a:defRPr/>
            </a:pPr>
            <a:endParaRPr lang="pl-PL"/>
          </a:p>
        </p:txBody>
      </p:sp>
    </p:spTree>
    <p:extLst>
      <p:ext uri="{BB962C8B-B14F-4D97-AF65-F5344CB8AC3E}">
        <p14:creationId xmlns:p14="http://schemas.microsoft.com/office/powerpoint/2010/main" val="3043854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2386" name="Rectangle 2"/>
          <p:cNvSpPr>
            <a:spLocks noGrp="1" noChangeArrowheads="1"/>
          </p:cNvSpPr>
          <p:nvPr>
            <p:ph type="title"/>
          </p:nvPr>
        </p:nvSpPr>
        <p:spPr/>
        <p:txBody>
          <a:bodyPr/>
          <a:lstStyle/>
          <a:p>
            <a:pPr eaLnBrk="1" hangingPunct="1"/>
            <a:r>
              <a:rPr lang="pl-PL" sz="3400" smtClean="0"/>
              <a:t>Czy rząd jest naprawdę potrzebny?</a:t>
            </a:r>
          </a:p>
        </p:txBody>
      </p:sp>
      <p:sp>
        <p:nvSpPr>
          <p:cNvPr id="272388" name="Rectangle 4"/>
          <p:cNvSpPr>
            <a:spLocks noGrp="1" noChangeArrowheads="1"/>
          </p:cNvSpPr>
          <p:nvPr>
            <p:ph type="body" idx="1"/>
          </p:nvPr>
        </p:nvSpPr>
        <p:spPr>
          <a:xfrm>
            <a:off x="611188" y="1628775"/>
            <a:ext cx="8343900" cy="5040313"/>
          </a:xfrm>
        </p:spPr>
        <p:txBody>
          <a:bodyPr/>
          <a:lstStyle/>
          <a:p>
            <a:pPr eaLnBrk="1" hangingPunct="1">
              <a:lnSpc>
                <a:spcPct val="80000"/>
              </a:lnSpc>
            </a:pPr>
            <a:r>
              <a:rPr lang="pl-PL" smtClean="0"/>
              <a:t>Wielu liberałów </a:t>
            </a:r>
            <a:r>
              <a:rPr lang="pl-PL" smtClean="0">
                <a:sym typeface="Wingdings" pitchFamily="2" charset="2"/>
              </a:rPr>
              <a:t></a:t>
            </a:r>
            <a:r>
              <a:rPr lang="pl-PL" smtClean="0"/>
              <a:t> rząd koniecznym złem:</a:t>
            </a:r>
          </a:p>
          <a:p>
            <a:pPr lvl="1" eaLnBrk="1" hangingPunct="1">
              <a:lnSpc>
                <a:spcPct val="80000"/>
              </a:lnSpc>
            </a:pPr>
            <a:r>
              <a:rPr lang="pl-PL" sz="2400" i="1" smtClean="0"/>
              <a:t>koniecznym</a:t>
            </a:r>
            <a:r>
              <a:rPr lang="pl-PL" sz="2400" smtClean="0"/>
              <a:t> dlatego, że nie widać dla niego innej alternatywy pozwalającej na utrzymanie pokoju i porządku społecznego; </a:t>
            </a:r>
            <a:r>
              <a:rPr lang="pl-PL" sz="2400" i="1" smtClean="0"/>
              <a:t>złem</a:t>
            </a:r>
            <a:r>
              <a:rPr lang="pl-PL" sz="2400" smtClean="0"/>
              <a:t>, ponieważ rządzący, mając w ręku potężny aparat władzy nadużywają go kosztem dobrobytu społeczeństwa i wolności rządzonych. </a:t>
            </a:r>
          </a:p>
          <a:p>
            <a:pPr eaLnBrk="1" hangingPunct="1">
              <a:lnSpc>
                <a:spcPct val="80000"/>
              </a:lnSpc>
            </a:pPr>
            <a:r>
              <a:rPr lang="pl-PL" i="1" smtClean="0"/>
              <a:t>„Oddanie władzy i pieniędzy rządowi jest jak danie whisky i kluczyków do samochodu nastolatkom." </a:t>
            </a:r>
            <a:r>
              <a:rPr lang="pl-PL" smtClean="0"/>
              <a:t/>
            </a:r>
            <a:br>
              <a:rPr lang="pl-PL" smtClean="0"/>
            </a:br>
            <a:r>
              <a:rPr lang="pl-PL" smtClean="0"/>
              <a:t>P.J. O'Rourke</a:t>
            </a:r>
            <a:br>
              <a:rPr lang="pl-PL" smtClean="0"/>
            </a:br>
            <a:endParaRPr lang="pl-PL"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2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238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2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P spid="27238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62"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06178" name="Rectangle 2"/>
          <p:cNvSpPr>
            <a:spLocks noGrp="1" noChangeArrowheads="1"/>
          </p:cNvSpPr>
          <p:nvPr>
            <p:ph type="title"/>
          </p:nvPr>
        </p:nvSpPr>
        <p:spPr>
          <a:xfrm>
            <a:off x="990600" y="260350"/>
            <a:ext cx="8153400" cy="750888"/>
          </a:xfrm>
        </p:spPr>
        <p:txBody>
          <a:bodyPr/>
          <a:lstStyle/>
          <a:p>
            <a:pPr eaLnBrk="1" hangingPunct="1"/>
            <a:r>
              <a:rPr lang="pl-PL" sz="1700" b="1" i="1" smtClean="0">
                <a:cs typeface="Times New Roman" pitchFamily="18" charset="0"/>
              </a:rPr>
              <a:t>Udział wydatków państwa w dochodzie narodowym w USA</a:t>
            </a:r>
            <a:br>
              <a:rPr lang="pl-PL" sz="1700" b="1" i="1" smtClean="0">
                <a:cs typeface="Times New Roman" pitchFamily="18" charset="0"/>
              </a:rPr>
            </a:br>
            <a:r>
              <a:rPr lang="pl-PL" sz="1700" b="1" smtClean="0">
                <a:cs typeface="Times New Roman" pitchFamily="18" charset="0"/>
              </a:rPr>
              <a:t>(za Gordon Tullock, ‘Government spending’ </a:t>
            </a:r>
            <a:r>
              <a:rPr lang="pl-PL" sz="1700" b="1" i="1" smtClean="0">
                <a:cs typeface="Times New Roman" pitchFamily="18" charset="0"/>
              </a:rPr>
              <a:t>w Henderson, 1993, p. 263</a:t>
            </a:r>
            <a:r>
              <a:rPr lang="pl-PL" sz="1700" b="1" smtClean="0">
                <a:cs typeface="Times New Roman" pitchFamily="18" charset="0"/>
              </a:rPr>
              <a:t>)</a:t>
            </a:r>
            <a:endParaRPr lang="pl-PL" sz="1700" b="1" smtClean="0"/>
          </a:p>
        </p:txBody>
      </p:sp>
      <p:sp>
        <p:nvSpPr>
          <p:cNvPr id="40964" name="Rectangle 3"/>
          <p:cNvSpPr>
            <a:spLocks noChangeArrowheads="1"/>
          </p:cNvSpPr>
          <p:nvPr/>
        </p:nvSpPr>
        <p:spPr bwMode="auto">
          <a:xfrm>
            <a:off x="2290763" y="1166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pl-PL"/>
          </a:p>
        </p:txBody>
      </p:sp>
      <p:sp>
        <p:nvSpPr>
          <p:cNvPr id="40965" name="Rectangle 4"/>
          <p:cNvSpPr>
            <a:spLocks noChangeArrowheads="1"/>
          </p:cNvSpPr>
          <p:nvPr/>
        </p:nvSpPr>
        <p:spPr bwMode="auto">
          <a:xfrm>
            <a:off x="186690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pl-PL"/>
          </a:p>
        </p:txBody>
      </p:sp>
      <p:sp>
        <p:nvSpPr>
          <p:cNvPr id="40966" name="Rectangle 5"/>
          <p:cNvSpPr>
            <a:spLocks noChangeArrowheads="1"/>
          </p:cNvSpPr>
          <p:nvPr/>
        </p:nvSpPr>
        <p:spPr bwMode="auto">
          <a:xfrm>
            <a:off x="186690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pl-PL"/>
          </a:p>
        </p:txBody>
      </p:sp>
      <p:pic>
        <p:nvPicPr>
          <p:cNvPr id="4096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71625"/>
            <a:ext cx="700087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7807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fade">
                                      <p:cBhvr>
                                        <p:cTn id="7" dur="1000"/>
                                        <p:tgtEl>
                                          <p:spTgt spid="306178"/>
                                        </p:tgtEl>
                                      </p:cBhvr>
                                    </p:animEffect>
                                    <p:anim calcmode="lin" valueType="num">
                                      <p:cBhvr>
                                        <p:cTn id="8" dur="1000" fill="hold"/>
                                        <p:tgtEl>
                                          <p:spTgt spid="306178"/>
                                        </p:tgtEl>
                                        <p:attrNameLst>
                                          <p:attrName>ppt_x</p:attrName>
                                        </p:attrNameLst>
                                      </p:cBhvr>
                                      <p:tavLst>
                                        <p:tav tm="0">
                                          <p:val>
                                            <p:strVal val="#ppt_x"/>
                                          </p:val>
                                        </p:tav>
                                        <p:tav tm="100000">
                                          <p:val>
                                            <p:strVal val="#ppt_x"/>
                                          </p:val>
                                        </p:tav>
                                      </p:tavLst>
                                    </p:anim>
                                    <p:anim calcmode="lin" valueType="num">
                                      <p:cBhvr>
                                        <p:cTn id="9" dur="898" decel="100000" fill="hold"/>
                                        <p:tgtEl>
                                          <p:spTgt spid="30617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61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09926" y="569613"/>
            <a:ext cx="7727950" cy="608012"/>
          </a:xfrm>
        </p:spPr>
        <p:txBody>
          <a:bodyPr/>
          <a:lstStyle/>
          <a:p>
            <a:r>
              <a:rPr lang="pl-PL" i="1" dirty="0"/>
              <a:t>Wydatki państwowe w </a:t>
            </a:r>
            <a:r>
              <a:rPr lang="pl-PL" i="1" dirty="0" smtClean="0"/>
              <a:t>USA</a:t>
            </a:r>
            <a:br>
              <a:rPr lang="pl-PL" i="1" dirty="0" smtClean="0"/>
            </a:br>
            <a:r>
              <a:rPr lang="pl-PL" i="1" dirty="0" smtClean="0"/>
              <a:t>w </a:t>
            </a:r>
            <a:r>
              <a:rPr lang="pl-PL" i="1" dirty="0"/>
              <a:t>latach 1792-2011</a:t>
            </a:r>
            <a:endParaRPr lang="pl-PL" dirty="0"/>
          </a:p>
        </p:txBody>
      </p:sp>
      <p:sp>
        <p:nvSpPr>
          <p:cNvPr id="3" name="Symbol zastępczy zawartości 2"/>
          <p:cNvSpPr>
            <a:spLocks noGrp="1"/>
          </p:cNvSpPr>
          <p:nvPr>
            <p:ph idx="1"/>
          </p:nvPr>
        </p:nvSpPr>
        <p:spPr/>
        <p:txBody>
          <a:bodyPr/>
          <a:lstStyle/>
          <a:p>
            <a:endParaRPr lang="pl-PL" dirty="0"/>
          </a:p>
        </p:txBody>
      </p:sp>
      <p:pic>
        <p:nvPicPr>
          <p:cNvPr id="4" name="Obraz 3"/>
          <p:cNvPicPr/>
          <p:nvPr/>
        </p:nvPicPr>
        <p:blipFill rotWithShape="1">
          <a:blip r:embed="rId2">
            <a:extLst>
              <a:ext uri="{28A0092B-C50C-407E-A947-70E740481C1C}">
                <a14:useLocalDpi xmlns:a14="http://schemas.microsoft.com/office/drawing/2010/main" val="0"/>
              </a:ext>
            </a:extLst>
          </a:blip>
          <a:srcRect l="7701" t="1925" r="8176" b="4475"/>
          <a:stretch/>
        </p:blipFill>
        <p:spPr bwMode="auto">
          <a:xfrm>
            <a:off x="467544" y="1196752"/>
            <a:ext cx="8496944" cy="4752528"/>
          </a:xfrm>
          <a:prstGeom prst="rect">
            <a:avLst/>
          </a:prstGeom>
          <a:noFill/>
          <a:ln>
            <a:noFill/>
          </a:ln>
          <a:extLst>
            <a:ext uri="{53640926-AAD7-44D8-BBD7-CCE9431645EC}">
              <a14:shadowObscured xmlns:a14="http://schemas.microsoft.com/office/drawing/2010/main"/>
            </a:ext>
          </a:extLst>
        </p:spPr>
      </p:pic>
      <p:sp>
        <p:nvSpPr>
          <p:cNvPr id="5" name="Line 8"/>
          <p:cNvSpPr>
            <a:spLocks noChangeShapeType="1"/>
          </p:cNvSpPr>
          <p:nvPr/>
        </p:nvSpPr>
        <p:spPr bwMode="auto">
          <a:xfrm flipV="1">
            <a:off x="921631" y="5369383"/>
            <a:ext cx="4540970" cy="17084"/>
          </a:xfrm>
          <a:prstGeom prst="line">
            <a:avLst/>
          </a:prstGeom>
          <a:noFill/>
          <a:ln w="57150">
            <a:solidFill>
              <a:srgbClr val="006418"/>
            </a:solidFill>
            <a:miter lim="800000"/>
            <a:headEnd/>
            <a:tailEnd/>
          </a:ln>
          <a:effectLst/>
        </p:spPr>
        <p:txBody>
          <a:bodyPr wrap="none"/>
          <a:lstStyle/>
          <a:p>
            <a:pPr>
              <a:defRPr/>
            </a:pPr>
            <a:endParaRPr lang="pl-PL"/>
          </a:p>
        </p:txBody>
      </p:sp>
      <p:sp>
        <p:nvSpPr>
          <p:cNvPr id="6" name="Line 8"/>
          <p:cNvSpPr>
            <a:spLocks noChangeShapeType="1"/>
          </p:cNvSpPr>
          <p:nvPr/>
        </p:nvSpPr>
        <p:spPr bwMode="auto">
          <a:xfrm flipV="1">
            <a:off x="5462601" y="3501008"/>
            <a:ext cx="3357871" cy="1440160"/>
          </a:xfrm>
          <a:prstGeom prst="line">
            <a:avLst/>
          </a:prstGeom>
          <a:noFill/>
          <a:ln w="57150">
            <a:solidFill>
              <a:srgbClr val="006418"/>
            </a:solidFill>
            <a:miter lim="800000"/>
            <a:headEnd/>
            <a:tailEnd/>
          </a:ln>
          <a:effectLst/>
        </p:spPr>
        <p:txBody>
          <a:bodyPr wrap="none"/>
          <a:lstStyle/>
          <a:p>
            <a:pPr>
              <a:defRPr/>
            </a:pPr>
            <a:endParaRPr lang="pl-PL"/>
          </a:p>
        </p:txBody>
      </p:sp>
    </p:spTree>
    <p:extLst>
      <p:ext uri="{BB962C8B-B14F-4D97-AF65-F5344CB8AC3E}">
        <p14:creationId xmlns:p14="http://schemas.microsoft.com/office/powerpoint/2010/main" val="3357817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ytuł 1"/>
          <p:cNvSpPr>
            <a:spLocks noGrp="1"/>
          </p:cNvSpPr>
          <p:nvPr>
            <p:ph type="title"/>
          </p:nvPr>
        </p:nvSpPr>
        <p:spPr/>
        <p:txBody>
          <a:bodyPr/>
          <a:lstStyle/>
          <a:p>
            <a:r>
              <a:rPr lang="pl-PL" smtClean="0"/>
              <a:t>Za Wikipedia:</a:t>
            </a:r>
          </a:p>
        </p:txBody>
      </p:sp>
      <p:sp>
        <p:nvSpPr>
          <p:cNvPr id="41987"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41988" name="Picture 4" descr="http://upload.wikimedia.org/wikipedia/en/0/05/Us_gov_spending_histry_by_function_1902_20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71850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6" descr="http://upload.wikimedia.org/wikipedia/en/d/d9/Us_gov_spending_history_1902_20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0"/>
            <a:ext cx="3714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ytuł 3"/>
          <p:cNvSpPr>
            <a:spLocks noGrp="1"/>
          </p:cNvSpPr>
          <p:nvPr>
            <p:ph type="title"/>
          </p:nvPr>
        </p:nvSpPr>
        <p:spPr/>
        <p:txBody>
          <a:bodyPr/>
          <a:lstStyle/>
          <a:p>
            <a:r>
              <a:rPr lang="pl-PL" sz="2000" b="1" i="1" smtClean="0">
                <a:cs typeface="Times New Roman" pitchFamily="18" charset="0"/>
              </a:rPr>
              <a:t>Udział wydatków państwa w dochodzie narodowym w Szwecji </a:t>
            </a:r>
            <a:r>
              <a:rPr lang="pl-PL" sz="2000" b="1" smtClean="0">
                <a:cs typeface="Times New Roman" pitchFamily="18" charset="0"/>
              </a:rPr>
              <a:t>(za Gordon Tullock, ‘Government spending’ </a:t>
            </a:r>
            <a:r>
              <a:rPr lang="pl-PL" sz="2000" b="1" i="1" smtClean="0">
                <a:cs typeface="Times New Roman" pitchFamily="18" charset="0"/>
              </a:rPr>
              <a:t>w Henderson, 1993, p. 263</a:t>
            </a:r>
            <a:r>
              <a:rPr lang="pl-PL" sz="2000" b="1" smtClean="0">
                <a:cs typeface="Times New Roman" pitchFamily="18" charset="0"/>
              </a:rPr>
              <a:t>)</a:t>
            </a:r>
            <a:endParaRPr lang="pl-PL" sz="2000" smtClean="0"/>
          </a:p>
        </p:txBody>
      </p:sp>
      <p:sp>
        <p:nvSpPr>
          <p:cNvPr id="43011" name="Symbol zastępczy daty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357313"/>
            <a:ext cx="714375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755576" y="112713"/>
            <a:ext cx="8388424" cy="608012"/>
          </a:xfrm>
        </p:spPr>
        <p:txBody>
          <a:bodyPr/>
          <a:lstStyle/>
          <a:p>
            <a:pPr eaLnBrk="1" hangingPunct="1"/>
            <a:r>
              <a:rPr lang="en-US" sz="3000" dirty="0" smtClean="0"/>
              <a:t>Taylor A.J.P., (1965), </a:t>
            </a:r>
            <a:r>
              <a:rPr lang="en-GB" sz="3000" i="1" dirty="0" smtClean="0"/>
              <a:t>English History 1914-1945</a:t>
            </a:r>
            <a:endParaRPr lang="pl-PL" sz="3000" dirty="0" smtClean="0"/>
          </a:p>
        </p:txBody>
      </p:sp>
      <p:sp>
        <p:nvSpPr>
          <p:cNvPr id="320515" name="Rectangle 3"/>
          <p:cNvSpPr>
            <a:spLocks noGrp="1" noChangeArrowheads="1"/>
          </p:cNvSpPr>
          <p:nvPr>
            <p:ph type="body" idx="1"/>
          </p:nvPr>
        </p:nvSpPr>
        <p:spPr>
          <a:xfrm>
            <a:off x="250825" y="1340767"/>
            <a:ext cx="8893175" cy="5517233"/>
          </a:xfrm>
        </p:spPr>
        <p:txBody>
          <a:bodyPr/>
          <a:lstStyle/>
          <a:p>
            <a:pPr eaLnBrk="1" hangingPunct="1">
              <a:lnSpc>
                <a:spcPct val="80000"/>
              </a:lnSpc>
              <a:buFont typeface="Wingdings" pitchFamily="2" charset="2"/>
              <a:buNone/>
            </a:pPr>
            <a:r>
              <a:rPr lang="pl-PL" sz="2200" dirty="0" smtClean="0"/>
              <a:t>„Do sierpnia 1914 roku rozsądny, przestrzegający prawa Anglik mógł </a:t>
            </a:r>
            <a:r>
              <a:rPr lang="pl-PL" sz="2200" b="1" dirty="0" smtClean="0">
                <a:solidFill>
                  <a:srgbClr val="FF0000"/>
                </a:solidFill>
              </a:rPr>
              <a:t>przejść przez życie i prawie nie zauważyć istnienia państwa poza urzędem pocztowym i policjantem</a:t>
            </a:r>
            <a:r>
              <a:rPr lang="pl-PL" sz="2200" dirty="0" smtClean="0"/>
              <a:t>. Mógł żyć, gdzie chciał. Nie miał urzędowego numeru czy karty identyfikacyjnej. Mógł podróżować za granicę albo opuścić swój kraj na zawsze bez paszportu czy jakiegokolwiek urzędowego zezwolenia. </a:t>
            </a:r>
            <a:r>
              <a:rPr lang="pl-PL" sz="2200" dirty="0" smtClean="0">
                <a:solidFill>
                  <a:srgbClr val="FF0000"/>
                </a:solidFill>
              </a:rPr>
              <a:t>Mógł wymienić pieniądze na każdą obcą walutę bez ograniczeń i limitów. Mógł nabywać dobra z każdego kraju na świecie na takich samych warunkach, na jakich kupował je w domu.</a:t>
            </a:r>
            <a:r>
              <a:rPr lang="pl-PL" sz="2200" dirty="0" smtClean="0"/>
              <a:t> Skoro o tym mowa – cudzoziemiec mógł spędzić życie w tym kraju bez zezwolenia i bez informowania o tym policji. </a:t>
            </a:r>
            <a:r>
              <a:rPr lang="pl-PL" sz="2200" dirty="0" smtClean="0">
                <a:solidFill>
                  <a:srgbClr val="FF0000"/>
                </a:solidFill>
              </a:rPr>
              <a:t>Odmiennie niż w krajach europejskich na kontynencie</a:t>
            </a:r>
            <a:r>
              <a:rPr lang="pl-PL" sz="2200" dirty="0" smtClean="0"/>
              <a:t>, państwo nie wymagało od swoich obywateli służby wojskowej. Obywatel angielski mógł – jeśli chciał – zaciągnąć się do regularnej armii, marynarki lub rezerwy. Mógł także zignorować, jeśli tego chciał, wymagania obrony narodowej. Poważni posiadacze byli od czasu do czasu powoływani jako sędziowie przysięgli. Poza tym </a:t>
            </a:r>
            <a:r>
              <a:rPr lang="pl-PL" sz="2200" dirty="0" smtClean="0">
                <a:solidFill>
                  <a:srgbClr val="FF0000"/>
                </a:solidFill>
              </a:rPr>
              <a:t>pomocą państwu służyli tylko ci, którzy chcieli [...]. Pozostawiało ono dorosłych obywateli samym sobie</a:t>
            </a:r>
            <a:r>
              <a:rPr lang="pl-PL" sz="2200" dirty="0" smtClean="0"/>
              <a:t>.” </a:t>
            </a:r>
          </a:p>
        </p:txBody>
      </p:sp>
    </p:spTree>
    <p:extLst>
      <p:ext uri="{BB962C8B-B14F-4D97-AF65-F5344CB8AC3E}">
        <p14:creationId xmlns:p14="http://schemas.microsoft.com/office/powerpoint/2010/main" val="360017040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fade">
                                      <p:cBhvr>
                                        <p:cTn id="7" dur="1000"/>
                                        <p:tgtEl>
                                          <p:spTgt spid="320514"/>
                                        </p:tgtEl>
                                      </p:cBhvr>
                                    </p:animEffect>
                                    <p:anim calcmode="lin" valueType="num">
                                      <p:cBhvr>
                                        <p:cTn id="8" dur="1000" fill="hold"/>
                                        <p:tgtEl>
                                          <p:spTgt spid="320514"/>
                                        </p:tgtEl>
                                        <p:attrNameLst>
                                          <p:attrName>ppt_x</p:attrName>
                                        </p:attrNameLst>
                                      </p:cBhvr>
                                      <p:tavLst>
                                        <p:tav tm="0">
                                          <p:val>
                                            <p:strVal val="#ppt_x"/>
                                          </p:val>
                                        </p:tav>
                                        <p:tav tm="100000">
                                          <p:val>
                                            <p:strVal val="#ppt_x"/>
                                          </p:val>
                                        </p:tav>
                                      </p:tavLst>
                                    </p:anim>
                                    <p:anim calcmode="lin" valueType="num">
                                      <p:cBhvr>
                                        <p:cTn id="9" dur="898" decel="100000" fill="hold"/>
                                        <p:tgtEl>
                                          <p:spTgt spid="32051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051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20515">
                                            <p:txEl>
                                              <p:pRg st="0" end="0"/>
                                            </p:txEl>
                                          </p:spTgt>
                                        </p:tgtEl>
                                        <p:attrNameLst>
                                          <p:attrName>style.visibility</p:attrName>
                                        </p:attrNameLst>
                                      </p:cBhvr>
                                      <p:to>
                                        <p:strVal val="visible"/>
                                      </p:to>
                                    </p:set>
                                    <p:animEffect transition="in" filter="fade">
                                      <p:cBhvr>
                                        <p:cTn id="15" dur="1000"/>
                                        <p:tgtEl>
                                          <p:spTgt spid="320515">
                                            <p:txEl>
                                              <p:pRg st="0" end="0"/>
                                            </p:txEl>
                                          </p:spTgt>
                                        </p:tgtEl>
                                      </p:cBhvr>
                                    </p:animEffect>
                                    <p:anim calcmode="lin" valueType="num">
                                      <p:cBhvr>
                                        <p:cTn id="16" dur="1000" fill="hold"/>
                                        <p:tgtEl>
                                          <p:spTgt spid="32051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2051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2051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260648"/>
            <a:ext cx="8064896" cy="608012"/>
          </a:xfrm>
        </p:spPr>
        <p:txBody>
          <a:bodyPr/>
          <a:lstStyle/>
          <a:p>
            <a:r>
              <a:rPr lang="pl-PL" sz="2800" b="1" i="1" dirty="0" smtClean="0"/>
              <a:t>PKB </a:t>
            </a:r>
            <a:r>
              <a:rPr lang="pl-PL" sz="2800" b="1" i="1" dirty="0"/>
              <a:t>na </a:t>
            </a:r>
            <a:r>
              <a:rPr lang="pl-PL" sz="2800" b="1" i="1" dirty="0" smtClean="0"/>
              <a:t>osobę w </a:t>
            </a:r>
            <a:r>
              <a:rPr lang="pl-PL" sz="2800" b="1" i="1" dirty="0"/>
              <a:t>Wielkiej Brytanii i w USA w XIX </a:t>
            </a:r>
            <a:r>
              <a:rPr lang="pl-PL" sz="2800" b="1" i="1" dirty="0" smtClean="0"/>
              <a:t>wieku</a:t>
            </a:r>
            <a:endParaRPr lang="pl-PL" sz="2800" b="1" dirty="0"/>
          </a:p>
        </p:txBody>
      </p:sp>
      <p:sp>
        <p:nvSpPr>
          <p:cNvPr id="3" name="Symbol zastępczy zawartości 2"/>
          <p:cNvSpPr>
            <a:spLocks noGrp="1"/>
          </p:cNvSpPr>
          <p:nvPr>
            <p:ph idx="1"/>
          </p:nvPr>
        </p:nvSpPr>
        <p:spPr/>
        <p:txBody>
          <a:bodyPr/>
          <a:lstStyle/>
          <a:p>
            <a:endParaRPr lang="pl-PL" dirty="0"/>
          </a:p>
        </p:txBody>
      </p:sp>
      <p:pic>
        <p:nvPicPr>
          <p:cNvPr id="4" name="Obraz 3"/>
          <p:cNvPicPr/>
          <p:nvPr/>
        </p:nvPicPr>
        <p:blipFill rotWithShape="1">
          <a:blip r:embed="rId2">
            <a:extLst>
              <a:ext uri="{28A0092B-C50C-407E-A947-70E740481C1C}">
                <a14:useLocalDpi xmlns:a14="http://schemas.microsoft.com/office/drawing/2010/main" val="0"/>
              </a:ext>
            </a:extLst>
          </a:blip>
          <a:srcRect l="4621" t="3129" r="6280" b="4474"/>
          <a:stretch/>
        </p:blipFill>
        <p:spPr bwMode="auto">
          <a:xfrm>
            <a:off x="323528" y="1628800"/>
            <a:ext cx="8820472" cy="4680520"/>
          </a:xfrm>
          <a:prstGeom prst="rect">
            <a:avLst/>
          </a:prstGeom>
          <a:noFill/>
          <a:ln>
            <a:solidFill>
              <a:schemeClr val="tx1"/>
            </a:solidFill>
            <a:prstDash val="sysDash"/>
          </a:ln>
          <a:extLst>
            <a:ext uri="{53640926-AAD7-44D8-BBD7-CCE9431645EC}">
              <a14:shadowObscured xmlns:a14="http://schemas.microsoft.com/office/drawing/2010/main"/>
            </a:ext>
          </a:extLst>
        </p:spPr>
      </p:pic>
      <p:sp>
        <p:nvSpPr>
          <p:cNvPr id="5" name="Dowolny kształt 4"/>
          <p:cNvSpPr/>
          <p:nvPr/>
        </p:nvSpPr>
        <p:spPr>
          <a:xfrm>
            <a:off x="1425388" y="2393576"/>
            <a:ext cx="7449671" cy="3119718"/>
          </a:xfrm>
          <a:custGeom>
            <a:avLst/>
            <a:gdLst>
              <a:gd name="connsiteX0" fmla="*/ 0 w 7449671"/>
              <a:gd name="connsiteY0" fmla="*/ 3119718 h 3119718"/>
              <a:gd name="connsiteX1" fmla="*/ 1385047 w 7449671"/>
              <a:gd name="connsiteY1" fmla="*/ 2756648 h 3119718"/>
              <a:gd name="connsiteX2" fmla="*/ 3590365 w 7449671"/>
              <a:gd name="connsiteY2" fmla="*/ 1828800 h 3119718"/>
              <a:gd name="connsiteX3" fmla="*/ 5298141 w 7449671"/>
              <a:gd name="connsiteY3" fmla="*/ 1062318 h 3119718"/>
              <a:gd name="connsiteX4" fmla="*/ 7449671 w 7449671"/>
              <a:gd name="connsiteY4" fmla="*/ 0 h 311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9671" h="3119718">
                <a:moveTo>
                  <a:pt x="0" y="3119718"/>
                </a:moveTo>
                <a:cubicBezTo>
                  <a:pt x="393326" y="3045759"/>
                  <a:pt x="786653" y="2971801"/>
                  <a:pt x="1385047" y="2756648"/>
                </a:cubicBezTo>
                <a:cubicBezTo>
                  <a:pt x="1983441" y="2541495"/>
                  <a:pt x="2938183" y="2111188"/>
                  <a:pt x="3590365" y="1828800"/>
                </a:cubicBezTo>
                <a:cubicBezTo>
                  <a:pt x="4242547" y="1546412"/>
                  <a:pt x="4654923" y="1367118"/>
                  <a:pt x="5298141" y="1062318"/>
                </a:cubicBezTo>
                <a:cubicBezTo>
                  <a:pt x="5941359" y="757518"/>
                  <a:pt x="6695515" y="378759"/>
                  <a:pt x="7449671" y="0"/>
                </a:cubicBezTo>
              </a:path>
            </a:pathLst>
          </a:cu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Dowolny kształt 5"/>
          <p:cNvSpPr/>
          <p:nvPr/>
        </p:nvSpPr>
        <p:spPr>
          <a:xfrm>
            <a:off x="1398494" y="1680882"/>
            <a:ext cx="7584141" cy="4168589"/>
          </a:xfrm>
          <a:custGeom>
            <a:avLst/>
            <a:gdLst>
              <a:gd name="connsiteX0" fmla="*/ 0 w 7584141"/>
              <a:gd name="connsiteY0" fmla="*/ 4168589 h 4168589"/>
              <a:gd name="connsiteX1" fmla="*/ 793377 w 7584141"/>
              <a:gd name="connsiteY1" fmla="*/ 3980330 h 4168589"/>
              <a:gd name="connsiteX2" fmla="*/ 2689412 w 7584141"/>
              <a:gd name="connsiteY2" fmla="*/ 3442447 h 4168589"/>
              <a:gd name="connsiteX3" fmla="*/ 4558553 w 7584141"/>
              <a:gd name="connsiteY3" fmla="*/ 2729753 h 4168589"/>
              <a:gd name="connsiteX4" fmla="*/ 5903259 w 7584141"/>
              <a:gd name="connsiteY4" fmla="*/ 1909483 h 4168589"/>
              <a:gd name="connsiteX5" fmla="*/ 6884894 w 7584141"/>
              <a:gd name="connsiteY5" fmla="*/ 941294 h 4168589"/>
              <a:gd name="connsiteX6" fmla="*/ 7584141 w 7584141"/>
              <a:gd name="connsiteY6" fmla="*/ 0 h 4168589"/>
              <a:gd name="connsiteX0" fmla="*/ 0 w 7584141"/>
              <a:gd name="connsiteY0" fmla="*/ 4168589 h 4168589"/>
              <a:gd name="connsiteX1" fmla="*/ 793377 w 7584141"/>
              <a:gd name="connsiteY1" fmla="*/ 3980330 h 4168589"/>
              <a:gd name="connsiteX2" fmla="*/ 2689412 w 7584141"/>
              <a:gd name="connsiteY2" fmla="*/ 3442447 h 4168589"/>
              <a:gd name="connsiteX3" fmla="*/ 4572000 w 7584141"/>
              <a:gd name="connsiteY3" fmla="*/ 2622177 h 4168589"/>
              <a:gd name="connsiteX4" fmla="*/ 5903259 w 7584141"/>
              <a:gd name="connsiteY4" fmla="*/ 1909483 h 4168589"/>
              <a:gd name="connsiteX5" fmla="*/ 6884894 w 7584141"/>
              <a:gd name="connsiteY5" fmla="*/ 941294 h 4168589"/>
              <a:gd name="connsiteX6" fmla="*/ 7584141 w 7584141"/>
              <a:gd name="connsiteY6" fmla="*/ 0 h 4168589"/>
              <a:gd name="connsiteX0" fmla="*/ 0 w 7584141"/>
              <a:gd name="connsiteY0" fmla="*/ 4168589 h 4168589"/>
              <a:gd name="connsiteX1" fmla="*/ 793377 w 7584141"/>
              <a:gd name="connsiteY1" fmla="*/ 3980330 h 4168589"/>
              <a:gd name="connsiteX2" fmla="*/ 2689412 w 7584141"/>
              <a:gd name="connsiteY2" fmla="*/ 3442447 h 4168589"/>
              <a:gd name="connsiteX3" fmla="*/ 4572000 w 7584141"/>
              <a:gd name="connsiteY3" fmla="*/ 2622177 h 4168589"/>
              <a:gd name="connsiteX4" fmla="*/ 5862918 w 7584141"/>
              <a:gd name="connsiteY4" fmla="*/ 1869142 h 4168589"/>
              <a:gd name="connsiteX5" fmla="*/ 6884894 w 7584141"/>
              <a:gd name="connsiteY5" fmla="*/ 941294 h 4168589"/>
              <a:gd name="connsiteX6" fmla="*/ 7584141 w 7584141"/>
              <a:gd name="connsiteY6" fmla="*/ 0 h 416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4141" h="4168589">
                <a:moveTo>
                  <a:pt x="0" y="4168589"/>
                </a:moveTo>
                <a:cubicBezTo>
                  <a:pt x="172571" y="4134971"/>
                  <a:pt x="345142" y="4101354"/>
                  <a:pt x="793377" y="3980330"/>
                </a:cubicBezTo>
                <a:cubicBezTo>
                  <a:pt x="1241612" y="3859306"/>
                  <a:pt x="2059642" y="3668806"/>
                  <a:pt x="2689412" y="3442447"/>
                </a:cubicBezTo>
                <a:cubicBezTo>
                  <a:pt x="3319182" y="3216088"/>
                  <a:pt x="4043082" y="2884394"/>
                  <a:pt x="4572000" y="2622177"/>
                </a:cubicBezTo>
                <a:cubicBezTo>
                  <a:pt x="5100918" y="2359960"/>
                  <a:pt x="5477436" y="2149289"/>
                  <a:pt x="5862918" y="1869142"/>
                </a:cubicBezTo>
                <a:cubicBezTo>
                  <a:pt x="6248400" y="1588995"/>
                  <a:pt x="6598024" y="1252817"/>
                  <a:pt x="6884894" y="941294"/>
                </a:cubicBezTo>
                <a:cubicBezTo>
                  <a:pt x="7171764" y="629771"/>
                  <a:pt x="7374591" y="311523"/>
                  <a:pt x="7584141" y="0"/>
                </a:cubicBezTo>
              </a:path>
            </a:pathLst>
          </a:custGeom>
          <a:noFill/>
          <a:ln w="41275">
            <a:solidFill>
              <a:srgbClr val="33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019873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52041" y="548680"/>
            <a:ext cx="7727950" cy="608012"/>
          </a:xfrm>
        </p:spPr>
        <p:txBody>
          <a:bodyPr/>
          <a:lstStyle/>
          <a:p>
            <a:r>
              <a:rPr lang="pl-PL" sz="3600" i="1" dirty="0"/>
              <a:t>Stopy wzrostu PKB w Wielkiej Brytanii i w USA w latach 1800-2011</a:t>
            </a:r>
            <a:endParaRPr lang="pl-PL" sz="3600" dirty="0"/>
          </a:p>
        </p:txBody>
      </p:sp>
      <p:pic>
        <p:nvPicPr>
          <p:cNvPr id="4" name="Obraz 3"/>
          <p:cNvPicPr/>
          <p:nvPr/>
        </p:nvPicPr>
        <p:blipFill rotWithShape="1">
          <a:blip r:embed="rId2">
            <a:extLst>
              <a:ext uri="{28A0092B-C50C-407E-A947-70E740481C1C}">
                <a14:useLocalDpi xmlns:a14="http://schemas.microsoft.com/office/drawing/2010/main" val="0"/>
              </a:ext>
            </a:extLst>
          </a:blip>
          <a:srcRect l="7583" r="7345" b="4474"/>
          <a:stretch/>
        </p:blipFill>
        <p:spPr bwMode="auto">
          <a:xfrm>
            <a:off x="467544" y="1484784"/>
            <a:ext cx="8496944" cy="5040560"/>
          </a:xfrm>
          <a:prstGeom prst="rect">
            <a:avLst/>
          </a:prstGeom>
          <a:noFill/>
          <a:ln>
            <a:noFill/>
          </a:ln>
          <a:extLst>
            <a:ext uri="{53640926-AAD7-44D8-BBD7-CCE9431645EC}">
              <a14:shadowObscured xmlns:a14="http://schemas.microsoft.com/office/drawing/2010/main"/>
            </a:ext>
          </a:extLst>
        </p:spPr>
      </p:pic>
      <p:cxnSp>
        <p:nvCxnSpPr>
          <p:cNvPr id="5" name="Łącznik prosty 18"/>
          <p:cNvCxnSpPr>
            <a:cxnSpLocks noChangeShapeType="1"/>
          </p:cNvCxnSpPr>
          <p:nvPr/>
        </p:nvCxnSpPr>
        <p:spPr bwMode="auto">
          <a:xfrm flipH="1">
            <a:off x="1763689" y="3789040"/>
            <a:ext cx="2376263" cy="0"/>
          </a:xfrm>
          <a:prstGeom prst="line">
            <a:avLst/>
          </a:prstGeom>
          <a:noFill/>
          <a:ln w="50800" algn="ctr">
            <a:solidFill>
              <a:srgbClr val="3333CC"/>
            </a:solidFill>
            <a:round/>
            <a:headEnd/>
            <a:tailEnd/>
          </a:ln>
          <a:extLst>
            <a:ext uri="{909E8E84-426E-40DD-AFC4-6F175D3DCCD1}">
              <a14:hiddenFill xmlns:a14="http://schemas.microsoft.com/office/drawing/2010/main">
                <a:noFill/>
              </a14:hiddenFill>
            </a:ext>
          </a:extLst>
        </p:spPr>
      </p:cxnSp>
      <p:cxnSp>
        <p:nvCxnSpPr>
          <p:cNvPr id="7" name="Łącznik prosty 18"/>
          <p:cNvCxnSpPr>
            <a:cxnSpLocks noChangeShapeType="1"/>
          </p:cNvCxnSpPr>
          <p:nvPr/>
        </p:nvCxnSpPr>
        <p:spPr bwMode="auto">
          <a:xfrm flipH="1">
            <a:off x="6516217" y="3933056"/>
            <a:ext cx="2160239" cy="0"/>
          </a:xfrm>
          <a:prstGeom prst="line">
            <a:avLst/>
          </a:prstGeom>
          <a:noFill/>
          <a:ln w="50800" algn="ctr">
            <a:solidFill>
              <a:srgbClr val="3333CC"/>
            </a:solidFill>
            <a:round/>
            <a:headEnd/>
            <a:tailEnd/>
          </a:ln>
          <a:extLst>
            <a:ext uri="{909E8E84-426E-40DD-AFC4-6F175D3DCCD1}">
              <a14:hiddenFill xmlns:a14="http://schemas.microsoft.com/office/drawing/2010/main">
                <a:noFill/>
              </a14:hiddenFill>
            </a:ext>
          </a:extLst>
        </p:spPr>
      </p:cxnSp>
      <p:cxnSp>
        <p:nvCxnSpPr>
          <p:cNvPr id="9" name="Łącznik prosty 18"/>
          <p:cNvCxnSpPr>
            <a:cxnSpLocks noChangeShapeType="1"/>
          </p:cNvCxnSpPr>
          <p:nvPr/>
        </p:nvCxnSpPr>
        <p:spPr bwMode="auto">
          <a:xfrm flipH="1">
            <a:off x="1723495" y="4055305"/>
            <a:ext cx="2376263" cy="0"/>
          </a:xfrm>
          <a:prstGeom prst="line">
            <a:avLst/>
          </a:prstGeom>
          <a:noFill/>
          <a:ln w="50800" algn="ctr">
            <a:solidFill>
              <a:srgbClr val="FF33CC"/>
            </a:solidFill>
            <a:prstDash val="sysDash"/>
            <a:round/>
            <a:headEnd/>
            <a:tailEnd/>
          </a:ln>
          <a:extLst>
            <a:ext uri="{909E8E84-426E-40DD-AFC4-6F175D3DCCD1}">
              <a14:hiddenFill xmlns:a14="http://schemas.microsoft.com/office/drawing/2010/main">
                <a:noFill/>
              </a14:hiddenFill>
            </a:ext>
          </a:extLst>
        </p:spPr>
      </p:cxnSp>
      <p:cxnSp>
        <p:nvCxnSpPr>
          <p:cNvPr id="10" name="Łącznik prosty 18"/>
          <p:cNvCxnSpPr>
            <a:cxnSpLocks noChangeShapeType="1"/>
          </p:cNvCxnSpPr>
          <p:nvPr/>
        </p:nvCxnSpPr>
        <p:spPr bwMode="auto">
          <a:xfrm flipH="1">
            <a:off x="6501144" y="4043572"/>
            <a:ext cx="2160239" cy="0"/>
          </a:xfrm>
          <a:prstGeom prst="line">
            <a:avLst/>
          </a:prstGeom>
          <a:noFill/>
          <a:ln w="50800" algn="ctr">
            <a:solidFill>
              <a:srgbClr val="FF33CC"/>
            </a:solidFill>
            <a:prstDash val="sysDash"/>
            <a:round/>
            <a:headEnd/>
            <a:tailEnd/>
          </a:ln>
          <a:extLst>
            <a:ext uri="{909E8E84-426E-40DD-AFC4-6F175D3DCCD1}">
              <a14:hiddenFill xmlns:a14="http://schemas.microsoft.com/office/drawing/2010/main">
                <a:noFill/>
              </a14:hiddenFill>
            </a:ext>
          </a:extLst>
        </p:spPr>
      </p:cxnSp>
      <p:sp>
        <p:nvSpPr>
          <p:cNvPr id="3" name="Symbol zastępczy zawartości 2"/>
          <p:cNvSpPr>
            <a:spLocks noGrp="1"/>
          </p:cNvSpPr>
          <p:nvPr>
            <p:ph idx="1"/>
          </p:nvPr>
        </p:nvSpPr>
        <p:spPr>
          <a:xfrm>
            <a:off x="6016025" y="1268760"/>
            <a:ext cx="3096344" cy="828092"/>
          </a:xfrm>
        </p:spPr>
        <p:txBody>
          <a:bodyPr/>
          <a:lstStyle/>
          <a:p>
            <a:r>
              <a:rPr lang="pl-PL" sz="2000" b="1" dirty="0" smtClean="0">
                <a:solidFill>
                  <a:srgbClr val="3333CC"/>
                </a:solidFill>
              </a:rPr>
              <a:t>4,3% vs. 3,1%</a:t>
            </a:r>
          </a:p>
          <a:p>
            <a:r>
              <a:rPr lang="pl-PL" sz="2000" b="1" dirty="0" smtClean="0">
                <a:solidFill>
                  <a:srgbClr val="FF33CC"/>
                </a:solidFill>
              </a:rPr>
              <a:t>2,2% vs. 2,4</a:t>
            </a:r>
            <a:r>
              <a:rPr lang="pl-PL" sz="2000" b="1" dirty="0">
                <a:solidFill>
                  <a:srgbClr val="FF33CC"/>
                </a:solidFill>
              </a:rPr>
              <a:t>%</a:t>
            </a:r>
            <a:r>
              <a:rPr lang="pl-PL" sz="2000" dirty="0"/>
              <a:t> </a:t>
            </a:r>
            <a:endParaRPr lang="pl-PL" sz="2000" dirty="0" smtClean="0"/>
          </a:p>
        </p:txBody>
      </p:sp>
    </p:spTree>
    <p:extLst>
      <p:ext uri="{BB962C8B-B14F-4D97-AF65-F5344CB8AC3E}">
        <p14:creationId xmlns:p14="http://schemas.microsoft.com/office/powerpoint/2010/main" val="73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44035" name="Rectangle 5"/>
          <p:cNvSpPr>
            <a:spLocks noChangeArrowheads="1"/>
          </p:cNvSpPr>
          <p:nvPr/>
        </p:nvSpPr>
        <p:spPr bwMode="auto">
          <a:xfrm>
            <a:off x="0" y="1166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p>
        </p:txBody>
      </p:sp>
      <p:sp>
        <p:nvSpPr>
          <p:cNvPr id="304134" name="Rectangle 6"/>
          <p:cNvSpPr>
            <a:spLocks noGrp="1" noChangeArrowheads="1"/>
          </p:cNvSpPr>
          <p:nvPr>
            <p:ph type="title"/>
          </p:nvPr>
        </p:nvSpPr>
        <p:spPr/>
        <p:txBody>
          <a:bodyPr/>
          <a:lstStyle/>
          <a:p>
            <a:pPr eaLnBrk="1" hangingPunct="1"/>
            <a:r>
              <a:rPr lang="pl-PL" smtClean="0"/>
              <a:t>‘optymalny’ rozmiar rządu </a:t>
            </a:r>
          </a:p>
        </p:txBody>
      </p:sp>
      <p:sp>
        <p:nvSpPr>
          <p:cNvPr id="304135" name="Rectangle 7"/>
          <p:cNvSpPr>
            <a:spLocks noGrp="1" noChangeArrowheads="1"/>
          </p:cNvSpPr>
          <p:nvPr>
            <p:ph type="body" idx="1"/>
          </p:nvPr>
        </p:nvSpPr>
        <p:spPr/>
        <p:txBody>
          <a:bodyPr/>
          <a:lstStyle/>
          <a:p>
            <a:pPr eaLnBrk="1" hangingPunct="1">
              <a:lnSpc>
                <a:spcPct val="90000"/>
              </a:lnSpc>
            </a:pPr>
            <a:r>
              <a:rPr lang="pl-PL" smtClean="0"/>
              <a:t>‘optymalny’ rozmiar rządu</a:t>
            </a:r>
            <a:r>
              <a:rPr lang="pl-PL" smtClean="0">
                <a:sym typeface="Wingdings" pitchFamily="2" charset="2"/>
              </a:rPr>
              <a:t></a:t>
            </a:r>
            <a:r>
              <a:rPr lang="pl-PL" smtClean="0"/>
              <a:t> by sprzyjał rozwojowi gospodarczemu a nie hamował go </a:t>
            </a:r>
          </a:p>
          <a:p>
            <a:pPr eaLnBrk="1" hangingPunct="1">
              <a:lnSpc>
                <a:spcPct val="90000"/>
              </a:lnSpc>
            </a:pPr>
            <a:r>
              <a:rPr lang="pl-PL" smtClean="0"/>
              <a:t>Stosując różne podejścia do oceny optymalnego rozmiaru rządu </a:t>
            </a:r>
            <a:r>
              <a:rPr lang="pl-PL" smtClean="0">
                <a:sym typeface="Wingdings" pitchFamily="2" charset="2"/>
              </a:rPr>
              <a:t></a:t>
            </a:r>
            <a:r>
              <a:rPr lang="pl-PL" smtClean="0"/>
              <a:t> to rząd który zabiera społeczeństwu od ok. 17% do 21% jego dochodu, tzn. udział wydatków państwa w stosunku do wielkości dochodu narodowego jest równy ok. 19%. </a:t>
            </a:r>
          </a:p>
        </p:txBody>
      </p:sp>
    </p:spTree>
    <p:extLst>
      <p:ext uri="{BB962C8B-B14F-4D97-AF65-F5344CB8AC3E}">
        <p14:creationId xmlns:p14="http://schemas.microsoft.com/office/powerpoint/2010/main" val="9350134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4134"/>
                                        </p:tgtEl>
                                        <p:attrNameLst>
                                          <p:attrName>style.visibility</p:attrName>
                                        </p:attrNameLst>
                                      </p:cBhvr>
                                      <p:to>
                                        <p:strVal val="visible"/>
                                      </p:to>
                                    </p:set>
                                    <p:animEffect transition="in" filter="fade">
                                      <p:cBhvr>
                                        <p:cTn id="7" dur="1000"/>
                                        <p:tgtEl>
                                          <p:spTgt spid="304134"/>
                                        </p:tgtEl>
                                      </p:cBhvr>
                                    </p:animEffect>
                                    <p:anim calcmode="lin" valueType="num">
                                      <p:cBhvr>
                                        <p:cTn id="8" dur="1000" fill="hold"/>
                                        <p:tgtEl>
                                          <p:spTgt spid="304134"/>
                                        </p:tgtEl>
                                        <p:attrNameLst>
                                          <p:attrName>ppt_x</p:attrName>
                                        </p:attrNameLst>
                                      </p:cBhvr>
                                      <p:tavLst>
                                        <p:tav tm="0">
                                          <p:val>
                                            <p:strVal val="#ppt_x"/>
                                          </p:val>
                                        </p:tav>
                                        <p:tav tm="100000">
                                          <p:val>
                                            <p:strVal val="#ppt_x"/>
                                          </p:val>
                                        </p:tav>
                                      </p:tavLst>
                                    </p:anim>
                                    <p:anim calcmode="lin" valueType="num">
                                      <p:cBhvr>
                                        <p:cTn id="9" dur="898" decel="100000" fill="hold"/>
                                        <p:tgtEl>
                                          <p:spTgt spid="30413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413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04135">
                                            <p:txEl>
                                              <p:pRg st="0" end="0"/>
                                            </p:txEl>
                                          </p:spTgt>
                                        </p:tgtEl>
                                        <p:attrNameLst>
                                          <p:attrName>style.visibility</p:attrName>
                                        </p:attrNameLst>
                                      </p:cBhvr>
                                      <p:to>
                                        <p:strVal val="visible"/>
                                      </p:to>
                                    </p:set>
                                    <p:animEffect transition="in" filter="fade">
                                      <p:cBhvr>
                                        <p:cTn id="15" dur="1000"/>
                                        <p:tgtEl>
                                          <p:spTgt spid="304135">
                                            <p:txEl>
                                              <p:pRg st="0" end="0"/>
                                            </p:txEl>
                                          </p:spTgt>
                                        </p:tgtEl>
                                      </p:cBhvr>
                                    </p:animEffect>
                                    <p:anim calcmode="lin" valueType="num">
                                      <p:cBhvr>
                                        <p:cTn id="16" dur="1000" fill="hold"/>
                                        <p:tgtEl>
                                          <p:spTgt spid="30413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0413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0413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04135">
                                            <p:txEl>
                                              <p:pRg st="1" end="1"/>
                                            </p:txEl>
                                          </p:spTgt>
                                        </p:tgtEl>
                                        <p:attrNameLst>
                                          <p:attrName>style.visibility</p:attrName>
                                        </p:attrNameLst>
                                      </p:cBhvr>
                                      <p:to>
                                        <p:strVal val="visible"/>
                                      </p:to>
                                    </p:set>
                                    <p:animEffect transition="in" filter="fade">
                                      <p:cBhvr>
                                        <p:cTn id="23" dur="1000"/>
                                        <p:tgtEl>
                                          <p:spTgt spid="304135">
                                            <p:txEl>
                                              <p:pRg st="1" end="1"/>
                                            </p:txEl>
                                          </p:spTgt>
                                        </p:tgtEl>
                                      </p:cBhvr>
                                    </p:animEffect>
                                    <p:anim calcmode="lin" valueType="num">
                                      <p:cBhvr>
                                        <p:cTn id="24" dur="1000" fill="hold"/>
                                        <p:tgtEl>
                                          <p:spTgt spid="30413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0413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04135">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4" grpId="0"/>
      <p:bldP spid="3041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‘optymalny’ rozmiar rządu </a:t>
            </a:r>
          </a:p>
        </p:txBody>
      </p:sp>
      <p:sp>
        <p:nvSpPr>
          <p:cNvPr id="3" name="Symbol zastępczy zawartości 2"/>
          <p:cNvSpPr>
            <a:spLocks noGrp="1"/>
          </p:cNvSpPr>
          <p:nvPr>
            <p:ph idx="1"/>
          </p:nvPr>
        </p:nvSpPr>
        <p:spPr/>
        <p:txBody>
          <a:bodyPr/>
          <a:lstStyle/>
          <a:p>
            <a:r>
              <a:rPr lang="pl-PL" dirty="0" err="1" smtClean="0">
                <a:solidFill>
                  <a:srgbClr val="FF0000"/>
                </a:solidFill>
              </a:rPr>
              <a:t>Anarchokapitaliści</a:t>
            </a:r>
            <a:r>
              <a:rPr lang="pl-PL" dirty="0" smtClean="0"/>
              <a:t> (skrajni libertarianie) - z </a:t>
            </a:r>
            <a:r>
              <a:rPr lang="pl-PL" dirty="0"/>
              <a:t>punktu widzenia rozwoju gospodarczego rząd powinien być </a:t>
            </a:r>
            <a:r>
              <a:rPr lang="pl-PL" dirty="0" smtClean="0"/>
              <a:t>zlikwidowany; </a:t>
            </a:r>
          </a:p>
          <a:p>
            <a:r>
              <a:rPr lang="pl-PL" dirty="0" smtClean="0">
                <a:solidFill>
                  <a:srgbClr val="FF0000"/>
                </a:solidFill>
              </a:rPr>
              <a:t>’Umiarkowani liberałowie’</a:t>
            </a:r>
            <a:r>
              <a:rPr lang="pl-PL" dirty="0" smtClean="0"/>
              <a:t> - optymalny </a:t>
            </a:r>
            <a:r>
              <a:rPr lang="pl-PL" dirty="0"/>
              <a:t>rozmiar rządu to taki którego wydatki wynoszą ok. 15% </a:t>
            </a:r>
            <a:r>
              <a:rPr lang="pl-PL" dirty="0" smtClean="0"/>
              <a:t>PKB </a:t>
            </a:r>
          </a:p>
          <a:p>
            <a:r>
              <a:rPr lang="pl-PL" dirty="0" smtClean="0">
                <a:solidFill>
                  <a:srgbClr val="FF0000"/>
                </a:solidFill>
              </a:rPr>
              <a:t>Wielu innych liberałów </a:t>
            </a:r>
            <a:r>
              <a:rPr lang="pl-PL" dirty="0" smtClean="0"/>
              <a:t>uważa, że optymalny </a:t>
            </a:r>
            <a:r>
              <a:rPr lang="pl-PL" dirty="0"/>
              <a:t>rząd może zabierać społeczeństwu i wydawać nawet 35% PKP. </a:t>
            </a:r>
          </a:p>
        </p:txBody>
      </p:sp>
    </p:spTree>
    <p:extLst>
      <p:ext uri="{BB962C8B-B14F-4D97-AF65-F5344CB8AC3E}">
        <p14:creationId xmlns:p14="http://schemas.microsoft.com/office/powerpoint/2010/main" val="245493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a:xfrm>
            <a:off x="611560" y="1412776"/>
            <a:ext cx="8343900" cy="4968552"/>
          </a:xfrm>
        </p:spPr>
        <p:txBody>
          <a:bodyPr/>
          <a:lstStyle/>
          <a:p>
            <a:r>
              <a:rPr lang="pl-PL" sz="2800" dirty="0">
                <a:solidFill>
                  <a:srgbClr val="FF0000"/>
                </a:solidFill>
              </a:rPr>
              <a:t>James </a:t>
            </a:r>
            <a:r>
              <a:rPr lang="pl-PL" sz="2800" dirty="0" err="1">
                <a:solidFill>
                  <a:srgbClr val="FF0000"/>
                </a:solidFill>
              </a:rPr>
              <a:t>Gwartney</a:t>
            </a:r>
            <a:r>
              <a:rPr lang="pl-PL" sz="2800" dirty="0">
                <a:solidFill>
                  <a:srgbClr val="FF0000"/>
                </a:solidFill>
              </a:rPr>
              <a:t> </a:t>
            </a:r>
            <a:r>
              <a:rPr lang="pl-PL" sz="2800" dirty="0"/>
              <a:t>i </a:t>
            </a:r>
            <a:r>
              <a:rPr lang="pl-PL" sz="2800" dirty="0" smtClean="0"/>
              <a:t>współpracownicy: pożądany </a:t>
            </a:r>
            <a:r>
              <a:rPr lang="pl-PL" sz="2800" dirty="0"/>
              <a:t>(‘optymalny’) rozmiar rządu to ok. </a:t>
            </a:r>
            <a:r>
              <a:rPr lang="pl-PL" sz="2800" dirty="0">
                <a:solidFill>
                  <a:srgbClr val="FF0000"/>
                </a:solidFill>
              </a:rPr>
              <a:t>15%</a:t>
            </a:r>
            <a:r>
              <a:rPr lang="pl-PL" sz="2800" dirty="0"/>
              <a:t> </a:t>
            </a:r>
            <a:r>
              <a:rPr lang="pl-PL" sz="2800" dirty="0" smtClean="0"/>
              <a:t>PKB;</a:t>
            </a:r>
          </a:p>
          <a:p>
            <a:r>
              <a:rPr lang="pl-PL" sz="2800" dirty="0" err="1" smtClean="0">
                <a:solidFill>
                  <a:srgbClr val="FF0000"/>
                </a:solidFill>
              </a:rPr>
              <a:t>Dimitar</a:t>
            </a:r>
            <a:r>
              <a:rPr lang="pl-PL" sz="2800" dirty="0" smtClean="0">
                <a:solidFill>
                  <a:srgbClr val="FF0000"/>
                </a:solidFill>
              </a:rPr>
              <a:t> </a:t>
            </a:r>
            <a:r>
              <a:rPr lang="pl-PL" sz="2800" dirty="0" err="1">
                <a:solidFill>
                  <a:srgbClr val="FF0000"/>
                </a:solidFill>
              </a:rPr>
              <a:t>Chobanov</a:t>
            </a:r>
            <a:r>
              <a:rPr lang="pl-PL" sz="2800" dirty="0"/>
              <a:t> i </a:t>
            </a:r>
            <a:r>
              <a:rPr lang="pl-PL" sz="2800" dirty="0">
                <a:solidFill>
                  <a:srgbClr val="FF0000"/>
                </a:solidFill>
              </a:rPr>
              <a:t>Adri­ana </a:t>
            </a:r>
            <a:r>
              <a:rPr lang="pl-PL" sz="2800" dirty="0" err="1">
                <a:solidFill>
                  <a:srgbClr val="FF0000"/>
                </a:solidFill>
              </a:rPr>
              <a:t>Mladenova</a:t>
            </a:r>
            <a:r>
              <a:rPr lang="pl-PL" sz="2800" dirty="0"/>
              <a:t> </a:t>
            </a:r>
            <a:r>
              <a:rPr lang="pl-PL" sz="2800" dirty="0" smtClean="0"/>
              <a:t>-</a:t>
            </a:r>
            <a:r>
              <a:rPr lang="pl-PL" sz="2800" dirty="0" smtClean="0">
                <a:solidFill>
                  <a:srgbClr val="FF0000"/>
                </a:solidFill>
              </a:rPr>
              <a:t>25</a:t>
            </a:r>
            <a:r>
              <a:rPr lang="pl-PL" sz="2800" dirty="0">
                <a:solidFill>
                  <a:srgbClr val="FF0000"/>
                </a:solidFill>
              </a:rPr>
              <a:t>%</a:t>
            </a:r>
            <a:r>
              <a:rPr lang="pl-PL" sz="2800" dirty="0"/>
              <a:t> </a:t>
            </a:r>
            <a:r>
              <a:rPr lang="pl-PL" sz="2800" dirty="0" smtClean="0"/>
              <a:t>PKB;</a:t>
            </a:r>
          </a:p>
          <a:p>
            <a:r>
              <a:rPr lang="pl-PL" sz="2800" dirty="0" smtClean="0">
                <a:solidFill>
                  <a:srgbClr val="FF0000"/>
                </a:solidFill>
              </a:rPr>
              <a:t>Richard </a:t>
            </a:r>
            <a:r>
              <a:rPr lang="pl-PL" sz="2800" dirty="0">
                <a:solidFill>
                  <a:srgbClr val="FF0000"/>
                </a:solidFill>
              </a:rPr>
              <a:t>K. </a:t>
            </a:r>
            <a:r>
              <a:rPr lang="pl-PL" sz="2800" dirty="0" err="1">
                <a:solidFill>
                  <a:srgbClr val="FF0000"/>
                </a:solidFill>
              </a:rPr>
              <a:t>Vedder</a:t>
            </a:r>
            <a:r>
              <a:rPr lang="pl-PL" sz="2800" dirty="0">
                <a:solidFill>
                  <a:srgbClr val="FF0000"/>
                </a:solidFill>
              </a:rPr>
              <a:t> i Lowell E. </a:t>
            </a:r>
            <a:r>
              <a:rPr lang="pl-PL" sz="2800" dirty="0" err="1">
                <a:solidFill>
                  <a:srgbClr val="FF0000"/>
                </a:solidFill>
              </a:rPr>
              <a:t>Gallaway</a:t>
            </a:r>
            <a:r>
              <a:rPr lang="pl-PL" sz="2800" dirty="0">
                <a:solidFill>
                  <a:srgbClr val="FF0000"/>
                </a:solidFill>
              </a:rPr>
              <a:t> </a:t>
            </a:r>
            <a:r>
              <a:rPr lang="pl-PL" sz="2800" dirty="0"/>
              <a:t>podają dosyć dokładnie, że jest to </a:t>
            </a:r>
            <a:r>
              <a:rPr lang="pl-PL" sz="2800" dirty="0">
                <a:solidFill>
                  <a:srgbClr val="FF0000"/>
                </a:solidFill>
              </a:rPr>
              <a:t>29</a:t>
            </a:r>
            <a:r>
              <a:rPr lang="pl-PL" sz="2800" dirty="0" smtClean="0">
                <a:solidFill>
                  <a:srgbClr val="FF0000"/>
                </a:solidFill>
              </a:rPr>
              <a:t>%</a:t>
            </a:r>
            <a:r>
              <a:rPr lang="pl-PL" sz="2800" dirty="0" smtClean="0"/>
              <a:t>;</a:t>
            </a:r>
          </a:p>
          <a:p>
            <a:r>
              <a:rPr lang="pl-PL" sz="2800" dirty="0" smtClean="0">
                <a:solidFill>
                  <a:srgbClr val="FF0000"/>
                </a:solidFill>
              </a:rPr>
              <a:t>Vito </a:t>
            </a:r>
            <a:r>
              <a:rPr lang="pl-PL" sz="2800" dirty="0" err="1" smtClean="0">
                <a:solidFill>
                  <a:srgbClr val="FF0000"/>
                </a:solidFill>
              </a:rPr>
              <a:t>Tanzi</a:t>
            </a:r>
            <a:r>
              <a:rPr lang="pl-PL" sz="2800" dirty="0" smtClean="0"/>
              <a:t>: wydatki </a:t>
            </a:r>
            <a:r>
              <a:rPr lang="pl-PL" sz="2800" dirty="0"/>
              <a:t>rządu nie powinny przekraczać </a:t>
            </a:r>
            <a:r>
              <a:rPr lang="pl-PL" sz="2800" dirty="0">
                <a:solidFill>
                  <a:srgbClr val="FF0000"/>
                </a:solidFill>
              </a:rPr>
              <a:t>30%</a:t>
            </a:r>
            <a:r>
              <a:rPr lang="pl-PL" sz="2800" dirty="0"/>
              <a:t> </a:t>
            </a:r>
            <a:r>
              <a:rPr lang="pl-PL" sz="2800" dirty="0" smtClean="0"/>
              <a:t>PKB;</a:t>
            </a:r>
          </a:p>
          <a:p>
            <a:r>
              <a:rPr lang="pl-PL" sz="2800" dirty="0" smtClean="0">
                <a:solidFill>
                  <a:srgbClr val="FF0000"/>
                </a:solidFill>
              </a:rPr>
              <a:t>David </a:t>
            </a:r>
            <a:r>
              <a:rPr lang="pl-PL" sz="2800" dirty="0">
                <a:solidFill>
                  <a:srgbClr val="FF0000"/>
                </a:solidFill>
              </a:rPr>
              <a:t>B. </a:t>
            </a:r>
            <a:r>
              <a:rPr lang="pl-PL" sz="2800" dirty="0" err="1" smtClean="0">
                <a:solidFill>
                  <a:srgbClr val="FF0000"/>
                </a:solidFill>
              </a:rPr>
              <a:t>Smith</a:t>
            </a:r>
            <a:r>
              <a:rPr lang="pl-PL" sz="2800" dirty="0" smtClean="0"/>
              <a:t>: ‘</a:t>
            </a:r>
            <a:r>
              <a:rPr lang="pl-PL" sz="2800" dirty="0"/>
              <a:t>optymalny’ rozmiar rządu nie powinien przekraczać </a:t>
            </a:r>
            <a:r>
              <a:rPr lang="pl-PL" sz="2800" dirty="0">
                <a:solidFill>
                  <a:srgbClr val="FF0000"/>
                </a:solidFill>
              </a:rPr>
              <a:t>30-35%</a:t>
            </a:r>
            <a:r>
              <a:rPr lang="pl-PL" sz="2800" dirty="0"/>
              <a:t> PKB.</a:t>
            </a:r>
          </a:p>
          <a:p>
            <a:endParaRPr lang="pl-PL" sz="2800" dirty="0"/>
          </a:p>
        </p:txBody>
      </p:sp>
    </p:spTree>
    <p:extLst>
      <p:ext uri="{BB962C8B-B14F-4D97-AF65-F5344CB8AC3E}">
        <p14:creationId xmlns:p14="http://schemas.microsoft.com/office/powerpoint/2010/main" val="162482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ymbol zastępczy daty 3"/>
          <p:cNvSpPr>
            <a:spLocks noGrp="1"/>
          </p:cNvSpPr>
          <p:nvPr>
            <p:ph type="dt" sz="half" idx="10"/>
          </p:nvPr>
        </p:nvSpPr>
        <p:spPr/>
        <p:txBody>
          <a:bodyPr/>
          <a:lstStyle/>
          <a:p>
            <a:r>
              <a:rPr lang="pl-PL" altLang="en-US"/>
              <a:t>Witold Kwaśnicki (INE, UWr), Notatki do wykładów</a:t>
            </a:r>
          </a:p>
        </p:txBody>
      </p:sp>
      <p:sp>
        <p:nvSpPr>
          <p:cNvPr id="274434" name="Rectangle 2"/>
          <p:cNvSpPr>
            <a:spLocks noGrp="1" noChangeArrowheads="1"/>
          </p:cNvSpPr>
          <p:nvPr>
            <p:ph type="title"/>
          </p:nvPr>
        </p:nvSpPr>
        <p:spPr>
          <a:xfrm>
            <a:off x="1038225" y="174625"/>
            <a:ext cx="8424863" cy="566738"/>
          </a:xfrm>
        </p:spPr>
        <p:txBody>
          <a:bodyPr/>
          <a:lstStyle/>
          <a:p>
            <a:r>
              <a:rPr lang="pl-PL" altLang="en-US" sz="2700" dirty="0"/>
              <a:t>H.D. </a:t>
            </a:r>
            <a:r>
              <a:rPr lang="pl-PL" altLang="en-US" sz="2700" dirty="0" err="1"/>
              <a:t>Thoreau</a:t>
            </a:r>
            <a:r>
              <a:rPr lang="pl-PL" altLang="en-US" sz="2700" dirty="0"/>
              <a:t> </a:t>
            </a:r>
            <a:r>
              <a:rPr lang="pl-PL" altLang="en-US" sz="2700" i="1" dirty="0"/>
              <a:t>Obywatelskie nieposłuszeństwo</a:t>
            </a:r>
            <a:r>
              <a:rPr lang="pl-PL" altLang="en-US" sz="2700" dirty="0"/>
              <a:t> (1849)</a:t>
            </a:r>
          </a:p>
        </p:txBody>
      </p:sp>
      <p:sp>
        <p:nvSpPr>
          <p:cNvPr id="274435" name="Rectangle 3"/>
          <p:cNvSpPr>
            <a:spLocks noGrp="1" noChangeArrowheads="1"/>
          </p:cNvSpPr>
          <p:nvPr>
            <p:ph type="body" idx="1"/>
          </p:nvPr>
        </p:nvSpPr>
        <p:spPr>
          <a:xfrm>
            <a:off x="323850" y="1484784"/>
            <a:ext cx="8820150" cy="5373216"/>
          </a:xfrm>
        </p:spPr>
        <p:txBody>
          <a:bodyPr/>
          <a:lstStyle/>
          <a:p>
            <a:pPr>
              <a:lnSpc>
                <a:spcPct val="80000"/>
              </a:lnSpc>
            </a:pPr>
            <a:r>
              <a:rPr lang="pl-PL" altLang="en-US" sz="2400" dirty="0"/>
              <a:t>„Całym sercem przyjmuję motto – </a:t>
            </a:r>
            <a:r>
              <a:rPr lang="pl-PL" altLang="en-US" sz="2400" dirty="0">
                <a:solidFill>
                  <a:srgbClr val="FF0066"/>
                </a:solidFill>
              </a:rPr>
              <a:t>„Taki rząd jest najlepszy, który najmniej rządzi”</a:t>
            </a:r>
            <a:r>
              <a:rPr lang="pl-PL" altLang="en-US" sz="2400" dirty="0"/>
              <a:t> i chciałbym je widzieć wcielanym w życie szybciej i bardziej systematycznie. Zrealizowane prowadzi ono ostatecznie do tego, w co także wierzę </a:t>
            </a:r>
            <a:r>
              <a:rPr lang="pl-PL" altLang="en-US" sz="2400" dirty="0">
                <a:solidFill>
                  <a:srgbClr val="FF0066"/>
                </a:solidFill>
              </a:rPr>
              <a:t>-”Taki rząd jest najlepszy, który wcale nie rządzi”</a:t>
            </a:r>
            <a:r>
              <a:rPr lang="pl-PL" altLang="en-US" sz="2400" dirty="0"/>
              <a:t>; i kiedy ludzie do tego dorosną, taki właśnie rząd będą posiadać. Rząd w najlepszym przypadku jest jedynie środkiem działania, lecz większość rządów jest zwykle, a wszystkie rządy są czasami złymi środkami. [...] Stała armia jest tylko ramieniem stałego rządu. </a:t>
            </a:r>
            <a:r>
              <a:rPr lang="pl-PL" altLang="en-US" sz="2400" dirty="0">
                <a:solidFill>
                  <a:srgbClr val="FF0066"/>
                </a:solidFill>
              </a:rPr>
              <a:t>Sam rząd będący jedynie wybranym przez naród narzędziem do wykonywania jego woli może być tak samo przedmiotem nadużyć i deprawacji, zanim naród zacznie przezeń działać.</a:t>
            </a:r>
            <a:r>
              <a:rPr lang="pl-PL" altLang="en-US" sz="2400" dirty="0"/>
              <a:t> Przykładem tego jest obecna wojna meksykańska, dzieło względnie niewielu jednostek używających stałego rządu jako swego narzędzia; na początku naród nie zgodziłby się bowiem na takie posunięcie.”</a:t>
            </a:r>
          </a:p>
        </p:txBody>
      </p:sp>
    </p:spTree>
    <p:extLst>
      <p:ext uri="{BB962C8B-B14F-4D97-AF65-F5344CB8AC3E}">
        <p14:creationId xmlns:p14="http://schemas.microsoft.com/office/powerpoint/2010/main" val="70760352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fade">
                                      <p:cBhvr>
                                        <p:cTn id="7" dur="1000"/>
                                        <p:tgtEl>
                                          <p:spTgt spid="274434"/>
                                        </p:tgtEl>
                                      </p:cBhvr>
                                    </p:animEffect>
                                    <p:anim calcmode="lin" valueType="num">
                                      <p:cBhvr>
                                        <p:cTn id="8" dur="1000" fill="hold"/>
                                        <p:tgtEl>
                                          <p:spTgt spid="274434"/>
                                        </p:tgtEl>
                                        <p:attrNameLst>
                                          <p:attrName>ppt_x</p:attrName>
                                        </p:attrNameLst>
                                      </p:cBhvr>
                                      <p:tavLst>
                                        <p:tav tm="0">
                                          <p:val>
                                            <p:strVal val="#ppt_x"/>
                                          </p:val>
                                        </p:tav>
                                        <p:tav tm="100000">
                                          <p:val>
                                            <p:strVal val="#ppt_x"/>
                                          </p:val>
                                        </p:tav>
                                      </p:tavLst>
                                    </p:anim>
                                    <p:anim calcmode="lin" valueType="num">
                                      <p:cBhvr>
                                        <p:cTn id="9" dur="898" decel="100000" fill="hold"/>
                                        <p:tgtEl>
                                          <p:spTgt spid="27443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443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4435">
                                            <p:txEl>
                                              <p:pRg st="0" end="0"/>
                                            </p:txEl>
                                          </p:spTgt>
                                        </p:tgtEl>
                                        <p:attrNameLst>
                                          <p:attrName>style.visibility</p:attrName>
                                        </p:attrNameLst>
                                      </p:cBhvr>
                                      <p:to>
                                        <p:strVal val="visible"/>
                                      </p:to>
                                    </p:set>
                                    <p:animEffect transition="in" filter="fade">
                                      <p:cBhvr>
                                        <p:cTn id="15" dur="1000"/>
                                        <p:tgtEl>
                                          <p:spTgt spid="274435">
                                            <p:txEl>
                                              <p:pRg st="0" end="0"/>
                                            </p:txEl>
                                          </p:spTgt>
                                        </p:tgtEl>
                                      </p:cBhvr>
                                    </p:animEffect>
                                    <p:anim calcmode="lin" valueType="num">
                                      <p:cBhvr>
                                        <p:cTn id="16" dur="10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7443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7443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P spid="27443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9632" y="548680"/>
            <a:ext cx="7727950" cy="608012"/>
          </a:xfrm>
        </p:spPr>
        <p:txBody>
          <a:bodyPr/>
          <a:lstStyle/>
          <a:p>
            <a:r>
              <a:rPr lang="pl-PL" i="1" dirty="0"/>
              <a:t>Wydatki rządu na cele </a:t>
            </a:r>
            <a:r>
              <a:rPr lang="pl-PL" i="1" dirty="0" smtClean="0"/>
              <a:t>podstawowe („wydatki konieczne”)</a:t>
            </a:r>
            <a:endParaRPr lang="pl-PL" dirty="0"/>
          </a:p>
        </p:txBody>
      </p:sp>
      <p:sp>
        <p:nvSpPr>
          <p:cNvPr id="3" name="Symbol zastępczy zawartości 2"/>
          <p:cNvSpPr>
            <a:spLocks noGrp="1"/>
          </p:cNvSpPr>
          <p:nvPr>
            <p:ph idx="1"/>
          </p:nvPr>
        </p:nvSpPr>
        <p:spPr/>
        <p:txBody>
          <a:bodyPr/>
          <a:lstStyle/>
          <a:p>
            <a:r>
              <a:rPr lang="pl-PL" sz="2000" dirty="0"/>
              <a:t>wydatków na ochronę osób i ich własności przed kradzieżą oraz na ‘zapewnienie pewnych ograniczonych dóbr, których z różnych powodów rynek nie jest w stanie zapewnić (np. edukacja, transport i komunikacja)’.</a:t>
            </a:r>
          </a:p>
          <a:p>
            <a:endParaRPr lang="pl-PL" sz="2000" dirty="0"/>
          </a:p>
        </p:txBody>
      </p:sp>
      <p:graphicFrame>
        <p:nvGraphicFramePr>
          <p:cNvPr id="4" name="Wykres 3"/>
          <p:cNvGraphicFramePr>
            <a:graphicFrameLocks noChangeAspect="1"/>
          </p:cNvGraphicFramePr>
          <p:nvPr>
            <p:extLst>
              <p:ext uri="{D42A27DB-BD31-4B8C-83A1-F6EECF244321}">
                <p14:modId xmlns:p14="http://schemas.microsoft.com/office/powerpoint/2010/main" val="745408711"/>
              </p:ext>
            </p:extLst>
          </p:nvPr>
        </p:nvGraphicFramePr>
        <p:xfrm>
          <a:off x="323528" y="2924944"/>
          <a:ext cx="8568952" cy="4083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056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43608" y="116632"/>
            <a:ext cx="8070467" cy="1152128"/>
          </a:xfrm>
        </p:spPr>
        <p:txBody>
          <a:bodyPr/>
          <a:lstStyle/>
          <a:p>
            <a:r>
              <a:rPr lang="pl-PL" sz="2800" i="1" dirty="0"/>
              <a:t>Wydatki rządowe a średnie stopy wzrostu w 23 krajach </a:t>
            </a:r>
            <a:r>
              <a:rPr lang="pl-PL" sz="2800" i="1" dirty="0" smtClean="0"/>
              <a:t>OECD; 1960 – 1996;</a:t>
            </a:r>
            <a:br>
              <a:rPr lang="pl-PL" sz="2800" i="1" dirty="0" smtClean="0"/>
            </a:br>
            <a:r>
              <a:rPr lang="pl-PL" sz="2800" dirty="0" err="1" smtClean="0"/>
              <a:t>Gwarteny</a:t>
            </a:r>
            <a:r>
              <a:rPr lang="pl-PL" sz="2800" dirty="0" smtClean="0"/>
              <a:t> </a:t>
            </a:r>
            <a:r>
              <a:rPr lang="pl-PL" sz="2800" i="1" dirty="0"/>
              <a:t>et al.</a:t>
            </a:r>
            <a:r>
              <a:rPr lang="pl-PL" sz="2800" dirty="0"/>
              <a:t> (</a:t>
            </a:r>
            <a:r>
              <a:rPr lang="pl-PL" sz="2800" dirty="0" err="1"/>
              <a:t>1998a</a:t>
            </a:r>
            <a:r>
              <a:rPr lang="pl-PL" sz="2800" dirty="0"/>
              <a:t>) </a:t>
            </a:r>
          </a:p>
        </p:txBody>
      </p:sp>
      <p:graphicFrame>
        <p:nvGraphicFramePr>
          <p:cNvPr id="5" name="Wykres 4"/>
          <p:cNvGraphicFramePr>
            <a:graphicFrameLocks noChangeAspect="1"/>
          </p:cNvGraphicFramePr>
          <p:nvPr>
            <p:extLst>
              <p:ext uri="{D42A27DB-BD31-4B8C-83A1-F6EECF244321}">
                <p14:modId xmlns:p14="http://schemas.microsoft.com/office/powerpoint/2010/main" val="4007408538"/>
              </p:ext>
            </p:extLst>
          </p:nvPr>
        </p:nvGraphicFramePr>
        <p:xfrm>
          <a:off x="611559" y="1916832"/>
          <a:ext cx="8330247"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3855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Gwarteny</a:t>
            </a:r>
            <a:r>
              <a:rPr lang="pl-PL" dirty="0"/>
              <a:t> </a:t>
            </a:r>
            <a:r>
              <a:rPr lang="pl-PL" i="1" dirty="0"/>
              <a:t>et al.</a:t>
            </a:r>
            <a:r>
              <a:rPr lang="pl-PL" dirty="0"/>
              <a:t> (</a:t>
            </a:r>
            <a:r>
              <a:rPr lang="pl-PL" dirty="0" err="1"/>
              <a:t>1998a</a:t>
            </a:r>
            <a:r>
              <a:rPr lang="pl-PL" dirty="0"/>
              <a:t>)</a:t>
            </a:r>
          </a:p>
        </p:txBody>
      </p:sp>
      <p:sp>
        <p:nvSpPr>
          <p:cNvPr id="3" name="Symbol zastępczy zawartości 2"/>
          <p:cNvSpPr>
            <a:spLocks noGrp="1"/>
          </p:cNvSpPr>
          <p:nvPr>
            <p:ph idx="1"/>
          </p:nvPr>
        </p:nvSpPr>
        <p:spPr/>
        <p:txBody>
          <a:bodyPr/>
          <a:lstStyle/>
          <a:p>
            <a:endParaRPr lang="pl-PL"/>
          </a:p>
        </p:txBody>
      </p:sp>
      <p:pic>
        <p:nvPicPr>
          <p:cNvPr id="4" name="Obraz 3" descr="Gove spending and growth.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412776"/>
            <a:ext cx="7416824" cy="4896544"/>
          </a:xfrm>
          <a:prstGeom prst="rect">
            <a:avLst/>
          </a:prstGeom>
          <a:noFill/>
          <a:ln>
            <a:noFill/>
          </a:ln>
        </p:spPr>
      </p:pic>
      <p:cxnSp>
        <p:nvCxnSpPr>
          <p:cNvPr id="5" name="Łącznik prosty 18"/>
          <p:cNvCxnSpPr>
            <a:cxnSpLocks noChangeShapeType="1"/>
          </p:cNvCxnSpPr>
          <p:nvPr/>
        </p:nvCxnSpPr>
        <p:spPr bwMode="auto">
          <a:xfrm flipH="1" flipV="1">
            <a:off x="2462103" y="3212569"/>
            <a:ext cx="5472605" cy="1620044"/>
          </a:xfrm>
          <a:prstGeom prst="line">
            <a:avLst/>
          </a:prstGeom>
          <a:noFill/>
          <a:ln w="101600" algn="ctr">
            <a:solidFill>
              <a:schemeClr val="accent1">
                <a:lumMod val="75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0723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64530" y="687924"/>
            <a:ext cx="7727950" cy="608012"/>
          </a:xfrm>
        </p:spPr>
        <p:txBody>
          <a:bodyPr/>
          <a:lstStyle/>
          <a:p>
            <a:r>
              <a:rPr lang="pl-PL" sz="2800" i="1" dirty="0"/>
              <a:t>Stopa wzrostu gospodarczego a poziom wydatków publicznych w Wielkiej Brytanii w dwóch okresach 1820-1885 i 1950-2011</a:t>
            </a:r>
            <a:endParaRPr lang="pl-PL" sz="2800" dirty="0"/>
          </a:p>
        </p:txBody>
      </p:sp>
      <p:pic>
        <p:nvPicPr>
          <p:cNvPr id="5" name="Obraz 4"/>
          <p:cNvPicPr/>
          <p:nvPr/>
        </p:nvPicPr>
        <p:blipFill rotWithShape="1">
          <a:blip r:embed="rId2">
            <a:extLst>
              <a:ext uri="{28A0092B-C50C-407E-A947-70E740481C1C}">
                <a14:useLocalDpi xmlns:a14="http://schemas.microsoft.com/office/drawing/2010/main" val="0"/>
              </a:ext>
            </a:extLst>
          </a:blip>
          <a:srcRect l="6279" r="7583"/>
          <a:stretch/>
        </p:blipFill>
        <p:spPr bwMode="auto">
          <a:xfrm>
            <a:off x="467544" y="1988840"/>
            <a:ext cx="8424936" cy="4680520"/>
          </a:xfrm>
          <a:prstGeom prst="rect">
            <a:avLst/>
          </a:prstGeom>
          <a:noFill/>
          <a:ln>
            <a:noFill/>
          </a:ln>
          <a:extLst>
            <a:ext uri="{53640926-AAD7-44D8-BBD7-CCE9431645EC}">
              <a14:shadowObscured xmlns:a14="http://schemas.microsoft.com/office/drawing/2010/main"/>
            </a:ext>
          </a:extLst>
        </p:spPr>
      </p:pic>
      <p:cxnSp>
        <p:nvCxnSpPr>
          <p:cNvPr id="4" name="Łącznik prosty 18"/>
          <p:cNvCxnSpPr>
            <a:cxnSpLocks noChangeShapeType="1"/>
          </p:cNvCxnSpPr>
          <p:nvPr/>
        </p:nvCxnSpPr>
        <p:spPr bwMode="auto">
          <a:xfrm flipV="1">
            <a:off x="4644008" y="1700808"/>
            <a:ext cx="0" cy="4680520"/>
          </a:xfrm>
          <a:prstGeom prst="line">
            <a:avLst/>
          </a:prstGeom>
          <a:noFill/>
          <a:ln w="485775" algn="ctr">
            <a:solidFill>
              <a:schemeClr val="accent1">
                <a:lumMod val="75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7605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46185" y="682870"/>
            <a:ext cx="7727950" cy="608012"/>
          </a:xfrm>
        </p:spPr>
        <p:txBody>
          <a:bodyPr/>
          <a:lstStyle/>
          <a:p>
            <a:r>
              <a:rPr lang="pl-PL" sz="2800" i="1" dirty="0"/>
              <a:t>Stopa wzrostu gospodarczego a poziom wydatków publicznych w USA w dwóch okresach 1820-1885 i </a:t>
            </a:r>
            <a:r>
              <a:rPr lang="pl-PL" sz="2800" i="1" dirty="0" smtClean="0"/>
              <a:t>1950-2011</a:t>
            </a:r>
            <a:endParaRPr lang="pl-PL" sz="2800" dirty="0"/>
          </a:p>
        </p:txBody>
      </p:sp>
      <p:sp>
        <p:nvSpPr>
          <p:cNvPr id="3" name="Symbol zastępczy zawartości 2"/>
          <p:cNvSpPr>
            <a:spLocks noGrp="1"/>
          </p:cNvSpPr>
          <p:nvPr>
            <p:ph idx="1"/>
          </p:nvPr>
        </p:nvSpPr>
        <p:spPr>
          <a:xfrm>
            <a:off x="683114" y="5877272"/>
            <a:ext cx="8064500" cy="891208"/>
          </a:xfrm>
        </p:spPr>
        <p:txBody>
          <a:bodyPr/>
          <a:lstStyle/>
          <a:p>
            <a:r>
              <a:rPr lang="pl-PL" sz="1600" dirty="0"/>
              <a:t>Korelacja </a:t>
            </a:r>
            <a:r>
              <a:rPr lang="pl-PL" sz="1600" dirty="0" smtClean="0"/>
              <a:t>liniowa: ze wzrostem </a:t>
            </a:r>
            <a:r>
              <a:rPr lang="pl-PL" sz="1600" dirty="0"/>
              <a:t>wydatków publicznych o 10% długookresowa stopa wzrostu gospodarczego maleje w przypadku </a:t>
            </a:r>
            <a:r>
              <a:rPr lang="pl-PL" sz="1600" dirty="0">
                <a:solidFill>
                  <a:srgbClr val="FF0000"/>
                </a:solidFill>
              </a:rPr>
              <a:t>Wielkiej Brytanii o 1,4% </a:t>
            </a:r>
            <a:r>
              <a:rPr lang="pl-PL" sz="1600" dirty="0"/>
              <a:t>a przypadku </a:t>
            </a:r>
            <a:r>
              <a:rPr lang="pl-PL" sz="1600" dirty="0">
                <a:solidFill>
                  <a:srgbClr val="FF0000"/>
                </a:solidFill>
              </a:rPr>
              <a:t>Stanów Zjednoczonych</a:t>
            </a:r>
            <a:r>
              <a:rPr lang="pl-PL" sz="1600" dirty="0"/>
              <a:t> aż o </a:t>
            </a:r>
            <a:r>
              <a:rPr lang="pl-PL" sz="1600" dirty="0">
                <a:solidFill>
                  <a:srgbClr val="FF0000"/>
                </a:solidFill>
              </a:rPr>
              <a:t>5,9%</a:t>
            </a:r>
            <a:r>
              <a:rPr lang="pl-PL" sz="1600" dirty="0"/>
              <a:t>. </a:t>
            </a:r>
          </a:p>
        </p:txBody>
      </p:sp>
      <p:pic>
        <p:nvPicPr>
          <p:cNvPr id="5" name="Obraz 4"/>
          <p:cNvPicPr/>
          <p:nvPr/>
        </p:nvPicPr>
        <p:blipFill rotWithShape="1">
          <a:blip r:embed="rId2">
            <a:extLst>
              <a:ext uri="{28A0092B-C50C-407E-A947-70E740481C1C}">
                <a14:useLocalDpi xmlns:a14="http://schemas.microsoft.com/office/drawing/2010/main" val="0"/>
              </a:ext>
            </a:extLst>
          </a:blip>
          <a:srcRect l="6279" t="3128" r="7227"/>
          <a:stretch/>
        </p:blipFill>
        <p:spPr bwMode="auto">
          <a:xfrm>
            <a:off x="683114" y="1196752"/>
            <a:ext cx="8353382" cy="4680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399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20514" name="Rectangle 2"/>
          <p:cNvSpPr>
            <a:spLocks noGrp="1" noChangeArrowheads="1"/>
          </p:cNvSpPr>
          <p:nvPr>
            <p:ph type="title"/>
          </p:nvPr>
        </p:nvSpPr>
        <p:spPr/>
        <p:txBody>
          <a:bodyPr/>
          <a:lstStyle/>
          <a:p>
            <a:pPr eaLnBrk="1" hangingPunct="1"/>
            <a:endParaRPr lang="pl-PL" smtClean="0"/>
          </a:p>
        </p:txBody>
      </p:sp>
      <p:sp>
        <p:nvSpPr>
          <p:cNvPr id="320515" name="Rectangle 3"/>
          <p:cNvSpPr>
            <a:spLocks noGrp="1" noChangeArrowheads="1"/>
          </p:cNvSpPr>
          <p:nvPr>
            <p:ph type="body" idx="1"/>
          </p:nvPr>
        </p:nvSpPr>
        <p:spPr>
          <a:xfrm>
            <a:off x="611188" y="1628775"/>
            <a:ext cx="8343900" cy="5229225"/>
          </a:xfrm>
        </p:spPr>
        <p:txBody>
          <a:bodyPr/>
          <a:lstStyle/>
          <a:p>
            <a:pPr eaLnBrk="1" hangingPunct="1">
              <a:lnSpc>
                <a:spcPct val="80000"/>
              </a:lnSpc>
            </a:pPr>
            <a:r>
              <a:rPr lang="pl-PL" sz="2000" dirty="0" smtClean="0"/>
              <a:t>Obserwacje wskazują, że wszystkie kraje wydają znacznie więcej niż wskazują na to wydatki konieczne, a nawet znacznie więcej niż wskazują wyniki o optymalnym rozmiarze rządu – jedynie 6 obserwacji z 92 to wydatki poniżej 20%. </a:t>
            </a:r>
          </a:p>
          <a:p>
            <a:pPr eaLnBrk="1" hangingPunct="1">
              <a:lnSpc>
                <a:spcPct val="80000"/>
              </a:lnSpc>
            </a:pPr>
            <a:r>
              <a:rPr lang="pl-PL" sz="2000" dirty="0" smtClean="0"/>
              <a:t>Kraje OECD są krajami o podobnej strukturze politycznej, porównywalnych dochodach będąc na podobnym poziomie rozwoju. Wpływ takich czynników jak kultura, zasoby naturalne motywacja do pracy są też podobne, zatem można sądzić, że różnice w szybkości rozwoju w dużym stopniu spowodowane są różnicami w rozmiarach rządu.</a:t>
            </a:r>
          </a:p>
          <a:p>
            <a:pPr eaLnBrk="1" hangingPunct="1">
              <a:lnSpc>
                <a:spcPct val="80000"/>
              </a:lnSpc>
            </a:pPr>
            <a:r>
              <a:rPr lang="pl-PL" sz="2000" dirty="0" smtClean="0"/>
              <a:t>przepis na przyspieszenie rozwoju </a:t>
            </a:r>
            <a:r>
              <a:rPr lang="pl-PL" sz="2000" dirty="0" smtClean="0">
                <a:sym typeface="Wingdings" pitchFamily="2" charset="2"/>
              </a:rPr>
              <a:t></a:t>
            </a:r>
            <a:r>
              <a:rPr lang="pl-PL" sz="2000" dirty="0" smtClean="0"/>
              <a:t> zmniejszenia wydatków rządowych co najmniej dwukrotnie. (realnym wydaje się zmniejszenie tych wydatków do poziomu 20% w następnych 15-20 latach).</a:t>
            </a:r>
          </a:p>
          <a:p>
            <a:pPr eaLnBrk="1" hangingPunct="1">
              <a:lnSpc>
                <a:spcPct val="80000"/>
              </a:lnSpc>
            </a:pPr>
            <a:r>
              <a:rPr lang="pl-PL" sz="2000" dirty="0" smtClean="0"/>
              <a:t>Japonia jest dobrym przykładem jak niskie wydatki stymulują rozwój a wysokie go hamują. W latach 1960 rząd japoński można było nazwać z powodzeniem ‘rządem małym’ (wydatki ok. 17.5%), wzrost gospodarczy w dekadzie lat 1960 wynosił 10,6%. W 1996 roku wydatki wzrosły do 36,9% PKB. Procesowi wzrostu rozmiarów rządu towarzyszył stały spadek szybkości rozwoju – 5,4% w 1970., 4,8% w 1980. i 2.2% w 1990. </a:t>
            </a:r>
          </a:p>
        </p:txBody>
      </p:sp>
    </p:spTree>
    <p:extLst>
      <p:ext uri="{BB962C8B-B14F-4D97-AF65-F5344CB8AC3E}">
        <p14:creationId xmlns:p14="http://schemas.microsoft.com/office/powerpoint/2010/main" val="399467441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320514"/>
                                        </p:tgtEl>
                                        <p:attrNameLst>
                                          <p:attrName>style.visibility</p:attrName>
                                        </p:attrNameLst>
                                      </p:cBhvr>
                                      <p:to>
                                        <p:strVal val="visible"/>
                                      </p:to>
                                    </p:set>
                                    <p:animEffect transition="in" filter="fade">
                                      <p:cBhvr>
                                        <p:cTn id="7" dur="1000"/>
                                        <p:tgtEl>
                                          <p:spTgt spid="320514"/>
                                        </p:tgtEl>
                                      </p:cBhvr>
                                    </p:animEffect>
                                    <p:anim calcmode="lin" valueType="num">
                                      <p:cBhvr>
                                        <p:cTn id="8" dur="1000" fill="hold"/>
                                        <p:tgtEl>
                                          <p:spTgt spid="320514"/>
                                        </p:tgtEl>
                                        <p:attrNameLst>
                                          <p:attrName>ppt_x</p:attrName>
                                        </p:attrNameLst>
                                      </p:cBhvr>
                                      <p:tavLst>
                                        <p:tav tm="0">
                                          <p:val>
                                            <p:strVal val="#ppt_x"/>
                                          </p:val>
                                        </p:tav>
                                        <p:tav tm="100000">
                                          <p:val>
                                            <p:strVal val="#ppt_x"/>
                                          </p:val>
                                        </p:tav>
                                      </p:tavLst>
                                    </p:anim>
                                    <p:anim calcmode="lin" valueType="num">
                                      <p:cBhvr>
                                        <p:cTn id="9" dur="898" decel="100000" fill="hold"/>
                                        <p:tgtEl>
                                          <p:spTgt spid="32051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051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20515">
                                            <p:txEl>
                                              <p:pRg st="0" end="0"/>
                                            </p:txEl>
                                          </p:spTgt>
                                        </p:tgtEl>
                                        <p:attrNameLst>
                                          <p:attrName>style.visibility</p:attrName>
                                        </p:attrNameLst>
                                      </p:cBhvr>
                                      <p:to>
                                        <p:strVal val="visible"/>
                                      </p:to>
                                    </p:set>
                                    <p:animEffect transition="in" filter="fade">
                                      <p:cBhvr>
                                        <p:cTn id="15" dur="1000"/>
                                        <p:tgtEl>
                                          <p:spTgt spid="320515">
                                            <p:txEl>
                                              <p:pRg st="0" end="0"/>
                                            </p:txEl>
                                          </p:spTgt>
                                        </p:tgtEl>
                                      </p:cBhvr>
                                    </p:animEffect>
                                    <p:anim calcmode="lin" valueType="num">
                                      <p:cBhvr>
                                        <p:cTn id="16" dur="1000" fill="hold"/>
                                        <p:tgtEl>
                                          <p:spTgt spid="32051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2051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2051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20515">
                                            <p:txEl>
                                              <p:pRg st="1" end="1"/>
                                            </p:txEl>
                                          </p:spTgt>
                                        </p:tgtEl>
                                        <p:attrNameLst>
                                          <p:attrName>style.visibility</p:attrName>
                                        </p:attrNameLst>
                                      </p:cBhvr>
                                      <p:to>
                                        <p:strVal val="visible"/>
                                      </p:to>
                                    </p:set>
                                    <p:animEffect transition="in" filter="fade">
                                      <p:cBhvr>
                                        <p:cTn id="23" dur="1000"/>
                                        <p:tgtEl>
                                          <p:spTgt spid="320515">
                                            <p:txEl>
                                              <p:pRg st="1" end="1"/>
                                            </p:txEl>
                                          </p:spTgt>
                                        </p:tgtEl>
                                      </p:cBhvr>
                                    </p:animEffect>
                                    <p:anim calcmode="lin" valueType="num">
                                      <p:cBhvr>
                                        <p:cTn id="24" dur="1000" fill="hold"/>
                                        <p:tgtEl>
                                          <p:spTgt spid="32051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2051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2051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20515">
                                            <p:txEl>
                                              <p:pRg st="2" end="2"/>
                                            </p:txEl>
                                          </p:spTgt>
                                        </p:tgtEl>
                                        <p:attrNameLst>
                                          <p:attrName>style.visibility</p:attrName>
                                        </p:attrNameLst>
                                      </p:cBhvr>
                                      <p:to>
                                        <p:strVal val="visible"/>
                                      </p:to>
                                    </p:set>
                                    <p:animEffect transition="in" filter="fade">
                                      <p:cBhvr>
                                        <p:cTn id="31" dur="1000"/>
                                        <p:tgtEl>
                                          <p:spTgt spid="320515">
                                            <p:txEl>
                                              <p:pRg st="2" end="2"/>
                                            </p:txEl>
                                          </p:spTgt>
                                        </p:tgtEl>
                                      </p:cBhvr>
                                    </p:animEffect>
                                    <p:anim calcmode="lin" valueType="num">
                                      <p:cBhvr>
                                        <p:cTn id="32" dur="10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32051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32051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320515">
                                            <p:txEl>
                                              <p:pRg st="3" end="3"/>
                                            </p:txEl>
                                          </p:spTgt>
                                        </p:tgtEl>
                                        <p:attrNameLst>
                                          <p:attrName>style.visibility</p:attrName>
                                        </p:attrNameLst>
                                      </p:cBhvr>
                                      <p:to>
                                        <p:strVal val="visible"/>
                                      </p:to>
                                    </p:set>
                                    <p:animEffect transition="in" filter="fade">
                                      <p:cBhvr>
                                        <p:cTn id="39" dur="1000"/>
                                        <p:tgtEl>
                                          <p:spTgt spid="320515">
                                            <p:txEl>
                                              <p:pRg st="3" end="3"/>
                                            </p:txEl>
                                          </p:spTgt>
                                        </p:tgtEl>
                                      </p:cBhvr>
                                    </p:animEffect>
                                    <p:anim calcmode="lin" valueType="num">
                                      <p:cBhvr>
                                        <p:cTn id="40" dur="1000" fill="hold"/>
                                        <p:tgtEl>
                                          <p:spTgt spid="320515">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320515">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3205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Paul Leroy-</a:t>
            </a:r>
            <a:r>
              <a:rPr lang="pl-PL" dirty="0" err="1"/>
              <a:t>Beaulieu</a:t>
            </a:r>
            <a:r>
              <a:rPr lang="pl-PL" dirty="0"/>
              <a:t> (1888)</a:t>
            </a:r>
          </a:p>
        </p:txBody>
      </p:sp>
      <p:sp>
        <p:nvSpPr>
          <p:cNvPr id="3" name="Symbol zastępczy zawartości 2"/>
          <p:cNvSpPr>
            <a:spLocks noGrp="1"/>
          </p:cNvSpPr>
          <p:nvPr>
            <p:ph idx="1"/>
          </p:nvPr>
        </p:nvSpPr>
        <p:spPr/>
        <p:txBody>
          <a:bodyPr/>
          <a:lstStyle/>
          <a:p>
            <a:r>
              <a:rPr lang="pl-PL" dirty="0" smtClean="0"/>
              <a:t>wpływy </a:t>
            </a:r>
            <a:r>
              <a:rPr lang="pl-PL" dirty="0"/>
              <a:t>z podatków rzędu 5-6% PKB można uznać za „umiarkowane”, 8-10% za „normalne”, natomiast przychody przekraczające 12% PKB byłyby „niebotyczne” i zaszkodziłyby perspektywom wzrostu danego kraju</a:t>
            </a:r>
            <a:r>
              <a:rPr lang="pl-PL" dirty="0" smtClean="0"/>
              <a:t>.</a:t>
            </a:r>
            <a:endParaRPr lang="pl-PL" dirty="0"/>
          </a:p>
        </p:txBody>
      </p:sp>
    </p:spTree>
    <p:extLst>
      <p:ext uri="{BB962C8B-B14F-4D97-AF65-F5344CB8AC3E}">
        <p14:creationId xmlns:p14="http://schemas.microsoft.com/office/powerpoint/2010/main" val="1319798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pPr marL="0" indent="0">
              <a:buNone/>
            </a:pPr>
            <a:r>
              <a:rPr lang="pl-PL" dirty="0" smtClean="0"/>
              <a:t>w </a:t>
            </a:r>
            <a:r>
              <a:rPr lang="pl-PL" dirty="0"/>
              <a:t>1986 r. James M. Buchanan odbierał nagrodę im. Alfreda Nobla z </a:t>
            </a:r>
            <a:r>
              <a:rPr lang="pl-PL" dirty="0" smtClean="0"/>
              <a:t>ekonomii:</a:t>
            </a:r>
          </a:p>
          <a:p>
            <a:r>
              <a:rPr lang="pl-PL" sz="3200" dirty="0" smtClean="0"/>
              <a:t>„</a:t>
            </a:r>
            <a:r>
              <a:rPr lang="pl-PL" sz="3200" i="1" dirty="0"/>
              <a:t>Musimy rządy strząsnąć z naszych pleców, podciąć skrzydła biurokracji, deregulować, prywatyzować, obciąć wydatki federalne, rozbijać scentralizowaną władzę polityczną, obniżać podatki, wprowadzać dyscyplinę finansową</a:t>
            </a:r>
            <a:r>
              <a:rPr lang="pl-PL" sz="3200" dirty="0"/>
              <a:t>”.</a:t>
            </a:r>
          </a:p>
          <a:p>
            <a:endParaRPr lang="pl-PL" dirty="0"/>
          </a:p>
        </p:txBody>
      </p:sp>
    </p:spTree>
    <p:extLst>
      <p:ext uri="{BB962C8B-B14F-4D97-AF65-F5344CB8AC3E}">
        <p14:creationId xmlns:p14="http://schemas.microsoft.com/office/powerpoint/2010/main" val="62245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ymbol zastępczy daty 2"/>
          <p:cNvSpPr>
            <a:spLocks noGrp="1"/>
          </p:cNvSpPr>
          <p:nvPr>
            <p:ph type="dt" sz="half" idx="10"/>
          </p:nvPr>
        </p:nvSpPr>
        <p:spPr/>
        <p:txBody>
          <a:bodyPr/>
          <a:lstStyle/>
          <a:p>
            <a:r>
              <a:rPr lang="pl-PL" altLang="en-US"/>
              <a:t>Witold Kwaśnicki (INE, UWr), Notatki do wykładów</a:t>
            </a:r>
          </a:p>
        </p:txBody>
      </p:sp>
      <p:sp>
        <p:nvSpPr>
          <p:cNvPr id="338946" name="Rectangle 2"/>
          <p:cNvSpPr>
            <a:spLocks noGrp="1" noChangeArrowheads="1"/>
          </p:cNvSpPr>
          <p:nvPr>
            <p:ph type="title"/>
          </p:nvPr>
        </p:nvSpPr>
        <p:spPr/>
        <p:txBody>
          <a:bodyPr/>
          <a:lstStyle/>
          <a:p>
            <a:r>
              <a:rPr lang="pl-PL" altLang="en-US" dirty="0"/>
              <a:t>Różnorodność i rozwój</a:t>
            </a:r>
          </a:p>
        </p:txBody>
      </p:sp>
      <p:sp>
        <p:nvSpPr>
          <p:cNvPr id="338947" name="Rectangle 3"/>
          <p:cNvSpPr>
            <a:spLocks noChangeArrowheads="1"/>
          </p:cNvSpPr>
          <p:nvPr/>
        </p:nvSpPr>
        <p:spPr bwMode="auto">
          <a:xfrm>
            <a:off x="0" y="2119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38949" name="Line 5"/>
          <p:cNvSpPr>
            <a:spLocks noChangeShapeType="1"/>
          </p:cNvSpPr>
          <p:nvPr/>
        </p:nvSpPr>
        <p:spPr bwMode="auto">
          <a:xfrm flipV="1">
            <a:off x="539750" y="1555750"/>
            <a:ext cx="0" cy="446563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38950" name="Freeform 6"/>
          <p:cNvSpPr>
            <a:spLocks/>
          </p:cNvSpPr>
          <p:nvPr/>
        </p:nvSpPr>
        <p:spPr bwMode="auto">
          <a:xfrm>
            <a:off x="539750" y="6008688"/>
            <a:ext cx="7969250" cy="42862"/>
          </a:xfrm>
          <a:custGeom>
            <a:avLst/>
            <a:gdLst>
              <a:gd name="T0" fmla="*/ 0 w 5020"/>
              <a:gd name="T1" fmla="*/ 27 h 27"/>
              <a:gd name="T2" fmla="*/ 5020 w 5020"/>
              <a:gd name="T3" fmla="*/ 0 h 27"/>
            </a:gdLst>
            <a:ahLst/>
            <a:cxnLst>
              <a:cxn ang="0">
                <a:pos x="T0" y="T1"/>
              </a:cxn>
              <a:cxn ang="0">
                <a:pos x="T2" y="T3"/>
              </a:cxn>
            </a:cxnLst>
            <a:rect l="0" t="0" r="r" b="b"/>
            <a:pathLst>
              <a:path w="5020" h="27">
                <a:moveTo>
                  <a:pt x="0" y="27"/>
                </a:moveTo>
                <a:lnTo>
                  <a:pt x="5020" y="0"/>
                </a:lnTo>
              </a:path>
            </a:pathLst>
          </a:custGeom>
          <a:noFill/>
          <a:ln w="28575">
            <a:solidFill>
              <a:schemeClr val="tx1"/>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38951" name="Text Box 7"/>
          <p:cNvSpPr txBox="1">
            <a:spLocks noChangeArrowheads="1"/>
          </p:cNvSpPr>
          <p:nvPr/>
        </p:nvSpPr>
        <p:spPr bwMode="auto">
          <a:xfrm>
            <a:off x="34925" y="1268413"/>
            <a:ext cx="308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Udział osób o danym dochodzie </a:t>
            </a:r>
          </a:p>
        </p:txBody>
      </p:sp>
      <p:sp>
        <p:nvSpPr>
          <p:cNvPr id="338952" name="Text Box 8"/>
          <p:cNvSpPr txBox="1">
            <a:spLocks noChangeArrowheads="1"/>
          </p:cNvSpPr>
          <p:nvPr/>
        </p:nvSpPr>
        <p:spPr bwMode="auto">
          <a:xfrm>
            <a:off x="2195513" y="3284538"/>
            <a:ext cx="2732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duża różnorodność w roku T</a:t>
            </a:r>
          </a:p>
        </p:txBody>
      </p:sp>
      <p:sp>
        <p:nvSpPr>
          <p:cNvPr id="338953" name="Text Box 9"/>
          <p:cNvSpPr txBox="1">
            <a:spLocks noChangeArrowheads="1"/>
          </p:cNvSpPr>
          <p:nvPr/>
        </p:nvSpPr>
        <p:spPr bwMode="auto">
          <a:xfrm>
            <a:off x="1979613" y="1628775"/>
            <a:ext cx="2749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mała różnorodność w roku T</a:t>
            </a:r>
          </a:p>
        </p:txBody>
      </p:sp>
      <p:sp>
        <p:nvSpPr>
          <p:cNvPr id="338954" name="Text Box 10"/>
          <p:cNvSpPr txBox="1">
            <a:spLocks noChangeArrowheads="1"/>
          </p:cNvSpPr>
          <p:nvPr/>
        </p:nvSpPr>
        <p:spPr bwMode="auto">
          <a:xfrm>
            <a:off x="6156325" y="6453188"/>
            <a:ext cx="2684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Dochód narodowy na osobę</a:t>
            </a:r>
          </a:p>
        </p:txBody>
      </p:sp>
      <p:sp>
        <p:nvSpPr>
          <p:cNvPr id="338955" name="Freeform 11"/>
          <p:cNvSpPr>
            <a:spLocks/>
          </p:cNvSpPr>
          <p:nvPr/>
        </p:nvSpPr>
        <p:spPr bwMode="auto">
          <a:xfrm>
            <a:off x="1384300" y="1828800"/>
            <a:ext cx="984250" cy="4179888"/>
          </a:xfrm>
          <a:custGeom>
            <a:avLst/>
            <a:gdLst>
              <a:gd name="T0" fmla="*/ 0 w 620"/>
              <a:gd name="T1" fmla="*/ 2633 h 2633"/>
              <a:gd name="T2" fmla="*/ 116 w 620"/>
              <a:gd name="T3" fmla="*/ 2544 h 2633"/>
              <a:gd name="T4" fmla="*/ 182 w 620"/>
              <a:gd name="T5" fmla="*/ 2315 h 2633"/>
              <a:gd name="T6" fmla="*/ 227 w 620"/>
              <a:gd name="T7" fmla="*/ 1635 h 2633"/>
              <a:gd name="T8" fmla="*/ 256 w 620"/>
              <a:gd name="T9" fmla="*/ 1044 h 2633"/>
              <a:gd name="T10" fmla="*/ 286 w 620"/>
              <a:gd name="T11" fmla="*/ 358 h 2633"/>
              <a:gd name="T12" fmla="*/ 304 w 620"/>
              <a:gd name="T13" fmla="*/ 68 h 2633"/>
              <a:gd name="T14" fmla="*/ 332 w 620"/>
              <a:gd name="T15" fmla="*/ 1 h 2633"/>
              <a:gd name="T16" fmla="*/ 356 w 620"/>
              <a:gd name="T17" fmla="*/ 72 h 2633"/>
              <a:gd name="T18" fmla="*/ 369 w 620"/>
              <a:gd name="T19" fmla="*/ 321 h 2633"/>
              <a:gd name="T20" fmla="*/ 388 w 620"/>
              <a:gd name="T21" fmla="*/ 816 h 2633"/>
              <a:gd name="T22" fmla="*/ 408 w 620"/>
              <a:gd name="T23" fmla="*/ 1227 h 2633"/>
              <a:gd name="T24" fmla="*/ 454 w 620"/>
              <a:gd name="T25" fmla="*/ 1862 h 2633"/>
              <a:gd name="T26" fmla="*/ 499 w 620"/>
              <a:gd name="T27" fmla="*/ 2315 h 2633"/>
              <a:gd name="T28" fmla="*/ 545 w 620"/>
              <a:gd name="T29" fmla="*/ 2542 h 2633"/>
              <a:gd name="T30" fmla="*/ 620 w 620"/>
              <a:gd name="T31" fmla="*/ 262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 h="2633">
                <a:moveTo>
                  <a:pt x="0" y="2633"/>
                </a:moveTo>
                <a:cubicBezTo>
                  <a:pt x="19" y="2618"/>
                  <a:pt x="86" y="2597"/>
                  <a:pt x="116" y="2544"/>
                </a:cubicBezTo>
                <a:cubicBezTo>
                  <a:pt x="146" y="2491"/>
                  <a:pt x="164" y="2466"/>
                  <a:pt x="182" y="2315"/>
                </a:cubicBezTo>
                <a:cubicBezTo>
                  <a:pt x="200" y="2164"/>
                  <a:pt x="215" y="1847"/>
                  <a:pt x="227" y="1635"/>
                </a:cubicBezTo>
                <a:cubicBezTo>
                  <a:pt x="239" y="1423"/>
                  <a:pt x="246" y="1257"/>
                  <a:pt x="256" y="1044"/>
                </a:cubicBezTo>
                <a:cubicBezTo>
                  <a:pt x="266" y="831"/>
                  <a:pt x="278" y="521"/>
                  <a:pt x="286" y="358"/>
                </a:cubicBezTo>
                <a:cubicBezTo>
                  <a:pt x="294" y="195"/>
                  <a:pt x="296" y="127"/>
                  <a:pt x="304" y="68"/>
                </a:cubicBezTo>
                <a:cubicBezTo>
                  <a:pt x="312" y="9"/>
                  <a:pt x="323" y="0"/>
                  <a:pt x="332" y="1"/>
                </a:cubicBezTo>
                <a:cubicBezTo>
                  <a:pt x="341" y="2"/>
                  <a:pt x="350" y="19"/>
                  <a:pt x="356" y="72"/>
                </a:cubicBezTo>
                <a:cubicBezTo>
                  <a:pt x="362" y="125"/>
                  <a:pt x="364" y="197"/>
                  <a:pt x="369" y="321"/>
                </a:cubicBezTo>
                <a:cubicBezTo>
                  <a:pt x="374" y="445"/>
                  <a:pt x="382" y="665"/>
                  <a:pt x="388" y="816"/>
                </a:cubicBezTo>
                <a:cubicBezTo>
                  <a:pt x="394" y="967"/>
                  <a:pt x="397" y="1053"/>
                  <a:pt x="408" y="1227"/>
                </a:cubicBezTo>
                <a:cubicBezTo>
                  <a:pt x="419" y="1401"/>
                  <a:pt x="439" y="1681"/>
                  <a:pt x="454" y="1862"/>
                </a:cubicBezTo>
                <a:cubicBezTo>
                  <a:pt x="469" y="2043"/>
                  <a:pt x="484" y="2202"/>
                  <a:pt x="499" y="2315"/>
                </a:cubicBezTo>
                <a:cubicBezTo>
                  <a:pt x="514" y="2428"/>
                  <a:pt x="525" y="2490"/>
                  <a:pt x="545" y="2542"/>
                </a:cubicBezTo>
                <a:cubicBezTo>
                  <a:pt x="565" y="2594"/>
                  <a:pt x="604" y="2610"/>
                  <a:pt x="620" y="2628"/>
                </a:cubicBezTo>
              </a:path>
            </a:pathLst>
          </a:custGeom>
          <a:noFill/>
          <a:ln w="38100" cap="flat" cmpd="sng">
            <a:solidFill>
              <a:srgbClr val="FF0066"/>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38956" name="Freeform 12"/>
          <p:cNvSpPr>
            <a:spLocks/>
          </p:cNvSpPr>
          <p:nvPr/>
        </p:nvSpPr>
        <p:spPr bwMode="auto">
          <a:xfrm>
            <a:off x="539750" y="4352925"/>
            <a:ext cx="2938463" cy="1641475"/>
          </a:xfrm>
          <a:custGeom>
            <a:avLst/>
            <a:gdLst>
              <a:gd name="T0" fmla="*/ 0 w 1851"/>
              <a:gd name="T1" fmla="*/ 1034 h 1034"/>
              <a:gd name="T2" fmla="*/ 191 w 1851"/>
              <a:gd name="T3" fmla="*/ 974 h 1034"/>
              <a:gd name="T4" fmla="*/ 323 w 1851"/>
              <a:gd name="T5" fmla="*/ 878 h 1034"/>
              <a:gd name="T6" fmla="*/ 383 w 1851"/>
              <a:gd name="T7" fmla="*/ 786 h 1034"/>
              <a:gd name="T8" fmla="*/ 479 w 1851"/>
              <a:gd name="T9" fmla="*/ 578 h 1034"/>
              <a:gd name="T10" fmla="*/ 573 w 1851"/>
              <a:gd name="T11" fmla="*/ 371 h 1034"/>
              <a:gd name="T12" fmla="*/ 647 w 1851"/>
              <a:gd name="T13" fmla="*/ 230 h 1034"/>
              <a:gd name="T14" fmla="*/ 739 w 1851"/>
              <a:gd name="T15" fmla="*/ 82 h 1034"/>
              <a:gd name="T16" fmla="*/ 859 w 1851"/>
              <a:gd name="T17" fmla="*/ 1 h 1034"/>
              <a:gd name="T18" fmla="*/ 971 w 1851"/>
              <a:gd name="T19" fmla="*/ 86 h 1034"/>
              <a:gd name="T20" fmla="*/ 1047 w 1851"/>
              <a:gd name="T21" fmla="*/ 214 h 1034"/>
              <a:gd name="T22" fmla="*/ 1119 w 1851"/>
              <a:gd name="T23" fmla="*/ 366 h 1034"/>
              <a:gd name="T24" fmla="*/ 1208 w 1851"/>
              <a:gd name="T25" fmla="*/ 597 h 1034"/>
              <a:gd name="T26" fmla="*/ 1303 w 1851"/>
              <a:gd name="T27" fmla="*/ 778 h 1034"/>
              <a:gd name="T28" fmla="*/ 1480 w 1851"/>
              <a:gd name="T29" fmla="*/ 960 h 1034"/>
              <a:gd name="T30" fmla="*/ 1651 w 1851"/>
              <a:gd name="T31" fmla="*/ 1006 h 1034"/>
              <a:gd name="T32" fmla="*/ 1851 w 1851"/>
              <a:gd name="T33" fmla="*/ 103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1" h="1034">
                <a:moveTo>
                  <a:pt x="0" y="1034"/>
                </a:moveTo>
                <a:cubicBezTo>
                  <a:pt x="32" y="1024"/>
                  <a:pt x="137" y="1000"/>
                  <a:pt x="191" y="974"/>
                </a:cubicBezTo>
                <a:cubicBezTo>
                  <a:pt x="245" y="948"/>
                  <a:pt x="291" y="909"/>
                  <a:pt x="323" y="878"/>
                </a:cubicBezTo>
                <a:cubicBezTo>
                  <a:pt x="355" y="847"/>
                  <a:pt x="357" y="836"/>
                  <a:pt x="383" y="786"/>
                </a:cubicBezTo>
                <a:cubicBezTo>
                  <a:pt x="409" y="736"/>
                  <a:pt x="447" y="647"/>
                  <a:pt x="479" y="578"/>
                </a:cubicBezTo>
                <a:cubicBezTo>
                  <a:pt x="511" y="509"/>
                  <a:pt x="545" y="429"/>
                  <a:pt x="573" y="371"/>
                </a:cubicBezTo>
                <a:cubicBezTo>
                  <a:pt x="601" y="313"/>
                  <a:pt x="619" y="278"/>
                  <a:pt x="647" y="230"/>
                </a:cubicBezTo>
                <a:cubicBezTo>
                  <a:pt x="675" y="182"/>
                  <a:pt x="704" y="120"/>
                  <a:pt x="739" y="82"/>
                </a:cubicBezTo>
                <a:cubicBezTo>
                  <a:pt x="774" y="44"/>
                  <a:pt x="820" y="0"/>
                  <a:pt x="859" y="1"/>
                </a:cubicBezTo>
                <a:cubicBezTo>
                  <a:pt x="898" y="2"/>
                  <a:pt x="940" y="50"/>
                  <a:pt x="971" y="86"/>
                </a:cubicBezTo>
                <a:cubicBezTo>
                  <a:pt x="1002" y="122"/>
                  <a:pt x="1022" y="167"/>
                  <a:pt x="1047" y="214"/>
                </a:cubicBezTo>
                <a:cubicBezTo>
                  <a:pt x="1072" y="261"/>
                  <a:pt x="1092" y="302"/>
                  <a:pt x="1119" y="366"/>
                </a:cubicBezTo>
                <a:cubicBezTo>
                  <a:pt x="1146" y="430"/>
                  <a:pt x="1177" y="528"/>
                  <a:pt x="1208" y="597"/>
                </a:cubicBezTo>
                <a:cubicBezTo>
                  <a:pt x="1239" y="666"/>
                  <a:pt x="1258" y="718"/>
                  <a:pt x="1303" y="778"/>
                </a:cubicBezTo>
                <a:cubicBezTo>
                  <a:pt x="1348" y="838"/>
                  <a:pt x="1422" y="922"/>
                  <a:pt x="1480" y="960"/>
                </a:cubicBezTo>
                <a:cubicBezTo>
                  <a:pt x="1538" y="998"/>
                  <a:pt x="1589" y="994"/>
                  <a:pt x="1651" y="1006"/>
                </a:cubicBezTo>
                <a:cubicBezTo>
                  <a:pt x="1713" y="1018"/>
                  <a:pt x="1809" y="1028"/>
                  <a:pt x="1851" y="1034"/>
                </a:cubicBezTo>
              </a:path>
            </a:pathLst>
          </a:custGeom>
          <a:noFill/>
          <a:ln w="3810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38957" name="Text Box 13"/>
          <p:cNvSpPr txBox="1">
            <a:spLocks noChangeArrowheads="1"/>
          </p:cNvSpPr>
          <p:nvPr/>
        </p:nvSpPr>
        <p:spPr bwMode="auto">
          <a:xfrm>
            <a:off x="4787900" y="1268413"/>
            <a:ext cx="31194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mała różnorodność w roku T+50</a:t>
            </a:r>
          </a:p>
          <a:p>
            <a:r>
              <a:rPr lang="pl-PL" altLang="en-US" sz="1600" i="1"/>
              <a:t>r=2%</a:t>
            </a:r>
          </a:p>
        </p:txBody>
      </p:sp>
      <p:sp>
        <p:nvSpPr>
          <p:cNvPr id="338958" name="Text Box 14"/>
          <p:cNvSpPr txBox="1">
            <a:spLocks noChangeArrowheads="1"/>
          </p:cNvSpPr>
          <p:nvPr/>
        </p:nvSpPr>
        <p:spPr bwMode="auto">
          <a:xfrm>
            <a:off x="5795963" y="3644900"/>
            <a:ext cx="3101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duża różnorodność w roku T+50</a:t>
            </a:r>
          </a:p>
          <a:p>
            <a:r>
              <a:rPr lang="pl-PL" altLang="en-US" sz="1600" i="1"/>
              <a:t>r=3%</a:t>
            </a:r>
          </a:p>
        </p:txBody>
      </p:sp>
      <p:sp>
        <p:nvSpPr>
          <p:cNvPr id="338959" name="Text Box 15"/>
          <p:cNvSpPr txBox="1">
            <a:spLocks noChangeArrowheads="1"/>
          </p:cNvSpPr>
          <p:nvPr/>
        </p:nvSpPr>
        <p:spPr bwMode="auto">
          <a:xfrm>
            <a:off x="8243888" y="6021388"/>
            <a:ext cx="51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500</a:t>
            </a:r>
          </a:p>
        </p:txBody>
      </p:sp>
      <p:sp>
        <p:nvSpPr>
          <p:cNvPr id="338960" name="Text Box 16"/>
          <p:cNvSpPr txBox="1">
            <a:spLocks noChangeArrowheads="1"/>
          </p:cNvSpPr>
          <p:nvPr/>
        </p:nvSpPr>
        <p:spPr bwMode="auto">
          <a:xfrm>
            <a:off x="1619250" y="6021388"/>
            <a:ext cx="51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100</a:t>
            </a:r>
          </a:p>
        </p:txBody>
      </p:sp>
      <p:sp>
        <p:nvSpPr>
          <p:cNvPr id="338961" name="Text Box 17"/>
          <p:cNvSpPr txBox="1">
            <a:spLocks noChangeArrowheads="1"/>
          </p:cNvSpPr>
          <p:nvPr/>
        </p:nvSpPr>
        <p:spPr bwMode="auto">
          <a:xfrm>
            <a:off x="3276600" y="6021388"/>
            <a:ext cx="51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200</a:t>
            </a:r>
          </a:p>
        </p:txBody>
      </p:sp>
      <p:sp>
        <p:nvSpPr>
          <p:cNvPr id="338962" name="Text Box 18"/>
          <p:cNvSpPr txBox="1">
            <a:spLocks noChangeArrowheads="1"/>
          </p:cNvSpPr>
          <p:nvPr/>
        </p:nvSpPr>
        <p:spPr bwMode="auto">
          <a:xfrm>
            <a:off x="5003800" y="6021388"/>
            <a:ext cx="51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300</a:t>
            </a:r>
          </a:p>
        </p:txBody>
      </p:sp>
      <p:sp>
        <p:nvSpPr>
          <p:cNvPr id="338963" name="Text Box 19"/>
          <p:cNvSpPr txBox="1">
            <a:spLocks noChangeArrowheads="1"/>
          </p:cNvSpPr>
          <p:nvPr/>
        </p:nvSpPr>
        <p:spPr bwMode="auto">
          <a:xfrm>
            <a:off x="6516688" y="6021388"/>
            <a:ext cx="51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600" i="1"/>
              <a:t>400</a:t>
            </a:r>
          </a:p>
        </p:txBody>
      </p:sp>
      <p:sp>
        <p:nvSpPr>
          <p:cNvPr id="338964" name="Line 20"/>
          <p:cNvSpPr>
            <a:spLocks noChangeShapeType="1"/>
          </p:cNvSpPr>
          <p:nvPr/>
        </p:nvSpPr>
        <p:spPr bwMode="auto">
          <a:xfrm flipH="1">
            <a:off x="2051050" y="1989138"/>
            <a:ext cx="792163" cy="6477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38965" name="Line 21"/>
          <p:cNvSpPr>
            <a:spLocks noChangeShapeType="1"/>
          </p:cNvSpPr>
          <p:nvPr/>
        </p:nvSpPr>
        <p:spPr bwMode="auto">
          <a:xfrm flipH="1">
            <a:off x="2268538" y="3644900"/>
            <a:ext cx="1150937" cy="1008063"/>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Tree>
    <p:extLst>
      <p:ext uri="{BB962C8B-B14F-4D97-AF65-F5344CB8AC3E}">
        <p14:creationId xmlns:p14="http://schemas.microsoft.com/office/powerpoint/2010/main" val="15260691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38946"/>
                                        </p:tgtEl>
                                        <p:attrNameLst>
                                          <p:attrName>style.visibility</p:attrName>
                                        </p:attrNameLst>
                                      </p:cBhvr>
                                      <p:to>
                                        <p:strVal val="visible"/>
                                      </p:to>
                                    </p:set>
                                    <p:animEffect transition="in" filter="fade">
                                      <p:cBhvr>
                                        <p:cTn id="7" dur="1000"/>
                                        <p:tgtEl>
                                          <p:spTgt spid="338946"/>
                                        </p:tgtEl>
                                      </p:cBhvr>
                                    </p:animEffect>
                                    <p:anim calcmode="lin" valueType="num">
                                      <p:cBhvr>
                                        <p:cTn id="8" dur="1000" fill="hold"/>
                                        <p:tgtEl>
                                          <p:spTgt spid="338946"/>
                                        </p:tgtEl>
                                        <p:attrNameLst>
                                          <p:attrName>ppt_x</p:attrName>
                                        </p:attrNameLst>
                                      </p:cBhvr>
                                      <p:tavLst>
                                        <p:tav tm="0">
                                          <p:val>
                                            <p:strVal val="#ppt_x"/>
                                          </p:val>
                                        </p:tav>
                                        <p:tav tm="100000">
                                          <p:val>
                                            <p:strVal val="#ppt_x"/>
                                          </p:val>
                                        </p:tav>
                                      </p:tavLst>
                                    </p:anim>
                                    <p:anim calcmode="lin" valueType="num">
                                      <p:cBhvr>
                                        <p:cTn id="9" dur="898" decel="100000" fill="hold"/>
                                        <p:tgtEl>
                                          <p:spTgt spid="33894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3894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38949"/>
                                        </p:tgtEl>
                                        <p:attrNameLst>
                                          <p:attrName>style.visibility</p:attrName>
                                        </p:attrNameLst>
                                      </p:cBhvr>
                                      <p:to>
                                        <p:strVal val="visible"/>
                                      </p:to>
                                    </p:set>
                                    <p:anim calcmode="lin" valueType="num">
                                      <p:cBhvr additive="base">
                                        <p:cTn id="15" dur="500" fill="hold"/>
                                        <p:tgtEl>
                                          <p:spTgt spid="338949"/>
                                        </p:tgtEl>
                                        <p:attrNameLst>
                                          <p:attrName>ppt_x</p:attrName>
                                        </p:attrNameLst>
                                      </p:cBhvr>
                                      <p:tavLst>
                                        <p:tav tm="0">
                                          <p:val>
                                            <p:strVal val="#ppt_x"/>
                                          </p:val>
                                        </p:tav>
                                        <p:tav tm="100000">
                                          <p:val>
                                            <p:strVal val="#ppt_x"/>
                                          </p:val>
                                        </p:tav>
                                      </p:tavLst>
                                    </p:anim>
                                    <p:anim calcmode="lin" valueType="num">
                                      <p:cBhvr additive="base">
                                        <p:cTn id="16" dur="500" fill="hold"/>
                                        <p:tgtEl>
                                          <p:spTgt spid="3389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8950"/>
                                        </p:tgtEl>
                                        <p:attrNameLst>
                                          <p:attrName>style.visibility</p:attrName>
                                        </p:attrNameLst>
                                      </p:cBhvr>
                                      <p:to>
                                        <p:strVal val="visible"/>
                                      </p:to>
                                    </p:set>
                                    <p:anim calcmode="lin" valueType="num">
                                      <p:cBhvr additive="base">
                                        <p:cTn id="19" dur="500" fill="hold"/>
                                        <p:tgtEl>
                                          <p:spTgt spid="338950"/>
                                        </p:tgtEl>
                                        <p:attrNameLst>
                                          <p:attrName>ppt_x</p:attrName>
                                        </p:attrNameLst>
                                      </p:cBhvr>
                                      <p:tavLst>
                                        <p:tav tm="0">
                                          <p:val>
                                            <p:strVal val="#ppt_x"/>
                                          </p:val>
                                        </p:tav>
                                        <p:tav tm="100000">
                                          <p:val>
                                            <p:strVal val="#ppt_x"/>
                                          </p:val>
                                        </p:tav>
                                      </p:tavLst>
                                    </p:anim>
                                    <p:anim calcmode="lin" valueType="num">
                                      <p:cBhvr additive="base">
                                        <p:cTn id="20" dur="500" fill="hold"/>
                                        <p:tgtEl>
                                          <p:spTgt spid="3389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8951"/>
                                        </p:tgtEl>
                                        <p:attrNameLst>
                                          <p:attrName>style.visibility</p:attrName>
                                        </p:attrNameLst>
                                      </p:cBhvr>
                                      <p:to>
                                        <p:strVal val="visible"/>
                                      </p:to>
                                    </p:set>
                                    <p:anim calcmode="lin" valueType="num">
                                      <p:cBhvr additive="base">
                                        <p:cTn id="23" dur="500" fill="hold"/>
                                        <p:tgtEl>
                                          <p:spTgt spid="338951"/>
                                        </p:tgtEl>
                                        <p:attrNameLst>
                                          <p:attrName>ppt_x</p:attrName>
                                        </p:attrNameLst>
                                      </p:cBhvr>
                                      <p:tavLst>
                                        <p:tav tm="0">
                                          <p:val>
                                            <p:strVal val="#ppt_x"/>
                                          </p:val>
                                        </p:tav>
                                        <p:tav tm="100000">
                                          <p:val>
                                            <p:strVal val="#ppt_x"/>
                                          </p:val>
                                        </p:tav>
                                      </p:tavLst>
                                    </p:anim>
                                    <p:anim calcmode="lin" valueType="num">
                                      <p:cBhvr additive="base">
                                        <p:cTn id="24" dur="500" fill="hold"/>
                                        <p:tgtEl>
                                          <p:spTgt spid="338951"/>
                                        </p:tgtEl>
                                        <p:attrNameLst>
                                          <p:attrName>ppt_y</p:attrName>
                                        </p:attrNameLst>
                                      </p:cBhvr>
                                      <p:tavLst>
                                        <p:tav tm="0">
                                          <p:val>
                                            <p:strVal val="1+#ppt_h/2"/>
                                          </p:val>
                                        </p:tav>
                                        <p:tav tm="100000">
                                          <p:val>
                                            <p:strVal val="#ppt_y"/>
                                          </p:val>
                                        </p:tav>
                                      </p:tavLst>
                                    </p:anim>
                                  </p:childTnLst>
                                </p:cTn>
                              </p:par>
                              <p:par>
                                <p:cTn id="25" presetID="53" presetClass="entr" presetSubtype="0" fill="hold" grpId="0" nodeType="withEffect">
                                  <p:stCondLst>
                                    <p:cond delay="0"/>
                                  </p:stCondLst>
                                  <p:childTnLst>
                                    <p:set>
                                      <p:cBhvr>
                                        <p:cTn id="26" dur="1" fill="hold">
                                          <p:stCondLst>
                                            <p:cond delay="0"/>
                                          </p:stCondLst>
                                        </p:cTn>
                                        <p:tgtEl>
                                          <p:spTgt spid="338954"/>
                                        </p:tgtEl>
                                        <p:attrNameLst>
                                          <p:attrName>style.visibility</p:attrName>
                                        </p:attrNameLst>
                                      </p:cBhvr>
                                      <p:to>
                                        <p:strVal val="visible"/>
                                      </p:to>
                                    </p:set>
                                    <p:anim calcmode="lin" valueType="num">
                                      <p:cBhvr>
                                        <p:cTn id="27" dur="500" fill="hold"/>
                                        <p:tgtEl>
                                          <p:spTgt spid="338954"/>
                                        </p:tgtEl>
                                        <p:attrNameLst>
                                          <p:attrName>ppt_w</p:attrName>
                                        </p:attrNameLst>
                                      </p:cBhvr>
                                      <p:tavLst>
                                        <p:tav tm="0">
                                          <p:val>
                                            <p:fltVal val="0"/>
                                          </p:val>
                                        </p:tav>
                                        <p:tav tm="100000">
                                          <p:val>
                                            <p:strVal val="#ppt_w"/>
                                          </p:val>
                                        </p:tav>
                                      </p:tavLst>
                                    </p:anim>
                                    <p:anim calcmode="lin" valueType="num">
                                      <p:cBhvr>
                                        <p:cTn id="28" dur="500" fill="hold"/>
                                        <p:tgtEl>
                                          <p:spTgt spid="338954"/>
                                        </p:tgtEl>
                                        <p:attrNameLst>
                                          <p:attrName>ppt_h</p:attrName>
                                        </p:attrNameLst>
                                      </p:cBhvr>
                                      <p:tavLst>
                                        <p:tav tm="0">
                                          <p:val>
                                            <p:fltVal val="0"/>
                                          </p:val>
                                        </p:tav>
                                        <p:tav tm="100000">
                                          <p:val>
                                            <p:strVal val="#ppt_h"/>
                                          </p:val>
                                        </p:tav>
                                      </p:tavLst>
                                    </p:anim>
                                    <p:animEffect transition="in" filter="fade">
                                      <p:cBhvr>
                                        <p:cTn id="29" dur="500"/>
                                        <p:tgtEl>
                                          <p:spTgt spid="338954"/>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338959"/>
                                        </p:tgtEl>
                                        <p:attrNameLst>
                                          <p:attrName>style.visibility</p:attrName>
                                        </p:attrNameLst>
                                      </p:cBhvr>
                                      <p:to>
                                        <p:strVal val="visible"/>
                                      </p:to>
                                    </p:set>
                                    <p:anim calcmode="lin" valueType="num">
                                      <p:cBhvr>
                                        <p:cTn id="32" dur="500" fill="hold"/>
                                        <p:tgtEl>
                                          <p:spTgt spid="338959"/>
                                        </p:tgtEl>
                                        <p:attrNameLst>
                                          <p:attrName>ppt_w</p:attrName>
                                        </p:attrNameLst>
                                      </p:cBhvr>
                                      <p:tavLst>
                                        <p:tav tm="0">
                                          <p:val>
                                            <p:fltVal val="0"/>
                                          </p:val>
                                        </p:tav>
                                        <p:tav tm="100000">
                                          <p:val>
                                            <p:strVal val="#ppt_w"/>
                                          </p:val>
                                        </p:tav>
                                      </p:tavLst>
                                    </p:anim>
                                    <p:anim calcmode="lin" valueType="num">
                                      <p:cBhvr>
                                        <p:cTn id="33" dur="500" fill="hold"/>
                                        <p:tgtEl>
                                          <p:spTgt spid="338959"/>
                                        </p:tgtEl>
                                        <p:attrNameLst>
                                          <p:attrName>ppt_h</p:attrName>
                                        </p:attrNameLst>
                                      </p:cBhvr>
                                      <p:tavLst>
                                        <p:tav tm="0">
                                          <p:val>
                                            <p:fltVal val="0"/>
                                          </p:val>
                                        </p:tav>
                                        <p:tav tm="100000">
                                          <p:val>
                                            <p:strVal val="#ppt_h"/>
                                          </p:val>
                                        </p:tav>
                                      </p:tavLst>
                                    </p:anim>
                                    <p:animEffect transition="in" filter="fade">
                                      <p:cBhvr>
                                        <p:cTn id="34" dur="500"/>
                                        <p:tgtEl>
                                          <p:spTgt spid="338959"/>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338960"/>
                                        </p:tgtEl>
                                        <p:attrNameLst>
                                          <p:attrName>style.visibility</p:attrName>
                                        </p:attrNameLst>
                                      </p:cBhvr>
                                      <p:to>
                                        <p:strVal val="visible"/>
                                      </p:to>
                                    </p:set>
                                    <p:anim calcmode="lin" valueType="num">
                                      <p:cBhvr>
                                        <p:cTn id="37" dur="500" fill="hold"/>
                                        <p:tgtEl>
                                          <p:spTgt spid="338960"/>
                                        </p:tgtEl>
                                        <p:attrNameLst>
                                          <p:attrName>ppt_w</p:attrName>
                                        </p:attrNameLst>
                                      </p:cBhvr>
                                      <p:tavLst>
                                        <p:tav tm="0">
                                          <p:val>
                                            <p:fltVal val="0"/>
                                          </p:val>
                                        </p:tav>
                                        <p:tav tm="100000">
                                          <p:val>
                                            <p:strVal val="#ppt_w"/>
                                          </p:val>
                                        </p:tav>
                                      </p:tavLst>
                                    </p:anim>
                                    <p:anim calcmode="lin" valueType="num">
                                      <p:cBhvr>
                                        <p:cTn id="38" dur="500" fill="hold"/>
                                        <p:tgtEl>
                                          <p:spTgt spid="338960"/>
                                        </p:tgtEl>
                                        <p:attrNameLst>
                                          <p:attrName>ppt_h</p:attrName>
                                        </p:attrNameLst>
                                      </p:cBhvr>
                                      <p:tavLst>
                                        <p:tav tm="0">
                                          <p:val>
                                            <p:fltVal val="0"/>
                                          </p:val>
                                        </p:tav>
                                        <p:tav tm="100000">
                                          <p:val>
                                            <p:strVal val="#ppt_h"/>
                                          </p:val>
                                        </p:tav>
                                      </p:tavLst>
                                    </p:anim>
                                    <p:animEffect transition="in" filter="fade">
                                      <p:cBhvr>
                                        <p:cTn id="39" dur="500"/>
                                        <p:tgtEl>
                                          <p:spTgt spid="338960"/>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338961"/>
                                        </p:tgtEl>
                                        <p:attrNameLst>
                                          <p:attrName>style.visibility</p:attrName>
                                        </p:attrNameLst>
                                      </p:cBhvr>
                                      <p:to>
                                        <p:strVal val="visible"/>
                                      </p:to>
                                    </p:set>
                                    <p:anim calcmode="lin" valueType="num">
                                      <p:cBhvr>
                                        <p:cTn id="42" dur="500" fill="hold"/>
                                        <p:tgtEl>
                                          <p:spTgt spid="338961"/>
                                        </p:tgtEl>
                                        <p:attrNameLst>
                                          <p:attrName>ppt_w</p:attrName>
                                        </p:attrNameLst>
                                      </p:cBhvr>
                                      <p:tavLst>
                                        <p:tav tm="0">
                                          <p:val>
                                            <p:fltVal val="0"/>
                                          </p:val>
                                        </p:tav>
                                        <p:tav tm="100000">
                                          <p:val>
                                            <p:strVal val="#ppt_w"/>
                                          </p:val>
                                        </p:tav>
                                      </p:tavLst>
                                    </p:anim>
                                    <p:anim calcmode="lin" valueType="num">
                                      <p:cBhvr>
                                        <p:cTn id="43" dur="500" fill="hold"/>
                                        <p:tgtEl>
                                          <p:spTgt spid="338961"/>
                                        </p:tgtEl>
                                        <p:attrNameLst>
                                          <p:attrName>ppt_h</p:attrName>
                                        </p:attrNameLst>
                                      </p:cBhvr>
                                      <p:tavLst>
                                        <p:tav tm="0">
                                          <p:val>
                                            <p:fltVal val="0"/>
                                          </p:val>
                                        </p:tav>
                                        <p:tav tm="100000">
                                          <p:val>
                                            <p:strVal val="#ppt_h"/>
                                          </p:val>
                                        </p:tav>
                                      </p:tavLst>
                                    </p:anim>
                                    <p:animEffect transition="in" filter="fade">
                                      <p:cBhvr>
                                        <p:cTn id="44" dur="500"/>
                                        <p:tgtEl>
                                          <p:spTgt spid="338961"/>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338962"/>
                                        </p:tgtEl>
                                        <p:attrNameLst>
                                          <p:attrName>style.visibility</p:attrName>
                                        </p:attrNameLst>
                                      </p:cBhvr>
                                      <p:to>
                                        <p:strVal val="visible"/>
                                      </p:to>
                                    </p:set>
                                    <p:anim calcmode="lin" valueType="num">
                                      <p:cBhvr>
                                        <p:cTn id="47" dur="500" fill="hold"/>
                                        <p:tgtEl>
                                          <p:spTgt spid="338962"/>
                                        </p:tgtEl>
                                        <p:attrNameLst>
                                          <p:attrName>ppt_w</p:attrName>
                                        </p:attrNameLst>
                                      </p:cBhvr>
                                      <p:tavLst>
                                        <p:tav tm="0">
                                          <p:val>
                                            <p:fltVal val="0"/>
                                          </p:val>
                                        </p:tav>
                                        <p:tav tm="100000">
                                          <p:val>
                                            <p:strVal val="#ppt_w"/>
                                          </p:val>
                                        </p:tav>
                                      </p:tavLst>
                                    </p:anim>
                                    <p:anim calcmode="lin" valueType="num">
                                      <p:cBhvr>
                                        <p:cTn id="48" dur="500" fill="hold"/>
                                        <p:tgtEl>
                                          <p:spTgt spid="338962"/>
                                        </p:tgtEl>
                                        <p:attrNameLst>
                                          <p:attrName>ppt_h</p:attrName>
                                        </p:attrNameLst>
                                      </p:cBhvr>
                                      <p:tavLst>
                                        <p:tav tm="0">
                                          <p:val>
                                            <p:fltVal val="0"/>
                                          </p:val>
                                        </p:tav>
                                        <p:tav tm="100000">
                                          <p:val>
                                            <p:strVal val="#ppt_h"/>
                                          </p:val>
                                        </p:tav>
                                      </p:tavLst>
                                    </p:anim>
                                    <p:animEffect transition="in" filter="fade">
                                      <p:cBhvr>
                                        <p:cTn id="49" dur="500"/>
                                        <p:tgtEl>
                                          <p:spTgt spid="338962"/>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338963"/>
                                        </p:tgtEl>
                                        <p:attrNameLst>
                                          <p:attrName>style.visibility</p:attrName>
                                        </p:attrNameLst>
                                      </p:cBhvr>
                                      <p:to>
                                        <p:strVal val="visible"/>
                                      </p:to>
                                    </p:set>
                                    <p:anim calcmode="lin" valueType="num">
                                      <p:cBhvr>
                                        <p:cTn id="52" dur="500" fill="hold"/>
                                        <p:tgtEl>
                                          <p:spTgt spid="338963"/>
                                        </p:tgtEl>
                                        <p:attrNameLst>
                                          <p:attrName>ppt_w</p:attrName>
                                        </p:attrNameLst>
                                      </p:cBhvr>
                                      <p:tavLst>
                                        <p:tav tm="0">
                                          <p:val>
                                            <p:fltVal val="0"/>
                                          </p:val>
                                        </p:tav>
                                        <p:tav tm="100000">
                                          <p:val>
                                            <p:strVal val="#ppt_w"/>
                                          </p:val>
                                        </p:tav>
                                      </p:tavLst>
                                    </p:anim>
                                    <p:anim calcmode="lin" valueType="num">
                                      <p:cBhvr>
                                        <p:cTn id="53" dur="500" fill="hold"/>
                                        <p:tgtEl>
                                          <p:spTgt spid="338963"/>
                                        </p:tgtEl>
                                        <p:attrNameLst>
                                          <p:attrName>ppt_h</p:attrName>
                                        </p:attrNameLst>
                                      </p:cBhvr>
                                      <p:tavLst>
                                        <p:tav tm="0">
                                          <p:val>
                                            <p:fltVal val="0"/>
                                          </p:val>
                                        </p:tav>
                                        <p:tav tm="100000">
                                          <p:val>
                                            <p:strVal val="#ppt_h"/>
                                          </p:val>
                                        </p:tav>
                                      </p:tavLst>
                                    </p:anim>
                                    <p:animEffect transition="in" filter="fade">
                                      <p:cBhvr>
                                        <p:cTn id="54" dur="500"/>
                                        <p:tgtEl>
                                          <p:spTgt spid="3389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0" fill="hold" grpId="0" nodeType="clickEffect">
                                  <p:stCondLst>
                                    <p:cond delay="0"/>
                                  </p:stCondLst>
                                  <p:childTnLst>
                                    <p:set>
                                      <p:cBhvr>
                                        <p:cTn id="58" dur="1" fill="hold">
                                          <p:stCondLst>
                                            <p:cond delay="0"/>
                                          </p:stCondLst>
                                        </p:cTn>
                                        <p:tgtEl>
                                          <p:spTgt spid="338955"/>
                                        </p:tgtEl>
                                        <p:attrNameLst>
                                          <p:attrName>style.visibility</p:attrName>
                                        </p:attrNameLst>
                                      </p:cBhvr>
                                      <p:to>
                                        <p:strVal val="visible"/>
                                      </p:to>
                                    </p:set>
                                    <p:anim calcmode="lin" valueType="num">
                                      <p:cBhvr>
                                        <p:cTn id="59" dur="500" fill="hold"/>
                                        <p:tgtEl>
                                          <p:spTgt spid="338955"/>
                                        </p:tgtEl>
                                        <p:attrNameLst>
                                          <p:attrName>ppt_w</p:attrName>
                                        </p:attrNameLst>
                                      </p:cBhvr>
                                      <p:tavLst>
                                        <p:tav tm="0">
                                          <p:val>
                                            <p:fltVal val="0"/>
                                          </p:val>
                                        </p:tav>
                                        <p:tav tm="100000">
                                          <p:val>
                                            <p:strVal val="#ppt_w"/>
                                          </p:val>
                                        </p:tav>
                                      </p:tavLst>
                                    </p:anim>
                                    <p:anim calcmode="lin" valueType="num">
                                      <p:cBhvr>
                                        <p:cTn id="60" dur="500" fill="hold"/>
                                        <p:tgtEl>
                                          <p:spTgt spid="338955"/>
                                        </p:tgtEl>
                                        <p:attrNameLst>
                                          <p:attrName>ppt_h</p:attrName>
                                        </p:attrNameLst>
                                      </p:cBhvr>
                                      <p:tavLst>
                                        <p:tav tm="0">
                                          <p:val>
                                            <p:fltVal val="0"/>
                                          </p:val>
                                        </p:tav>
                                        <p:tav tm="100000">
                                          <p:val>
                                            <p:strVal val="#ppt_h"/>
                                          </p:val>
                                        </p:tav>
                                      </p:tavLst>
                                    </p:anim>
                                    <p:animEffect transition="in" filter="fade">
                                      <p:cBhvr>
                                        <p:cTn id="61" dur="500"/>
                                        <p:tgtEl>
                                          <p:spTgt spid="338955"/>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338953"/>
                                        </p:tgtEl>
                                        <p:attrNameLst>
                                          <p:attrName>style.visibility</p:attrName>
                                        </p:attrNameLst>
                                      </p:cBhvr>
                                      <p:to>
                                        <p:strVal val="visible"/>
                                      </p:to>
                                    </p:set>
                                    <p:anim calcmode="lin" valueType="num">
                                      <p:cBhvr>
                                        <p:cTn id="64" dur="500" fill="hold"/>
                                        <p:tgtEl>
                                          <p:spTgt spid="338953"/>
                                        </p:tgtEl>
                                        <p:attrNameLst>
                                          <p:attrName>ppt_w</p:attrName>
                                        </p:attrNameLst>
                                      </p:cBhvr>
                                      <p:tavLst>
                                        <p:tav tm="0">
                                          <p:val>
                                            <p:fltVal val="0"/>
                                          </p:val>
                                        </p:tav>
                                        <p:tav tm="100000">
                                          <p:val>
                                            <p:strVal val="#ppt_w"/>
                                          </p:val>
                                        </p:tav>
                                      </p:tavLst>
                                    </p:anim>
                                    <p:anim calcmode="lin" valueType="num">
                                      <p:cBhvr>
                                        <p:cTn id="65" dur="500" fill="hold"/>
                                        <p:tgtEl>
                                          <p:spTgt spid="338953"/>
                                        </p:tgtEl>
                                        <p:attrNameLst>
                                          <p:attrName>ppt_h</p:attrName>
                                        </p:attrNameLst>
                                      </p:cBhvr>
                                      <p:tavLst>
                                        <p:tav tm="0">
                                          <p:val>
                                            <p:fltVal val="0"/>
                                          </p:val>
                                        </p:tav>
                                        <p:tav tm="100000">
                                          <p:val>
                                            <p:strVal val="#ppt_h"/>
                                          </p:val>
                                        </p:tav>
                                      </p:tavLst>
                                    </p:anim>
                                    <p:animEffect transition="in" filter="fade">
                                      <p:cBhvr>
                                        <p:cTn id="66" dur="500"/>
                                        <p:tgtEl>
                                          <p:spTgt spid="338953"/>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338964"/>
                                        </p:tgtEl>
                                        <p:attrNameLst>
                                          <p:attrName>style.visibility</p:attrName>
                                        </p:attrNameLst>
                                      </p:cBhvr>
                                      <p:to>
                                        <p:strVal val="visible"/>
                                      </p:to>
                                    </p:set>
                                    <p:anim calcmode="lin" valueType="num">
                                      <p:cBhvr>
                                        <p:cTn id="69" dur="1000" fill="hold"/>
                                        <p:tgtEl>
                                          <p:spTgt spid="338964"/>
                                        </p:tgtEl>
                                        <p:attrNameLst>
                                          <p:attrName>ppt_w</p:attrName>
                                        </p:attrNameLst>
                                      </p:cBhvr>
                                      <p:tavLst>
                                        <p:tav tm="0">
                                          <p:val>
                                            <p:strVal val="#ppt_w*0.70"/>
                                          </p:val>
                                        </p:tav>
                                        <p:tav tm="100000">
                                          <p:val>
                                            <p:strVal val="#ppt_w"/>
                                          </p:val>
                                        </p:tav>
                                      </p:tavLst>
                                    </p:anim>
                                    <p:anim calcmode="lin" valueType="num">
                                      <p:cBhvr>
                                        <p:cTn id="70" dur="1000" fill="hold"/>
                                        <p:tgtEl>
                                          <p:spTgt spid="338964"/>
                                        </p:tgtEl>
                                        <p:attrNameLst>
                                          <p:attrName>ppt_h</p:attrName>
                                        </p:attrNameLst>
                                      </p:cBhvr>
                                      <p:tavLst>
                                        <p:tav tm="0">
                                          <p:val>
                                            <p:strVal val="#ppt_h"/>
                                          </p:val>
                                        </p:tav>
                                        <p:tav tm="100000">
                                          <p:val>
                                            <p:strVal val="#ppt_h"/>
                                          </p:val>
                                        </p:tav>
                                      </p:tavLst>
                                    </p:anim>
                                    <p:animEffect transition="in" filter="fade">
                                      <p:cBhvr>
                                        <p:cTn id="71" dur="1000"/>
                                        <p:tgtEl>
                                          <p:spTgt spid="3389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3" presetClass="entr" presetSubtype="0" fill="hold" grpId="0" nodeType="clickEffect">
                                  <p:stCondLst>
                                    <p:cond delay="0"/>
                                  </p:stCondLst>
                                  <p:childTnLst>
                                    <p:set>
                                      <p:cBhvr>
                                        <p:cTn id="75" dur="1" fill="hold">
                                          <p:stCondLst>
                                            <p:cond delay="0"/>
                                          </p:stCondLst>
                                        </p:cTn>
                                        <p:tgtEl>
                                          <p:spTgt spid="338956"/>
                                        </p:tgtEl>
                                        <p:attrNameLst>
                                          <p:attrName>style.visibility</p:attrName>
                                        </p:attrNameLst>
                                      </p:cBhvr>
                                      <p:to>
                                        <p:strVal val="visible"/>
                                      </p:to>
                                    </p:set>
                                    <p:anim calcmode="lin" valueType="num">
                                      <p:cBhvr>
                                        <p:cTn id="76" dur="500" fill="hold"/>
                                        <p:tgtEl>
                                          <p:spTgt spid="338956"/>
                                        </p:tgtEl>
                                        <p:attrNameLst>
                                          <p:attrName>ppt_w</p:attrName>
                                        </p:attrNameLst>
                                      </p:cBhvr>
                                      <p:tavLst>
                                        <p:tav tm="0">
                                          <p:val>
                                            <p:fltVal val="0"/>
                                          </p:val>
                                        </p:tav>
                                        <p:tav tm="100000">
                                          <p:val>
                                            <p:strVal val="#ppt_w"/>
                                          </p:val>
                                        </p:tav>
                                      </p:tavLst>
                                    </p:anim>
                                    <p:anim calcmode="lin" valueType="num">
                                      <p:cBhvr>
                                        <p:cTn id="77" dur="500" fill="hold"/>
                                        <p:tgtEl>
                                          <p:spTgt spid="338956"/>
                                        </p:tgtEl>
                                        <p:attrNameLst>
                                          <p:attrName>ppt_h</p:attrName>
                                        </p:attrNameLst>
                                      </p:cBhvr>
                                      <p:tavLst>
                                        <p:tav tm="0">
                                          <p:val>
                                            <p:fltVal val="0"/>
                                          </p:val>
                                        </p:tav>
                                        <p:tav tm="100000">
                                          <p:val>
                                            <p:strVal val="#ppt_h"/>
                                          </p:val>
                                        </p:tav>
                                      </p:tavLst>
                                    </p:anim>
                                    <p:animEffect transition="in" filter="fade">
                                      <p:cBhvr>
                                        <p:cTn id="78" dur="500"/>
                                        <p:tgtEl>
                                          <p:spTgt spid="338956"/>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338952"/>
                                        </p:tgtEl>
                                        <p:attrNameLst>
                                          <p:attrName>style.visibility</p:attrName>
                                        </p:attrNameLst>
                                      </p:cBhvr>
                                      <p:to>
                                        <p:strVal val="visible"/>
                                      </p:to>
                                    </p:set>
                                    <p:anim calcmode="lin" valueType="num">
                                      <p:cBhvr>
                                        <p:cTn id="81" dur="500" fill="hold"/>
                                        <p:tgtEl>
                                          <p:spTgt spid="338952"/>
                                        </p:tgtEl>
                                        <p:attrNameLst>
                                          <p:attrName>ppt_w</p:attrName>
                                        </p:attrNameLst>
                                      </p:cBhvr>
                                      <p:tavLst>
                                        <p:tav tm="0">
                                          <p:val>
                                            <p:fltVal val="0"/>
                                          </p:val>
                                        </p:tav>
                                        <p:tav tm="100000">
                                          <p:val>
                                            <p:strVal val="#ppt_w"/>
                                          </p:val>
                                        </p:tav>
                                      </p:tavLst>
                                    </p:anim>
                                    <p:anim calcmode="lin" valueType="num">
                                      <p:cBhvr>
                                        <p:cTn id="82" dur="500" fill="hold"/>
                                        <p:tgtEl>
                                          <p:spTgt spid="338952"/>
                                        </p:tgtEl>
                                        <p:attrNameLst>
                                          <p:attrName>ppt_h</p:attrName>
                                        </p:attrNameLst>
                                      </p:cBhvr>
                                      <p:tavLst>
                                        <p:tav tm="0">
                                          <p:val>
                                            <p:fltVal val="0"/>
                                          </p:val>
                                        </p:tav>
                                        <p:tav tm="100000">
                                          <p:val>
                                            <p:strVal val="#ppt_h"/>
                                          </p:val>
                                        </p:tav>
                                      </p:tavLst>
                                    </p:anim>
                                    <p:animEffect transition="in" filter="fade">
                                      <p:cBhvr>
                                        <p:cTn id="83" dur="500"/>
                                        <p:tgtEl>
                                          <p:spTgt spid="338952"/>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38965"/>
                                        </p:tgtEl>
                                        <p:attrNameLst>
                                          <p:attrName>style.visibility</p:attrName>
                                        </p:attrNameLst>
                                      </p:cBhvr>
                                      <p:to>
                                        <p:strVal val="visible"/>
                                      </p:to>
                                    </p:set>
                                    <p:animEffect transition="in" filter="dissolve">
                                      <p:cBhvr>
                                        <p:cTn id="86" dur="500"/>
                                        <p:tgtEl>
                                          <p:spTgt spid="33896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xit" presetSubtype="0" fill="hold" grpId="1" nodeType="clickEffect">
                                  <p:stCondLst>
                                    <p:cond delay="0"/>
                                  </p:stCondLst>
                                  <p:childTnLst>
                                    <p:animEffect transition="out" filter="fade">
                                      <p:cBhvr>
                                        <p:cTn id="90" dur="500"/>
                                        <p:tgtEl>
                                          <p:spTgt spid="338952"/>
                                        </p:tgtEl>
                                      </p:cBhvr>
                                    </p:animEffect>
                                    <p:set>
                                      <p:cBhvr>
                                        <p:cTn id="91" dur="1" fill="hold">
                                          <p:stCondLst>
                                            <p:cond delay="499"/>
                                          </p:stCondLst>
                                        </p:cTn>
                                        <p:tgtEl>
                                          <p:spTgt spid="338952"/>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38965"/>
                                        </p:tgtEl>
                                      </p:cBhvr>
                                    </p:animEffect>
                                    <p:set>
                                      <p:cBhvr>
                                        <p:cTn id="94" dur="1" fill="hold">
                                          <p:stCondLst>
                                            <p:cond delay="499"/>
                                          </p:stCondLst>
                                        </p:cTn>
                                        <p:tgtEl>
                                          <p:spTgt spid="338965"/>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338964"/>
                                        </p:tgtEl>
                                      </p:cBhvr>
                                    </p:animEffect>
                                    <p:set>
                                      <p:cBhvr>
                                        <p:cTn id="97" dur="1" fill="hold">
                                          <p:stCondLst>
                                            <p:cond delay="499"/>
                                          </p:stCondLst>
                                        </p:cTn>
                                        <p:tgtEl>
                                          <p:spTgt spid="338964"/>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38953"/>
                                        </p:tgtEl>
                                      </p:cBhvr>
                                    </p:animEffect>
                                    <p:set>
                                      <p:cBhvr>
                                        <p:cTn id="100" dur="1" fill="hold">
                                          <p:stCondLst>
                                            <p:cond delay="499"/>
                                          </p:stCondLst>
                                        </p:cTn>
                                        <p:tgtEl>
                                          <p:spTgt spid="338953"/>
                                        </p:tgtEl>
                                        <p:attrNameLst>
                                          <p:attrName>style.visibility</p:attrName>
                                        </p:attrNameLst>
                                      </p:cBhvr>
                                      <p:to>
                                        <p:strVal val="hidden"/>
                                      </p:to>
                                    </p:set>
                                  </p:childTnLst>
                                </p:cTn>
                              </p:par>
                              <p:par>
                                <p:cTn id="101" presetID="63" presetClass="path" presetSubtype="0" accel="50000" decel="50000" fill="hold" grpId="1" nodeType="withEffect">
                                  <p:stCondLst>
                                    <p:cond delay="0"/>
                                  </p:stCondLst>
                                  <p:childTnLst>
                                    <p:animMotion origin="layout" path="M 1.66667E-6 3.7037E-6 L 0.30226 0.00023 " pathEditMode="relative" rAng="0" ptsTypes="AA">
                                      <p:cBhvr>
                                        <p:cTn id="102" dur="5000" fill="hold"/>
                                        <p:tgtEl>
                                          <p:spTgt spid="338955"/>
                                        </p:tgtEl>
                                        <p:attrNameLst>
                                          <p:attrName>ppt_x</p:attrName>
                                          <p:attrName>ppt_y</p:attrName>
                                        </p:attrNameLst>
                                      </p:cBhvr>
                                      <p:rCtr x="15104" y="0"/>
                                    </p:animMotion>
                                  </p:childTnLst>
                                </p:cTn>
                              </p:par>
                              <p:par>
                                <p:cTn id="103" presetID="63" presetClass="path" presetSubtype="0" accel="50000" decel="50000" fill="hold" grpId="1" nodeType="withEffect">
                                  <p:stCondLst>
                                    <p:cond delay="0"/>
                                  </p:stCondLst>
                                  <p:childTnLst>
                                    <p:animMotion origin="layout" path="M 1.94444E-6 1.85185E-6 L 0.55625 -0.00232 " pathEditMode="relative" rAng="0" ptsTypes="AA">
                                      <p:cBhvr>
                                        <p:cTn id="104" dur="5000" fill="hold"/>
                                        <p:tgtEl>
                                          <p:spTgt spid="338956"/>
                                        </p:tgtEl>
                                        <p:attrNameLst>
                                          <p:attrName>ppt_x</p:attrName>
                                          <p:attrName>ppt_y</p:attrName>
                                        </p:attrNameLst>
                                      </p:cBhvr>
                                      <p:rCtr x="27812" y="-116"/>
                                    </p:animMotion>
                                  </p:childTnLst>
                                </p:cTn>
                              </p:par>
                              <p:par>
                                <p:cTn id="105" presetID="53" presetClass="entr" presetSubtype="0" fill="hold" grpId="0" nodeType="withEffect">
                                  <p:stCondLst>
                                    <p:cond delay="0"/>
                                  </p:stCondLst>
                                  <p:childTnLst>
                                    <p:set>
                                      <p:cBhvr>
                                        <p:cTn id="106" dur="1" fill="hold">
                                          <p:stCondLst>
                                            <p:cond delay="0"/>
                                          </p:stCondLst>
                                        </p:cTn>
                                        <p:tgtEl>
                                          <p:spTgt spid="338957"/>
                                        </p:tgtEl>
                                        <p:attrNameLst>
                                          <p:attrName>style.visibility</p:attrName>
                                        </p:attrNameLst>
                                      </p:cBhvr>
                                      <p:to>
                                        <p:strVal val="visible"/>
                                      </p:to>
                                    </p:set>
                                    <p:anim calcmode="lin" valueType="num">
                                      <p:cBhvr>
                                        <p:cTn id="107" dur="5000" fill="hold"/>
                                        <p:tgtEl>
                                          <p:spTgt spid="338957"/>
                                        </p:tgtEl>
                                        <p:attrNameLst>
                                          <p:attrName>ppt_w</p:attrName>
                                        </p:attrNameLst>
                                      </p:cBhvr>
                                      <p:tavLst>
                                        <p:tav tm="0">
                                          <p:val>
                                            <p:fltVal val="0"/>
                                          </p:val>
                                        </p:tav>
                                        <p:tav tm="100000">
                                          <p:val>
                                            <p:strVal val="#ppt_w"/>
                                          </p:val>
                                        </p:tav>
                                      </p:tavLst>
                                    </p:anim>
                                    <p:anim calcmode="lin" valueType="num">
                                      <p:cBhvr>
                                        <p:cTn id="108" dur="5000" fill="hold"/>
                                        <p:tgtEl>
                                          <p:spTgt spid="338957"/>
                                        </p:tgtEl>
                                        <p:attrNameLst>
                                          <p:attrName>ppt_h</p:attrName>
                                        </p:attrNameLst>
                                      </p:cBhvr>
                                      <p:tavLst>
                                        <p:tav tm="0">
                                          <p:val>
                                            <p:fltVal val="0"/>
                                          </p:val>
                                        </p:tav>
                                        <p:tav tm="100000">
                                          <p:val>
                                            <p:strVal val="#ppt_h"/>
                                          </p:val>
                                        </p:tav>
                                      </p:tavLst>
                                    </p:anim>
                                    <p:animEffect transition="in" filter="fade">
                                      <p:cBhvr>
                                        <p:cTn id="109" dur="5000"/>
                                        <p:tgtEl>
                                          <p:spTgt spid="338957"/>
                                        </p:tgtEl>
                                      </p:cBhvr>
                                    </p:animEffect>
                                  </p:childTnLst>
                                </p:cTn>
                              </p:par>
                              <p:par>
                                <p:cTn id="110" presetID="53" presetClass="entr" presetSubtype="0" fill="hold" grpId="0" nodeType="withEffect">
                                  <p:stCondLst>
                                    <p:cond delay="0"/>
                                  </p:stCondLst>
                                  <p:childTnLst>
                                    <p:set>
                                      <p:cBhvr>
                                        <p:cTn id="111" dur="1" fill="hold">
                                          <p:stCondLst>
                                            <p:cond delay="0"/>
                                          </p:stCondLst>
                                        </p:cTn>
                                        <p:tgtEl>
                                          <p:spTgt spid="338958"/>
                                        </p:tgtEl>
                                        <p:attrNameLst>
                                          <p:attrName>style.visibility</p:attrName>
                                        </p:attrNameLst>
                                      </p:cBhvr>
                                      <p:to>
                                        <p:strVal val="visible"/>
                                      </p:to>
                                    </p:set>
                                    <p:anim calcmode="lin" valueType="num">
                                      <p:cBhvr>
                                        <p:cTn id="112" dur="5000" fill="hold"/>
                                        <p:tgtEl>
                                          <p:spTgt spid="338958"/>
                                        </p:tgtEl>
                                        <p:attrNameLst>
                                          <p:attrName>ppt_w</p:attrName>
                                        </p:attrNameLst>
                                      </p:cBhvr>
                                      <p:tavLst>
                                        <p:tav tm="0">
                                          <p:val>
                                            <p:fltVal val="0"/>
                                          </p:val>
                                        </p:tav>
                                        <p:tav tm="100000">
                                          <p:val>
                                            <p:strVal val="#ppt_w"/>
                                          </p:val>
                                        </p:tav>
                                      </p:tavLst>
                                    </p:anim>
                                    <p:anim calcmode="lin" valueType="num">
                                      <p:cBhvr>
                                        <p:cTn id="113" dur="5000" fill="hold"/>
                                        <p:tgtEl>
                                          <p:spTgt spid="338958"/>
                                        </p:tgtEl>
                                        <p:attrNameLst>
                                          <p:attrName>ppt_h</p:attrName>
                                        </p:attrNameLst>
                                      </p:cBhvr>
                                      <p:tavLst>
                                        <p:tav tm="0">
                                          <p:val>
                                            <p:fltVal val="0"/>
                                          </p:val>
                                        </p:tav>
                                        <p:tav tm="100000">
                                          <p:val>
                                            <p:strVal val="#ppt_h"/>
                                          </p:val>
                                        </p:tav>
                                      </p:tavLst>
                                    </p:anim>
                                    <p:animEffect transition="in" filter="fade">
                                      <p:cBhvr>
                                        <p:cTn id="114" dur="5000"/>
                                        <p:tgtEl>
                                          <p:spTgt spid="338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p:bldP spid="338949" grpId="0" animBg="1"/>
      <p:bldP spid="338950" grpId="0" animBg="1"/>
      <p:bldP spid="338951" grpId="0"/>
      <p:bldP spid="338952" grpId="0"/>
      <p:bldP spid="338952" grpId="1"/>
      <p:bldP spid="338953" grpId="0"/>
      <p:bldP spid="338953" grpId="1"/>
      <p:bldP spid="338954" grpId="0"/>
      <p:bldP spid="338955" grpId="0" animBg="1"/>
      <p:bldP spid="338955" grpId="1" animBg="1"/>
      <p:bldP spid="338956" grpId="0" animBg="1"/>
      <p:bldP spid="338956" grpId="1" animBg="1"/>
      <p:bldP spid="338957" grpId="0"/>
      <p:bldP spid="338958" grpId="0"/>
      <p:bldP spid="338959" grpId="0"/>
      <p:bldP spid="338960" grpId="0"/>
      <p:bldP spid="338961" grpId="0"/>
      <p:bldP spid="338962" grpId="0"/>
      <p:bldP spid="338963" grpId="0"/>
      <p:bldP spid="338964" grpId="0" animBg="1"/>
      <p:bldP spid="338964" grpId="1" animBg="1"/>
      <p:bldP spid="338965" grpId="0" animBg="1"/>
      <p:bldP spid="338965" grpId="1"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ymbol zastępczy daty 3"/>
          <p:cNvSpPr>
            <a:spLocks noGrp="1"/>
          </p:cNvSpPr>
          <p:nvPr>
            <p:ph type="dt" sz="half" idx="10"/>
          </p:nvPr>
        </p:nvSpPr>
        <p:spPr/>
        <p:txBody>
          <a:bodyPr/>
          <a:lstStyle/>
          <a:p>
            <a:r>
              <a:rPr lang="pl-PL" altLang="en-US"/>
              <a:t>Witold Kwaśnicki (INE, UWr), Notatki do wykładów</a:t>
            </a:r>
          </a:p>
        </p:txBody>
      </p:sp>
      <p:sp>
        <p:nvSpPr>
          <p:cNvPr id="339970" name="Rectangle 2"/>
          <p:cNvSpPr>
            <a:spLocks noGrp="1" noChangeArrowheads="1"/>
          </p:cNvSpPr>
          <p:nvPr>
            <p:ph type="title"/>
          </p:nvPr>
        </p:nvSpPr>
        <p:spPr/>
        <p:txBody>
          <a:bodyPr/>
          <a:lstStyle/>
          <a:p>
            <a:r>
              <a:rPr lang="pl-PL" altLang="en-US" sz="2400"/>
              <a:t>Który system uznamy za bardziej sprawiedliwy? </a:t>
            </a:r>
          </a:p>
        </p:txBody>
      </p:sp>
      <p:sp>
        <p:nvSpPr>
          <p:cNvPr id="339971" name="Rectangle 3"/>
          <p:cNvSpPr>
            <a:spLocks noGrp="1" noChangeArrowheads="1"/>
          </p:cNvSpPr>
          <p:nvPr>
            <p:ph type="body" idx="1"/>
          </p:nvPr>
        </p:nvSpPr>
        <p:spPr/>
        <p:txBody>
          <a:bodyPr/>
          <a:lstStyle/>
          <a:p>
            <a:r>
              <a:rPr lang="pl-PL" altLang="en-US"/>
              <a:t>Nie są to tylko rozważania teoretyczne!</a:t>
            </a:r>
          </a:p>
          <a:p>
            <a:pPr lvl="1"/>
            <a:r>
              <a:rPr lang="pl-PL" altLang="en-US"/>
              <a:t>Niemcy Wschodnie i Zachodnie po Drugiej Wojnie światowej.</a:t>
            </a:r>
          </a:p>
          <a:p>
            <a:pPr lvl="1"/>
            <a:r>
              <a:rPr lang="pl-PL" altLang="en-US"/>
              <a:t>Koree Północna i Południowa po 1953 roku.</a:t>
            </a:r>
          </a:p>
          <a:p>
            <a:pPr lvl="1"/>
            <a:r>
              <a:rPr lang="pl-PL" altLang="en-US"/>
              <a:t>Egipt i Izrael, po 1948.</a:t>
            </a:r>
          </a:p>
          <a:p>
            <a:pPr lvl="1"/>
            <a:r>
              <a:rPr lang="pl-PL" altLang="en-US"/>
              <a:t>Indie po 1948 roku i Japonia po rewolucji Meiji w 1867. </a:t>
            </a:r>
          </a:p>
        </p:txBody>
      </p:sp>
    </p:spTree>
    <p:extLst>
      <p:ext uri="{BB962C8B-B14F-4D97-AF65-F5344CB8AC3E}">
        <p14:creationId xmlns:p14="http://schemas.microsoft.com/office/powerpoint/2010/main" val="186679333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fade">
                                      <p:cBhvr>
                                        <p:cTn id="7" dur="1000"/>
                                        <p:tgtEl>
                                          <p:spTgt spid="339970"/>
                                        </p:tgtEl>
                                      </p:cBhvr>
                                    </p:animEffect>
                                    <p:anim calcmode="lin" valueType="num">
                                      <p:cBhvr>
                                        <p:cTn id="8" dur="1000" fill="hold"/>
                                        <p:tgtEl>
                                          <p:spTgt spid="339970"/>
                                        </p:tgtEl>
                                        <p:attrNameLst>
                                          <p:attrName>ppt_x</p:attrName>
                                        </p:attrNameLst>
                                      </p:cBhvr>
                                      <p:tavLst>
                                        <p:tav tm="0">
                                          <p:val>
                                            <p:strVal val="#ppt_x"/>
                                          </p:val>
                                        </p:tav>
                                        <p:tav tm="100000">
                                          <p:val>
                                            <p:strVal val="#ppt_x"/>
                                          </p:val>
                                        </p:tav>
                                      </p:tavLst>
                                    </p:anim>
                                    <p:anim calcmode="lin" valueType="num">
                                      <p:cBhvr>
                                        <p:cTn id="9" dur="898" decel="100000" fill="hold"/>
                                        <p:tgtEl>
                                          <p:spTgt spid="33997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3997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39971">
                                            <p:txEl>
                                              <p:pRg st="0" end="0"/>
                                            </p:txEl>
                                          </p:spTgt>
                                        </p:tgtEl>
                                        <p:attrNameLst>
                                          <p:attrName>style.visibility</p:attrName>
                                        </p:attrNameLst>
                                      </p:cBhvr>
                                      <p:to>
                                        <p:strVal val="visible"/>
                                      </p:to>
                                    </p:set>
                                    <p:animEffect transition="in" filter="fade">
                                      <p:cBhvr>
                                        <p:cTn id="15" dur="1000"/>
                                        <p:tgtEl>
                                          <p:spTgt spid="339971">
                                            <p:txEl>
                                              <p:pRg st="0" end="0"/>
                                            </p:txEl>
                                          </p:spTgt>
                                        </p:tgtEl>
                                      </p:cBhvr>
                                    </p:animEffect>
                                    <p:anim calcmode="lin" valueType="num">
                                      <p:cBhvr>
                                        <p:cTn id="16" dur="10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3997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3997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39971">
                                            <p:txEl>
                                              <p:pRg st="1" end="1"/>
                                            </p:txEl>
                                          </p:spTgt>
                                        </p:tgtEl>
                                        <p:attrNameLst>
                                          <p:attrName>style.visibility</p:attrName>
                                        </p:attrNameLst>
                                      </p:cBhvr>
                                      <p:to>
                                        <p:strVal val="visible"/>
                                      </p:to>
                                    </p:set>
                                    <p:animEffect transition="in" filter="fade">
                                      <p:cBhvr>
                                        <p:cTn id="23" dur="1000"/>
                                        <p:tgtEl>
                                          <p:spTgt spid="339971">
                                            <p:txEl>
                                              <p:pRg st="1" end="1"/>
                                            </p:txEl>
                                          </p:spTgt>
                                        </p:tgtEl>
                                      </p:cBhvr>
                                    </p:animEffect>
                                    <p:anim calcmode="lin" valueType="num">
                                      <p:cBhvr>
                                        <p:cTn id="24" dur="10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3997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3997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39971">
                                            <p:txEl>
                                              <p:pRg st="2" end="2"/>
                                            </p:txEl>
                                          </p:spTgt>
                                        </p:tgtEl>
                                        <p:attrNameLst>
                                          <p:attrName>style.visibility</p:attrName>
                                        </p:attrNameLst>
                                      </p:cBhvr>
                                      <p:to>
                                        <p:strVal val="visible"/>
                                      </p:to>
                                    </p:set>
                                    <p:animEffect transition="in" filter="fade">
                                      <p:cBhvr>
                                        <p:cTn id="31" dur="1000"/>
                                        <p:tgtEl>
                                          <p:spTgt spid="339971">
                                            <p:txEl>
                                              <p:pRg st="2" end="2"/>
                                            </p:txEl>
                                          </p:spTgt>
                                        </p:tgtEl>
                                      </p:cBhvr>
                                    </p:animEffect>
                                    <p:anim calcmode="lin" valueType="num">
                                      <p:cBhvr>
                                        <p:cTn id="32" dur="10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339971">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33997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339971">
                                            <p:txEl>
                                              <p:pRg st="3" end="3"/>
                                            </p:txEl>
                                          </p:spTgt>
                                        </p:tgtEl>
                                        <p:attrNameLst>
                                          <p:attrName>style.visibility</p:attrName>
                                        </p:attrNameLst>
                                      </p:cBhvr>
                                      <p:to>
                                        <p:strVal val="visible"/>
                                      </p:to>
                                    </p:set>
                                    <p:animEffect transition="in" filter="fade">
                                      <p:cBhvr>
                                        <p:cTn id="39" dur="1000"/>
                                        <p:tgtEl>
                                          <p:spTgt spid="339971">
                                            <p:txEl>
                                              <p:pRg st="3" end="3"/>
                                            </p:txEl>
                                          </p:spTgt>
                                        </p:tgtEl>
                                      </p:cBhvr>
                                    </p:animEffect>
                                    <p:anim calcmode="lin" valueType="num">
                                      <p:cBhvr>
                                        <p:cTn id="40" dur="10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339971">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33997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339971">
                                            <p:txEl>
                                              <p:pRg st="4" end="4"/>
                                            </p:txEl>
                                          </p:spTgt>
                                        </p:tgtEl>
                                        <p:attrNameLst>
                                          <p:attrName>style.visibility</p:attrName>
                                        </p:attrNameLst>
                                      </p:cBhvr>
                                      <p:to>
                                        <p:strVal val="visible"/>
                                      </p:to>
                                    </p:set>
                                    <p:animEffect transition="in" filter="fade">
                                      <p:cBhvr>
                                        <p:cTn id="47" dur="1000"/>
                                        <p:tgtEl>
                                          <p:spTgt spid="339971">
                                            <p:txEl>
                                              <p:pRg st="4" end="4"/>
                                            </p:txEl>
                                          </p:spTgt>
                                        </p:tgtEl>
                                      </p:cBhvr>
                                    </p:animEffect>
                                    <p:anim calcmode="lin" valueType="num">
                                      <p:cBhvr>
                                        <p:cTn id="48" dur="10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339971">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339971">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p:bldP spid="33997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9554" name="Rectangle 2"/>
          <p:cNvSpPr>
            <a:spLocks noGrp="1" noChangeArrowheads="1"/>
          </p:cNvSpPr>
          <p:nvPr>
            <p:ph type="title"/>
          </p:nvPr>
        </p:nvSpPr>
        <p:spPr/>
        <p:txBody>
          <a:bodyPr/>
          <a:lstStyle/>
          <a:p>
            <a:pPr eaLnBrk="1" hangingPunct="1"/>
            <a:r>
              <a:rPr lang="pl-PL" dirty="0" err="1" smtClean="0"/>
              <a:t>Tocqueville</a:t>
            </a:r>
            <a:r>
              <a:rPr lang="pl-PL" dirty="0" smtClean="0"/>
              <a:t>, </a:t>
            </a:r>
            <a:r>
              <a:rPr lang="pl-PL" i="1" dirty="0" smtClean="0"/>
              <a:t>Wspomnienia,</a:t>
            </a:r>
            <a:r>
              <a:rPr lang="pl-PL" dirty="0" smtClean="0"/>
              <a:t> 1850</a:t>
            </a:r>
          </a:p>
        </p:txBody>
      </p:sp>
      <p:sp>
        <p:nvSpPr>
          <p:cNvPr id="279555" name="Rectangle 3"/>
          <p:cNvSpPr>
            <a:spLocks noGrp="1" noChangeArrowheads="1"/>
          </p:cNvSpPr>
          <p:nvPr>
            <p:ph type="body" idx="1"/>
          </p:nvPr>
        </p:nvSpPr>
        <p:spPr/>
        <p:txBody>
          <a:bodyPr/>
          <a:lstStyle/>
          <a:p>
            <a:pPr eaLnBrk="1" hangingPunct="1">
              <a:lnSpc>
                <a:spcPct val="90000"/>
              </a:lnSpc>
            </a:pPr>
            <a:r>
              <a:rPr lang="pl-PL" sz="2400" smtClean="0"/>
              <a:t>„</a:t>
            </a:r>
            <a:r>
              <a:rPr lang="pl-PL" sz="2400" smtClean="0">
                <a:solidFill>
                  <a:srgbClr val="FF0000"/>
                </a:solidFill>
              </a:rPr>
              <a:t>Jeśli wielu konserwatystów broniło rządu tylko dla zachowania różnych gratyfikacji i stanowisk, to muszę powiedzieć, że wielu opozycjonistów zdawało się go atakować wyłącznie po to, by się ich dochrapać</a:t>
            </a:r>
            <a:r>
              <a:rPr lang="pl-PL" sz="2400" smtClean="0"/>
              <a:t>. Faktem jest bowiem, faktem godnym pożałowania, że upodobanie do funkcji publicznych i </a:t>
            </a:r>
            <a:r>
              <a:rPr lang="pl-PL" sz="2400" smtClean="0">
                <a:solidFill>
                  <a:srgbClr val="FF0000"/>
                </a:solidFill>
              </a:rPr>
              <a:t>pragnienie do życia z podatków</a:t>
            </a:r>
            <a:r>
              <a:rPr lang="pl-PL" sz="2400" smtClean="0"/>
              <a:t> nie są u nas choroba właściwą jakiejś partii, jest to wielka i stała ułomność całego narodu, jest to </a:t>
            </a:r>
            <a:r>
              <a:rPr lang="pl-PL" sz="2400" smtClean="0">
                <a:solidFill>
                  <a:srgbClr val="FF0000"/>
                </a:solidFill>
              </a:rPr>
              <a:t>łączny produkt demokratycznej konstytucji </a:t>
            </a:r>
            <a:r>
              <a:rPr lang="pl-PL" sz="2400" smtClean="0"/>
              <a:t>naszego społeczeństwa obywatelskiego i nadmiernej centralizacji naszego aparatu władzy, jest to ukryta choroba, która trawiła wszystkie dawne rządy i która tak samo trawić będzie wszystkie nowe”. </a:t>
            </a:r>
          </a:p>
        </p:txBody>
      </p:sp>
    </p:spTree>
    <p:extLst>
      <p:ext uri="{BB962C8B-B14F-4D97-AF65-F5344CB8AC3E}">
        <p14:creationId xmlns:p14="http://schemas.microsoft.com/office/powerpoint/2010/main" val="104749849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fade">
                                      <p:cBhvr>
                                        <p:cTn id="7" dur="1000"/>
                                        <p:tgtEl>
                                          <p:spTgt spid="279554"/>
                                        </p:tgtEl>
                                      </p:cBhvr>
                                    </p:animEffect>
                                    <p:anim calcmode="lin" valueType="num">
                                      <p:cBhvr>
                                        <p:cTn id="8" dur="1000" fill="hold"/>
                                        <p:tgtEl>
                                          <p:spTgt spid="279554"/>
                                        </p:tgtEl>
                                        <p:attrNameLst>
                                          <p:attrName>ppt_x</p:attrName>
                                        </p:attrNameLst>
                                      </p:cBhvr>
                                      <p:tavLst>
                                        <p:tav tm="0">
                                          <p:val>
                                            <p:strVal val="#ppt_x"/>
                                          </p:val>
                                        </p:tav>
                                        <p:tav tm="100000">
                                          <p:val>
                                            <p:strVal val="#ppt_x"/>
                                          </p:val>
                                        </p:tav>
                                      </p:tavLst>
                                    </p:anim>
                                    <p:anim calcmode="lin" valueType="num">
                                      <p:cBhvr>
                                        <p:cTn id="9" dur="898" decel="100000" fill="hold"/>
                                        <p:tgtEl>
                                          <p:spTgt spid="27955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955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9555">
                                            <p:txEl>
                                              <p:pRg st="0" end="0"/>
                                            </p:txEl>
                                          </p:spTgt>
                                        </p:tgtEl>
                                        <p:attrNameLst>
                                          <p:attrName>style.visibility</p:attrName>
                                        </p:attrNameLst>
                                      </p:cBhvr>
                                      <p:to>
                                        <p:strVal val="visible"/>
                                      </p:to>
                                    </p:set>
                                    <p:animEffect transition="in" filter="fade">
                                      <p:cBhvr>
                                        <p:cTn id="15" dur="1000"/>
                                        <p:tgtEl>
                                          <p:spTgt spid="279555">
                                            <p:txEl>
                                              <p:pRg st="0" end="0"/>
                                            </p:txEl>
                                          </p:spTgt>
                                        </p:tgtEl>
                                      </p:cBhvr>
                                    </p:animEffect>
                                    <p:anim calcmode="lin" valueType="num">
                                      <p:cBhvr>
                                        <p:cTn id="16" dur="10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7955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7955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p:bldP spid="279555"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ymbol zastępczy daty 3"/>
          <p:cNvSpPr>
            <a:spLocks noGrp="1"/>
          </p:cNvSpPr>
          <p:nvPr>
            <p:ph type="dt" sz="half" idx="10"/>
          </p:nvPr>
        </p:nvSpPr>
        <p:spPr/>
        <p:txBody>
          <a:bodyPr/>
          <a:lstStyle/>
          <a:p>
            <a:r>
              <a:rPr lang="pl-PL" altLang="en-US"/>
              <a:t>Witold Kwaśnicki (INE, UWr), Notatki do wykładów</a:t>
            </a:r>
          </a:p>
        </p:txBody>
      </p:sp>
      <p:sp>
        <p:nvSpPr>
          <p:cNvPr id="340994" name="Rectangle 2"/>
          <p:cNvSpPr>
            <a:spLocks noGrp="1" noChangeArrowheads="1"/>
          </p:cNvSpPr>
          <p:nvPr>
            <p:ph type="title"/>
          </p:nvPr>
        </p:nvSpPr>
        <p:spPr/>
        <p:txBody>
          <a:bodyPr/>
          <a:lstStyle/>
          <a:p>
            <a:r>
              <a:rPr lang="pl-PL" altLang="en-US"/>
              <a:t>J. St. Mill (1864 )</a:t>
            </a:r>
          </a:p>
        </p:txBody>
      </p:sp>
      <p:sp>
        <p:nvSpPr>
          <p:cNvPr id="340995" name="Rectangle 3"/>
          <p:cNvSpPr>
            <a:spLocks noGrp="1" noChangeArrowheads="1"/>
          </p:cNvSpPr>
          <p:nvPr>
            <p:ph type="body" idx="1"/>
          </p:nvPr>
        </p:nvSpPr>
        <p:spPr>
          <a:xfrm>
            <a:off x="611560" y="1412776"/>
            <a:ext cx="8343900" cy="4648200"/>
          </a:xfrm>
        </p:spPr>
        <p:txBody>
          <a:bodyPr/>
          <a:lstStyle/>
          <a:p>
            <a:pPr>
              <a:lnSpc>
                <a:spcPct val="80000"/>
              </a:lnSpc>
            </a:pPr>
            <a:r>
              <a:rPr lang="pl-PL" altLang="en-US" sz="2400" dirty="0"/>
              <a:t>„Co uczyniło europejską rodzinę ludów postępową, a nie stojącą w miejscu częścią ludzkości. Nie jakaś wyższość, która jeśli istnieje, to jest skutkiem, a nie przyczyną; lecz godna uwagi różnorodność charakteru i kultury. Jednostki, klasy i narody były nadzwyczaj niepodobne do siebie; torowały sobie najrozmaitsze drogi, z których każda wiodła do jakiegoś wartościowego celu; a choć w każdym okresie ci, którzy szli różnymi drogami, nie tolerowali się nawzajem i każdy zmusiłby chętnie wszystkich pozostałych do pójścia jego szlakiem, próby wzajemnego hamowania swego rodzaju rzadko się udawały i każdy przyjmował z czasem bez sprzeciwu dobro, które mu inni ofiarowali. Moim zdaniem, Europa zawdzięcza cały swój wszechstronny postęp tej mnogości dróg.” </a:t>
            </a:r>
          </a:p>
          <a:p>
            <a:pPr>
              <a:lnSpc>
                <a:spcPct val="80000"/>
              </a:lnSpc>
            </a:pPr>
            <a:r>
              <a:rPr lang="pl-PL" altLang="en-US" sz="2400" dirty="0"/>
              <a:t>Starożytna Grecja</a:t>
            </a:r>
          </a:p>
          <a:p>
            <a:pPr>
              <a:lnSpc>
                <a:spcPct val="80000"/>
              </a:lnSpc>
            </a:pPr>
            <a:r>
              <a:rPr lang="pl-PL" altLang="en-US" sz="2400" dirty="0"/>
              <a:t>Średniowieczne Włochy</a:t>
            </a:r>
          </a:p>
          <a:p>
            <a:pPr>
              <a:lnSpc>
                <a:spcPct val="80000"/>
              </a:lnSpc>
            </a:pPr>
            <a:endParaRPr lang="pl-PL" altLang="en-US" sz="2400" dirty="0"/>
          </a:p>
        </p:txBody>
      </p:sp>
    </p:spTree>
    <p:extLst>
      <p:ext uri="{BB962C8B-B14F-4D97-AF65-F5344CB8AC3E}">
        <p14:creationId xmlns:p14="http://schemas.microsoft.com/office/powerpoint/2010/main" val="145843325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40994"/>
                                        </p:tgtEl>
                                        <p:attrNameLst>
                                          <p:attrName>style.visibility</p:attrName>
                                        </p:attrNameLst>
                                      </p:cBhvr>
                                      <p:to>
                                        <p:strVal val="visible"/>
                                      </p:to>
                                    </p:set>
                                    <p:animEffect transition="in" filter="fade">
                                      <p:cBhvr>
                                        <p:cTn id="7" dur="1000"/>
                                        <p:tgtEl>
                                          <p:spTgt spid="340994"/>
                                        </p:tgtEl>
                                      </p:cBhvr>
                                    </p:animEffect>
                                    <p:anim calcmode="lin" valueType="num">
                                      <p:cBhvr>
                                        <p:cTn id="8" dur="1000" fill="hold"/>
                                        <p:tgtEl>
                                          <p:spTgt spid="340994"/>
                                        </p:tgtEl>
                                        <p:attrNameLst>
                                          <p:attrName>ppt_x</p:attrName>
                                        </p:attrNameLst>
                                      </p:cBhvr>
                                      <p:tavLst>
                                        <p:tav tm="0">
                                          <p:val>
                                            <p:strVal val="#ppt_x"/>
                                          </p:val>
                                        </p:tav>
                                        <p:tav tm="100000">
                                          <p:val>
                                            <p:strVal val="#ppt_x"/>
                                          </p:val>
                                        </p:tav>
                                      </p:tavLst>
                                    </p:anim>
                                    <p:anim calcmode="lin" valueType="num">
                                      <p:cBhvr>
                                        <p:cTn id="9" dur="898" decel="100000" fill="hold"/>
                                        <p:tgtEl>
                                          <p:spTgt spid="34099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4099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40995">
                                            <p:txEl>
                                              <p:pRg st="0" end="0"/>
                                            </p:txEl>
                                          </p:spTgt>
                                        </p:tgtEl>
                                        <p:attrNameLst>
                                          <p:attrName>style.visibility</p:attrName>
                                        </p:attrNameLst>
                                      </p:cBhvr>
                                      <p:to>
                                        <p:strVal val="visible"/>
                                      </p:to>
                                    </p:set>
                                    <p:animEffect transition="in" filter="fade">
                                      <p:cBhvr>
                                        <p:cTn id="15" dur="1000"/>
                                        <p:tgtEl>
                                          <p:spTgt spid="340995">
                                            <p:txEl>
                                              <p:pRg st="0" end="0"/>
                                            </p:txEl>
                                          </p:spTgt>
                                        </p:tgtEl>
                                      </p:cBhvr>
                                    </p:animEffect>
                                    <p:anim calcmode="lin" valueType="num">
                                      <p:cBhvr>
                                        <p:cTn id="16" dur="1000" fill="hold"/>
                                        <p:tgtEl>
                                          <p:spTgt spid="34099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4099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4099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40995">
                                            <p:txEl>
                                              <p:pRg st="1" end="1"/>
                                            </p:txEl>
                                          </p:spTgt>
                                        </p:tgtEl>
                                        <p:attrNameLst>
                                          <p:attrName>style.visibility</p:attrName>
                                        </p:attrNameLst>
                                      </p:cBhvr>
                                      <p:to>
                                        <p:strVal val="visible"/>
                                      </p:to>
                                    </p:set>
                                    <p:animEffect transition="in" filter="fade">
                                      <p:cBhvr>
                                        <p:cTn id="23" dur="1000"/>
                                        <p:tgtEl>
                                          <p:spTgt spid="340995">
                                            <p:txEl>
                                              <p:pRg st="1" end="1"/>
                                            </p:txEl>
                                          </p:spTgt>
                                        </p:tgtEl>
                                      </p:cBhvr>
                                    </p:animEffect>
                                    <p:anim calcmode="lin" valueType="num">
                                      <p:cBhvr>
                                        <p:cTn id="24" dur="1000" fill="hold"/>
                                        <p:tgtEl>
                                          <p:spTgt spid="34099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4099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4099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40995">
                                            <p:txEl>
                                              <p:pRg st="2" end="2"/>
                                            </p:txEl>
                                          </p:spTgt>
                                        </p:tgtEl>
                                        <p:attrNameLst>
                                          <p:attrName>style.visibility</p:attrName>
                                        </p:attrNameLst>
                                      </p:cBhvr>
                                      <p:to>
                                        <p:strVal val="visible"/>
                                      </p:to>
                                    </p:set>
                                    <p:animEffect transition="in" filter="fade">
                                      <p:cBhvr>
                                        <p:cTn id="31" dur="1000"/>
                                        <p:tgtEl>
                                          <p:spTgt spid="340995">
                                            <p:txEl>
                                              <p:pRg st="2" end="2"/>
                                            </p:txEl>
                                          </p:spTgt>
                                        </p:tgtEl>
                                      </p:cBhvr>
                                    </p:animEffect>
                                    <p:anim calcmode="lin" valueType="num">
                                      <p:cBhvr>
                                        <p:cTn id="32" dur="10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34099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34099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p:bldP spid="34099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pic>
        <p:nvPicPr>
          <p:cNvPr id="104450" name="Picture 2" descr="C:\Teksty\Dydaktyka\Programy kursow\Wyklady z ekonomii\Makroekonomia Podstawy UW\W1 systemy gospodarcze\Socializm-kapitaliz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77050"/>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4"/>
          <p:cNvSpPr/>
          <p:nvPr/>
        </p:nvSpPr>
        <p:spPr bwMode="auto">
          <a:xfrm>
            <a:off x="-252536" y="3501008"/>
            <a:ext cx="9577064" cy="3528392"/>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78504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5" name="Picture 3" descr="C:\Users\witek\Downloads\korea_nocą.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79400"/>
            <a:ext cx="5105400" cy="6578600"/>
          </a:xfrm>
          <a:prstGeom prst="rect">
            <a:avLst/>
          </a:prstGeom>
          <a:noFill/>
          <a:extLst>
            <a:ext uri="{909E8E84-426E-40DD-AFC4-6F175D3DCCD1}">
              <a14:hiddenFill xmlns:a14="http://schemas.microsoft.com/office/drawing/2010/main">
                <a:solidFill>
                  <a:srgbClr val="FFFFFF"/>
                </a:solidFill>
              </a14:hiddenFill>
            </a:ext>
          </a:extLst>
        </p:spPr>
      </p:pic>
      <p:sp>
        <p:nvSpPr>
          <p:cNvPr id="44034" name="Tytuł 3"/>
          <p:cNvSpPr>
            <a:spLocks noGrp="1"/>
          </p:cNvSpPr>
          <p:nvPr>
            <p:ph type="title"/>
          </p:nvPr>
        </p:nvSpPr>
        <p:spPr>
          <a:xfrm>
            <a:off x="208470" y="1847299"/>
            <a:ext cx="3086597" cy="2884002"/>
          </a:xfrm>
        </p:spPr>
        <p:txBody>
          <a:bodyPr/>
          <a:lstStyle/>
          <a:p>
            <a:pPr algn="ctr"/>
            <a:r>
              <a:rPr lang="en-GB" dirty="0" smtClean="0"/>
              <a:t>North Korea and </a:t>
            </a:r>
            <a:r>
              <a:rPr lang="pl-PL" dirty="0" smtClean="0"/>
              <a:t/>
            </a:r>
            <a:br>
              <a:rPr lang="pl-PL" dirty="0" smtClean="0"/>
            </a:br>
            <a:r>
              <a:rPr lang="en-GB" dirty="0" smtClean="0"/>
              <a:t>South Korea</a:t>
            </a:r>
            <a:r>
              <a:rPr lang="pl-PL" dirty="0" smtClean="0"/>
              <a:t> </a:t>
            </a:r>
            <a:br>
              <a:rPr lang="pl-PL" dirty="0" smtClean="0"/>
            </a:br>
            <a:r>
              <a:rPr lang="pl-PL" dirty="0" err="1" smtClean="0"/>
              <a:t>at</a:t>
            </a:r>
            <a:r>
              <a:rPr lang="pl-PL" dirty="0" smtClean="0"/>
              <a:t> </a:t>
            </a:r>
            <a:r>
              <a:rPr lang="pl-PL" dirty="0" err="1" smtClean="0"/>
              <a:t>night</a:t>
            </a:r>
            <a:endParaRPr lang="pl-PL" dirty="0" smtClean="0"/>
          </a:p>
        </p:txBody>
      </p:sp>
      <p:sp>
        <p:nvSpPr>
          <p:cNvPr id="6" name="pole tekstowe 5"/>
          <p:cNvSpPr txBox="1">
            <a:spLocks noChangeArrowheads="1"/>
          </p:cNvSpPr>
          <p:nvPr/>
        </p:nvSpPr>
        <p:spPr bwMode="auto">
          <a:xfrm>
            <a:off x="3503632" y="2654807"/>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600" dirty="0" err="1">
                <a:solidFill>
                  <a:schemeClr val="bg1"/>
                </a:solidFill>
              </a:rPr>
              <a:t>Pjongjang</a:t>
            </a:r>
            <a:r>
              <a:rPr lang="pl-PL" sz="1600" dirty="0">
                <a:solidFill>
                  <a:schemeClr val="bg1"/>
                </a:solidFill>
              </a:rPr>
              <a:t> </a:t>
            </a:r>
          </a:p>
          <a:p>
            <a:pPr eaLnBrk="1" hangingPunct="1"/>
            <a:r>
              <a:rPr lang="pl-PL" sz="1600" dirty="0">
                <a:solidFill>
                  <a:schemeClr val="bg1"/>
                </a:solidFill>
              </a:rPr>
              <a:t>(Phenian)</a:t>
            </a:r>
          </a:p>
        </p:txBody>
      </p:sp>
      <p:sp>
        <p:nvSpPr>
          <p:cNvPr id="7" name="pole tekstowe 6"/>
          <p:cNvSpPr txBox="1">
            <a:spLocks noChangeArrowheads="1"/>
          </p:cNvSpPr>
          <p:nvPr/>
        </p:nvSpPr>
        <p:spPr bwMode="auto">
          <a:xfrm>
            <a:off x="4490413" y="4163186"/>
            <a:ext cx="5665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600" dirty="0" smtClean="0">
                <a:solidFill>
                  <a:schemeClr val="bg1"/>
                </a:solidFill>
              </a:rPr>
              <a:t>Seul</a:t>
            </a:r>
            <a:endParaRPr lang="pl-PL" sz="1600" dirty="0">
              <a:solidFill>
                <a:schemeClr val="bg1"/>
              </a:solidFill>
            </a:endParaRPr>
          </a:p>
        </p:txBody>
      </p:sp>
    </p:spTree>
    <p:extLst>
      <p:ext uri="{BB962C8B-B14F-4D97-AF65-F5344CB8AC3E}">
        <p14:creationId xmlns:p14="http://schemas.microsoft.com/office/powerpoint/2010/main" val="1874716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10274" name="Rectangle 2"/>
          <p:cNvSpPr>
            <a:spLocks noGrp="1" noChangeArrowheads="1"/>
          </p:cNvSpPr>
          <p:nvPr>
            <p:ph type="title"/>
          </p:nvPr>
        </p:nvSpPr>
        <p:spPr>
          <a:xfrm>
            <a:off x="1371600" y="620713"/>
            <a:ext cx="7772400" cy="533400"/>
          </a:xfrm>
        </p:spPr>
        <p:txBody>
          <a:bodyPr/>
          <a:lstStyle/>
          <a:p>
            <a:pPr eaLnBrk="1" hangingPunct="1"/>
            <a:r>
              <a:rPr lang="pl-PL" sz="1700" b="1" i="1" smtClean="0">
                <a:cs typeface="Times New Roman" pitchFamily="18" charset="0"/>
              </a:rPr>
              <a:t>Co jest największym zagrożeniem dla przyszłego rozwoju USA?</a:t>
            </a:r>
            <a:endParaRPr lang="pl-PL" sz="1700" b="1" smtClean="0"/>
          </a:p>
        </p:txBody>
      </p:sp>
      <p:graphicFrame>
        <p:nvGraphicFramePr>
          <p:cNvPr id="49156" name="Object 3"/>
          <p:cNvGraphicFramePr>
            <a:graphicFrameLocks noChangeAspect="1"/>
          </p:cNvGraphicFramePr>
          <p:nvPr/>
        </p:nvGraphicFramePr>
        <p:xfrm>
          <a:off x="1676400" y="914400"/>
          <a:ext cx="6934200" cy="5676900"/>
        </p:xfrm>
        <a:graphic>
          <a:graphicData uri="http://schemas.openxmlformats.org/presentationml/2006/ole">
            <mc:AlternateContent xmlns:mc="http://schemas.openxmlformats.org/markup-compatibility/2006">
              <mc:Choice xmlns:v="urn:schemas-microsoft-com:vml" Requires="v">
                <p:oleObj spid="_x0000_s54277" name="Wykres" r:id="rId3" imgW="5963107" imgH="4886554" progId="MSGraph.Chart.8">
                  <p:embed/>
                </p:oleObj>
              </mc:Choice>
              <mc:Fallback>
                <p:oleObj name="Wykres" r:id="rId3" imgW="5963107" imgH="4886554" progId="MSGraph.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14400"/>
                        <a:ext cx="69342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950512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10274"/>
                                        </p:tgtEl>
                                        <p:attrNameLst>
                                          <p:attrName>style.visibility</p:attrName>
                                        </p:attrNameLst>
                                      </p:cBhvr>
                                      <p:to>
                                        <p:strVal val="visible"/>
                                      </p:to>
                                    </p:set>
                                    <p:animEffect transition="in" filter="fade">
                                      <p:cBhvr>
                                        <p:cTn id="7" dur="1000"/>
                                        <p:tgtEl>
                                          <p:spTgt spid="310274"/>
                                        </p:tgtEl>
                                      </p:cBhvr>
                                    </p:animEffect>
                                    <p:anim calcmode="lin" valueType="num">
                                      <p:cBhvr>
                                        <p:cTn id="8" dur="1000" fill="hold"/>
                                        <p:tgtEl>
                                          <p:spTgt spid="310274"/>
                                        </p:tgtEl>
                                        <p:attrNameLst>
                                          <p:attrName>ppt_x</p:attrName>
                                        </p:attrNameLst>
                                      </p:cBhvr>
                                      <p:tavLst>
                                        <p:tav tm="0">
                                          <p:val>
                                            <p:strVal val="#ppt_x"/>
                                          </p:val>
                                        </p:tav>
                                        <p:tav tm="100000">
                                          <p:val>
                                            <p:strVal val="#ppt_x"/>
                                          </p:val>
                                        </p:tav>
                                      </p:tavLst>
                                    </p:anim>
                                    <p:anim calcmode="lin" valueType="num">
                                      <p:cBhvr>
                                        <p:cTn id="9" dur="898" decel="100000" fill="hold"/>
                                        <p:tgtEl>
                                          <p:spTgt spid="31027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102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In your opinion, which of the following will be the biggest threat to the country in the future -- big business, big labor, or big government? 1965-2011 tr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70" y="1412776"/>
            <a:ext cx="7672510" cy="5044938"/>
          </a:xfrm>
          <a:prstGeom prst="rect">
            <a:avLst/>
          </a:prstGeom>
          <a:noFill/>
          <a:extLst>
            <a:ext uri="{909E8E84-426E-40DD-AFC4-6F175D3DCCD1}">
              <a14:hiddenFill xmlns:a14="http://schemas.microsoft.com/office/drawing/2010/main">
                <a:solidFill>
                  <a:srgbClr val="FFFFFF"/>
                </a:solidFill>
              </a14:hiddenFill>
            </a:ext>
          </a:extLst>
        </p:spPr>
      </p:pic>
      <p:pic>
        <p:nvPicPr>
          <p:cNvPr id="50179" name="Picture 2" descr="C:\Ekonomia-teksty\Government rzad\Gallup Big Government\Big Government  Big Labor, Big Business 2006_files\www_gallup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096" y="116632"/>
            <a:ext cx="34464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p:nvSpPr>
        <p:spPr bwMode="auto">
          <a:xfrm flipV="1">
            <a:off x="1475655" y="2924944"/>
            <a:ext cx="7218349" cy="1204144"/>
          </a:xfrm>
          <a:prstGeom prst="line">
            <a:avLst/>
          </a:prstGeom>
          <a:noFill/>
          <a:ln w="57150">
            <a:solidFill>
              <a:srgbClr val="006418"/>
            </a:solidFill>
            <a:miter lim="800000"/>
            <a:headEnd/>
            <a:tailEnd/>
          </a:ln>
          <a:effectLst/>
        </p:spPr>
        <p:txBody>
          <a:bodyPr wrap="none"/>
          <a:lstStyle/>
          <a:p>
            <a:pPr>
              <a:defRPr/>
            </a:pPr>
            <a:endParaRPr lang="pl-PL"/>
          </a:p>
        </p:txBody>
      </p:sp>
      <p:sp>
        <p:nvSpPr>
          <p:cNvPr id="8" name="Line 8"/>
          <p:cNvSpPr>
            <a:spLocks noChangeShapeType="1"/>
          </p:cNvSpPr>
          <p:nvPr/>
        </p:nvSpPr>
        <p:spPr bwMode="auto">
          <a:xfrm flipV="1">
            <a:off x="1528576" y="4429125"/>
            <a:ext cx="7075871" cy="500062"/>
          </a:xfrm>
          <a:prstGeom prst="line">
            <a:avLst/>
          </a:prstGeom>
          <a:noFill/>
          <a:ln w="57150">
            <a:solidFill>
              <a:srgbClr val="33CC33"/>
            </a:solidFill>
            <a:miter lim="800000"/>
            <a:headEnd/>
            <a:tailEnd/>
          </a:ln>
          <a:effectLst/>
        </p:spPr>
        <p:txBody>
          <a:bodyPr wrap="none"/>
          <a:lstStyle/>
          <a:p>
            <a:pPr>
              <a:defRPr/>
            </a:pPr>
            <a:endParaRPr lang="pl-PL"/>
          </a:p>
        </p:txBody>
      </p:sp>
      <p:sp>
        <p:nvSpPr>
          <p:cNvPr id="9" name="Line 8"/>
          <p:cNvSpPr>
            <a:spLocks noChangeShapeType="1"/>
          </p:cNvSpPr>
          <p:nvPr/>
        </p:nvSpPr>
        <p:spPr bwMode="auto">
          <a:xfrm>
            <a:off x="1528575" y="4429125"/>
            <a:ext cx="7075871" cy="1016099"/>
          </a:xfrm>
          <a:prstGeom prst="line">
            <a:avLst/>
          </a:prstGeom>
          <a:noFill/>
          <a:ln w="57150">
            <a:solidFill>
              <a:srgbClr val="99CC00"/>
            </a:solidFill>
            <a:miter lim="800000"/>
            <a:headEnd/>
            <a:tailEnd/>
          </a:ln>
          <a:effectLst/>
        </p:spPr>
        <p:txBody>
          <a:bodyPr wrap="none"/>
          <a:lstStyle/>
          <a:p>
            <a:pPr>
              <a:defRPr/>
            </a:pPr>
            <a:endParaRPr lang="pl-PL">
              <a:ln>
                <a:solidFill>
                  <a:srgbClr val="FFFF00"/>
                </a:solidFill>
              </a:ln>
            </a:endParaRPr>
          </a:p>
        </p:txBody>
      </p:sp>
      <p:sp>
        <p:nvSpPr>
          <p:cNvPr id="11" name="Prostokąt 10"/>
          <p:cNvSpPr/>
          <p:nvPr/>
        </p:nvSpPr>
        <p:spPr>
          <a:xfrm>
            <a:off x="1071742" y="1268760"/>
            <a:ext cx="7244674" cy="115212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4904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0179" name="Picture 2" descr="C:\Ekonomia-teksty\Government rzad\Gallup Big Government\Big Government  Big Labor, Big Business 2006_files\www_gallup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85750"/>
            <a:ext cx="34464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3" descr="C:\Ekonomia-teksty\Government rzad\Gallup Big Government\Big Government  Big Labor, Big Business 2006_files\pr070105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357313"/>
            <a:ext cx="614362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p:nvSpPr>
        <p:spPr bwMode="auto">
          <a:xfrm flipV="1">
            <a:off x="2357438" y="3357563"/>
            <a:ext cx="5143500" cy="714375"/>
          </a:xfrm>
          <a:prstGeom prst="line">
            <a:avLst/>
          </a:prstGeom>
          <a:noFill/>
          <a:ln w="57150">
            <a:solidFill>
              <a:schemeClr val="accent1">
                <a:lumMod val="75000"/>
              </a:schemeClr>
            </a:solidFill>
            <a:miter lim="800000"/>
            <a:headEnd/>
            <a:tailEnd/>
          </a:ln>
          <a:effectLst/>
        </p:spPr>
        <p:txBody>
          <a:bodyPr wrap="none"/>
          <a:lstStyle/>
          <a:p>
            <a:pPr>
              <a:defRPr/>
            </a:pPr>
            <a:endParaRPr lang="pl-PL"/>
          </a:p>
        </p:txBody>
      </p:sp>
      <p:sp>
        <p:nvSpPr>
          <p:cNvPr id="8" name="Line 8"/>
          <p:cNvSpPr>
            <a:spLocks noChangeShapeType="1"/>
          </p:cNvSpPr>
          <p:nvPr/>
        </p:nvSpPr>
        <p:spPr bwMode="auto">
          <a:xfrm flipV="1">
            <a:off x="2214563" y="4357688"/>
            <a:ext cx="5429250" cy="500062"/>
          </a:xfrm>
          <a:prstGeom prst="line">
            <a:avLst/>
          </a:prstGeom>
          <a:noFill/>
          <a:ln w="57150">
            <a:solidFill>
              <a:schemeClr val="bg1">
                <a:lumMod val="65000"/>
              </a:schemeClr>
            </a:solidFill>
            <a:miter lim="800000"/>
            <a:headEnd/>
            <a:tailEnd/>
          </a:ln>
          <a:effectLst/>
        </p:spPr>
        <p:txBody>
          <a:bodyPr wrap="none"/>
          <a:lstStyle/>
          <a:p>
            <a:pPr>
              <a:defRPr/>
            </a:pPr>
            <a:endParaRPr lang="pl-PL"/>
          </a:p>
        </p:txBody>
      </p:sp>
      <p:sp>
        <p:nvSpPr>
          <p:cNvPr id="9" name="Line 8"/>
          <p:cNvSpPr>
            <a:spLocks noChangeShapeType="1"/>
          </p:cNvSpPr>
          <p:nvPr/>
        </p:nvSpPr>
        <p:spPr bwMode="auto">
          <a:xfrm>
            <a:off x="2143125" y="4429125"/>
            <a:ext cx="5429250" cy="714375"/>
          </a:xfrm>
          <a:prstGeom prst="line">
            <a:avLst/>
          </a:prstGeom>
          <a:noFill/>
          <a:ln w="57150">
            <a:solidFill>
              <a:schemeClr val="accent6">
                <a:lumMod val="50000"/>
              </a:schemeClr>
            </a:solidFill>
            <a:miter lim="800000"/>
            <a:headEnd/>
            <a:tailEnd/>
          </a:ln>
          <a:effectLst/>
        </p:spPr>
        <p:txBody>
          <a:bodyPr wrap="none"/>
          <a:lstStyle/>
          <a:p>
            <a:pPr>
              <a:defRPr/>
            </a:pPr>
            <a:endParaRPr lang="pl-PL"/>
          </a:p>
        </p:txBody>
      </p:sp>
    </p:spTree>
    <p:extLst>
      <p:ext uri="{BB962C8B-B14F-4D97-AF65-F5344CB8AC3E}">
        <p14:creationId xmlns:p14="http://schemas.microsoft.com/office/powerpoint/2010/main" val="99911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ytuł 4"/>
          <p:cNvSpPr>
            <a:spLocks noGrp="1"/>
          </p:cNvSpPr>
          <p:nvPr>
            <p:ph type="title"/>
          </p:nvPr>
        </p:nvSpPr>
        <p:spPr/>
        <p:txBody>
          <a:bodyPr/>
          <a:lstStyle/>
          <a:p>
            <a:pPr eaLnBrk="1" hangingPunct="1"/>
            <a:r>
              <a:rPr lang="pl-PL" smtClean="0"/>
              <a:t>Kontekst ideologiczny</a:t>
            </a:r>
          </a:p>
        </p:txBody>
      </p:sp>
      <p:sp>
        <p:nvSpPr>
          <p:cNvPr id="51203"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1204" name="Picture 2" descr="C:\Ekonomia-teksty\Government rzad\Gallup Big Government\Big Government  Big Labor, Big Business 2006_files\pr070105i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25588"/>
            <a:ext cx="6500812" cy="533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2" descr="C:\Ekonomia-teksty\Government rzad\Gallup Big Government\Big Government  Big Labor, Big Business 2006_files\www_gallup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413" y="0"/>
            <a:ext cx="21605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p:cNvSpPr txBox="1"/>
          <p:nvPr/>
        </p:nvSpPr>
        <p:spPr>
          <a:xfrm>
            <a:off x="1671956" y="5814355"/>
            <a:ext cx="6391750" cy="461665"/>
          </a:xfrm>
          <a:prstGeom prst="rect">
            <a:avLst/>
          </a:prstGeom>
          <a:noFill/>
        </p:spPr>
        <p:txBody>
          <a:bodyPr wrap="none" rtlCol="0">
            <a:spAutoFit/>
          </a:bodyPr>
          <a:lstStyle/>
          <a:p>
            <a:r>
              <a:rPr lang="pl-PL" dirty="0" smtClean="0"/>
              <a:t>Konserwatyści   Centryści      Socjaldemokraci</a:t>
            </a:r>
            <a:endParaRPr lang="en-GB" dirty="0"/>
          </a:p>
        </p:txBody>
      </p:sp>
    </p:spTree>
    <p:extLst>
      <p:ext uri="{BB962C8B-B14F-4D97-AF65-F5344CB8AC3E}">
        <p14:creationId xmlns:p14="http://schemas.microsoft.com/office/powerpoint/2010/main" val="24592143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ytuł 1"/>
          <p:cNvSpPr>
            <a:spLocks noGrp="1"/>
          </p:cNvSpPr>
          <p:nvPr>
            <p:ph type="title"/>
          </p:nvPr>
        </p:nvSpPr>
        <p:spPr/>
        <p:txBody>
          <a:bodyPr/>
          <a:lstStyle/>
          <a:p>
            <a:pPr eaLnBrk="1" hangingPunct="1"/>
            <a:r>
              <a:rPr lang="pl-PL" smtClean="0"/>
              <a:t>Partie polityczne</a:t>
            </a:r>
          </a:p>
        </p:txBody>
      </p:sp>
      <p:sp>
        <p:nvSpPr>
          <p:cNvPr id="52227"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2228" name="Picture 2" descr="C:\Ekonomia-teksty\Government rzad\Gallup Big Government\Big Government  Big Labor, Big Business 2006_files\pr070105ii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643063"/>
            <a:ext cx="6072188"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2" descr="C:\Ekonomia-teksty\Government rzad\Gallup Big Government\Big Government  Big Labor, Big Business 2006_files\www_gallup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413" y="0"/>
            <a:ext cx="21605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5"/>
          <p:cNvSpPr txBox="1"/>
          <p:nvPr/>
        </p:nvSpPr>
        <p:spPr>
          <a:xfrm>
            <a:off x="1671956" y="5814355"/>
            <a:ext cx="5759012" cy="461665"/>
          </a:xfrm>
          <a:prstGeom prst="rect">
            <a:avLst/>
          </a:prstGeom>
          <a:noFill/>
        </p:spPr>
        <p:txBody>
          <a:bodyPr wrap="none" rtlCol="0">
            <a:spAutoFit/>
          </a:bodyPr>
          <a:lstStyle/>
          <a:p>
            <a:r>
              <a:rPr lang="pl-PL" dirty="0" smtClean="0"/>
              <a:t>Republikanie     Niezależni     Demokraci</a:t>
            </a:r>
            <a:endParaRPr lang="en-GB" dirty="0"/>
          </a:p>
        </p:txBody>
      </p:sp>
    </p:spTree>
    <p:extLst>
      <p:ext uri="{BB962C8B-B14F-4D97-AF65-F5344CB8AC3E}">
        <p14:creationId xmlns:p14="http://schemas.microsoft.com/office/powerpoint/2010/main" val="15961551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53251" name="Rectangle 2"/>
          <p:cNvSpPr>
            <a:spLocks noGrp="1" noChangeArrowheads="1"/>
          </p:cNvSpPr>
          <p:nvPr>
            <p:ph type="title"/>
          </p:nvPr>
        </p:nvSpPr>
        <p:spPr/>
        <p:txBody>
          <a:bodyPr/>
          <a:lstStyle/>
          <a:p>
            <a:pPr eaLnBrk="1" hangingPunct="1"/>
            <a:endParaRPr lang="en-GB" smtClean="0"/>
          </a:p>
        </p:txBody>
      </p:sp>
      <p:graphicFrame>
        <p:nvGraphicFramePr>
          <p:cNvPr id="53252" name="Object 3"/>
          <p:cNvGraphicFramePr>
            <a:graphicFrameLocks noGrp="1" noChangeAspect="1"/>
          </p:cNvGraphicFramePr>
          <p:nvPr>
            <p:ph idx="1"/>
          </p:nvPr>
        </p:nvGraphicFramePr>
        <p:xfrm>
          <a:off x="395288" y="1773238"/>
          <a:ext cx="9432925" cy="3444875"/>
        </p:xfrm>
        <a:graphic>
          <a:graphicData uri="http://schemas.openxmlformats.org/presentationml/2006/ole">
            <mc:AlternateContent xmlns:mc="http://schemas.openxmlformats.org/markup-compatibility/2006">
              <mc:Choice xmlns:v="urn:schemas-microsoft-com:vml" Requires="v">
                <p:oleObj spid="_x0000_s55301" name="Dokument" r:id="rId3" imgW="5864401" imgH="2142284" progId="Word.Document.8">
                  <p:embed/>
                </p:oleObj>
              </mc:Choice>
              <mc:Fallback>
                <p:oleObj name="Dokument" r:id="rId3" imgW="5864401" imgH="214228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73238"/>
                        <a:ext cx="943292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640672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ytuł 1"/>
          <p:cNvSpPr>
            <a:spLocks noGrp="1"/>
          </p:cNvSpPr>
          <p:nvPr>
            <p:ph type="title"/>
          </p:nvPr>
        </p:nvSpPr>
        <p:spPr>
          <a:xfrm>
            <a:off x="1258888" y="188913"/>
            <a:ext cx="7577137" cy="936625"/>
          </a:xfrm>
        </p:spPr>
        <p:txBody>
          <a:bodyPr/>
          <a:lstStyle/>
          <a:p>
            <a:r>
              <a:rPr lang="pl-PL" b="1" dirty="0"/>
              <a:t>A może ‘bez rządu’?</a:t>
            </a:r>
            <a:endParaRPr lang="pl-PL" dirty="0" smtClean="0"/>
          </a:p>
        </p:txBody>
      </p:sp>
      <p:sp>
        <p:nvSpPr>
          <p:cNvPr id="4099" name="pole tekstowe 3"/>
          <p:cNvSpPr txBox="1">
            <a:spLocks noChangeArrowheads="1"/>
          </p:cNvSpPr>
          <p:nvPr/>
        </p:nvSpPr>
        <p:spPr bwMode="auto">
          <a:xfrm>
            <a:off x="719138" y="1412776"/>
            <a:ext cx="8424862"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pl-PL" sz="3200" b="1" dirty="0">
                <a:solidFill>
                  <a:srgbClr val="FF0000"/>
                </a:solidFill>
              </a:rPr>
              <a:t>Jeśli „coś nie jest w całości świadomie kierowane”, to jest to „dowodem braku racjonalności i potrzeby zastąpienia w całości przez specjalnie stworzony mechanizm</a:t>
            </a:r>
            <a:r>
              <a:rPr lang="pl-PL" sz="3200" b="1" dirty="0" smtClean="0">
                <a:solidFill>
                  <a:srgbClr val="FF0000"/>
                </a:solidFill>
              </a:rPr>
              <a:t>”</a:t>
            </a:r>
            <a:endParaRPr lang="pl-PL" sz="3200" b="1" dirty="0">
              <a:solidFill>
                <a:srgbClr val="FF0000"/>
              </a:solidFill>
            </a:endParaRPr>
          </a:p>
          <a:p>
            <a:pPr eaLnBrk="1" hangingPunct="1"/>
            <a:endParaRPr lang="pl-PL" sz="3200" b="1" dirty="0">
              <a:solidFill>
                <a:srgbClr val="FF0000"/>
              </a:solidFill>
            </a:endParaRPr>
          </a:p>
          <a:p>
            <a:pPr eaLnBrk="1" hangingPunct="1"/>
            <a:endParaRPr lang="pl-PL" sz="3200" b="1" dirty="0">
              <a:solidFill>
                <a:srgbClr val="FF0000"/>
              </a:solidFill>
            </a:endParaRPr>
          </a:p>
          <a:p>
            <a:pPr eaLnBrk="1" hangingPunct="1"/>
            <a:r>
              <a:rPr lang="en-US" sz="2400" dirty="0"/>
              <a:t>F.A. Hayek, </a:t>
            </a:r>
            <a:r>
              <a:rPr lang="en-US" sz="2400" i="1" dirty="0"/>
              <a:t>The Counter-Revolution of Science</a:t>
            </a:r>
            <a:r>
              <a:rPr lang="en-US" sz="2400" dirty="0"/>
              <a:t>,</a:t>
            </a:r>
            <a:endParaRPr lang="pl-PL" sz="2400" dirty="0"/>
          </a:p>
          <a:p>
            <a:pPr eaLnBrk="1" hangingPunct="1"/>
            <a:r>
              <a:rPr lang="en-US" sz="2400" dirty="0"/>
              <a:t>Free Press, Glencoe I</a:t>
            </a:r>
            <a:r>
              <a:rPr lang="pl-PL" sz="2400" dirty="0"/>
              <a:t>II</a:t>
            </a:r>
            <a:r>
              <a:rPr lang="en-US" sz="2400" dirty="0"/>
              <a:t>, 1955 str. 87</a:t>
            </a:r>
            <a:endParaRPr lang="pl-PL" sz="2400" dirty="0"/>
          </a:p>
          <a:p>
            <a:pPr eaLnBrk="1" hangingPunct="1"/>
            <a:endParaRPr lang="pl-PL" sz="3200" dirty="0"/>
          </a:p>
        </p:txBody>
      </p:sp>
    </p:spTree>
    <p:extLst>
      <p:ext uri="{BB962C8B-B14F-4D97-AF65-F5344CB8AC3E}">
        <p14:creationId xmlns:p14="http://schemas.microsoft.com/office/powerpoint/2010/main" val="65878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7506" name="Rectangle 2"/>
          <p:cNvSpPr>
            <a:spLocks noGrp="1" noChangeArrowheads="1"/>
          </p:cNvSpPr>
          <p:nvPr>
            <p:ph type="title"/>
          </p:nvPr>
        </p:nvSpPr>
        <p:spPr/>
        <p:txBody>
          <a:bodyPr/>
          <a:lstStyle/>
          <a:p>
            <a:pPr eaLnBrk="1" hangingPunct="1"/>
            <a:r>
              <a:rPr lang="pl-PL" smtClean="0"/>
              <a:t>Etymologia</a:t>
            </a:r>
          </a:p>
        </p:txBody>
      </p:sp>
      <p:sp>
        <p:nvSpPr>
          <p:cNvPr id="277507" name="Rectangle 3"/>
          <p:cNvSpPr>
            <a:spLocks noGrp="1" noChangeArrowheads="1"/>
          </p:cNvSpPr>
          <p:nvPr>
            <p:ph type="body" idx="1"/>
          </p:nvPr>
        </p:nvSpPr>
        <p:spPr/>
        <p:txBody>
          <a:bodyPr/>
          <a:lstStyle/>
          <a:p>
            <a:pPr eaLnBrk="1" hangingPunct="1">
              <a:lnSpc>
                <a:spcPct val="90000"/>
              </a:lnSpc>
            </a:pPr>
            <a:r>
              <a:rPr lang="pl-PL" sz="2400" smtClean="0"/>
              <a:t>W wielu językach (np. w angielskim, francuskim, włoskim, hiszpańskim) słowo rząd pochodzi od łacińskiego </a:t>
            </a:r>
            <a:r>
              <a:rPr lang="pl-PL" sz="2400" i="1" smtClean="0"/>
              <a:t>gubernare</a:t>
            </a:r>
            <a:r>
              <a:rPr lang="pl-PL" sz="2400" smtClean="0"/>
              <a:t> </a:t>
            </a:r>
            <a:r>
              <a:rPr lang="pl-PL" sz="2400" smtClean="0">
                <a:solidFill>
                  <a:srgbClr val="FF0000"/>
                </a:solidFill>
              </a:rPr>
              <a:t>sterować, kierować</a:t>
            </a:r>
            <a:r>
              <a:rPr lang="pl-PL" sz="2400" smtClean="0"/>
              <a:t>, rządzić, </a:t>
            </a:r>
            <a:r>
              <a:rPr lang="pl-PL" sz="2400" i="1" smtClean="0"/>
              <a:t>gubernatio</a:t>
            </a:r>
            <a:r>
              <a:rPr lang="pl-PL" sz="2400" smtClean="0"/>
              <a:t> – (w żegludze) sterowanie, </a:t>
            </a:r>
            <a:r>
              <a:rPr lang="pl-PL" sz="2400" i="1" smtClean="0"/>
              <a:t>gubernatoris – </a:t>
            </a:r>
            <a:r>
              <a:rPr lang="pl-PL" sz="2400" smtClean="0"/>
              <a:t>sternik. </a:t>
            </a:r>
          </a:p>
          <a:p>
            <a:pPr eaLnBrk="1" hangingPunct="1">
              <a:lnSpc>
                <a:spcPct val="90000"/>
              </a:lnSpc>
            </a:pPr>
            <a:r>
              <a:rPr lang="pl-PL" sz="2400" smtClean="0"/>
              <a:t>znaczenie zbliżone do polskiego ‘</a:t>
            </a:r>
            <a:r>
              <a:rPr lang="pl-PL" sz="2400" smtClean="0">
                <a:solidFill>
                  <a:srgbClr val="FF0000"/>
                </a:solidFill>
              </a:rPr>
              <a:t>administrowanie</a:t>
            </a:r>
            <a:r>
              <a:rPr lang="pl-PL" sz="2400" smtClean="0"/>
              <a:t>’ (w dawnej Polsce gubernator znaczyło tyle co ‘administrator wielkiego majątku ziemskiego’).</a:t>
            </a:r>
          </a:p>
          <a:p>
            <a:pPr eaLnBrk="1" hangingPunct="1">
              <a:lnSpc>
                <a:spcPct val="90000"/>
              </a:lnSpc>
            </a:pPr>
            <a:r>
              <a:rPr lang="pl-PL" sz="2400" smtClean="0"/>
              <a:t>Podobne znaczenie ma słowo ‘rząd’ w niemieckim – </a:t>
            </a:r>
            <a:r>
              <a:rPr lang="pl-PL" sz="2400" i="1" smtClean="0"/>
              <a:t>regierung</a:t>
            </a:r>
            <a:r>
              <a:rPr lang="pl-PL" sz="2400" smtClean="0"/>
              <a:t> od </a:t>
            </a:r>
            <a:r>
              <a:rPr lang="pl-PL" sz="2400" i="1" smtClean="0"/>
              <a:t>regie</a:t>
            </a:r>
            <a:r>
              <a:rPr lang="pl-PL" sz="2400" smtClean="0"/>
              <a:t> – </a:t>
            </a:r>
            <a:r>
              <a:rPr lang="pl-PL" sz="2400" smtClean="0">
                <a:solidFill>
                  <a:srgbClr val="FF0000"/>
                </a:solidFill>
              </a:rPr>
              <a:t>reżyserować</a:t>
            </a:r>
            <a:r>
              <a:rPr lang="pl-PL" sz="2400" smtClean="0"/>
              <a:t>. </a:t>
            </a:r>
          </a:p>
          <a:p>
            <a:pPr eaLnBrk="1" hangingPunct="1">
              <a:lnSpc>
                <a:spcPct val="90000"/>
              </a:lnSpc>
            </a:pPr>
            <a:r>
              <a:rPr lang="pl-PL" sz="2400" smtClean="0"/>
              <a:t>Zatem w pierwotnym znaczeniu </a:t>
            </a:r>
            <a:r>
              <a:rPr lang="pl-PL" sz="2400" smtClean="0">
                <a:solidFill>
                  <a:srgbClr val="FF0000"/>
                </a:solidFill>
              </a:rPr>
              <a:t>rząd to instytucja, która ma kreować odpowiednie warunki do rozwoju danej społeczności</a:t>
            </a:r>
            <a:r>
              <a:rPr lang="pl-PL" sz="2400" smtClean="0"/>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fade">
                                      <p:cBhvr>
                                        <p:cTn id="7" dur="1000"/>
                                        <p:tgtEl>
                                          <p:spTgt spid="277506"/>
                                        </p:tgtEl>
                                      </p:cBhvr>
                                    </p:animEffect>
                                    <p:anim calcmode="lin" valueType="num">
                                      <p:cBhvr>
                                        <p:cTn id="8" dur="1000" fill="hold"/>
                                        <p:tgtEl>
                                          <p:spTgt spid="277506"/>
                                        </p:tgtEl>
                                        <p:attrNameLst>
                                          <p:attrName>ppt_x</p:attrName>
                                        </p:attrNameLst>
                                      </p:cBhvr>
                                      <p:tavLst>
                                        <p:tav tm="0">
                                          <p:val>
                                            <p:strVal val="#ppt_x"/>
                                          </p:val>
                                        </p:tav>
                                        <p:tav tm="100000">
                                          <p:val>
                                            <p:strVal val="#ppt_x"/>
                                          </p:val>
                                        </p:tav>
                                      </p:tavLst>
                                    </p:anim>
                                    <p:anim calcmode="lin" valueType="num">
                                      <p:cBhvr>
                                        <p:cTn id="9" dur="898" decel="100000" fill="hold"/>
                                        <p:tgtEl>
                                          <p:spTgt spid="27750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750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7507">
                                            <p:txEl>
                                              <p:pRg st="0" end="0"/>
                                            </p:txEl>
                                          </p:spTgt>
                                        </p:tgtEl>
                                        <p:attrNameLst>
                                          <p:attrName>style.visibility</p:attrName>
                                        </p:attrNameLst>
                                      </p:cBhvr>
                                      <p:to>
                                        <p:strVal val="visible"/>
                                      </p:to>
                                    </p:set>
                                    <p:animEffect transition="in" filter="fade">
                                      <p:cBhvr>
                                        <p:cTn id="15" dur="1000"/>
                                        <p:tgtEl>
                                          <p:spTgt spid="277507">
                                            <p:txEl>
                                              <p:pRg st="0" end="0"/>
                                            </p:txEl>
                                          </p:spTgt>
                                        </p:tgtEl>
                                      </p:cBhvr>
                                    </p:animEffect>
                                    <p:anim calcmode="lin" valueType="num">
                                      <p:cBhvr>
                                        <p:cTn id="16" dur="10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77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77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77507">
                                            <p:txEl>
                                              <p:pRg st="1" end="1"/>
                                            </p:txEl>
                                          </p:spTgt>
                                        </p:tgtEl>
                                        <p:attrNameLst>
                                          <p:attrName>style.visibility</p:attrName>
                                        </p:attrNameLst>
                                      </p:cBhvr>
                                      <p:to>
                                        <p:strVal val="visible"/>
                                      </p:to>
                                    </p:set>
                                    <p:animEffect transition="in" filter="fade">
                                      <p:cBhvr>
                                        <p:cTn id="23" dur="1000"/>
                                        <p:tgtEl>
                                          <p:spTgt spid="277507">
                                            <p:txEl>
                                              <p:pRg st="1" end="1"/>
                                            </p:txEl>
                                          </p:spTgt>
                                        </p:tgtEl>
                                      </p:cBhvr>
                                    </p:animEffect>
                                    <p:anim calcmode="lin" valueType="num">
                                      <p:cBhvr>
                                        <p:cTn id="24" dur="10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77507">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77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77507">
                                            <p:txEl>
                                              <p:pRg st="2" end="2"/>
                                            </p:txEl>
                                          </p:spTgt>
                                        </p:tgtEl>
                                        <p:attrNameLst>
                                          <p:attrName>style.visibility</p:attrName>
                                        </p:attrNameLst>
                                      </p:cBhvr>
                                      <p:to>
                                        <p:strVal val="visible"/>
                                      </p:to>
                                    </p:set>
                                    <p:animEffect transition="in" filter="fade">
                                      <p:cBhvr>
                                        <p:cTn id="31" dur="1000"/>
                                        <p:tgtEl>
                                          <p:spTgt spid="277507">
                                            <p:txEl>
                                              <p:pRg st="2" end="2"/>
                                            </p:txEl>
                                          </p:spTgt>
                                        </p:tgtEl>
                                      </p:cBhvr>
                                    </p:animEffect>
                                    <p:anim calcmode="lin" valueType="num">
                                      <p:cBhvr>
                                        <p:cTn id="32" dur="10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77507">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77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77507">
                                            <p:txEl>
                                              <p:pRg st="3" end="3"/>
                                            </p:txEl>
                                          </p:spTgt>
                                        </p:tgtEl>
                                        <p:attrNameLst>
                                          <p:attrName>style.visibility</p:attrName>
                                        </p:attrNameLst>
                                      </p:cBhvr>
                                      <p:to>
                                        <p:strVal val="visible"/>
                                      </p:to>
                                    </p:set>
                                    <p:animEffect transition="in" filter="fade">
                                      <p:cBhvr>
                                        <p:cTn id="39" dur="1000"/>
                                        <p:tgtEl>
                                          <p:spTgt spid="277507">
                                            <p:txEl>
                                              <p:pRg st="3" end="3"/>
                                            </p:txEl>
                                          </p:spTgt>
                                        </p:tgtEl>
                                      </p:cBhvr>
                                    </p:animEffect>
                                    <p:anim calcmode="lin" valueType="num">
                                      <p:cBhvr>
                                        <p:cTn id="40" dur="1000" fill="hold"/>
                                        <p:tgtEl>
                                          <p:spTgt spid="277507">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77507">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7750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Indyjska apteka</a:t>
            </a:r>
          </a:p>
        </p:txBody>
      </p:sp>
      <p:pic>
        <p:nvPicPr>
          <p:cNvPr id="20482" name="Picture 2" descr="C:\Teksty\Papers\Rzady prawa, wlasnosc\Indyjska apteka - Joe Monster_pliki\indyjskaaptekanapi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14375"/>
            <a:ext cx="5588000" cy="4191000"/>
          </a:xfrm>
          <a:noFill/>
        </p:spPr>
      </p:pic>
      <p:pic>
        <p:nvPicPr>
          <p:cNvPr id="20483" name="Picture 3" descr="C:\Teksty\Papers\Rzady prawa, wlasnosc\Indyjska apteka - Joe Monster_pliki\indyjskaapteka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71750"/>
            <a:ext cx="5715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C:\Teksty\Papers\Rzady prawa, wlasnosc\Indyjska apteka - Joe Monster_pliki\indyjskaapteka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142875"/>
            <a:ext cx="31432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pole tekstowe 5"/>
          <p:cNvSpPr txBox="1">
            <a:spLocks noChangeArrowheads="1"/>
          </p:cNvSpPr>
          <p:nvPr/>
        </p:nvSpPr>
        <p:spPr bwMode="auto">
          <a:xfrm>
            <a:off x="785813" y="5357813"/>
            <a:ext cx="235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pl-PL" sz="3200" dirty="0">
                <a:hlinkClick r:id="rId5" action="ppaction://hlinkfile"/>
              </a:rPr>
              <a:t>Chaos</a:t>
            </a:r>
            <a:r>
              <a:rPr lang="pl-PL" sz="3200" dirty="0" smtClean="0">
                <a:hlinkClick r:id="rId5" action="ppaction://hlinkfile"/>
              </a:rPr>
              <a:t>?</a:t>
            </a:r>
            <a:endParaRPr lang="pl-PL" sz="3200" dirty="0"/>
          </a:p>
        </p:txBody>
      </p:sp>
    </p:spTree>
    <p:extLst>
      <p:ext uri="{BB962C8B-B14F-4D97-AF65-F5344CB8AC3E}">
        <p14:creationId xmlns:p14="http://schemas.microsoft.com/office/powerpoint/2010/main" val="2333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right)">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2" fill="hold" nodeType="withEffect">
                                  <p:stCondLst>
                                    <p:cond delay="0"/>
                                  </p:stCondLst>
                                  <p:childTnLst>
                                    <p:set>
                                      <p:cBhvr>
                                        <p:cTn id="19" dur="1" fill="hold">
                                          <p:stCondLst>
                                            <p:cond delay="0"/>
                                          </p:stCondLst>
                                        </p:cTn>
                                        <p:tgtEl>
                                          <p:spTgt spid="20484"/>
                                        </p:tgtEl>
                                        <p:attrNameLst>
                                          <p:attrName>style.visibility</p:attrName>
                                        </p:attrNameLst>
                                      </p:cBhvr>
                                      <p:to>
                                        <p:strVal val="visible"/>
                                      </p:to>
                                    </p:set>
                                    <p:animEffect transition="in" filter="wipe(right)">
                                      <p:cBhvr>
                                        <p:cTn id="20" dur="500"/>
                                        <p:tgtEl>
                                          <p:spTgt spid="20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wipe(left)">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0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935831"/>
          </a:xfrm>
        </p:spPr>
        <p:txBody>
          <a:bodyPr/>
          <a:lstStyle/>
          <a:p>
            <a:r>
              <a:rPr lang="pl-PL" dirty="0" smtClean="0"/>
              <a:t>Anarchizm</a:t>
            </a:r>
            <a:endParaRPr lang="en-GB" dirty="0"/>
          </a:p>
        </p:txBody>
      </p:sp>
      <p:sp>
        <p:nvSpPr>
          <p:cNvPr id="3" name="Symbol zastępczy zawartości 2"/>
          <p:cNvSpPr>
            <a:spLocks noGrp="1"/>
          </p:cNvSpPr>
          <p:nvPr>
            <p:ph idx="1"/>
          </p:nvPr>
        </p:nvSpPr>
        <p:spPr>
          <a:xfrm>
            <a:off x="539552" y="1484784"/>
            <a:ext cx="8425061" cy="5184304"/>
          </a:xfrm>
        </p:spPr>
        <p:txBody>
          <a:bodyPr/>
          <a:lstStyle/>
          <a:p>
            <a:r>
              <a:rPr lang="pl-PL" sz="2000" i="1" dirty="0" smtClean="0"/>
              <a:t>mutualizm</a:t>
            </a:r>
            <a:r>
              <a:rPr lang="pl-PL" sz="2000" dirty="0" smtClean="0"/>
              <a:t> –Proudhona</a:t>
            </a:r>
            <a:r>
              <a:rPr lang="pl-PL" sz="2000" dirty="0"/>
              <a:t>; </a:t>
            </a:r>
            <a:r>
              <a:rPr lang="pl-PL" sz="2000" dirty="0" smtClean="0"/>
              <a:t>Rozwijany </a:t>
            </a:r>
            <a:r>
              <a:rPr lang="pl-PL" sz="2000" dirty="0"/>
              <a:t>‘od dołu’ </a:t>
            </a:r>
            <a:r>
              <a:rPr lang="pl-PL" sz="2000" dirty="0" smtClean="0"/>
              <a:t>federalizm</a:t>
            </a:r>
            <a:endParaRPr lang="en-GB" sz="2000" dirty="0"/>
          </a:p>
          <a:p>
            <a:r>
              <a:rPr lang="pl-PL" sz="2000" i="1" dirty="0" smtClean="0"/>
              <a:t>kolektywizm</a:t>
            </a:r>
            <a:r>
              <a:rPr lang="pl-PL" sz="2000" dirty="0" smtClean="0"/>
              <a:t> –Michaił </a:t>
            </a:r>
            <a:r>
              <a:rPr lang="pl-PL" sz="2000" dirty="0"/>
              <a:t>A. Bakunin (1814-76), </a:t>
            </a:r>
            <a:r>
              <a:rPr lang="pl-PL" sz="2000" dirty="0" smtClean="0"/>
              <a:t>odwołanie </a:t>
            </a:r>
            <a:r>
              <a:rPr lang="pl-PL" sz="2000" dirty="0"/>
              <a:t>do rewolucyjnych metod wymuszenia zmian społecznych i nacisku na własność grupową a nie indywidualną. </a:t>
            </a:r>
            <a:endParaRPr lang="en-GB" sz="2000" dirty="0"/>
          </a:p>
          <a:p>
            <a:r>
              <a:rPr lang="pl-PL" sz="2000" i="1" dirty="0" err="1" smtClean="0"/>
              <a:t>anarcho</a:t>
            </a:r>
            <a:r>
              <a:rPr lang="pl-PL" sz="2000" i="1" dirty="0" smtClean="0"/>
              <a:t>-komunizm</a:t>
            </a:r>
            <a:r>
              <a:rPr lang="pl-PL" sz="2000" dirty="0" smtClean="0"/>
              <a:t> – Piotr </a:t>
            </a:r>
            <a:r>
              <a:rPr lang="pl-PL" sz="2000" dirty="0"/>
              <a:t>A. Kropotkin (1842-1941</a:t>
            </a:r>
            <a:r>
              <a:rPr lang="pl-PL" sz="2000" dirty="0" smtClean="0"/>
              <a:t>); anarchizm </a:t>
            </a:r>
            <a:r>
              <a:rPr lang="pl-PL" sz="2000" dirty="0"/>
              <a:t>jest ostatnim etapem rozwoju społeczeństwa opartego na współpracy jako naczelnej zasadzie rozwoju. </a:t>
            </a:r>
            <a:r>
              <a:rPr lang="pl-PL" sz="2000" dirty="0" smtClean="0"/>
              <a:t>‘</a:t>
            </a:r>
            <a:r>
              <a:rPr lang="pl-PL" sz="2000" dirty="0"/>
              <a:t>Od każdego według jego możliwości, każdemu według jego potrzeb’. </a:t>
            </a:r>
            <a:endParaRPr lang="en-GB" sz="2000" dirty="0"/>
          </a:p>
          <a:p>
            <a:r>
              <a:rPr lang="pl-PL" sz="2000" i="1" dirty="0" err="1" smtClean="0"/>
              <a:t>anarcho</a:t>
            </a:r>
            <a:r>
              <a:rPr lang="pl-PL" sz="2000" i="1" dirty="0" smtClean="0"/>
              <a:t>-syndykalizm</a:t>
            </a:r>
            <a:r>
              <a:rPr lang="pl-PL" sz="2000" dirty="0" smtClean="0"/>
              <a:t> – do </a:t>
            </a:r>
            <a:r>
              <a:rPr lang="pl-PL" sz="2000" dirty="0"/>
              <a:t>sparaliżowania funkcjonowania państwa, odwoływali się do ‘akcji bezpośredniej’, </a:t>
            </a:r>
            <a:r>
              <a:rPr lang="pl-PL" sz="2000" dirty="0" smtClean="0"/>
              <a:t>w 1895 </a:t>
            </a:r>
            <a:r>
              <a:rPr lang="pl-PL" sz="2000" dirty="0"/>
              <a:t>roku </a:t>
            </a:r>
            <a:r>
              <a:rPr lang="pl-PL" sz="2000" i="1" dirty="0" err="1"/>
              <a:t>Confédération</a:t>
            </a:r>
            <a:r>
              <a:rPr lang="pl-PL" sz="2000" i="1" dirty="0"/>
              <a:t> </a:t>
            </a:r>
            <a:r>
              <a:rPr lang="pl-PL" sz="2000" i="1" dirty="0" err="1"/>
              <a:t>Générale</a:t>
            </a:r>
            <a:r>
              <a:rPr lang="pl-PL" sz="2000" i="1" dirty="0"/>
              <a:t> </a:t>
            </a:r>
            <a:r>
              <a:rPr lang="pl-PL" sz="2000" i="1" dirty="0" err="1"/>
              <a:t>du</a:t>
            </a:r>
            <a:r>
              <a:rPr lang="pl-PL" sz="2000" i="1" dirty="0"/>
              <a:t> </a:t>
            </a:r>
            <a:r>
              <a:rPr lang="pl-PL" sz="2000" i="1" dirty="0" err="1"/>
              <a:t>Travail</a:t>
            </a:r>
            <a:r>
              <a:rPr lang="pl-PL" sz="2000" dirty="0"/>
              <a:t>.</a:t>
            </a:r>
            <a:endParaRPr lang="en-GB" sz="2000" dirty="0"/>
          </a:p>
          <a:p>
            <a:r>
              <a:rPr lang="pl-PL" sz="2000" i="1" dirty="0" smtClean="0"/>
              <a:t>anarchizm </a:t>
            </a:r>
            <a:r>
              <a:rPr lang="pl-PL" sz="2000" i="1" dirty="0"/>
              <a:t>pacyfistyczny</a:t>
            </a:r>
            <a:r>
              <a:rPr lang="pl-PL" sz="2000" dirty="0"/>
              <a:t> – Lew Tołstoj (1828-1910</a:t>
            </a:r>
            <a:r>
              <a:rPr lang="pl-PL" sz="2000" dirty="0" smtClean="0"/>
              <a:t>).</a:t>
            </a:r>
            <a:endParaRPr lang="en-GB" sz="2000" dirty="0"/>
          </a:p>
          <a:p>
            <a:r>
              <a:rPr lang="pl-PL" sz="2000" b="1" i="1" dirty="0" err="1" smtClean="0">
                <a:solidFill>
                  <a:srgbClr val="FF0000"/>
                </a:solidFill>
              </a:rPr>
              <a:t>anarcho</a:t>
            </a:r>
            <a:r>
              <a:rPr lang="pl-PL" sz="2000" b="1" i="1" dirty="0" smtClean="0">
                <a:solidFill>
                  <a:srgbClr val="FF0000"/>
                </a:solidFill>
              </a:rPr>
              <a:t>-kapitalizmem</a:t>
            </a:r>
            <a:r>
              <a:rPr lang="pl-PL" sz="2000" i="1" dirty="0" smtClean="0"/>
              <a:t> –</a:t>
            </a:r>
            <a:r>
              <a:rPr lang="pl-PL" sz="2000" dirty="0" smtClean="0"/>
              <a:t> w </a:t>
            </a:r>
            <a:r>
              <a:rPr lang="pl-PL" sz="2000" dirty="0"/>
              <a:t>XIX wieku byli Max </a:t>
            </a:r>
            <a:r>
              <a:rPr lang="pl-PL" sz="2000" dirty="0" err="1"/>
              <a:t>Stirner</a:t>
            </a:r>
            <a:r>
              <a:rPr lang="pl-PL" sz="2000" dirty="0"/>
              <a:t>, Herbert Spencer, </a:t>
            </a:r>
            <a:r>
              <a:rPr lang="pl-PL" sz="2000" dirty="0" err="1"/>
              <a:t>Josiach</a:t>
            </a:r>
            <a:r>
              <a:rPr lang="pl-PL" sz="2000" dirty="0"/>
              <a:t> Warren, </a:t>
            </a:r>
            <a:r>
              <a:rPr lang="pl-PL" sz="2000" dirty="0" err="1"/>
              <a:t>Lysander</a:t>
            </a:r>
            <a:r>
              <a:rPr lang="pl-PL" sz="2000" dirty="0"/>
              <a:t> </a:t>
            </a:r>
            <a:r>
              <a:rPr lang="pl-PL" sz="2000" dirty="0" err="1"/>
              <a:t>Spooner</a:t>
            </a:r>
            <a:r>
              <a:rPr lang="pl-PL" sz="2000" dirty="0"/>
              <a:t>, Benjamin </a:t>
            </a:r>
            <a:r>
              <a:rPr lang="pl-PL" sz="2000" dirty="0" err="1"/>
              <a:t>Tucker</a:t>
            </a:r>
            <a:r>
              <a:rPr lang="pl-PL" sz="2000" dirty="0"/>
              <a:t>, </a:t>
            </a:r>
            <a:r>
              <a:rPr lang="pl-PL" sz="2000" dirty="0" err="1"/>
              <a:t>Gustave</a:t>
            </a:r>
            <a:r>
              <a:rPr lang="pl-PL" sz="2000" dirty="0"/>
              <a:t> de </a:t>
            </a:r>
            <a:r>
              <a:rPr lang="pl-PL" sz="2000" dirty="0" err="1" smtClean="0"/>
              <a:t>Molinari</a:t>
            </a:r>
            <a:r>
              <a:rPr lang="pl-PL" sz="2000" dirty="0" smtClean="0"/>
              <a:t>; współcześnie </a:t>
            </a:r>
            <a:r>
              <a:rPr lang="pl-PL" sz="2000" dirty="0"/>
              <a:t>z nurtem tym </a:t>
            </a:r>
            <a:r>
              <a:rPr lang="pl-PL" sz="2000" dirty="0" smtClean="0"/>
              <a:t>związani </a:t>
            </a:r>
            <a:r>
              <a:rPr lang="pl-PL" sz="2000" dirty="0"/>
              <a:t>są m.in. David Friedman, Robert </a:t>
            </a:r>
            <a:r>
              <a:rPr lang="pl-PL" sz="2000" dirty="0" err="1"/>
              <a:t>Nozick</a:t>
            </a:r>
            <a:r>
              <a:rPr lang="pl-PL" sz="2000" dirty="0"/>
              <a:t>, Murray </a:t>
            </a:r>
            <a:r>
              <a:rPr lang="pl-PL" sz="2000" dirty="0" err="1"/>
              <a:t>Rothbard</a:t>
            </a:r>
            <a:r>
              <a:rPr lang="pl-PL" sz="2000" dirty="0" smtClean="0"/>
              <a:t>.</a:t>
            </a:r>
            <a:endParaRPr lang="en-GB" sz="2000" dirty="0"/>
          </a:p>
          <a:p>
            <a:endParaRPr lang="en-GB" sz="2000" dirty="0"/>
          </a:p>
        </p:txBody>
      </p:sp>
    </p:spTree>
    <p:extLst>
      <p:ext uri="{BB962C8B-B14F-4D97-AF65-F5344CB8AC3E}">
        <p14:creationId xmlns:p14="http://schemas.microsoft.com/office/powerpoint/2010/main" val="251148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1007839"/>
          </a:xfrm>
        </p:spPr>
        <p:txBody>
          <a:bodyPr/>
          <a:lstStyle/>
          <a:p>
            <a:r>
              <a:rPr lang="pl-PL" dirty="0" smtClean="0"/>
              <a:t>Eksperyment myślowy</a:t>
            </a:r>
            <a:endParaRPr lang="en-GB" dirty="0"/>
          </a:p>
        </p:txBody>
      </p:sp>
      <p:sp>
        <p:nvSpPr>
          <p:cNvPr id="3" name="Symbol zastępczy zawartości 2"/>
          <p:cNvSpPr>
            <a:spLocks noGrp="1"/>
          </p:cNvSpPr>
          <p:nvPr>
            <p:ph idx="1"/>
          </p:nvPr>
        </p:nvSpPr>
        <p:spPr>
          <a:xfrm>
            <a:off x="251520" y="1428750"/>
            <a:ext cx="7128792" cy="5240338"/>
          </a:xfrm>
        </p:spPr>
        <p:txBody>
          <a:bodyPr/>
          <a:lstStyle/>
          <a:p>
            <a:r>
              <a:rPr lang="pl-PL" sz="2000" dirty="0" smtClean="0"/>
              <a:t>„Wyobraźcie sobie </a:t>
            </a:r>
            <a:r>
              <a:rPr lang="pl-PL" sz="2000" dirty="0" smtClean="0">
                <a:solidFill>
                  <a:srgbClr val="FF0000"/>
                </a:solidFill>
              </a:rPr>
              <a:t>chłopa pańszczyźnianego</a:t>
            </a:r>
            <a:r>
              <a:rPr lang="pl-PL" sz="2000" dirty="0" smtClean="0"/>
              <a:t> w czasach feudalnych, z mocy prawa przywiązanego do ziemi, na której się urodził i skazanego na status społeczny, jaki mu z urodzenia przysługuje. Wyobraźcie sobie, jak od świtu do zmierzchu, posługując się prymitywnymi narzędziami, pracuje w pocie czoła po to by zapewnić sobie podstawowe środki do życia, którymi będzie się jeszcze musiał podzielić z panem. Jego myślenie zdominowane jest przez strach i przesądy. </a:t>
            </a:r>
            <a:r>
              <a:rPr lang="pl-PL" sz="2000" dirty="0" smtClean="0">
                <a:solidFill>
                  <a:srgbClr val="FF0000"/>
                </a:solidFill>
              </a:rPr>
              <a:t>Wyobraźcie sobie, że próbujecie opowiedzieć temu chłopu o strukturze społeczeństwa amerykańskiego w drugiej połowie XX wieku.</a:t>
            </a:r>
            <a:r>
              <a:rPr lang="pl-PL" sz="2000" dirty="0" smtClean="0"/>
              <a:t>  … Poinformowałby was – zapewne z lekkim uśmiechem wyższości na </a:t>
            </a:r>
            <a:r>
              <a:rPr lang="pl-PL" sz="2000" dirty="0"/>
              <a:t>twarzy </a:t>
            </a:r>
            <a:r>
              <a:rPr lang="pl-PL" sz="2000" dirty="0" smtClean="0"/>
              <a:t>- że jeśli jednostka nie miałaby przypisanego jej z urodzenia </a:t>
            </a:r>
            <a:r>
              <a:rPr lang="pl-PL" sz="2000" dirty="0" smtClean="0">
                <a:solidFill>
                  <a:srgbClr val="FF0000"/>
                </a:solidFill>
              </a:rPr>
              <a:t>stałego miejsca we wspólnocie</a:t>
            </a:r>
            <a:r>
              <a:rPr lang="pl-PL" sz="2000" dirty="0" smtClean="0"/>
              <a:t>, to społeczeństwo szybko rozpadłoby się i pogrążyłoby w </a:t>
            </a:r>
            <a:r>
              <a:rPr lang="pl-PL" sz="2000" dirty="0" smtClean="0">
                <a:solidFill>
                  <a:srgbClr val="FF0000"/>
                </a:solidFill>
              </a:rPr>
              <a:t>chaosie</a:t>
            </a:r>
            <a:r>
              <a:rPr lang="pl-PL" sz="2000" dirty="0" smtClean="0"/>
              <a:t>.”</a:t>
            </a:r>
            <a:endParaRPr lang="en-GB" sz="2000" dirty="0"/>
          </a:p>
        </p:txBody>
      </p:sp>
      <p:pic>
        <p:nvPicPr>
          <p:cNvPr id="3074" name="Picture 2" descr="File:The Market for Liber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0"/>
            <a:ext cx="1905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klep-niezalezna.pl/environment/cache/images/300_250_productGfx_380d586d5d6f9aceaee60ef5cbcaa69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191" y="2889345"/>
            <a:ext cx="1881809" cy="265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872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a:p>
        </p:txBody>
      </p:sp>
      <p:pic>
        <p:nvPicPr>
          <p:cNvPr id="4" name="Obraz 3" descr="C:\Ekonomia-teksty\Government rzad\Asking Government.jpg"/>
          <p:cNvPicPr/>
          <p:nvPr/>
        </p:nvPicPr>
        <p:blipFill>
          <a:blip r:embed="rId2">
            <a:extLst>
              <a:ext uri="{28A0092B-C50C-407E-A947-70E740481C1C}">
                <a14:useLocalDpi xmlns:a14="http://schemas.microsoft.com/office/drawing/2010/main" val="0"/>
              </a:ext>
            </a:extLst>
          </a:blip>
          <a:srcRect/>
          <a:stretch>
            <a:fillRect/>
          </a:stretch>
        </p:blipFill>
        <p:spPr bwMode="auto">
          <a:xfrm>
            <a:off x="0" y="-1556"/>
            <a:ext cx="9144000" cy="6859555"/>
          </a:xfrm>
          <a:prstGeom prst="rect">
            <a:avLst/>
          </a:prstGeom>
          <a:noFill/>
          <a:ln>
            <a:noFill/>
          </a:ln>
        </p:spPr>
      </p:pic>
    </p:spTree>
    <p:extLst>
      <p:ext uri="{BB962C8B-B14F-4D97-AF65-F5344CB8AC3E}">
        <p14:creationId xmlns:p14="http://schemas.microsoft.com/office/powerpoint/2010/main" val="37861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Grp="1" noChangeArrowheads="1"/>
          </p:cNvSpPr>
          <p:nvPr>
            <p:ph type="title"/>
          </p:nvPr>
        </p:nvSpPr>
        <p:spPr>
          <a:xfrm>
            <a:off x="757189" y="188913"/>
            <a:ext cx="8048674" cy="668337"/>
          </a:xfrm>
        </p:spPr>
        <p:txBody>
          <a:bodyPr/>
          <a:lstStyle/>
          <a:p>
            <a:pPr eaLnBrk="1" hangingPunct="1"/>
            <a:r>
              <a:rPr lang="en-GB" sz="2400" b="1" dirty="0" smtClean="0"/>
              <a:t>No‚</a:t>
            </a:r>
            <a:r>
              <a:rPr lang="pl-PL" sz="2400" b="1" dirty="0" smtClean="0"/>
              <a:t> „</a:t>
            </a:r>
            <a:r>
              <a:rPr lang="en-GB" sz="2400" b="1" dirty="0" smtClean="0"/>
              <a:t>the </a:t>
            </a:r>
            <a:r>
              <a:rPr lang="en-GB" sz="2400" b="1" dirty="0"/>
              <a:t>end of </a:t>
            </a:r>
            <a:r>
              <a:rPr lang="en-GB" sz="2400" b="1" dirty="0" smtClean="0"/>
              <a:t>history</a:t>
            </a:r>
            <a:r>
              <a:rPr lang="pl-PL" sz="2400" b="1" dirty="0" smtClean="0"/>
              <a:t>”</a:t>
            </a:r>
            <a:br>
              <a:rPr lang="pl-PL" sz="2400" b="1" dirty="0" smtClean="0"/>
            </a:br>
            <a:r>
              <a:rPr lang="pl-PL" sz="2400" b="1" dirty="0" smtClean="0"/>
              <a:t>J</a:t>
            </a:r>
            <a:r>
              <a:rPr lang="en-GB" sz="2400" b="1" dirty="0" err="1" smtClean="0"/>
              <a:t>ust</a:t>
            </a:r>
            <a:r>
              <a:rPr lang="en-GB" sz="2400" b="1" dirty="0" smtClean="0"/>
              <a:t> </a:t>
            </a:r>
            <a:r>
              <a:rPr lang="en-GB" sz="2400" b="1" dirty="0"/>
              <a:t>ever lasting tug of war?</a:t>
            </a:r>
            <a:endParaRPr lang="en-GB" sz="2400" dirty="0" smtClean="0"/>
          </a:p>
        </p:txBody>
      </p:sp>
      <p:sp>
        <p:nvSpPr>
          <p:cNvPr id="58373" name="Rectangle 6"/>
          <p:cNvSpPr>
            <a:spLocks noChangeArrowheads="1"/>
          </p:cNvSpPr>
          <p:nvPr/>
        </p:nvSpPr>
        <p:spPr bwMode="auto">
          <a:xfrm>
            <a:off x="22225" y="250952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p>
        </p:txBody>
      </p:sp>
      <p:sp>
        <p:nvSpPr>
          <p:cNvPr id="419847" name="Line 7"/>
          <p:cNvSpPr>
            <a:spLocks noChangeShapeType="1"/>
          </p:cNvSpPr>
          <p:nvPr/>
        </p:nvSpPr>
        <p:spPr bwMode="auto">
          <a:xfrm flipH="1" flipV="1">
            <a:off x="1099928" y="1643267"/>
            <a:ext cx="13701" cy="446784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419848" name="Freeform 8"/>
          <p:cNvSpPr>
            <a:spLocks/>
          </p:cNvSpPr>
          <p:nvPr/>
        </p:nvSpPr>
        <p:spPr bwMode="auto">
          <a:xfrm>
            <a:off x="1113630" y="6071844"/>
            <a:ext cx="7517035" cy="19214"/>
          </a:xfrm>
          <a:custGeom>
            <a:avLst/>
            <a:gdLst>
              <a:gd name="T0" fmla="*/ 0 w 3355"/>
              <a:gd name="T1" fmla="*/ 2147483647 h 9"/>
              <a:gd name="T2" fmla="*/ 2147483647 w 3355"/>
              <a:gd name="T3" fmla="*/ 0 h 9"/>
              <a:gd name="T4" fmla="*/ 0 60000 65536"/>
              <a:gd name="T5" fmla="*/ 0 60000 65536"/>
              <a:gd name="T6" fmla="*/ 0 w 3355"/>
              <a:gd name="T7" fmla="*/ 0 h 9"/>
              <a:gd name="T8" fmla="*/ 3355 w 3355"/>
              <a:gd name="T9" fmla="*/ 9 h 9"/>
              <a:gd name="connsiteX0" fmla="*/ 0 w 10035"/>
              <a:gd name="connsiteY0" fmla="*/ 1304 h 1304"/>
              <a:gd name="connsiteX1" fmla="*/ 10035 w 10035"/>
              <a:gd name="connsiteY1" fmla="*/ 0 h 1304"/>
              <a:gd name="connsiteX0" fmla="*/ 0 w 10000"/>
              <a:gd name="connsiteY0" fmla="*/ 32227 h 32227"/>
              <a:gd name="connsiteX1" fmla="*/ 10000 w 10000"/>
              <a:gd name="connsiteY1" fmla="*/ 0 h 32227"/>
            </a:gdLst>
            <a:ahLst/>
            <a:cxnLst>
              <a:cxn ang="0">
                <a:pos x="connsiteX0" y="connsiteY0"/>
              </a:cxn>
              <a:cxn ang="0">
                <a:pos x="connsiteX1" y="connsiteY1"/>
              </a:cxn>
            </a:cxnLst>
            <a:rect l="l" t="t" r="r" b="b"/>
            <a:pathLst>
              <a:path w="10000" h="32227">
                <a:moveTo>
                  <a:pt x="0" y="32227"/>
                </a:moveTo>
                <a:cubicBezTo>
                  <a:pt x="3321" y="6667"/>
                  <a:pt x="6679" y="25560"/>
                  <a:pt x="1000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GB"/>
          </a:p>
        </p:txBody>
      </p:sp>
      <p:sp>
        <p:nvSpPr>
          <p:cNvPr id="419851" name="Line 11"/>
          <p:cNvSpPr>
            <a:spLocks noChangeShapeType="1"/>
          </p:cNvSpPr>
          <p:nvPr/>
        </p:nvSpPr>
        <p:spPr bwMode="auto">
          <a:xfrm flipH="1">
            <a:off x="1073942" y="1882913"/>
            <a:ext cx="7530504"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19853" name="Text Box 13"/>
          <p:cNvSpPr txBox="1">
            <a:spLocks noChangeArrowheads="1"/>
          </p:cNvSpPr>
          <p:nvPr/>
        </p:nvSpPr>
        <p:spPr bwMode="auto">
          <a:xfrm>
            <a:off x="377030" y="1671775"/>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GB" sz="1600" b="0" i="1" dirty="0"/>
              <a:t>100%</a:t>
            </a:r>
          </a:p>
        </p:txBody>
      </p:sp>
      <p:sp>
        <p:nvSpPr>
          <p:cNvPr id="419858" name="Text Box 18"/>
          <p:cNvSpPr txBox="1">
            <a:spLocks noChangeArrowheads="1"/>
          </p:cNvSpPr>
          <p:nvPr/>
        </p:nvSpPr>
        <p:spPr bwMode="auto">
          <a:xfrm>
            <a:off x="757189" y="6131063"/>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smtClean="0"/>
              <a:t>1700</a:t>
            </a:r>
            <a:endParaRPr lang="en-GB" sz="1600" b="0" i="1" dirty="0"/>
          </a:p>
        </p:txBody>
      </p:sp>
      <p:sp>
        <p:nvSpPr>
          <p:cNvPr id="419859" name="Text Box 19"/>
          <p:cNvSpPr txBox="1">
            <a:spLocks noChangeArrowheads="1"/>
          </p:cNvSpPr>
          <p:nvPr/>
        </p:nvSpPr>
        <p:spPr bwMode="auto">
          <a:xfrm>
            <a:off x="2762258" y="6113116"/>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smtClean="0"/>
              <a:t>1800</a:t>
            </a:r>
            <a:endParaRPr lang="en-GB" sz="1600" b="0" i="1" dirty="0"/>
          </a:p>
        </p:txBody>
      </p:sp>
      <p:sp>
        <p:nvSpPr>
          <p:cNvPr id="419860" name="Text Box 20"/>
          <p:cNvSpPr txBox="1">
            <a:spLocks noChangeArrowheads="1"/>
          </p:cNvSpPr>
          <p:nvPr/>
        </p:nvSpPr>
        <p:spPr bwMode="auto">
          <a:xfrm>
            <a:off x="4841215" y="6077806"/>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smtClean="0"/>
              <a:t>1900</a:t>
            </a:r>
            <a:endParaRPr lang="en-GB" sz="1600" b="0" i="1" dirty="0"/>
          </a:p>
        </p:txBody>
      </p:sp>
      <p:sp>
        <p:nvSpPr>
          <p:cNvPr id="419861" name="Text Box 21"/>
          <p:cNvSpPr txBox="1">
            <a:spLocks noChangeArrowheads="1"/>
          </p:cNvSpPr>
          <p:nvPr/>
        </p:nvSpPr>
        <p:spPr bwMode="auto">
          <a:xfrm>
            <a:off x="6869112" y="6114980"/>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smtClean="0"/>
              <a:t>2000</a:t>
            </a:r>
            <a:endParaRPr lang="en-GB" sz="1600" b="0" i="1" dirty="0"/>
          </a:p>
        </p:txBody>
      </p:sp>
      <p:sp>
        <p:nvSpPr>
          <p:cNvPr id="419876" name="Text Box 36"/>
          <p:cNvSpPr txBox="1">
            <a:spLocks noChangeArrowheads="1"/>
          </p:cNvSpPr>
          <p:nvPr/>
        </p:nvSpPr>
        <p:spPr bwMode="auto">
          <a:xfrm>
            <a:off x="1390696" y="1447007"/>
            <a:ext cx="136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Mercantylism</a:t>
            </a:r>
            <a:endParaRPr lang="pl-PL" sz="1600" b="0" i="1" dirty="0"/>
          </a:p>
        </p:txBody>
      </p:sp>
      <p:sp>
        <p:nvSpPr>
          <p:cNvPr id="419877" name="Text Box 37"/>
          <p:cNvSpPr txBox="1">
            <a:spLocks noChangeArrowheads="1"/>
          </p:cNvSpPr>
          <p:nvPr/>
        </p:nvSpPr>
        <p:spPr bwMode="auto">
          <a:xfrm>
            <a:off x="1241649" y="2509526"/>
            <a:ext cx="8322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statism</a:t>
            </a:r>
            <a:endParaRPr lang="pl-PL" sz="1600" b="0" i="1" dirty="0"/>
          </a:p>
        </p:txBody>
      </p:sp>
      <p:sp>
        <p:nvSpPr>
          <p:cNvPr id="419879" name="Text Box 39"/>
          <p:cNvSpPr txBox="1">
            <a:spLocks noChangeArrowheads="1"/>
          </p:cNvSpPr>
          <p:nvPr/>
        </p:nvSpPr>
        <p:spPr bwMode="auto">
          <a:xfrm>
            <a:off x="-132542" y="3284984"/>
            <a:ext cx="1779461" cy="338554"/>
          </a:xfrm>
          <a:prstGeom prst="rect">
            <a:avLst/>
          </a:prstGeom>
          <a:noFill/>
          <a:ln>
            <a:noFill/>
          </a:ln>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Social</a:t>
            </a:r>
            <a:r>
              <a:rPr lang="pl-PL" sz="1600" b="0" i="1" dirty="0" smtClean="0"/>
              <a:t> </a:t>
            </a:r>
            <a:r>
              <a:rPr lang="pl-PL" sz="1600" b="0" i="1" dirty="0" err="1" smtClean="0"/>
              <a:t>acceptance</a:t>
            </a:r>
            <a:endParaRPr lang="pl-PL" sz="1600" b="0" i="1" dirty="0"/>
          </a:p>
        </p:txBody>
      </p:sp>
      <p:sp>
        <p:nvSpPr>
          <p:cNvPr id="37" name="Text Box 36"/>
          <p:cNvSpPr txBox="1">
            <a:spLocks noChangeArrowheads="1"/>
          </p:cNvSpPr>
          <p:nvPr/>
        </p:nvSpPr>
        <p:spPr bwMode="auto">
          <a:xfrm>
            <a:off x="3194291" y="1447007"/>
            <a:ext cx="1949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Classical</a:t>
            </a:r>
            <a:r>
              <a:rPr lang="pl-PL" sz="1600" b="0" i="1" dirty="0" smtClean="0"/>
              <a:t> </a:t>
            </a:r>
            <a:r>
              <a:rPr lang="pl-PL" sz="1600" b="0" i="1" dirty="0" err="1" smtClean="0"/>
              <a:t>economics</a:t>
            </a:r>
            <a:endParaRPr lang="pl-PL" sz="1600" b="0" i="1" dirty="0"/>
          </a:p>
        </p:txBody>
      </p:sp>
      <p:sp>
        <p:nvSpPr>
          <p:cNvPr id="42" name="Text Box 36"/>
          <p:cNvSpPr txBox="1">
            <a:spLocks noChangeArrowheads="1"/>
          </p:cNvSpPr>
          <p:nvPr/>
        </p:nvSpPr>
        <p:spPr bwMode="auto">
          <a:xfrm>
            <a:off x="5429324" y="1447007"/>
            <a:ext cx="18760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Welfare</a:t>
            </a:r>
            <a:r>
              <a:rPr lang="pl-PL" sz="1600" b="0" i="1" dirty="0" smtClean="0"/>
              <a:t> </a:t>
            </a:r>
            <a:r>
              <a:rPr lang="pl-PL" sz="1600" b="0" i="1" dirty="0" err="1" smtClean="0"/>
              <a:t>economics</a:t>
            </a:r>
            <a:endParaRPr lang="pl-PL" sz="1600" b="0" i="1" dirty="0"/>
          </a:p>
        </p:txBody>
      </p:sp>
      <p:sp>
        <p:nvSpPr>
          <p:cNvPr id="43" name="Text Box 36"/>
          <p:cNvSpPr txBox="1">
            <a:spLocks noChangeArrowheads="1"/>
          </p:cNvSpPr>
          <p:nvPr/>
        </p:nvSpPr>
        <p:spPr bwMode="auto">
          <a:xfrm>
            <a:off x="7327523" y="1447007"/>
            <a:ext cx="181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smtClean="0"/>
              <a:t>Market </a:t>
            </a:r>
            <a:r>
              <a:rPr lang="pl-PL" sz="1600" b="0" i="1" dirty="0" err="1" smtClean="0"/>
              <a:t>economics</a:t>
            </a:r>
            <a:endParaRPr lang="pl-PL" sz="1600" b="0" i="1" dirty="0"/>
          </a:p>
        </p:txBody>
      </p:sp>
      <p:sp>
        <p:nvSpPr>
          <p:cNvPr id="44" name="Text Box 37"/>
          <p:cNvSpPr txBox="1">
            <a:spLocks noChangeArrowheads="1"/>
          </p:cNvSpPr>
          <p:nvPr/>
        </p:nvSpPr>
        <p:spPr bwMode="auto">
          <a:xfrm>
            <a:off x="1217728" y="4822546"/>
            <a:ext cx="1034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liberalism</a:t>
            </a:r>
            <a:endParaRPr lang="pl-PL" sz="1600" b="0" i="1" dirty="0"/>
          </a:p>
        </p:txBody>
      </p:sp>
      <p:sp>
        <p:nvSpPr>
          <p:cNvPr id="45" name="Text Box 37"/>
          <p:cNvSpPr txBox="1">
            <a:spLocks noChangeArrowheads="1"/>
          </p:cNvSpPr>
          <p:nvPr/>
        </p:nvSpPr>
        <p:spPr bwMode="auto">
          <a:xfrm>
            <a:off x="8210699" y="5069611"/>
            <a:ext cx="8322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statism</a:t>
            </a:r>
            <a:endParaRPr lang="pl-PL" sz="1600" b="0" i="1" dirty="0"/>
          </a:p>
        </p:txBody>
      </p:sp>
      <p:sp>
        <p:nvSpPr>
          <p:cNvPr id="46" name="Text Box 37"/>
          <p:cNvSpPr txBox="1">
            <a:spLocks noChangeArrowheads="1"/>
          </p:cNvSpPr>
          <p:nvPr/>
        </p:nvSpPr>
        <p:spPr bwMode="auto">
          <a:xfrm>
            <a:off x="8131903" y="2440434"/>
            <a:ext cx="1034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liberalism</a:t>
            </a:r>
            <a:endParaRPr lang="pl-PL" sz="1600" b="0" i="1" dirty="0"/>
          </a:p>
        </p:txBody>
      </p:sp>
      <p:sp>
        <p:nvSpPr>
          <p:cNvPr id="3" name="Dowolny kształt 2"/>
          <p:cNvSpPr/>
          <p:nvPr/>
        </p:nvSpPr>
        <p:spPr>
          <a:xfrm>
            <a:off x="1046922" y="2036395"/>
            <a:ext cx="7248939" cy="3814521"/>
          </a:xfrm>
          <a:custGeom>
            <a:avLst/>
            <a:gdLst>
              <a:gd name="connsiteX0" fmla="*/ 0 w 7248939"/>
              <a:gd name="connsiteY0" fmla="*/ 826075 h 3814521"/>
              <a:gd name="connsiteX1" fmla="*/ 291548 w 7248939"/>
              <a:gd name="connsiteY1" fmla="*/ 561031 h 3814521"/>
              <a:gd name="connsiteX2" fmla="*/ 503582 w 7248939"/>
              <a:gd name="connsiteY2" fmla="*/ 335744 h 3814521"/>
              <a:gd name="connsiteX3" fmla="*/ 808382 w 7248939"/>
              <a:gd name="connsiteY3" fmla="*/ 229727 h 3814521"/>
              <a:gd name="connsiteX4" fmla="*/ 1099930 w 7248939"/>
              <a:gd name="connsiteY4" fmla="*/ 150214 h 3814521"/>
              <a:gd name="connsiteX5" fmla="*/ 1404730 w 7248939"/>
              <a:gd name="connsiteY5" fmla="*/ 203222 h 3814521"/>
              <a:gd name="connsiteX6" fmla="*/ 1696278 w 7248939"/>
              <a:gd name="connsiteY6" fmla="*/ 375501 h 3814521"/>
              <a:gd name="connsiteX7" fmla="*/ 1881808 w 7248939"/>
              <a:gd name="connsiteY7" fmla="*/ 759814 h 3814521"/>
              <a:gd name="connsiteX8" fmla="*/ 2107095 w 7248939"/>
              <a:gd name="connsiteY8" fmla="*/ 1501935 h 3814521"/>
              <a:gd name="connsiteX9" fmla="*/ 2385391 w 7248939"/>
              <a:gd name="connsiteY9" fmla="*/ 2800648 h 3814521"/>
              <a:gd name="connsiteX10" fmla="*/ 2557669 w 7248939"/>
              <a:gd name="connsiteY10" fmla="*/ 3463257 h 3814521"/>
              <a:gd name="connsiteX11" fmla="*/ 2849217 w 7248939"/>
              <a:gd name="connsiteY11" fmla="*/ 3768057 h 3814521"/>
              <a:gd name="connsiteX12" fmla="*/ 3339548 w 7248939"/>
              <a:gd name="connsiteY12" fmla="*/ 3794562 h 3814521"/>
              <a:gd name="connsiteX13" fmla="*/ 3710608 w 7248939"/>
              <a:gd name="connsiteY13" fmla="*/ 3582527 h 3814521"/>
              <a:gd name="connsiteX14" fmla="*/ 3922643 w 7248939"/>
              <a:gd name="connsiteY14" fmla="*/ 3052440 h 3814521"/>
              <a:gd name="connsiteX15" fmla="*/ 4068417 w 7248939"/>
              <a:gd name="connsiteY15" fmla="*/ 2509101 h 3814521"/>
              <a:gd name="connsiteX16" fmla="*/ 4227443 w 7248939"/>
              <a:gd name="connsiteY16" fmla="*/ 1819988 h 3814521"/>
              <a:gd name="connsiteX17" fmla="*/ 4412974 w 7248939"/>
              <a:gd name="connsiteY17" fmla="*/ 1064614 h 3814521"/>
              <a:gd name="connsiteX18" fmla="*/ 4572000 w 7248939"/>
              <a:gd name="connsiteY18" fmla="*/ 428509 h 3814521"/>
              <a:gd name="connsiteX19" fmla="*/ 4810539 w 7248939"/>
              <a:gd name="connsiteY19" fmla="*/ 83953 h 3814521"/>
              <a:gd name="connsiteX20" fmla="*/ 5102087 w 7248939"/>
              <a:gd name="connsiteY20" fmla="*/ 4440 h 3814521"/>
              <a:gd name="connsiteX21" fmla="*/ 5499652 w 7248939"/>
              <a:gd name="connsiteY21" fmla="*/ 30944 h 3814521"/>
              <a:gd name="connsiteX22" fmla="*/ 5791200 w 7248939"/>
              <a:gd name="connsiteY22" fmla="*/ 203222 h 3814521"/>
              <a:gd name="connsiteX23" fmla="*/ 5963478 w 7248939"/>
              <a:gd name="connsiteY23" fmla="*/ 667048 h 3814521"/>
              <a:gd name="connsiteX24" fmla="*/ 6135756 w 7248939"/>
              <a:gd name="connsiteY24" fmla="*/ 1144127 h 3814521"/>
              <a:gd name="connsiteX25" fmla="*/ 6374295 w 7248939"/>
              <a:gd name="connsiteY25" fmla="*/ 1952509 h 3814521"/>
              <a:gd name="connsiteX26" fmla="*/ 6559826 w 7248939"/>
              <a:gd name="connsiteY26" fmla="*/ 2615118 h 3814521"/>
              <a:gd name="connsiteX27" fmla="*/ 6705600 w 7248939"/>
              <a:gd name="connsiteY27" fmla="*/ 3052440 h 3814521"/>
              <a:gd name="connsiteX28" fmla="*/ 6930887 w 7248939"/>
              <a:gd name="connsiteY28" fmla="*/ 3622283 h 3814521"/>
              <a:gd name="connsiteX29" fmla="*/ 7248939 w 7248939"/>
              <a:gd name="connsiteY29" fmla="*/ 3728301 h 3814521"/>
              <a:gd name="connsiteX0" fmla="*/ 0 w 7248939"/>
              <a:gd name="connsiteY0" fmla="*/ 826075 h 3814521"/>
              <a:gd name="connsiteX1" fmla="*/ 291548 w 7248939"/>
              <a:gd name="connsiteY1" fmla="*/ 561031 h 3814521"/>
              <a:gd name="connsiteX2" fmla="*/ 516834 w 7248939"/>
              <a:gd name="connsiteY2" fmla="*/ 375500 h 3814521"/>
              <a:gd name="connsiteX3" fmla="*/ 808382 w 7248939"/>
              <a:gd name="connsiteY3" fmla="*/ 229727 h 3814521"/>
              <a:gd name="connsiteX4" fmla="*/ 1099930 w 7248939"/>
              <a:gd name="connsiteY4" fmla="*/ 150214 h 3814521"/>
              <a:gd name="connsiteX5" fmla="*/ 1404730 w 7248939"/>
              <a:gd name="connsiteY5" fmla="*/ 203222 h 3814521"/>
              <a:gd name="connsiteX6" fmla="*/ 1696278 w 7248939"/>
              <a:gd name="connsiteY6" fmla="*/ 375501 h 3814521"/>
              <a:gd name="connsiteX7" fmla="*/ 1881808 w 7248939"/>
              <a:gd name="connsiteY7" fmla="*/ 759814 h 3814521"/>
              <a:gd name="connsiteX8" fmla="*/ 2107095 w 7248939"/>
              <a:gd name="connsiteY8" fmla="*/ 1501935 h 3814521"/>
              <a:gd name="connsiteX9" fmla="*/ 2385391 w 7248939"/>
              <a:gd name="connsiteY9" fmla="*/ 2800648 h 3814521"/>
              <a:gd name="connsiteX10" fmla="*/ 2557669 w 7248939"/>
              <a:gd name="connsiteY10" fmla="*/ 3463257 h 3814521"/>
              <a:gd name="connsiteX11" fmla="*/ 2849217 w 7248939"/>
              <a:gd name="connsiteY11" fmla="*/ 3768057 h 3814521"/>
              <a:gd name="connsiteX12" fmla="*/ 3339548 w 7248939"/>
              <a:gd name="connsiteY12" fmla="*/ 3794562 h 3814521"/>
              <a:gd name="connsiteX13" fmla="*/ 3710608 w 7248939"/>
              <a:gd name="connsiteY13" fmla="*/ 3582527 h 3814521"/>
              <a:gd name="connsiteX14" fmla="*/ 3922643 w 7248939"/>
              <a:gd name="connsiteY14" fmla="*/ 3052440 h 3814521"/>
              <a:gd name="connsiteX15" fmla="*/ 4068417 w 7248939"/>
              <a:gd name="connsiteY15" fmla="*/ 2509101 h 3814521"/>
              <a:gd name="connsiteX16" fmla="*/ 4227443 w 7248939"/>
              <a:gd name="connsiteY16" fmla="*/ 1819988 h 3814521"/>
              <a:gd name="connsiteX17" fmla="*/ 4412974 w 7248939"/>
              <a:gd name="connsiteY17" fmla="*/ 1064614 h 3814521"/>
              <a:gd name="connsiteX18" fmla="*/ 4572000 w 7248939"/>
              <a:gd name="connsiteY18" fmla="*/ 428509 h 3814521"/>
              <a:gd name="connsiteX19" fmla="*/ 4810539 w 7248939"/>
              <a:gd name="connsiteY19" fmla="*/ 83953 h 3814521"/>
              <a:gd name="connsiteX20" fmla="*/ 5102087 w 7248939"/>
              <a:gd name="connsiteY20" fmla="*/ 4440 h 3814521"/>
              <a:gd name="connsiteX21" fmla="*/ 5499652 w 7248939"/>
              <a:gd name="connsiteY21" fmla="*/ 30944 h 3814521"/>
              <a:gd name="connsiteX22" fmla="*/ 5791200 w 7248939"/>
              <a:gd name="connsiteY22" fmla="*/ 203222 h 3814521"/>
              <a:gd name="connsiteX23" fmla="*/ 5963478 w 7248939"/>
              <a:gd name="connsiteY23" fmla="*/ 667048 h 3814521"/>
              <a:gd name="connsiteX24" fmla="*/ 6135756 w 7248939"/>
              <a:gd name="connsiteY24" fmla="*/ 1144127 h 3814521"/>
              <a:gd name="connsiteX25" fmla="*/ 6374295 w 7248939"/>
              <a:gd name="connsiteY25" fmla="*/ 1952509 h 3814521"/>
              <a:gd name="connsiteX26" fmla="*/ 6559826 w 7248939"/>
              <a:gd name="connsiteY26" fmla="*/ 2615118 h 3814521"/>
              <a:gd name="connsiteX27" fmla="*/ 6705600 w 7248939"/>
              <a:gd name="connsiteY27" fmla="*/ 3052440 h 3814521"/>
              <a:gd name="connsiteX28" fmla="*/ 6930887 w 7248939"/>
              <a:gd name="connsiteY28" fmla="*/ 3622283 h 3814521"/>
              <a:gd name="connsiteX29" fmla="*/ 7248939 w 7248939"/>
              <a:gd name="connsiteY29" fmla="*/ 3728301 h 381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48939" h="3814521">
                <a:moveTo>
                  <a:pt x="0" y="826075"/>
                </a:moveTo>
                <a:cubicBezTo>
                  <a:pt x="103809" y="734414"/>
                  <a:pt x="205409" y="636127"/>
                  <a:pt x="291548" y="561031"/>
                </a:cubicBezTo>
                <a:cubicBezTo>
                  <a:pt x="377687" y="485935"/>
                  <a:pt x="430695" y="430717"/>
                  <a:pt x="516834" y="375500"/>
                </a:cubicBezTo>
                <a:cubicBezTo>
                  <a:pt x="602973" y="320283"/>
                  <a:pt x="711199" y="267275"/>
                  <a:pt x="808382" y="229727"/>
                </a:cubicBezTo>
                <a:cubicBezTo>
                  <a:pt x="905565" y="192179"/>
                  <a:pt x="1000539" y="154631"/>
                  <a:pt x="1099930" y="150214"/>
                </a:cubicBezTo>
                <a:cubicBezTo>
                  <a:pt x="1199321" y="145797"/>
                  <a:pt x="1305339" y="165674"/>
                  <a:pt x="1404730" y="203222"/>
                </a:cubicBezTo>
                <a:cubicBezTo>
                  <a:pt x="1504121" y="240770"/>
                  <a:pt x="1616765" y="282736"/>
                  <a:pt x="1696278" y="375501"/>
                </a:cubicBezTo>
                <a:cubicBezTo>
                  <a:pt x="1775791" y="468266"/>
                  <a:pt x="1813339" y="572075"/>
                  <a:pt x="1881808" y="759814"/>
                </a:cubicBezTo>
                <a:cubicBezTo>
                  <a:pt x="1950277" y="947553"/>
                  <a:pt x="2023164" y="1161796"/>
                  <a:pt x="2107095" y="1501935"/>
                </a:cubicBezTo>
                <a:cubicBezTo>
                  <a:pt x="2191026" y="1842074"/>
                  <a:pt x="2310295" y="2473761"/>
                  <a:pt x="2385391" y="2800648"/>
                </a:cubicBezTo>
                <a:cubicBezTo>
                  <a:pt x="2460487" y="3127535"/>
                  <a:pt x="2480365" y="3302022"/>
                  <a:pt x="2557669" y="3463257"/>
                </a:cubicBezTo>
                <a:cubicBezTo>
                  <a:pt x="2634973" y="3624492"/>
                  <a:pt x="2718904" y="3712840"/>
                  <a:pt x="2849217" y="3768057"/>
                </a:cubicBezTo>
                <a:cubicBezTo>
                  <a:pt x="2979530" y="3823275"/>
                  <a:pt x="3195983" y="3825484"/>
                  <a:pt x="3339548" y="3794562"/>
                </a:cubicBezTo>
                <a:cubicBezTo>
                  <a:pt x="3483113" y="3763640"/>
                  <a:pt x="3613426" y="3706214"/>
                  <a:pt x="3710608" y="3582527"/>
                </a:cubicBezTo>
                <a:cubicBezTo>
                  <a:pt x="3807791" y="3458840"/>
                  <a:pt x="3863008" y="3231344"/>
                  <a:pt x="3922643" y="3052440"/>
                </a:cubicBezTo>
                <a:cubicBezTo>
                  <a:pt x="3982278" y="2873536"/>
                  <a:pt x="4017617" y="2714510"/>
                  <a:pt x="4068417" y="2509101"/>
                </a:cubicBezTo>
                <a:cubicBezTo>
                  <a:pt x="4119217" y="2303692"/>
                  <a:pt x="4170017" y="2060736"/>
                  <a:pt x="4227443" y="1819988"/>
                </a:cubicBezTo>
                <a:cubicBezTo>
                  <a:pt x="4284869" y="1579240"/>
                  <a:pt x="4355548" y="1296527"/>
                  <a:pt x="4412974" y="1064614"/>
                </a:cubicBezTo>
                <a:cubicBezTo>
                  <a:pt x="4470400" y="832701"/>
                  <a:pt x="4505739" y="591952"/>
                  <a:pt x="4572000" y="428509"/>
                </a:cubicBezTo>
                <a:cubicBezTo>
                  <a:pt x="4638261" y="265066"/>
                  <a:pt x="4722191" y="154631"/>
                  <a:pt x="4810539" y="83953"/>
                </a:cubicBezTo>
                <a:cubicBezTo>
                  <a:pt x="4898887" y="13275"/>
                  <a:pt x="4987235" y="13275"/>
                  <a:pt x="5102087" y="4440"/>
                </a:cubicBezTo>
                <a:cubicBezTo>
                  <a:pt x="5216939" y="-4395"/>
                  <a:pt x="5384800" y="-2186"/>
                  <a:pt x="5499652" y="30944"/>
                </a:cubicBezTo>
                <a:cubicBezTo>
                  <a:pt x="5614504" y="64074"/>
                  <a:pt x="5713896" y="97205"/>
                  <a:pt x="5791200" y="203222"/>
                </a:cubicBezTo>
                <a:cubicBezTo>
                  <a:pt x="5868504" y="309239"/>
                  <a:pt x="5906052" y="510231"/>
                  <a:pt x="5963478" y="667048"/>
                </a:cubicBezTo>
                <a:cubicBezTo>
                  <a:pt x="6020904" y="823865"/>
                  <a:pt x="6067287" y="929884"/>
                  <a:pt x="6135756" y="1144127"/>
                </a:cubicBezTo>
                <a:cubicBezTo>
                  <a:pt x="6204225" y="1358370"/>
                  <a:pt x="6303617" y="1707344"/>
                  <a:pt x="6374295" y="1952509"/>
                </a:cubicBezTo>
                <a:cubicBezTo>
                  <a:pt x="6444973" y="2197674"/>
                  <a:pt x="6504609" y="2431796"/>
                  <a:pt x="6559826" y="2615118"/>
                </a:cubicBezTo>
                <a:cubicBezTo>
                  <a:pt x="6615044" y="2798440"/>
                  <a:pt x="6643757" y="2884579"/>
                  <a:pt x="6705600" y="3052440"/>
                </a:cubicBezTo>
                <a:cubicBezTo>
                  <a:pt x="6767443" y="3220301"/>
                  <a:pt x="6840331" y="3509640"/>
                  <a:pt x="6930887" y="3622283"/>
                </a:cubicBezTo>
                <a:cubicBezTo>
                  <a:pt x="7021443" y="3734926"/>
                  <a:pt x="7248939" y="3728301"/>
                  <a:pt x="7248939" y="3728301"/>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owolny kształt 3"/>
          <p:cNvSpPr/>
          <p:nvPr/>
        </p:nvSpPr>
        <p:spPr>
          <a:xfrm>
            <a:off x="1033670" y="2100697"/>
            <a:ext cx="7394713" cy="3839590"/>
          </a:xfrm>
          <a:custGeom>
            <a:avLst/>
            <a:gdLst>
              <a:gd name="connsiteX0" fmla="*/ 0 w 7394713"/>
              <a:gd name="connsiteY0" fmla="*/ 2935129 h 3839590"/>
              <a:gd name="connsiteX1" fmla="*/ 318052 w 7394713"/>
              <a:gd name="connsiteY1" fmla="*/ 3319442 h 3839590"/>
              <a:gd name="connsiteX2" fmla="*/ 543339 w 7394713"/>
              <a:gd name="connsiteY2" fmla="*/ 3504973 h 3839590"/>
              <a:gd name="connsiteX3" fmla="*/ 848139 w 7394713"/>
              <a:gd name="connsiteY3" fmla="*/ 3677251 h 3839590"/>
              <a:gd name="connsiteX4" fmla="*/ 1338469 w 7394713"/>
              <a:gd name="connsiteY4" fmla="*/ 3663999 h 3839590"/>
              <a:gd name="connsiteX5" fmla="*/ 1656521 w 7394713"/>
              <a:gd name="connsiteY5" fmla="*/ 3465216 h 3839590"/>
              <a:gd name="connsiteX6" fmla="*/ 1921565 w 7394713"/>
              <a:gd name="connsiteY6" fmla="*/ 2882120 h 3839590"/>
              <a:gd name="connsiteX7" fmla="*/ 2093843 w 7394713"/>
              <a:gd name="connsiteY7" fmla="*/ 2285773 h 3839590"/>
              <a:gd name="connsiteX8" fmla="*/ 2305878 w 7394713"/>
              <a:gd name="connsiteY8" fmla="*/ 1543651 h 3839590"/>
              <a:gd name="connsiteX9" fmla="*/ 2478156 w 7394713"/>
              <a:gd name="connsiteY9" fmla="*/ 801529 h 3839590"/>
              <a:gd name="connsiteX10" fmla="*/ 2570921 w 7394713"/>
              <a:gd name="connsiteY10" fmla="*/ 364207 h 3839590"/>
              <a:gd name="connsiteX11" fmla="*/ 2769704 w 7394713"/>
              <a:gd name="connsiteY11" fmla="*/ 112416 h 3839590"/>
              <a:gd name="connsiteX12" fmla="*/ 3114260 w 7394713"/>
              <a:gd name="connsiteY12" fmla="*/ 6399 h 3839590"/>
              <a:gd name="connsiteX13" fmla="*/ 3405808 w 7394713"/>
              <a:gd name="connsiteY13" fmla="*/ 32903 h 3839590"/>
              <a:gd name="connsiteX14" fmla="*/ 3657600 w 7394713"/>
              <a:gd name="connsiteY14" fmla="*/ 205181 h 3839590"/>
              <a:gd name="connsiteX15" fmla="*/ 3763617 w 7394713"/>
              <a:gd name="connsiteY15" fmla="*/ 364207 h 3839590"/>
              <a:gd name="connsiteX16" fmla="*/ 3922643 w 7394713"/>
              <a:gd name="connsiteY16" fmla="*/ 907546 h 3839590"/>
              <a:gd name="connsiteX17" fmla="*/ 4094921 w 7394713"/>
              <a:gd name="connsiteY17" fmla="*/ 1596660 h 3839590"/>
              <a:gd name="connsiteX18" fmla="*/ 4267200 w 7394713"/>
              <a:gd name="connsiteY18" fmla="*/ 2179755 h 3839590"/>
              <a:gd name="connsiteX19" fmla="*/ 4399721 w 7394713"/>
              <a:gd name="connsiteY19" fmla="*/ 2842364 h 3839590"/>
              <a:gd name="connsiteX20" fmla="*/ 4532243 w 7394713"/>
              <a:gd name="connsiteY20" fmla="*/ 3345946 h 3839590"/>
              <a:gd name="connsiteX21" fmla="*/ 4717773 w 7394713"/>
              <a:gd name="connsiteY21" fmla="*/ 3677251 h 3839590"/>
              <a:gd name="connsiteX22" fmla="*/ 4956313 w 7394713"/>
              <a:gd name="connsiteY22" fmla="*/ 3809773 h 3839590"/>
              <a:gd name="connsiteX23" fmla="*/ 5247860 w 7394713"/>
              <a:gd name="connsiteY23" fmla="*/ 3836277 h 3839590"/>
              <a:gd name="connsiteX24" fmla="*/ 5539408 w 7394713"/>
              <a:gd name="connsiteY24" fmla="*/ 3756764 h 3839590"/>
              <a:gd name="connsiteX25" fmla="*/ 5857460 w 7394713"/>
              <a:gd name="connsiteY25" fmla="*/ 3451964 h 3839590"/>
              <a:gd name="connsiteX26" fmla="*/ 6109252 w 7394713"/>
              <a:gd name="connsiteY26" fmla="*/ 2749599 h 3839590"/>
              <a:gd name="connsiteX27" fmla="*/ 6480313 w 7394713"/>
              <a:gd name="connsiteY27" fmla="*/ 1689425 h 3839590"/>
              <a:gd name="connsiteX28" fmla="*/ 6639339 w 7394713"/>
              <a:gd name="connsiteY28" fmla="*/ 1159338 h 3839590"/>
              <a:gd name="connsiteX29" fmla="*/ 6798365 w 7394713"/>
              <a:gd name="connsiteY29" fmla="*/ 708764 h 3839590"/>
              <a:gd name="connsiteX30" fmla="*/ 6930887 w 7394713"/>
              <a:gd name="connsiteY30" fmla="*/ 430468 h 3839590"/>
              <a:gd name="connsiteX31" fmla="*/ 7129669 w 7394713"/>
              <a:gd name="connsiteY31" fmla="*/ 231686 h 3839590"/>
              <a:gd name="connsiteX32" fmla="*/ 7301947 w 7394713"/>
              <a:gd name="connsiteY32" fmla="*/ 138920 h 3839590"/>
              <a:gd name="connsiteX33" fmla="*/ 7394713 w 7394713"/>
              <a:gd name="connsiteY33" fmla="*/ 138920 h 383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94713" h="3839590">
                <a:moveTo>
                  <a:pt x="0" y="2935129"/>
                </a:moveTo>
                <a:cubicBezTo>
                  <a:pt x="113748" y="3079798"/>
                  <a:pt x="227496" y="3224468"/>
                  <a:pt x="318052" y="3319442"/>
                </a:cubicBezTo>
                <a:cubicBezTo>
                  <a:pt x="408608" y="3414416"/>
                  <a:pt x="454991" y="3445338"/>
                  <a:pt x="543339" y="3504973"/>
                </a:cubicBezTo>
                <a:cubicBezTo>
                  <a:pt x="631687" y="3564608"/>
                  <a:pt x="715617" y="3650747"/>
                  <a:pt x="848139" y="3677251"/>
                </a:cubicBezTo>
                <a:cubicBezTo>
                  <a:pt x="980661" y="3703755"/>
                  <a:pt x="1203739" y="3699338"/>
                  <a:pt x="1338469" y="3663999"/>
                </a:cubicBezTo>
                <a:cubicBezTo>
                  <a:pt x="1473199" y="3628660"/>
                  <a:pt x="1559338" y="3595529"/>
                  <a:pt x="1656521" y="3465216"/>
                </a:cubicBezTo>
                <a:cubicBezTo>
                  <a:pt x="1753704" y="3334903"/>
                  <a:pt x="1848678" y="3078694"/>
                  <a:pt x="1921565" y="2882120"/>
                </a:cubicBezTo>
                <a:cubicBezTo>
                  <a:pt x="1994452" y="2685546"/>
                  <a:pt x="2029791" y="2508851"/>
                  <a:pt x="2093843" y="2285773"/>
                </a:cubicBezTo>
                <a:cubicBezTo>
                  <a:pt x="2157895" y="2062695"/>
                  <a:pt x="2241826" y="1791025"/>
                  <a:pt x="2305878" y="1543651"/>
                </a:cubicBezTo>
                <a:cubicBezTo>
                  <a:pt x="2369930" y="1296277"/>
                  <a:pt x="2433982" y="998103"/>
                  <a:pt x="2478156" y="801529"/>
                </a:cubicBezTo>
                <a:cubicBezTo>
                  <a:pt x="2522330" y="604955"/>
                  <a:pt x="2522330" y="479059"/>
                  <a:pt x="2570921" y="364207"/>
                </a:cubicBezTo>
                <a:cubicBezTo>
                  <a:pt x="2619512" y="249355"/>
                  <a:pt x="2679147" y="172051"/>
                  <a:pt x="2769704" y="112416"/>
                </a:cubicBezTo>
                <a:cubicBezTo>
                  <a:pt x="2860261" y="52781"/>
                  <a:pt x="3008243" y="19651"/>
                  <a:pt x="3114260" y="6399"/>
                </a:cubicBezTo>
                <a:cubicBezTo>
                  <a:pt x="3220277" y="-6853"/>
                  <a:pt x="3315251" y="-227"/>
                  <a:pt x="3405808" y="32903"/>
                </a:cubicBezTo>
                <a:cubicBezTo>
                  <a:pt x="3496365" y="66033"/>
                  <a:pt x="3597965" y="149964"/>
                  <a:pt x="3657600" y="205181"/>
                </a:cubicBezTo>
                <a:cubicBezTo>
                  <a:pt x="3717235" y="260398"/>
                  <a:pt x="3719443" y="247146"/>
                  <a:pt x="3763617" y="364207"/>
                </a:cubicBezTo>
                <a:cubicBezTo>
                  <a:pt x="3807791" y="481268"/>
                  <a:pt x="3867426" y="702137"/>
                  <a:pt x="3922643" y="907546"/>
                </a:cubicBezTo>
                <a:cubicBezTo>
                  <a:pt x="3977860" y="1112955"/>
                  <a:pt x="4037495" y="1384625"/>
                  <a:pt x="4094921" y="1596660"/>
                </a:cubicBezTo>
                <a:cubicBezTo>
                  <a:pt x="4152347" y="1808695"/>
                  <a:pt x="4216400" y="1972138"/>
                  <a:pt x="4267200" y="2179755"/>
                </a:cubicBezTo>
                <a:cubicBezTo>
                  <a:pt x="4318000" y="2387372"/>
                  <a:pt x="4355547" y="2647999"/>
                  <a:pt x="4399721" y="2842364"/>
                </a:cubicBezTo>
                <a:cubicBezTo>
                  <a:pt x="4443895" y="3036729"/>
                  <a:pt x="4479234" y="3206798"/>
                  <a:pt x="4532243" y="3345946"/>
                </a:cubicBezTo>
                <a:cubicBezTo>
                  <a:pt x="4585252" y="3485094"/>
                  <a:pt x="4647095" y="3599947"/>
                  <a:pt x="4717773" y="3677251"/>
                </a:cubicBezTo>
                <a:cubicBezTo>
                  <a:pt x="4788451" y="3754556"/>
                  <a:pt x="4867965" y="3783269"/>
                  <a:pt x="4956313" y="3809773"/>
                </a:cubicBezTo>
                <a:cubicBezTo>
                  <a:pt x="5044661" y="3836277"/>
                  <a:pt x="5150678" y="3845112"/>
                  <a:pt x="5247860" y="3836277"/>
                </a:cubicBezTo>
                <a:cubicBezTo>
                  <a:pt x="5345042" y="3827442"/>
                  <a:pt x="5437808" y="3820816"/>
                  <a:pt x="5539408" y="3756764"/>
                </a:cubicBezTo>
                <a:cubicBezTo>
                  <a:pt x="5641008" y="3692712"/>
                  <a:pt x="5762486" y="3619825"/>
                  <a:pt x="5857460" y="3451964"/>
                </a:cubicBezTo>
                <a:cubicBezTo>
                  <a:pt x="5952434" y="3284103"/>
                  <a:pt x="6005443" y="3043355"/>
                  <a:pt x="6109252" y="2749599"/>
                </a:cubicBezTo>
                <a:cubicBezTo>
                  <a:pt x="6213061" y="2455843"/>
                  <a:pt x="6391965" y="1954469"/>
                  <a:pt x="6480313" y="1689425"/>
                </a:cubicBezTo>
                <a:cubicBezTo>
                  <a:pt x="6568661" y="1424381"/>
                  <a:pt x="6586330" y="1322781"/>
                  <a:pt x="6639339" y="1159338"/>
                </a:cubicBezTo>
                <a:cubicBezTo>
                  <a:pt x="6692348" y="995895"/>
                  <a:pt x="6749774" y="830242"/>
                  <a:pt x="6798365" y="708764"/>
                </a:cubicBezTo>
                <a:cubicBezTo>
                  <a:pt x="6846956" y="587286"/>
                  <a:pt x="6875670" y="509981"/>
                  <a:pt x="6930887" y="430468"/>
                </a:cubicBezTo>
                <a:cubicBezTo>
                  <a:pt x="6986104" y="350955"/>
                  <a:pt x="7067826" y="280277"/>
                  <a:pt x="7129669" y="231686"/>
                </a:cubicBezTo>
                <a:cubicBezTo>
                  <a:pt x="7191512" y="183095"/>
                  <a:pt x="7257773" y="154381"/>
                  <a:pt x="7301947" y="138920"/>
                </a:cubicBezTo>
                <a:cubicBezTo>
                  <a:pt x="7346121" y="123459"/>
                  <a:pt x="7370417" y="131189"/>
                  <a:pt x="7394713" y="138920"/>
                </a:cubicBezTo>
              </a:path>
            </a:pathLst>
          </a:custGeom>
          <a:noFill/>
          <a:ln w="5715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Box 36"/>
          <p:cNvSpPr txBox="1">
            <a:spLocks noChangeArrowheads="1"/>
          </p:cNvSpPr>
          <p:nvPr/>
        </p:nvSpPr>
        <p:spPr bwMode="auto">
          <a:xfrm>
            <a:off x="6620053" y="980728"/>
            <a:ext cx="25729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Sharing</a:t>
            </a:r>
            <a:r>
              <a:rPr lang="pl-PL" sz="1600" b="0" i="1" dirty="0" smtClean="0"/>
              <a:t> market </a:t>
            </a:r>
            <a:r>
              <a:rPr lang="pl-PL" sz="1600" b="0" i="1" dirty="0" err="1" smtClean="0"/>
              <a:t>economics</a:t>
            </a:r>
            <a:endParaRPr lang="pl-PL" sz="1600" b="0" i="1" dirty="0"/>
          </a:p>
        </p:txBody>
      </p:sp>
      <p:sp>
        <p:nvSpPr>
          <p:cNvPr id="24" name="Text Box 36"/>
          <p:cNvSpPr txBox="1">
            <a:spLocks noChangeArrowheads="1"/>
          </p:cNvSpPr>
          <p:nvPr/>
        </p:nvSpPr>
        <p:spPr bwMode="auto">
          <a:xfrm>
            <a:off x="5954555" y="489518"/>
            <a:ext cx="3224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pl-PL" sz="1600" b="0" i="1" dirty="0" err="1" smtClean="0"/>
              <a:t>Self-organizing</a:t>
            </a:r>
            <a:r>
              <a:rPr lang="pl-PL" sz="1600" b="0" i="1" dirty="0" smtClean="0"/>
              <a:t> market </a:t>
            </a:r>
            <a:r>
              <a:rPr lang="pl-PL" sz="1600" b="0" i="1" dirty="0" err="1" smtClean="0"/>
              <a:t>economics</a:t>
            </a:r>
            <a:endParaRPr lang="pl-PL" sz="1600" b="0" i="1" dirty="0"/>
          </a:p>
        </p:txBody>
      </p:sp>
      <p:cxnSp>
        <p:nvCxnSpPr>
          <p:cNvPr id="5" name="Łącznik prostoliniowy 4"/>
          <p:cNvCxnSpPr/>
          <p:nvPr/>
        </p:nvCxnSpPr>
        <p:spPr>
          <a:xfrm flipV="1">
            <a:off x="7502619" y="1882913"/>
            <a:ext cx="0" cy="4188931"/>
          </a:xfrm>
          <a:prstGeom prst="line">
            <a:avLst/>
          </a:prstGeom>
          <a:ln w="889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0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847"/>
                                        </p:tgtEl>
                                        <p:attrNameLst>
                                          <p:attrName>style.visibility</p:attrName>
                                        </p:attrNameLst>
                                      </p:cBhvr>
                                      <p:to>
                                        <p:strVal val="visible"/>
                                      </p:to>
                                    </p:set>
                                    <p:animEffect transition="in" filter="wipe(down)">
                                      <p:cBhvr>
                                        <p:cTn id="7" dur="500"/>
                                        <p:tgtEl>
                                          <p:spTgt spid="41984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9848"/>
                                        </p:tgtEl>
                                        <p:attrNameLst>
                                          <p:attrName>style.visibility</p:attrName>
                                        </p:attrNameLst>
                                      </p:cBhvr>
                                      <p:to>
                                        <p:strVal val="visible"/>
                                      </p:to>
                                    </p:set>
                                    <p:animEffect transition="in" filter="wipe(left)">
                                      <p:cBhvr>
                                        <p:cTn id="10" dur="500"/>
                                        <p:tgtEl>
                                          <p:spTgt spid="419848"/>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419851"/>
                                        </p:tgtEl>
                                        <p:attrNameLst>
                                          <p:attrName>style.visibility</p:attrName>
                                        </p:attrNameLst>
                                      </p:cBhvr>
                                      <p:to>
                                        <p:strVal val="visible"/>
                                      </p:to>
                                    </p:set>
                                    <p:anim calcmode="lin" valueType="num">
                                      <p:cBhvr>
                                        <p:cTn id="13" dur="1000" fill="hold"/>
                                        <p:tgtEl>
                                          <p:spTgt spid="419851"/>
                                        </p:tgtEl>
                                        <p:attrNameLst>
                                          <p:attrName>ppt_w</p:attrName>
                                        </p:attrNameLst>
                                      </p:cBhvr>
                                      <p:tavLst>
                                        <p:tav tm="0">
                                          <p:val>
                                            <p:strVal val="#ppt_w*0.70"/>
                                          </p:val>
                                        </p:tav>
                                        <p:tav tm="100000">
                                          <p:val>
                                            <p:strVal val="#ppt_w"/>
                                          </p:val>
                                        </p:tav>
                                      </p:tavLst>
                                    </p:anim>
                                    <p:anim calcmode="lin" valueType="num">
                                      <p:cBhvr>
                                        <p:cTn id="14" dur="1000" fill="hold"/>
                                        <p:tgtEl>
                                          <p:spTgt spid="419851"/>
                                        </p:tgtEl>
                                        <p:attrNameLst>
                                          <p:attrName>ppt_h</p:attrName>
                                        </p:attrNameLst>
                                      </p:cBhvr>
                                      <p:tavLst>
                                        <p:tav tm="0">
                                          <p:val>
                                            <p:strVal val="#ppt_h"/>
                                          </p:val>
                                        </p:tav>
                                        <p:tav tm="100000">
                                          <p:val>
                                            <p:strVal val="#ppt_h"/>
                                          </p:val>
                                        </p:tav>
                                      </p:tavLst>
                                    </p:anim>
                                    <p:animEffect transition="in" filter="fade">
                                      <p:cBhvr>
                                        <p:cTn id="15" dur="1000"/>
                                        <p:tgtEl>
                                          <p:spTgt spid="419851"/>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419853"/>
                                        </p:tgtEl>
                                        <p:attrNameLst>
                                          <p:attrName>style.visibility</p:attrName>
                                        </p:attrNameLst>
                                      </p:cBhvr>
                                      <p:to>
                                        <p:strVal val="visible"/>
                                      </p:to>
                                    </p:set>
                                    <p:anim calcmode="lin" valueType="num">
                                      <p:cBhvr>
                                        <p:cTn id="18" dur="500" fill="hold"/>
                                        <p:tgtEl>
                                          <p:spTgt spid="419853"/>
                                        </p:tgtEl>
                                        <p:attrNameLst>
                                          <p:attrName>ppt_w</p:attrName>
                                        </p:attrNameLst>
                                      </p:cBhvr>
                                      <p:tavLst>
                                        <p:tav tm="0">
                                          <p:val>
                                            <p:fltVal val="0"/>
                                          </p:val>
                                        </p:tav>
                                        <p:tav tm="100000">
                                          <p:val>
                                            <p:strVal val="#ppt_w"/>
                                          </p:val>
                                        </p:tav>
                                      </p:tavLst>
                                    </p:anim>
                                    <p:anim calcmode="lin" valueType="num">
                                      <p:cBhvr>
                                        <p:cTn id="19" dur="500" fill="hold"/>
                                        <p:tgtEl>
                                          <p:spTgt spid="419853"/>
                                        </p:tgtEl>
                                        <p:attrNameLst>
                                          <p:attrName>ppt_h</p:attrName>
                                        </p:attrNameLst>
                                      </p:cBhvr>
                                      <p:tavLst>
                                        <p:tav tm="0">
                                          <p:val>
                                            <p:fltVal val="0"/>
                                          </p:val>
                                        </p:tav>
                                        <p:tav tm="100000">
                                          <p:val>
                                            <p:strVal val="#ppt_h"/>
                                          </p:val>
                                        </p:tav>
                                      </p:tavLst>
                                    </p:anim>
                                    <p:animEffect transition="in" filter="fade">
                                      <p:cBhvr>
                                        <p:cTn id="20" dur="500"/>
                                        <p:tgtEl>
                                          <p:spTgt spid="419853"/>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419858"/>
                                        </p:tgtEl>
                                        <p:attrNameLst>
                                          <p:attrName>style.visibility</p:attrName>
                                        </p:attrNameLst>
                                      </p:cBhvr>
                                      <p:to>
                                        <p:strVal val="visible"/>
                                      </p:to>
                                    </p:set>
                                    <p:anim calcmode="lin" valueType="num">
                                      <p:cBhvr>
                                        <p:cTn id="23" dur="500" fill="hold"/>
                                        <p:tgtEl>
                                          <p:spTgt spid="419858"/>
                                        </p:tgtEl>
                                        <p:attrNameLst>
                                          <p:attrName>ppt_w</p:attrName>
                                        </p:attrNameLst>
                                      </p:cBhvr>
                                      <p:tavLst>
                                        <p:tav tm="0">
                                          <p:val>
                                            <p:fltVal val="0"/>
                                          </p:val>
                                        </p:tav>
                                        <p:tav tm="100000">
                                          <p:val>
                                            <p:strVal val="#ppt_w"/>
                                          </p:val>
                                        </p:tav>
                                      </p:tavLst>
                                    </p:anim>
                                    <p:anim calcmode="lin" valueType="num">
                                      <p:cBhvr>
                                        <p:cTn id="24" dur="500" fill="hold"/>
                                        <p:tgtEl>
                                          <p:spTgt spid="419858"/>
                                        </p:tgtEl>
                                        <p:attrNameLst>
                                          <p:attrName>ppt_h</p:attrName>
                                        </p:attrNameLst>
                                      </p:cBhvr>
                                      <p:tavLst>
                                        <p:tav tm="0">
                                          <p:val>
                                            <p:fltVal val="0"/>
                                          </p:val>
                                        </p:tav>
                                        <p:tav tm="100000">
                                          <p:val>
                                            <p:strVal val="#ppt_h"/>
                                          </p:val>
                                        </p:tav>
                                      </p:tavLst>
                                    </p:anim>
                                    <p:animEffect transition="in" filter="fade">
                                      <p:cBhvr>
                                        <p:cTn id="25" dur="500"/>
                                        <p:tgtEl>
                                          <p:spTgt spid="419858"/>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419859"/>
                                        </p:tgtEl>
                                        <p:attrNameLst>
                                          <p:attrName>style.visibility</p:attrName>
                                        </p:attrNameLst>
                                      </p:cBhvr>
                                      <p:to>
                                        <p:strVal val="visible"/>
                                      </p:to>
                                    </p:set>
                                    <p:anim calcmode="lin" valueType="num">
                                      <p:cBhvr>
                                        <p:cTn id="28" dur="500" fill="hold"/>
                                        <p:tgtEl>
                                          <p:spTgt spid="419859"/>
                                        </p:tgtEl>
                                        <p:attrNameLst>
                                          <p:attrName>ppt_w</p:attrName>
                                        </p:attrNameLst>
                                      </p:cBhvr>
                                      <p:tavLst>
                                        <p:tav tm="0">
                                          <p:val>
                                            <p:fltVal val="0"/>
                                          </p:val>
                                        </p:tav>
                                        <p:tav tm="100000">
                                          <p:val>
                                            <p:strVal val="#ppt_w"/>
                                          </p:val>
                                        </p:tav>
                                      </p:tavLst>
                                    </p:anim>
                                    <p:anim calcmode="lin" valueType="num">
                                      <p:cBhvr>
                                        <p:cTn id="29" dur="500" fill="hold"/>
                                        <p:tgtEl>
                                          <p:spTgt spid="419859"/>
                                        </p:tgtEl>
                                        <p:attrNameLst>
                                          <p:attrName>ppt_h</p:attrName>
                                        </p:attrNameLst>
                                      </p:cBhvr>
                                      <p:tavLst>
                                        <p:tav tm="0">
                                          <p:val>
                                            <p:fltVal val="0"/>
                                          </p:val>
                                        </p:tav>
                                        <p:tav tm="100000">
                                          <p:val>
                                            <p:strVal val="#ppt_h"/>
                                          </p:val>
                                        </p:tav>
                                      </p:tavLst>
                                    </p:anim>
                                    <p:animEffect transition="in" filter="fade">
                                      <p:cBhvr>
                                        <p:cTn id="30" dur="500"/>
                                        <p:tgtEl>
                                          <p:spTgt spid="419859"/>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419860"/>
                                        </p:tgtEl>
                                        <p:attrNameLst>
                                          <p:attrName>style.visibility</p:attrName>
                                        </p:attrNameLst>
                                      </p:cBhvr>
                                      <p:to>
                                        <p:strVal val="visible"/>
                                      </p:to>
                                    </p:set>
                                    <p:anim calcmode="lin" valueType="num">
                                      <p:cBhvr>
                                        <p:cTn id="33" dur="500" fill="hold"/>
                                        <p:tgtEl>
                                          <p:spTgt spid="419860"/>
                                        </p:tgtEl>
                                        <p:attrNameLst>
                                          <p:attrName>ppt_w</p:attrName>
                                        </p:attrNameLst>
                                      </p:cBhvr>
                                      <p:tavLst>
                                        <p:tav tm="0">
                                          <p:val>
                                            <p:fltVal val="0"/>
                                          </p:val>
                                        </p:tav>
                                        <p:tav tm="100000">
                                          <p:val>
                                            <p:strVal val="#ppt_w"/>
                                          </p:val>
                                        </p:tav>
                                      </p:tavLst>
                                    </p:anim>
                                    <p:anim calcmode="lin" valueType="num">
                                      <p:cBhvr>
                                        <p:cTn id="34" dur="500" fill="hold"/>
                                        <p:tgtEl>
                                          <p:spTgt spid="419860"/>
                                        </p:tgtEl>
                                        <p:attrNameLst>
                                          <p:attrName>ppt_h</p:attrName>
                                        </p:attrNameLst>
                                      </p:cBhvr>
                                      <p:tavLst>
                                        <p:tav tm="0">
                                          <p:val>
                                            <p:fltVal val="0"/>
                                          </p:val>
                                        </p:tav>
                                        <p:tav tm="100000">
                                          <p:val>
                                            <p:strVal val="#ppt_h"/>
                                          </p:val>
                                        </p:tav>
                                      </p:tavLst>
                                    </p:anim>
                                    <p:animEffect transition="in" filter="fade">
                                      <p:cBhvr>
                                        <p:cTn id="35" dur="500"/>
                                        <p:tgtEl>
                                          <p:spTgt spid="419860"/>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419861"/>
                                        </p:tgtEl>
                                        <p:attrNameLst>
                                          <p:attrName>style.visibility</p:attrName>
                                        </p:attrNameLst>
                                      </p:cBhvr>
                                      <p:to>
                                        <p:strVal val="visible"/>
                                      </p:to>
                                    </p:set>
                                    <p:anim calcmode="lin" valueType="num">
                                      <p:cBhvr>
                                        <p:cTn id="38" dur="500" fill="hold"/>
                                        <p:tgtEl>
                                          <p:spTgt spid="419861"/>
                                        </p:tgtEl>
                                        <p:attrNameLst>
                                          <p:attrName>ppt_w</p:attrName>
                                        </p:attrNameLst>
                                      </p:cBhvr>
                                      <p:tavLst>
                                        <p:tav tm="0">
                                          <p:val>
                                            <p:fltVal val="0"/>
                                          </p:val>
                                        </p:tav>
                                        <p:tav tm="100000">
                                          <p:val>
                                            <p:strVal val="#ppt_w"/>
                                          </p:val>
                                        </p:tav>
                                      </p:tavLst>
                                    </p:anim>
                                    <p:anim calcmode="lin" valueType="num">
                                      <p:cBhvr>
                                        <p:cTn id="39" dur="500" fill="hold"/>
                                        <p:tgtEl>
                                          <p:spTgt spid="419861"/>
                                        </p:tgtEl>
                                        <p:attrNameLst>
                                          <p:attrName>ppt_h</p:attrName>
                                        </p:attrNameLst>
                                      </p:cBhvr>
                                      <p:tavLst>
                                        <p:tav tm="0">
                                          <p:val>
                                            <p:fltVal val="0"/>
                                          </p:val>
                                        </p:tav>
                                        <p:tav tm="100000">
                                          <p:val>
                                            <p:strVal val="#ppt_h"/>
                                          </p:val>
                                        </p:tav>
                                      </p:tavLst>
                                    </p:anim>
                                    <p:animEffect transition="in" filter="fade">
                                      <p:cBhvr>
                                        <p:cTn id="40" dur="500"/>
                                        <p:tgtEl>
                                          <p:spTgt spid="419861"/>
                                        </p:tgtEl>
                                      </p:cBhvr>
                                    </p:animEffect>
                                  </p:childTnLst>
                                </p:cTn>
                              </p:par>
                              <p:par>
                                <p:cTn id="41" presetID="2" presetClass="entr" presetSubtype="4" fill="hold" grpId="0" nodeType="withEffect">
                                  <p:stCondLst>
                                    <p:cond delay="0"/>
                                  </p:stCondLst>
                                  <p:childTnLst>
                                    <p:set>
                                      <p:cBhvr>
                                        <p:cTn id="42" dur="1" fill="hold">
                                          <p:stCondLst>
                                            <p:cond delay="0"/>
                                          </p:stCondLst>
                                        </p:cTn>
                                        <p:tgtEl>
                                          <p:spTgt spid="419879"/>
                                        </p:tgtEl>
                                        <p:attrNameLst>
                                          <p:attrName>style.visibility</p:attrName>
                                        </p:attrNameLst>
                                      </p:cBhvr>
                                      <p:to>
                                        <p:strVal val="visible"/>
                                      </p:to>
                                    </p:set>
                                    <p:anim calcmode="lin" valueType="num">
                                      <p:cBhvr additive="base">
                                        <p:cTn id="43" dur="500" fill="hold"/>
                                        <p:tgtEl>
                                          <p:spTgt spid="419879"/>
                                        </p:tgtEl>
                                        <p:attrNameLst>
                                          <p:attrName>ppt_x</p:attrName>
                                        </p:attrNameLst>
                                      </p:cBhvr>
                                      <p:tavLst>
                                        <p:tav tm="0">
                                          <p:val>
                                            <p:strVal val="#ppt_x"/>
                                          </p:val>
                                        </p:tav>
                                        <p:tav tm="100000">
                                          <p:val>
                                            <p:strVal val="#ppt_x"/>
                                          </p:val>
                                        </p:tav>
                                      </p:tavLst>
                                    </p:anim>
                                    <p:anim calcmode="lin" valueType="num">
                                      <p:cBhvr additive="base">
                                        <p:cTn id="44" dur="500" fill="hold"/>
                                        <p:tgtEl>
                                          <p:spTgt spid="41987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19876"/>
                                        </p:tgtEl>
                                        <p:attrNameLst>
                                          <p:attrName>style.visibility</p:attrName>
                                        </p:attrNameLst>
                                      </p:cBhvr>
                                      <p:to>
                                        <p:strVal val="visible"/>
                                      </p:to>
                                    </p:set>
                                    <p:animEffect transition="in" filter="wipe(left)">
                                      <p:cBhvr>
                                        <p:cTn id="49" dur="500"/>
                                        <p:tgtEl>
                                          <p:spTgt spid="41987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19877"/>
                                        </p:tgtEl>
                                        <p:attrNameLst>
                                          <p:attrName>style.visibility</p:attrName>
                                        </p:attrNameLst>
                                      </p:cBhvr>
                                      <p:to>
                                        <p:strVal val="visible"/>
                                      </p:to>
                                    </p:set>
                                    <p:animEffect transition="in" filter="wipe(left)">
                                      <p:cBhvr>
                                        <p:cTn id="71" dur="500"/>
                                        <p:tgtEl>
                                          <p:spTgt spid="41987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0"/>
                                        <p:tgtEl>
                                          <p:spTgt spid="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ipe(left)">
                                      <p:cBhvr>
                                        <p:cTn id="82" dur="5000"/>
                                        <p:tgtEl>
                                          <p:spTgt spid="4"/>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left)">
                                      <p:cBhvr>
                                        <p:cTn id="86" dur="500"/>
                                        <p:tgtEl>
                                          <p:spTgt spid="45"/>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left)">
                                      <p:cBhvr>
                                        <p:cTn id="89" dur="500"/>
                                        <p:tgtEl>
                                          <p:spTgt spid="4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wipe(up)">
                                      <p:cBhvr>
                                        <p:cTn id="9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7" grpId="0" animBg="1"/>
      <p:bldP spid="419848" grpId="0" animBg="1"/>
      <p:bldP spid="419851" grpId="0" animBg="1"/>
      <p:bldP spid="419853" grpId="0"/>
      <p:bldP spid="419858" grpId="0"/>
      <p:bldP spid="419859" grpId="0"/>
      <p:bldP spid="419860" grpId="0"/>
      <p:bldP spid="419861" grpId="0"/>
      <p:bldP spid="419876" grpId="0"/>
      <p:bldP spid="419877" grpId="0"/>
      <p:bldP spid="419879" grpId="0"/>
      <p:bldP spid="37" grpId="0"/>
      <p:bldP spid="42" grpId="0"/>
      <p:bldP spid="43" grpId="0"/>
      <p:bldP spid="44" grpId="0"/>
      <p:bldP spid="45" grpId="0"/>
      <p:bldP spid="46" grpId="0"/>
      <p:bldP spid="3" grpId="0" animBg="1"/>
      <p:bldP spid="4" grpId="0" animBg="1"/>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8530" name="Rectangle 2"/>
          <p:cNvSpPr>
            <a:spLocks noGrp="1" noChangeArrowheads="1"/>
          </p:cNvSpPr>
          <p:nvPr>
            <p:ph type="title"/>
          </p:nvPr>
        </p:nvSpPr>
        <p:spPr/>
        <p:txBody>
          <a:bodyPr/>
          <a:lstStyle/>
          <a:p>
            <a:pPr eaLnBrk="1" hangingPunct="1"/>
            <a:r>
              <a:rPr lang="pl-PL" smtClean="0"/>
              <a:t>Co rząd może zrobić?</a:t>
            </a:r>
          </a:p>
        </p:txBody>
      </p:sp>
      <p:sp>
        <p:nvSpPr>
          <p:cNvPr id="278531" name="Rectangle 3"/>
          <p:cNvSpPr>
            <a:spLocks noGrp="1" noChangeArrowheads="1"/>
          </p:cNvSpPr>
          <p:nvPr>
            <p:ph type="body" idx="1"/>
          </p:nvPr>
        </p:nvSpPr>
        <p:spPr/>
        <p:txBody>
          <a:bodyPr/>
          <a:lstStyle/>
          <a:p>
            <a:pPr eaLnBrk="1" hangingPunct="1"/>
            <a:r>
              <a:rPr lang="pl-PL" dirty="0" smtClean="0"/>
              <a:t>Jean-Baptiste Colbert (1619-83) zadał pytanie biznesmenom francuskim – ‘</a:t>
            </a:r>
            <a:r>
              <a:rPr lang="pl-PL" i="1" dirty="0" smtClean="0"/>
              <a:t>w jaki sposób państwo może wam pomóc?</a:t>
            </a:r>
            <a:r>
              <a:rPr lang="pl-PL" dirty="0" smtClean="0"/>
              <a:t>’</a:t>
            </a:r>
          </a:p>
          <a:p>
            <a:pPr eaLnBrk="1" hangingPunct="1"/>
            <a:r>
              <a:rPr lang="pl-PL" dirty="0" smtClean="0"/>
              <a:t>Jeden kupców-bankierów, Thomas Le </a:t>
            </a:r>
            <a:r>
              <a:rPr lang="pl-PL" dirty="0" err="1" smtClean="0"/>
              <a:t>Gendre</a:t>
            </a:r>
            <a:r>
              <a:rPr lang="pl-PL" dirty="0" smtClean="0"/>
              <a:t> (1638-1706) miał odpowiedzieć:</a:t>
            </a:r>
          </a:p>
          <a:p>
            <a:pPr eaLnBrk="1" hangingPunct="1"/>
            <a:r>
              <a:rPr lang="pl-PL" dirty="0" smtClean="0"/>
              <a:t>„</a:t>
            </a:r>
            <a:r>
              <a:rPr lang="fr-FR" i="1" dirty="0" smtClean="0"/>
              <a:t>laissez nous faire</a:t>
            </a:r>
            <a:r>
              <a:rPr lang="pl-PL" dirty="0" smtClean="0"/>
              <a:t>”</a:t>
            </a:r>
          </a:p>
          <a:p>
            <a:pPr lvl="1" eaLnBrk="1" hangingPunct="1"/>
            <a:r>
              <a:rPr lang="pl-PL" dirty="0" smtClean="0"/>
              <a:t>(zostaw nas w spokoju; dajcie nam swobodę działania i ruchu, niech nas zostawią).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fade">
                                      <p:cBhvr>
                                        <p:cTn id="7" dur="1000"/>
                                        <p:tgtEl>
                                          <p:spTgt spid="278530"/>
                                        </p:tgtEl>
                                      </p:cBhvr>
                                    </p:animEffect>
                                    <p:anim calcmode="lin" valueType="num">
                                      <p:cBhvr>
                                        <p:cTn id="8" dur="1000" fill="hold"/>
                                        <p:tgtEl>
                                          <p:spTgt spid="278530"/>
                                        </p:tgtEl>
                                        <p:attrNameLst>
                                          <p:attrName>ppt_x</p:attrName>
                                        </p:attrNameLst>
                                      </p:cBhvr>
                                      <p:tavLst>
                                        <p:tav tm="0">
                                          <p:val>
                                            <p:strVal val="#ppt_x"/>
                                          </p:val>
                                        </p:tav>
                                        <p:tav tm="100000">
                                          <p:val>
                                            <p:strVal val="#ppt_x"/>
                                          </p:val>
                                        </p:tav>
                                      </p:tavLst>
                                    </p:anim>
                                    <p:anim calcmode="lin" valueType="num">
                                      <p:cBhvr>
                                        <p:cTn id="9" dur="898" decel="100000" fill="hold"/>
                                        <p:tgtEl>
                                          <p:spTgt spid="27853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853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8531">
                                            <p:txEl>
                                              <p:pRg st="0" end="0"/>
                                            </p:txEl>
                                          </p:spTgt>
                                        </p:tgtEl>
                                        <p:attrNameLst>
                                          <p:attrName>style.visibility</p:attrName>
                                        </p:attrNameLst>
                                      </p:cBhvr>
                                      <p:to>
                                        <p:strVal val="visible"/>
                                      </p:to>
                                    </p:set>
                                    <p:animEffect transition="in" filter="fade">
                                      <p:cBhvr>
                                        <p:cTn id="15" dur="1000"/>
                                        <p:tgtEl>
                                          <p:spTgt spid="278531">
                                            <p:txEl>
                                              <p:pRg st="0" end="0"/>
                                            </p:txEl>
                                          </p:spTgt>
                                        </p:tgtEl>
                                      </p:cBhvr>
                                    </p:animEffect>
                                    <p:anim calcmode="lin" valueType="num">
                                      <p:cBhvr>
                                        <p:cTn id="16" dur="10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7853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7853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78531">
                                            <p:txEl>
                                              <p:pRg st="1" end="1"/>
                                            </p:txEl>
                                          </p:spTgt>
                                        </p:tgtEl>
                                        <p:attrNameLst>
                                          <p:attrName>style.visibility</p:attrName>
                                        </p:attrNameLst>
                                      </p:cBhvr>
                                      <p:to>
                                        <p:strVal val="visible"/>
                                      </p:to>
                                    </p:set>
                                    <p:animEffect transition="in" filter="fade">
                                      <p:cBhvr>
                                        <p:cTn id="23" dur="1000"/>
                                        <p:tgtEl>
                                          <p:spTgt spid="278531">
                                            <p:txEl>
                                              <p:pRg st="1" end="1"/>
                                            </p:txEl>
                                          </p:spTgt>
                                        </p:tgtEl>
                                      </p:cBhvr>
                                    </p:animEffect>
                                    <p:anim calcmode="lin" valueType="num">
                                      <p:cBhvr>
                                        <p:cTn id="24" dur="1000" fill="hold"/>
                                        <p:tgtEl>
                                          <p:spTgt spid="278531">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7853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7853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78531">
                                            <p:txEl>
                                              <p:pRg st="2" end="2"/>
                                            </p:txEl>
                                          </p:spTgt>
                                        </p:tgtEl>
                                        <p:attrNameLst>
                                          <p:attrName>style.visibility</p:attrName>
                                        </p:attrNameLst>
                                      </p:cBhvr>
                                      <p:to>
                                        <p:strVal val="visible"/>
                                      </p:to>
                                    </p:set>
                                    <p:animEffect transition="in" filter="fade">
                                      <p:cBhvr>
                                        <p:cTn id="31" dur="1000"/>
                                        <p:tgtEl>
                                          <p:spTgt spid="278531">
                                            <p:txEl>
                                              <p:pRg st="2" end="2"/>
                                            </p:txEl>
                                          </p:spTgt>
                                        </p:tgtEl>
                                      </p:cBhvr>
                                    </p:animEffect>
                                    <p:anim calcmode="lin" valueType="num">
                                      <p:cBhvr>
                                        <p:cTn id="32" dur="1000" fill="hold"/>
                                        <p:tgtEl>
                                          <p:spTgt spid="278531">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78531">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78531">
                                            <p:txEl>
                                              <p:pRg st="2" end="2"/>
                                            </p:txEl>
                                          </p:spTgt>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78531">
                                            <p:txEl>
                                              <p:pRg st="3" end="3"/>
                                            </p:txEl>
                                          </p:spTgt>
                                        </p:tgtEl>
                                        <p:attrNameLst>
                                          <p:attrName>style.visibility</p:attrName>
                                        </p:attrNameLst>
                                      </p:cBhvr>
                                      <p:to>
                                        <p:strVal val="visible"/>
                                      </p:to>
                                    </p:set>
                                    <p:animEffect transition="in" filter="fade">
                                      <p:cBhvr>
                                        <p:cTn id="37" dur="1000"/>
                                        <p:tgtEl>
                                          <p:spTgt spid="278531">
                                            <p:txEl>
                                              <p:pRg st="3" end="3"/>
                                            </p:txEl>
                                          </p:spTgt>
                                        </p:tgtEl>
                                      </p:cBhvr>
                                    </p:animEffect>
                                    <p:anim calcmode="lin" valueType="num">
                                      <p:cBhvr>
                                        <p:cTn id="38" dur="1000" fill="hold"/>
                                        <p:tgtEl>
                                          <p:spTgt spid="278531">
                                            <p:txEl>
                                              <p:pRg st="3" end="3"/>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278531">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278531">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4434" name="Rectangle 2"/>
          <p:cNvSpPr>
            <a:spLocks noGrp="1" noChangeArrowheads="1"/>
          </p:cNvSpPr>
          <p:nvPr>
            <p:ph type="title"/>
          </p:nvPr>
        </p:nvSpPr>
        <p:spPr/>
        <p:txBody>
          <a:bodyPr/>
          <a:lstStyle/>
          <a:p>
            <a:pPr eaLnBrk="1" hangingPunct="1"/>
            <a:r>
              <a:rPr lang="pl-PL" smtClean="0"/>
              <a:t>Anarchia</a:t>
            </a:r>
          </a:p>
        </p:txBody>
      </p:sp>
      <p:sp>
        <p:nvSpPr>
          <p:cNvPr id="274435" name="Rectangle 3"/>
          <p:cNvSpPr>
            <a:spLocks noGrp="1" noChangeArrowheads="1"/>
          </p:cNvSpPr>
          <p:nvPr>
            <p:ph type="body" idx="1"/>
          </p:nvPr>
        </p:nvSpPr>
        <p:spPr>
          <a:xfrm>
            <a:off x="323850" y="1628775"/>
            <a:ext cx="8820150" cy="5014913"/>
          </a:xfrm>
        </p:spPr>
        <p:txBody>
          <a:bodyPr/>
          <a:lstStyle/>
          <a:p>
            <a:pPr eaLnBrk="1" hangingPunct="1">
              <a:lnSpc>
                <a:spcPct val="80000"/>
              </a:lnSpc>
            </a:pPr>
            <a:r>
              <a:rPr lang="pl-PL" sz="2400" smtClean="0"/>
              <a:t>„Doświadczenie uczy, że zawsze i wszędzie rząd, nawet jeśli powołany został dla dobra ludzi, ustawiał się po stronie najbogatszych i najbardziej wykształconych, a przeciwko liczniejszej i biedniejszej klasie społecznej; stawał się zwolna rządem służącym coraz to mniejszej grupie społecznej, i zamiast dbać o utrzymanie wolności i równości dla wszystkich, stale przyczynia się, poprzez naturalną skłonność do rozdawania przywilejów, do zabicia wolności i równości. ... Ostatecznie możemy bez obawy powiedzieć, że formułą rewolucyjną nie powinno być ani </a:t>
            </a:r>
            <a:r>
              <a:rPr lang="pl-PL" sz="2400" i="1" smtClean="0">
                <a:solidFill>
                  <a:srgbClr val="FF0000"/>
                </a:solidFill>
              </a:rPr>
              <a:t>Bezpośrednie prawodawstwo</a:t>
            </a:r>
            <a:r>
              <a:rPr lang="pl-PL" sz="2400" smtClean="0">
                <a:solidFill>
                  <a:srgbClr val="FF0000"/>
                </a:solidFill>
              </a:rPr>
              <a:t>, ani </a:t>
            </a:r>
            <a:r>
              <a:rPr lang="pl-PL" sz="2400" i="1" smtClean="0">
                <a:solidFill>
                  <a:srgbClr val="FF0000"/>
                </a:solidFill>
              </a:rPr>
              <a:t>Rządy bezpośrednie</a:t>
            </a:r>
            <a:r>
              <a:rPr lang="pl-PL" sz="2400" smtClean="0">
                <a:solidFill>
                  <a:srgbClr val="FF0000"/>
                </a:solidFill>
              </a:rPr>
              <a:t>, ale raczej </a:t>
            </a:r>
            <a:r>
              <a:rPr lang="pl-PL" sz="2400" i="1" smtClean="0">
                <a:solidFill>
                  <a:srgbClr val="FF0000"/>
                </a:solidFill>
              </a:rPr>
              <a:t>BEZ RZĄDU</a:t>
            </a:r>
            <a:r>
              <a:rPr lang="pl-PL" sz="2400" smtClean="0">
                <a:solidFill>
                  <a:srgbClr val="FF0000"/>
                </a:solidFill>
              </a:rPr>
              <a:t>.</a:t>
            </a:r>
            <a:r>
              <a:rPr lang="pl-PL" sz="2400" smtClean="0"/>
              <a:t> ... Rządzenie ludzi będzie zawsze </a:t>
            </a:r>
            <a:r>
              <a:rPr lang="pl-PL" sz="2400" smtClean="0">
                <a:solidFill>
                  <a:srgbClr val="FF0000"/>
                </a:solidFill>
              </a:rPr>
              <a:t>oszukiwaniem ludzi</a:t>
            </a:r>
            <a:r>
              <a:rPr lang="pl-PL" sz="2400" smtClean="0"/>
              <a:t>. Jest to zawsze wydawanie rozkazów, jest fikcją będącą końcem wolności.”</a:t>
            </a:r>
          </a:p>
          <a:p>
            <a:pPr lvl="2" eaLnBrk="1" hangingPunct="1">
              <a:lnSpc>
                <a:spcPct val="80000"/>
              </a:lnSpc>
            </a:pPr>
            <a:r>
              <a:rPr lang="pl-PL" sz="2000" smtClean="0"/>
              <a:t> Pierre-Joseph Proudhon </a:t>
            </a:r>
          </a:p>
          <a:p>
            <a:pPr eaLnBrk="1" hangingPunct="1">
              <a:lnSpc>
                <a:spcPct val="80000"/>
              </a:lnSpc>
            </a:pPr>
            <a:endParaRPr lang="en-US" sz="200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fade">
                                      <p:cBhvr>
                                        <p:cTn id="7" dur="1000"/>
                                        <p:tgtEl>
                                          <p:spTgt spid="274434"/>
                                        </p:tgtEl>
                                      </p:cBhvr>
                                    </p:animEffect>
                                    <p:anim calcmode="lin" valueType="num">
                                      <p:cBhvr>
                                        <p:cTn id="8" dur="1000" fill="hold"/>
                                        <p:tgtEl>
                                          <p:spTgt spid="274434"/>
                                        </p:tgtEl>
                                        <p:attrNameLst>
                                          <p:attrName>ppt_x</p:attrName>
                                        </p:attrNameLst>
                                      </p:cBhvr>
                                      <p:tavLst>
                                        <p:tav tm="0">
                                          <p:val>
                                            <p:strVal val="#ppt_x"/>
                                          </p:val>
                                        </p:tav>
                                        <p:tav tm="100000">
                                          <p:val>
                                            <p:strVal val="#ppt_x"/>
                                          </p:val>
                                        </p:tav>
                                      </p:tavLst>
                                    </p:anim>
                                    <p:anim calcmode="lin" valueType="num">
                                      <p:cBhvr>
                                        <p:cTn id="9" dur="898" decel="100000" fill="hold"/>
                                        <p:tgtEl>
                                          <p:spTgt spid="27443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443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4435">
                                            <p:txEl>
                                              <p:pRg st="0" end="0"/>
                                            </p:txEl>
                                          </p:spTgt>
                                        </p:tgtEl>
                                        <p:attrNameLst>
                                          <p:attrName>style.visibility</p:attrName>
                                        </p:attrNameLst>
                                      </p:cBhvr>
                                      <p:to>
                                        <p:strVal val="visible"/>
                                      </p:to>
                                    </p:set>
                                    <p:animEffect transition="in" filter="fade">
                                      <p:cBhvr>
                                        <p:cTn id="15" dur="1000"/>
                                        <p:tgtEl>
                                          <p:spTgt spid="274435">
                                            <p:txEl>
                                              <p:pRg st="0" end="0"/>
                                            </p:txEl>
                                          </p:spTgt>
                                        </p:tgtEl>
                                      </p:cBhvr>
                                    </p:animEffect>
                                    <p:anim calcmode="lin" valueType="num">
                                      <p:cBhvr>
                                        <p:cTn id="16" dur="10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7443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74435">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74435">
                                            <p:txEl>
                                              <p:pRg st="1" end="1"/>
                                            </p:txEl>
                                          </p:spTgt>
                                        </p:tgtEl>
                                        <p:attrNameLst>
                                          <p:attrName>style.visibility</p:attrName>
                                        </p:attrNameLst>
                                      </p:cBhvr>
                                      <p:to>
                                        <p:strVal val="visible"/>
                                      </p:to>
                                    </p:set>
                                    <p:animEffect transition="in" filter="fade">
                                      <p:cBhvr>
                                        <p:cTn id="21" dur="1000"/>
                                        <p:tgtEl>
                                          <p:spTgt spid="274435">
                                            <p:txEl>
                                              <p:pRg st="1" end="1"/>
                                            </p:txEl>
                                          </p:spTgt>
                                        </p:tgtEl>
                                      </p:cBhvr>
                                    </p:animEffect>
                                    <p:anim calcmode="lin" valueType="num">
                                      <p:cBhvr>
                                        <p:cTn id="22" dur="1000" fill="hold"/>
                                        <p:tgtEl>
                                          <p:spTgt spid="274435">
                                            <p:txEl>
                                              <p:pRg st="1" end="1"/>
                                            </p:txEl>
                                          </p:spTgt>
                                        </p:tgtEl>
                                        <p:attrNameLst>
                                          <p:attrName>ppt_x</p:attrName>
                                        </p:attrNameLst>
                                      </p:cBhvr>
                                      <p:tavLst>
                                        <p:tav tm="0">
                                          <p:val>
                                            <p:strVal val="#ppt_x"/>
                                          </p:val>
                                        </p:tav>
                                        <p:tav tm="100000">
                                          <p:val>
                                            <p:strVal val="#ppt_x"/>
                                          </p:val>
                                        </p:tav>
                                      </p:tavLst>
                                    </p:anim>
                                    <p:anim calcmode="lin" valueType="num">
                                      <p:cBhvr>
                                        <p:cTn id="23" dur="898" decel="100000" fill="hold"/>
                                        <p:tgtEl>
                                          <p:spTgt spid="274435">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898"/>
                                          </p:stCondLst>
                                        </p:cTn>
                                        <p:tgtEl>
                                          <p:spTgt spid="274435">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P spid="274435" grpId="0" build="p"/>
    </p:bldLst>
  </p:timing>
</p:sld>
</file>

<file path=ppt/theme/theme1.xml><?xml version="1.0" encoding="utf-8"?>
<a:theme xmlns:a="http://schemas.openxmlformats.org/drawingml/2006/main" name="Mieszany">
  <a:themeElements>
    <a:clrScheme name="Mieszany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ieszany">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ieszany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ieszany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ieszany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Mieszany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ieszany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ieszany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Mieszany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Designs\Mieszany.pot</Template>
  <TotalTime>2019</TotalTime>
  <Words>5843</Words>
  <Application>Microsoft Office PowerPoint</Application>
  <PresentationFormat>Pokaz na ekranie (4:3)</PresentationFormat>
  <Paragraphs>353</Paragraphs>
  <Slides>74</Slides>
  <Notes>3</Notes>
  <HiddenSlides>3</HiddenSlides>
  <MMClips>0</MMClips>
  <ScaleCrop>false</ScaleCrop>
  <HeadingPairs>
    <vt:vector size="6" baseType="variant">
      <vt:variant>
        <vt:lpstr>Motyw</vt:lpstr>
      </vt:variant>
      <vt:variant>
        <vt:i4>1</vt:i4>
      </vt:variant>
      <vt:variant>
        <vt:lpstr>Osadzone serwery OLE</vt:lpstr>
      </vt:variant>
      <vt:variant>
        <vt:i4>3</vt:i4>
      </vt:variant>
      <vt:variant>
        <vt:lpstr>Tytuły slajdów</vt:lpstr>
      </vt:variant>
      <vt:variant>
        <vt:i4>74</vt:i4>
      </vt:variant>
    </vt:vector>
  </HeadingPairs>
  <TitlesOfParts>
    <vt:vector size="78" baseType="lpstr">
      <vt:lpstr>Mieszany</vt:lpstr>
      <vt:lpstr>Drawing</vt:lpstr>
      <vt:lpstr>Wykres</vt:lpstr>
      <vt:lpstr>Dokument</vt:lpstr>
      <vt:lpstr>Rząd i jego rola w procesie gospodarczym</vt:lpstr>
      <vt:lpstr>Rząd, państwo</vt:lpstr>
      <vt:lpstr>Czy rząd jest naprawdę potrzebny?</vt:lpstr>
      <vt:lpstr>Czy rząd jest naprawdę potrzebny?</vt:lpstr>
      <vt:lpstr>H.D. Thoreau Obywatelskie nieposłuszeństwo (1849)</vt:lpstr>
      <vt:lpstr>Tocqueville, Wspomnienia, 1850</vt:lpstr>
      <vt:lpstr>Etymologia</vt:lpstr>
      <vt:lpstr>Co rząd może zrobić?</vt:lpstr>
      <vt:lpstr>Anarchia</vt:lpstr>
      <vt:lpstr>Rząd – samo dobro?</vt:lpstr>
      <vt:lpstr>Pismo Spółdzielni Pracy Usług Kominiarskich Florian (maj 2004)</vt:lpstr>
      <vt:lpstr>Rozdzielenie władzy</vt:lpstr>
      <vt:lpstr>Co odpowiedzieli koloniści?  (za Thomas E. Woods ,‘’Niepoprawna politycznie historia Stanów Zjednoczonych')</vt:lpstr>
      <vt:lpstr>Adam Smith</vt:lpstr>
      <vt:lpstr>Inni</vt:lpstr>
      <vt:lpstr>Rodzaje niesprawności rynku (zawodności rynku, market failures)</vt:lpstr>
      <vt:lpstr>Prezentacja programu PowerPoint</vt:lpstr>
      <vt:lpstr>Ułomności rynku (Market failures)</vt:lpstr>
      <vt:lpstr>Gustave de Molinari (1819-1912)  De la production de la securité - 1849 </vt:lpstr>
      <vt:lpstr>Interwencjonizm państwowy, wolność gospodarcza i szybkość rozwoju</vt:lpstr>
      <vt:lpstr>Wskaźniki wolności gospodarczej</vt:lpstr>
      <vt:lpstr>Wolność gospodarcza a dobrobyt </vt:lpstr>
      <vt:lpstr>Demokracja czy ‘rządy prawa’?</vt:lpstr>
      <vt:lpstr>Czy należy postulować, za anarchistami, stworzenie społeczeństwa bez rządu? </vt:lpstr>
      <vt:lpstr>Niemoc</vt:lpstr>
      <vt:lpstr>Tygodnik "Wprost" Nr 1120 (16 maja 2004) (Giełda)</vt:lpstr>
      <vt:lpstr>Silny rząd</vt:lpstr>
      <vt:lpstr>Drucker (1971)</vt:lpstr>
      <vt:lpstr>‘Rząd jako dyrygent’</vt:lpstr>
      <vt:lpstr>Edukacja</vt:lpstr>
      <vt:lpstr>Opieka medyczna</vt:lpstr>
      <vt:lpstr>Rząd a rynek</vt:lpstr>
      <vt:lpstr>Prezentacja programu PowerPoint</vt:lpstr>
      <vt:lpstr> Prohibicja w Stanach Zjednoczonych (1920-33)</vt:lpstr>
      <vt:lpstr>Już starożytni …</vt:lpstr>
      <vt:lpstr>Dlaczego …?</vt:lpstr>
      <vt:lpstr>Potrzeba akuszerki</vt:lpstr>
      <vt:lpstr>Udział wydatków państwa w stosunku do PKB (wybrane kraje) oraz średni udział wydatków państwa w 16 najbardziej uprzemysłowionych krajach świata(za The Economist)</vt:lpstr>
      <vt:lpstr>Wydatki państwowe w Wielkiej Brytanii w latach 1700-2011 </vt:lpstr>
      <vt:lpstr>Udział wydatków państwa w dochodzie narodowym w USA (za Gordon Tullock, ‘Government spending’ w Henderson, 1993, p. 263)</vt:lpstr>
      <vt:lpstr>Wydatki państwowe w USA w latach 1792-2011</vt:lpstr>
      <vt:lpstr>Za Wikipedia:</vt:lpstr>
      <vt:lpstr>Udział wydatków państwa w dochodzie narodowym w Szwecji (za Gordon Tullock, ‘Government spending’ w Henderson, 1993, p. 263)</vt:lpstr>
      <vt:lpstr>Taylor A.J.P., (1965), English History 1914-1945</vt:lpstr>
      <vt:lpstr>PKB na osobę w Wielkiej Brytanii i w USA w XIX wieku</vt:lpstr>
      <vt:lpstr>Stopy wzrostu PKB w Wielkiej Brytanii i w USA w latach 1800-2011</vt:lpstr>
      <vt:lpstr>‘optymalny’ rozmiar rządu </vt:lpstr>
      <vt:lpstr>‘optymalny’ rozmiar rządu </vt:lpstr>
      <vt:lpstr>Prezentacja programu PowerPoint</vt:lpstr>
      <vt:lpstr>Wydatki rządu na cele podstawowe („wydatki konieczne”)</vt:lpstr>
      <vt:lpstr>Wydatki rządowe a średnie stopy wzrostu w 23 krajach OECD; 1960 – 1996; Gwarteny et al. (1998a) </vt:lpstr>
      <vt:lpstr>Gwarteny et al. (1998a)</vt:lpstr>
      <vt:lpstr>Stopa wzrostu gospodarczego a poziom wydatków publicznych w Wielkiej Brytanii w dwóch okresach 1820-1885 i 1950-2011</vt:lpstr>
      <vt:lpstr>Stopa wzrostu gospodarczego a poziom wydatków publicznych w USA w dwóch okresach 1820-1885 i 1950-2011</vt:lpstr>
      <vt:lpstr>Prezentacja programu PowerPoint</vt:lpstr>
      <vt:lpstr>Paul Leroy-Beaulieu (1888)</vt:lpstr>
      <vt:lpstr>Prezentacja programu PowerPoint</vt:lpstr>
      <vt:lpstr>Różnorodność i rozwój</vt:lpstr>
      <vt:lpstr>Który system uznamy za bardziej sprawiedliwy? </vt:lpstr>
      <vt:lpstr>J. St. Mill (1864 )</vt:lpstr>
      <vt:lpstr>Prezentacja programu PowerPoint</vt:lpstr>
      <vt:lpstr>North Korea and  South Korea  at night</vt:lpstr>
      <vt:lpstr>Co jest największym zagrożeniem dla przyszłego rozwoju USA?</vt:lpstr>
      <vt:lpstr>Prezentacja programu PowerPoint</vt:lpstr>
      <vt:lpstr>Prezentacja programu PowerPoint</vt:lpstr>
      <vt:lpstr>Kontekst ideologiczny</vt:lpstr>
      <vt:lpstr>Partie polityczne</vt:lpstr>
      <vt:lpstr>Prezentacja programu PowerPoint</vt:lpstr>
      <vt:lpstr>A może ‘bez rządu’?</vt:lpstr>
      <vt:lpstr>Indyjska apteka</vt:lpstr>
      <vt:lpstr>Anarchizm</vt:lpstr>
      <vt:lpstr>Eksperyment myślowy</vt:lpstr>
      <vt:lpstr>Prezentacja programu PowerPoint</vt:lpstr>
      <vt:lpstr>No‚ „the end of history” Just ever lasting tug of war?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Makroekonomia, wzrost gospodarczy</dc:title>
  <dc:creator>Kwasniccy</dc:creator>
  <cp:lastModifiedBy>Witold Kwaśnicki</cp:lastModifiedBy>
  <cp:revision>276</cp:revision>
  <cp:lastPrinted>1601-01-01T00:00:00Z</cp:lastPrinted>
  <dcterms:created xsi:type="dcterms:W3CDTF">2003-10-25T19:28:46Z</dcterms:created>
  <dcterms:modified xsi:type="dcterms:W3CDTF">2013-11-12T10:41:21Z</dcterms:modified>
</cp:coreProperties>
</file>