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7" r:id="rId1"/>
  </p:sldMasterIdLst>
  <p:notesMasterIdLst>
    <p:notesMasterId r:id="rId77"/>
  </p:notesMasterIdLst>
  <p:handoutMasterIdLst>
    <p:handoutMasterId r:id="rId78"/>
  </p:handoutMasterIdLst>
  <p:sldIdLst>
    <p:sldId id="256" r:id="rId2"/>
    <p:sldId id="280" r:id="rId3"/>
    <p:sldId id="281" r:id="rId4"/>
    <p:sldId id="282" r:id="rId5"/>
    <p:sldId id="297" r:id="rId6"/>
    <p:sldId id="258" r:id="rId7"/>
    <p:sldId id="259" r:id="rId8"/>
    <p:sldId id="311" r:id="rId9"/>
    <p:sldId id="266" r:id="rId10"/>
    <p:sldId id="343" r:id="rId11"/>
    <p:sldId id="345" r:id="rId12"/>
    <p:sldId id="347" r:id="rId13"/>
    <p:sldId id="273" r:id="rId14"/>
    <p:sldId id="296" r:id="rId15"/>
    <p:sldId id="267" r:id="rId16"/>
    <p:sldId id="268" r:id="rId17"/>
    <p:sldId id="269" r:id="rId18"/>
    <p:sldId id="270" r:id="rId19"/>
    <p:sldId id="271" r:id="rId20"/>
    <p:sldId id="272" r:id="rId21"/>
    <p:sldId id="319" r:id="rId22"/>
    <p:sldId id="301" r:id="rId23"/>
    <p:sldId id="348" r:id="rId24"/>
    <p:sldId id="310" r:id="rId25"/>
    <p:sldId id="274" r:id="rId26"/>
    <p:sldId id="275" r:id="rId27"/>
    <p:sldId id="276" r:id="rId28"/>
    <p:sldId id="277" r:id="rId29"/>
    <p:sldId id="278" r:id="rId30"/>
    <p:sldId id="264" r:id="rId31"/>
    <p:sldId id="261" r:id="rId32"/>
    <p:sldId id="262" r:id="rId33"/>
    <p:sldId id="263" r:id="rId34"/>
    <p:sldId id="265" r:id="rId35"/>
    <p:sldId id="260" r:id="rId36"/>
    <p:sldId id="279" r:id="rId37"/>
    <p:sldId id="312" r:id="rId38"/>
    <p:sldId id="313" r:id="rId39"/>
    <p:sldId id="315" r:id="rId40"/>
    <p:sldId id="314" r:id="rId41"/>
    <p:sldId id="323" r:id="rId42"/>
    <p:sldId id="325" r:id="rId43"/>
    <p:sldId id="326" r:id="rId44"/>
    <p:sldId id="327" r:id="rId45"/>
    <p:sldId id="328" r:id="rId46"/>
    <p:sldId id="329" r:id="rId47"/>
    <p:sldId id="330" r:id="rId48"/>
    <p:sldId id="331" r:id="rId49"/>
    <p:sldId id="332" r:id="rId50"/>
    <p:sldId id="334" r:id="rId51"/>
    <p:sldId id="333" r:id="rId52"/>
    <p:sldId id="335" r:id="rId53"/>
    <p:sldId id="336" r:id="rId54"/>
    <p:sldId id="337" r:id="rId55"/>
    <p:sldId id="338" r:id="rId56"/>
    <p:sldId id="339" r:id="rId57"/>
    <p:sldId id="340" r:id="rId58"/>
    <p:sldId id="341" r:id="rId59"/>
    <p:sldId id="342" r:id="rId60"/>
    <p:sldId id="286" r:id="rId61"/>
    <p:sldId id="287" r:id="rId62"/>
    <p:sldId id="288" r:id="rId63"/>
    <p:sldId id="289" r:id="rId64"/>
    <p:sldId id="290" r:id="rId65"/>
    <p:sldId id="291" r:id="rId66"/>
    <p:sldId id="320" r:id="rId67"/>
    <p:sldId id="292" r:id="rId68"/>
    <p:sldId id="293" r:id="rId69"/>
    <p:sldId id="294" r:id="rId70"/>
    <p:sldId id="295" r:id="rId71"/>
    <p:sldId id="299" r:id="rId72"/>
    <p:sldId id="300" r:id="rId73"/>
    <p:sldId id="316" r:id="rId74"/>
    <p:sldId id="317" r:id="rId75"/>
    <p:sldId id="318" r:id="rId76"/>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6699"/>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0223" autoAdjust="0"/>
  </p:normalViewPr>
  <p:slideViewPr>
    <p:cSldViewPr>
      <p:cViewPr varScale="1">
        <p:scale>
          <a:sx n="68" d="100"/>
          <a:sy n="68" d="100"/>
        </p:scale>
        <p:origin x="-1452"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5" d="100"/>
          <a:sy n="55" d="100"/>
        </p:scale>
        <p:origin x="-184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1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pl-PL"/>
          </a:p>
        </p:txBody>
      </p:sp>
      <p:sp>
        <p:nvSpPr>
          <p:cNvPr id="2611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pl-PL"/>
          </a:p>
        </p:txBody>
      </p:sp>
      <p:sp>
        <p:nvSpPr>
          <p:cNvPr id="2611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pl-PL"/>
          </a:p>
        </p:txBody>
      </p:sp>
      <p:sp>
        <p:nvSpPr>
          <p:cNvPr id="2611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CCE473CA-E2C8-42C8-8CCB-E313AAE6906C}" type="slidenum">
              <a:rPr lang="pl-PL"/>
              <a:pPr>
                <a:defRPr/>
              </a:pPr>
              <a:t>‹#›</a:t>
            </a:fld>
            <a:endParaRPr lang="pl-PL"/>
          </a:p>
        </p:txBody>
      </p:sp>
    </p:spTree>
    <p:extLst>
      <p:ext uri="{BB962C8B-B14F-4D97-AF65-F5344CB8AC3E}">
        <p14:creationId xmlns:p14="http://schemas.microsoft.com/office/powerpoint/2010/main" val="32060802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39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pl-PL"/>
          </a:p>
        </p:txBody>
      </p:sp>
      <p:sp>
        <p:nvSpPr>
          <p:cNvPr id="25395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pl-PL"/>
          </a:p>
        </p:txBody>
      </p:sp>
      <p:sp>
        <p:nvSpPr>
          <p:cNvPr id="870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395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pl-PL" noProof="0" smtClean="0"/>
              <a:t>Kliknij, aby edytować style wzorca tekstu</a:t>
            </a:r>
          </a:p>
          <a:p>
            <a:pPr lvl="1"/>
            <a:r>
              <a:rPr lang="pl-PL" noProof="0" smtClean="0"/>
              <a:t>Drugi poziom</a:t>
            </a:r>
          </a:p>
          <a:p>
            <a:pPr lvl="2"/>
            <a:r>
              <a:rPr lang="pl-PL" noProof="0" smtClean="0"/>
              <a:t>Trzeci poziom</a:t>
            </a:r>
          </a:p>
          <a:p>
            <a:pPr lvl="3"/>
            <a:r>
              <a:rPr lang="pl-PL" noProof="0" smtClean="0"/>
              <a:t>Czwarty poziom</a:t>
            </a:r>
          </a:p>
          <a:p>
            <a:pPr lvl="4"/>
            <a:r>
              <a:rPr lang="pl-PL" noProof="0" smtClean="0"/>
              <a:t>Piąty poziom</a:t>
            </a:r>
          </a:p>
        </p:txBody>
      </p:sp>
      <p:sp>
        <p:nvSpPr>
          <p:cNvPr id="25395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pl-PL"/>
          </a:p>
        </p:txBody>
      </p:sp>
      <p:sp>
        <p:nvSpPr>
          <p:cNvPr id="25395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B0909977-11D7-4A79-92B5-1D931A5AA939}" type="slidenum">
              <a:rPr lang="pl-PL"/>
              <a:pPr>
                <a:defRPr/>
              </a:pPr>
              <a:t>‹#›</a:t>
            </a:fld>
            <a:endParaRPr lang="pl-PL"/>
          </a:p>
        </p:txBody>
      </p:sp>
    </p:spTree>
    <p:extLst>
      <p:ext uri="{BB962C8B-B14F-4D97-AF65-F5344CB8AC3E}">
        <p14:creationId xmlns:p14="http://schemas.microsoft.com/office/powerpoint/2010/main" val="17859150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ymbol zastępczy obrazu slajdu 1"/>
          <p:cNvSpPr>
            <a:spLocks noGrp="1" noRot="1" noChangeAspect="1" noTextEdit="1"/>
          </p:cNvSpPr>
          <p:nvPr>
            <p:ph type="sldImg"/>
          </p:nvPr>
        </p:nvSpPr>
        <p:spPr>
          <a:ln/>
        </p:spPr>
      </p:sp>
      <p:sp>
        <p:nvSpPr>
          <p:cNvPr id="88067" name="Symbol zastępczy notatek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l-PL" smtClean="0"/>
          </a:p>
        </p:txBody>
      </p:sp>
      <p:sp>
        <p:nvSpPr>
          <p:cNvPr id="88068" name="Symbol zastępczy numeru slajdu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05AECF2E-264F-40BA-972E-CCA14F9C74E9}" type="slidenum">
              <a:rPr lang="pl-PL" sz="1200" smtClean="0">
                <a:latin typeface="Arial" charset="0"/>
              </a:rPr>
              <a:pPr eaLnBrk="1" hangingPunct="1"/>
              <a:t>1</a:t>
            </a:fld>
            <a:endParaRPr lang="pl-PL" sz="1200"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B6A981B8-4471-4746-B63E-75205CB2E03E}" type="slidenum">
              <a:rPr lang="pl-PL" sz="1200" smtClean="0">
                <a:latin typeface="Arial" charset="0"/>
              </a:rPr>
              <a:pPr eaLnBrk="1" hangingPunct="1"/>
              <a:t>9</a:t>
            </a:fld>
            <a:endParaRPr lang="pl-PL" sz="1200" smtClean="0">
              <a:latin typeface="Arial"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pl-PL" smtClean="0"/>
              <a:t>Żart przez łzy: poczatek lat 1960., Kowalski dostaje informacje, ze mze wplacic pieniadze na Syrenkę, ciezy się, idzie do zklepu, placi i dosatje nformacje, ze po odbior może zgloscic się 15 grudnia 1978 roku.</a:t>
            </a:r>
          </a:p>
          <a:p>
            <a:pPr eaLnBrk="1" hangingPunct="1"/>
            <a:r>
              <a:rPr lang="pl-PL" smtClean="0"/>
              <a:t>Pyta się rani czy wieczorem.</a:t>
            </a:r>
          </a:p>
          <a:p>
            <a:pPr eaLnBrk="1" hangingPunct="1"/>
            <a:r>
              <a:rPr lang="pl-PL" smtClean="0"/>
              <a:t>Sprzedawca denerwuje się: „co się Pan martwi czy rano czy wieczorem kiedy to ma być za 16 lat!”</a:t>
            </a:r>
          </a:p>
          <a:p>
            <a:pPr eaLnBrk="1" hangingPunct="1"/>
            <a:r>
              <a:rPr lang="pl-PL" smtClean="0"/>
              <a:t>Kowalski z pokora wyjaśnię: „Bo wie Pan, wołałbym by było to rano, bo po południu 15 grudnia 1978 roku maja mi instalować telefon.)</a:t>
            </a:r>
          </a:p>
          <a:p>
            <a:pPr eaLnBrk="1" hangingPunct="1"/>
            <a:r>
              <a:rPr lang="pl-PL" smtClean="0"/>
              <a:t> </a:t>
            </a:r>
          </a:p>
          <a:p>
            <a:pPr eaLnBrk="1" hangingPunct="1"/>
            <a:endParaRPr lang="pl-PL"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D28F5592-912A-4D45-8DCA-0D5B07D73B86}" type="slidenum">
              <a:rPr lang="pl-PL" sz="1200" smtClean="0">
                <a:latin typeface="Arial" charset="0"/>
              </a:rPr>
              <a:pPr eaLnBrk="1" hangingPunct="1"/>
              <a:t>24</a:t>
            </a:fld>
            <a:endParaRPr lang="pl-PL" sz="1200" smtClean="0">
              <a:latin typeface="Arial"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l-PL"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pl-PL"/>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pl-PL"/>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pl-PL"/>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pl-PL"/>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pl-PL"/>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pl-PL"/>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pl-PL"/>
            </a:p>
          </p:txBody>
        </p:sp>
      </p:grpSp>
      <p:sp>
        <p:nvSpPr>
          <p:cNvPr id="65548" name="Rectangle 12"/>
          <p:cNvSpPr>
            <a:spLocks noGrp="1" noChangeArrowheads="1"/>
          </p:cNvSpPr>
          <p:nvPr>
            <p:ph type="ctrTitle"/>
          </p:nvPr>
        </p:nvSpPr>
        <p:spPr>
          <a:xfrm>
            <a:off x="990600" y="1828800"/>
            <a:ext cx="7772400" cy="1143000"/>
          </a:xfrm>
        </p:spPr>
        <p:txBody>
          <a:bodyPr/>
          <a:lstStyle>
            <a:lvl1pPr>
              <a:defRPr/>
            </a:lvl1pPr>
          </a:lstStyle>
          <a:p>
            <a:r>
              <a:rPr lang="pl-PL"/>
              <a:t>Kliknij, aby edytować styl wzorca tytułu</a:t>
            </a:r>
          </a:p>
        </p:txBody>
      </p:sp>
      <p:sp>
        <p:nvSpPr>
          <p:cNvPr id="6554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pl-PL"/>
              <a:t>Kliknij, aby edytować styl wzorca podtytułu</a:t>
            </a:r>
          </a:p>
        </p:txBody>
      </p:sp>
      <p:sp>
        <p:nvSpPr>
          <p:cNvPr id="14" name="Rectangle 14"/>
          <p:cNvSpPr>
            <a:spLocks noGrp="1" noChangeArrowheads="1"/>
          </p:cNvSpPr>
          <p:nvPr>
            <p:ph type="dt" sz="half" idx="10"/>
          </p:nvPr>
        </p:nvSpPr>
        <p:spPr>
          <a:xfrm rot="16200000">
            <a:off x="-1342232" y="4771232"/>
            <a:ext cx="3141663" cy="457200"/>
          </a:xfrm>
        </p:spPr>
        <p:txBody>
          <a:bodyPr/>
          <a:lstStyle>
            <a:lvl1pPr>
              <a:defRPr sz="1400" i="0">
                <a:solidFill>
                  <a:schemeClr val="bg2"/>
                </a:solidFill>
              </a:defRPr>
            </a:lvl1pPr>
          </a:lstStyle>
          <a:p>
            <a:pPr>
              <a:defRPr/>
            </a:pPr>
            <a:r>
              <a:rPr lang="pl-PL"/>
              <a:t>Witold Kwaśnicki (INE, UWr), Notatki do wykładów</a:t>
            </a:r>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pl-PL"/>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95B5F961-200A-4C2F-9E48-D55DBB699194}" type="slidenum">
              <a:rPr lang="pl-PL"/>
              <a:pPr>
                <a:defRPr/>
              </a:pPr>
              <a:t>‹#›</a:t>
            </a:fld>
            <a:endParaRPr lang="pl-PL"/>
          </a:p>
        </p:txBody>
      </p:sp>
    </p:spTree>
    <p:extLst>
      <p:ext uri="{BB962C8B-B14F-4D97-AF65-F5344CB8AC3E}">
        <p14:creationId xmlns:p14="http://schemas.microsoft.com/office/powerpoint/2010/main" val="3055597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tytułu pionowego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Rectangle 11"/>
          <p:cNvSpPr>
            <a:spLocks noGrp="1" noChangeArrowheads="1"/>
          </p:cNvSpPr>
          <p:nvPr>
            <p:ph type="dt" sz="half" idx="10"/>
          </p:nvPr>
        </p:nvSpPr>
        <p:spPr>
          <a:ln/>
        </p:spPr>
        <p:txBody>
          <a:bodyPr/>
          <a:lstStyle>
            <a:lvl1pPr>
              <a:defRPr/>
            </a:lvl1pPr>
          </a:lstStyle>
          <a:p>
            <a:pPr>
              <a:defRPr/>
            </a:pPr>
            <a:r>
              <a:rPr lang="pl-PL"/>
              <a:t>Witold Kwaśnicki (INE, UWr), Notatki do wykładów</a:t>
            </a:r>
          </a:p>
        </p:txBody>
      </p:sp>
      <p:sp>
        <p:nvSpPr>
          <p:cNvPr id="5" name="Rectangle 12"/>
          <p:cNvSpPr>
            <a:spLocks noGrp="1" noChangeArrowheads="1"/>
          </p:cNvSpPr>
          <p:nvPr>
            <p:ph type="ftr" sz="quarter" idx="11"/>
          </p:nvPr>
        </p:nvSpPr>
        <p:spPr>
          <a:ln/>
        </p:spPr>
        <p:txBody>
          <a:bodyPr/>
          <a:lstStyle>
            <a:lvl1pPr>
              <a:defRPr/>
            </a:lvl1pPr>
          </a:lstStyle>
          <a:p>
            <a:pPr>
              <a:defRPr/>
            </a:pPr>
            <a:endParaRPr lang="pl-PL"/>
          </a:p>
        </p:txBody>
      </p:sp>
      <p:sp>
        <p:nvSpPr>
          <p:cNvPr id="6" name="Rectangle 13"/>
          <p:cNvSpPr>
            <a:spLocks noGrp="1" noChangeArrowheads="1"/>
          </p:cNvSpPr>
          <p:nvPr>
            <p:ph type="sldNum" sz="quarter" idx="12"/>
          </p:nvPr>
        </p:nvSpPr>
        <p:spPr>
          <a:ln/>
        </p:spPr>
        <p:txBody>
          <a:bodyPr/>
          <a:lstStyle>
            <a:lvl1pPr>
              <a:defRPr/>
            </a:lvl1pPr>
          </a:lstStyle>
          <a:p>
            <a:pPr>
              <a:defRPr/>
            </a:pPr>
            <a:fld id="{BD9C61F2-7FF3-4AA4-B270-9F5A10BE02AF}" type="slidenum">
              <a:rPr lang="pl-PL"/>
              <a:pPr>
                <a:defRPr/>
              </a:pPr>
              <a:t>‹#›</a:t>
            </a:fld>
            <a:endParaRPr lang="pl-PL"/>
          </a:p>
        </p:txBody>
      </p:sp>
    </p:spTree>
    <p:extLst>
      <p:ext uri="{BB962C8B-B14F-4D97-AF65-F5344CB8AC3E}">
        <p14:creationId xmlns:p14="http://schemas.microsoft.com/office/powerpoint/2010/main" val="68753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869113" y="79375"/>
            <a:ext cx="2085975" cy="6197600"/>
          </a:xfrm>
        </p:spPr>
        <p:txBody>
          <a:bodyPr vert="eaVert"/>
          <a:lstStyle/>
          <a:p>
            <a:r>
              <a:rPr lang="pl-PL" smtClean="0"/>
              <a:t>Kliknij, aby edytować styl</a:t>
            </a:r>
            <a:endParaRPr lang="pl-PL"/>
          </a:p>
        </p:txBody>
      </p:sp>
      <p:sp>
        <p:nvSpPr>
          <p:cNvPr id="3" name="Symbol zastępczy tytułu pionowego 2"/>
          <p:cNvSpPr>
            <a:spLocks noGrp="1"/>
          </p:cNvSpPr>
          <p:nvPr>
            <p:ph type="body" orient="vert" idx="1"/>
          </p:nvPr>
        </p:nvSpPr>
        <p:spPr>
          <a:xfrm>
            <a:off x="611188" y="79375"/>
            <a:ext cx="6105525" cy="6197600"/>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Rectangle 11"/>
          <p:cNvSpPr>
            <a:spLocks noGrp="1" noChangeArrowheads="1"/>
          </p:cNvSpPr>
          <p:nvPr>
            <p:ph type="dt" sz="half" idx="10"/>
          </p:nvPr>
        </p:nvSpPr>
        <p:spPr>
          <a:ln/>
        </p:spPr>
        <p:txBody>
          <a:bodyPr/>
          <a:lstStyle>
            <a:lvl1pPr>
              <a:defRPr/>
            </a:lvl1pPr>
          </a:lstStyle>
          <a:p>
            <a:pPr>
              <a:defRPr/>
            </a:pPr>
            <a:r>
              <a:rPr lang="pl-PL"/>
              <a:t>Witold Kwaśnicki (INE, UWr), Notatki do wykładów</a:t>
            </a:r>
          </a:p>
        </p:txBody>
      </p:sp>
      <p:sp>
        <p:nvSpPr>
          <p:cNvPr id="5" name="Rectangle 12"/>
          <p:cNvSpPr>
            <a:spLocks noGrp="1" noChangeArrowheads="1"/>
          </p:cNvSpPr>
          <p:nvPr>
            <p:ph type="ftr" sz="quarter" idx="11"/>
          </p:nvPr>
        </p:nvSpPr>
        <p:spPr>
          <a:ln/>
        </p:spPr>
        <p:txBody>
          <a:bodyPr/>
          <a:lstStyle>
            <a:lvl1pPr>
              <a:defRPr/>
            </a:lvl1pPr>
          </a:lstStyle>
          <a:p>
            <a:pPr>
              <a:defRPr/>
            </a:pPr>
            <a:endParaRPr lang="pl-PL"/>
          </a:p>
        </p:txBody>
      </p:sp>
      <p:sp>
        <p:nvSpPr>
          <p:cNvPr id="6" name="Rectangle 13"/>
          <p:cNvSpPr>
            <a:spLocks noGrp="1" noChangeArrowheads="1"/>
          </p:cNvSpPr>
          <p:nvPr>
            <p:ph type="sldNum" sz="quarter" idx="12"/>
          </p:nvPr>
        </p:nvSpPr>
        <p:spPr>
          <a:ln/>
        </p:spPr>
        <p:txBody>
          <a:bodyPr/>
          <a:lstStyle>
            <a:lvl1pPr>
              <a:defRPr/>
            </a:lvl1pPr>
          </a:lstStyle>
          <a:p>
            <a:pPr>
              <a:defRPr/>
            </a:pPr>
            <a:fld id="{A3E8476F-2A8C-45C2-9936-51D5EE21BAF9}" type="slidenum">
              <a:rPr lang="pl-PL"/>
              <a:pPr>
                <a:defRPr/>
              </a:pPr>
              <a:t>‹#›</a:t>
            </a:fld>
            <a:endParaRPr lang="pl-PL"/>
          </a:p>
        </p:txBody>
      </p:sp>
    </p:spTree>
    <p:extLst>
      <p:ext uri="{BB962C8B-B14F-4D97-AF65-F5344CB8AC3E}">
        <p14:creationId xmlns:p14="http://schemas.microsoft.com/office/powerpoint/2010/main" val="12543094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ytuł i tabela">
    <p:spTree>
      <p:nvGrpSpPr>
        <p:cNvPr id="1" name=""/>
        <p:cNvGrpSpPr/>
        <p:nvPr/>
      </p:nvGrpSpPr>
      <p:grpSpPr>
        <a:xfrm>
          <a:off x="0" y="0"/>
          <a:ext cx="0" cy="0"/>
          <a:chOff x="0" y="0"/>
          <a:chExt cx="0" cy="0"/>
        </a:xfrm>
      </p:grpSpPr>
      <p:sp>
        <p:nvSpPr>
          <p:cNvPr id="2" name="Tytuł 1"/>
          <p:cNvSpPr>
            <a:spLocks noGrp="1"/>
          </p:cNvSpPr>
          <p:nvPr>
            <p:ph type="title"/>
          </p:nvPr>
        </p:nvSpPr>
        <p:spPr>
          <a:xfrm>
            <a:off x="1258888" y="79375"/>
            <a:ext cx="7577137" cy="828675"/>
          </a:xfrm>
        </p:spPr>
        <p:txBody>
          <a:bodyPr/>
          <a:lstStyle/>
          <a:p>
            <a:r>
              <a:rPr lang="pl-PL" smtClean="0"/>
              <a:t>Kliknij, aby edytować styl</a:t>
            </a:r>
            <a:endParaRPr lang="pl-PL"/>
          </a:p>
        </p:txBody>
      </p:sp>
      <p:sp>
        <p:nvSpPr>
          <p:cNvPr id="3" name="Symbol zastępczy tabeli 2"/>
          <p:cNvSpPr>
            <a:spLocks noGrp="1"/>
          </p:cNvSpPr>
          <p:nvPr>
            <p:ph type="tbl" idx="1"/>
          </p:nvPr>
        </p:nvSpPr>
        <p:spPr>
          <a:xfrm>
            <a:off x="611188" y="1223963"/>
            <a:ext cx="8343900" cy="5053012"/>
          </a:xfrm>
        </p:spPr>
        <p:txBody>
          <a:bodyPr/>
          <a:lstStyle/>
          <a:p>
            <a:pPr lvl="0"/>
            <a:endParaRPr lang="pl-PL" noProof="0" smtClean="0"/>
          </a:p>
        </p:txBody>
      </p:sp>
      <p:sp>
        <p:nvSpPr>
          <p:cNvPr id="4" name="Rectangle 11"/>
          <p:cNvSpPr>
            <a:spLocks noGrp="1" noChangeArrowheads="1"/>
          </p:cNvSpPr>
          <p:nvPr>
            <p:ph type="dt" sz="half" idx="10"/>
          </p:nvPr>
        </p:nvSpPr>
        <p:spPr>
          <a:ln/>
        </p:spPr>
        <p:txBody>
          <a:bodyPr/>
          <a:lstStyle>
            <a:lvl1pPr>
              <a:defRPr/>
            </a:lvl1pPr>
          </a:lstStyle>
          <a:p>
            <a:pPr>
              <a:defRPr/>
            </a:pPr>
            <a:r>
              <a:rPr lang="pl-PL"/>
              <a:t>Witold Kwaśnicki (INE, UWr), Notatki do wykładów</a:t>
            </a:r>
          </a:p>
        </p:txBody>
      </p:sp>
      <p:sp>
        <p:nvSpPr>
          <p:cNvPr id="5" name="Rectangle 12"/>
          <p:cNvSpPr>
            <a:spLocks noGrp="1" noChangeArrowheads="1"/>
          </p:cNvSpPr>
          <p:nvPr>
            <p:ph type="ftr" sz="quarter" idx="11"/>
          </p:nvPr>
        </p:nvSpPr>
        <p:spPr>
          <a:ln/>
        </p:spPr>
        <p:txBody>
          <a:bodyPr/>
          <a:lstStyle>
            <a:lvl1pPr>
              <a:defRPr/>
            </a:lvl1pPr>
          </a:lstStyle>
          <a:p>
            <a:pPr>
              <a:defRPr/>
            </a:pPr>
            <a:endParaRPr lang="pl-PL"/>
          </a:p>
        </p:txBody>
      </p:sp>
      <p:sp>
        <p:nvSpPr>
          <p:cNvPr id="6" name="Rectangle 13"/>
          <p:cNvSpPr>
            <a:spLocks noGrp="1" noChangeArrowheads="1"/>
          </p:cNvSpPr>
          <p:nvPr>
            <p:ph type="sldNum" sz="quarter" idx="12"/>
          </p:nvPr>
        </p:nvSpPr>
        <p:spPr>
          <a:ln/>
        </p:spPr>
        <p:txBody>
          <a:bodyPr/>
          <a:lstStyle>
            <a:lvl1pPr>
              <a:defRPr/>
            </a:lvl1pPr>
          </a:lstStyle>
          <a:p>
            <a:pPr>
              <a:defRPr/>
            </a:pPr>
            <a:fld id="{67A958E8-50D9-4480-BEC8-239E3821B38E}" type="slidenum">
              <a:rPr lang="pl-PL"/>
              <a:pPr>
                <a:defRPr/>
              </a:pPr>
              <a:t>‹#›</a:t>
            </a:fld>
            <a:endParaRPr lang="pl-PL"/>
          </a:p>
        </p:txBody>
      </p:sp>
    </p:spTree>
    <p:extLst>
      <p:ext uri="{BB962C8B-B14F-4D97-AF65-F5344CB8AC3E}">
        <p14:creationId xmlns:p14="http://schemas.microsoft.com/office/powerpoint/2010/main" val="3364723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Rectangle 11"/>
          <p:cNvSpPr>
            <a:spLocks noGrp="1" noChangeArrowheads="1"/>
          </p:cNvSpPr>
          <p:nvPr>
            <p:ph type="dt" sz="half" idx="10"/>
          </p:nvPr>
        </p:nvSpPr>
        <p:spPr>
          <a:ln/>
        </p:spPr>
        <p:txBody>
          <a:bodyPr/>
          <a:lstStyle>
            <a:lvl1pPr>
              <a:defRPr/>
            </a:lvl1pPr>
          </a:lstStyle>
          <a:p>
            <a:pPr>
              <a:defRPr/>
            </a:pPr>
            <a:r>
              <a:rPr lang="pl-PL"/>
              <a:t>Witold Kwaśnicki (INE, UWr), Notatki do wykładów</a:t>
            </a:r>
          </a:p>
        </p:txBody>
      </p:sp>
      <p:sp>
        <p:nvSpPr>
          <p:cNvPr id="5" name="Rectangle 12"/>
          <p:cNvSpPr>
            <a:spLocks noGrp="1" noChangeArrowheads="1"/>
          </p:cNvSpPr>
          <p:nvPr>
            <p:ph type="ftr" sz="quarter" idx="11"/>
          </p:nvPr>
        </p:nvSpPr>
        <p:spPr>
          <a:ln/>
        </p:spPr>
        <p:txBody>
          <a:bodyPr/>
          <a:lstStyle>
            <a:lvl1pPr>
              <a:defRPr/>
            </a:lvl1pPr>
          </a:lstStyle>
          <a:p>
            <a:pPr>
              <a:defRPr/>
            </a:pPr>
            <a:endParaRPr lang="pl-PL"/>
          </a:p>
        </p:txBody>
      </p:sp>
      <p:sp>
        <p:nvSpPr>
          <p:cNvPr id="6" name="Rectangle 13"/>
          <p:cNvSpPr>
            <a:spLocks noGrp="1" noChangeArrowheads="1"/>
          </p:cNvSpPr>
          <p:nvPr>
            <p:ph type="sldNum" sz="quarter" idx="12"/>
          </p:nvPr>
        </p:nvSpPr>
        <p:spPr>
          <a:ln/>
        </p:spPr>
        <p:txBody>
          <a:bodyPr/>
          <a:lstStyle>
            <a:lvl1pPr>
              <a:defRPr/>
            </a:lvl1pPr>
          </a:lstStyle>
          <a:p>
            <a:pPr>
              <a:defRPr/>
            </a:pPr>
            <a:fld id="{581260C6-9498-4E33-A903-28D440222EEB}" type="slidenum">
              <a:rPr lang="pl-PL"/>
              <a:pPr>
                <a:defRPr/>
              </a:pPr>
              <a:t>‹#›</a:t>
            </a:fld>
            <a:endParaRPr lang="pl-PL"/>
          </a:p>
        </p:txBody>
      </p:sp>
    </p:spTree>
    <p:extLst>
      <p:ext uri="{BB962C8B-B14F-4D97-AF65-F5344CB8AC3E}">
        <p14:creationId xmlns:p14="http://schemas.microsoft.com/office/powerpoint/2010/main" val="2532523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22313" y="4406900"/>
            <a:ext cx="7772400" cy="1362075"/>
          </a:xfrm>
        </p:spPr>
        <p:txBody>
          <a:bodyPr anchor="t"/>
          <a:lstStyle>
            <a:lvl1pPr algn="l">
              <a:defRPr sz="4000" b="1" cap="all"/>
            </a:lvl1pPr>
          </a:lstStyle>
          <a:p>
            <a:r>
              <a:rPr lang="pl-PL" smtClean="0"/>
              <a:t>Kliknij, aby edytować styl</a:t>
            </a:r>
            <a:endParaRPr lang="pl-PL"/>
          </a:p>
        </p:txBody>
      </p:sp>
      <p:sp>
        <p:nvSpPr>
          <p:cNvPr id="3" name="Symbol zastępczy tekstu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l-PL" smtClean="0"/>
              <a:t>Kliknij, aby edytować style wzorca tekstu</a:t>
            </a:r>
          </a:p>
        </p:txBody>
      </p:sp>
      <p:sp>
        <p:nvSpPr>
          <p:cNvPr id="4" name="Rectangle 11"/>
          <p:cNvSpPr>
            <a:spLocks noGrp="1" noChangeArrowheads="1"/>
          </p:cNvSpPr>
          <p:nvPr>
            <p:ph type="dt" sz="half" idx="10"/>
          </p:nvPr>
        </p:nvSpPr>
        <p:spPr>
          <a:ln/>
        </p:spPr>
        <p:txBody>
          <a:bodyPr/>
          <a:lstStyle>
            <a:lvl1pPr>
              <a:defRPr/>
            </a:lvl1pPr>
          </a:lstStyle>
          <a:p>
            <a:pPr>
              <a:defRPr/>
            </a:pPr>
            <a:r>
              <a:rPr lang="pl-PL"/>
              <a:t>Witold Kwaśnicki (INE, UWr), Notatki do wykładów</a:t>
            </a:r>
          </a:p>
        </p:txBody>
      </p:sp>
      <p:sp>
        <p:nvSpPr>
          <p:cNvPr id="5" name="Rectangle 12"/>
          <p:cNvSpPr>
            <a:spLocks noGrp="1" noChangeArrowheads="1"/>
          </p:cNvSpPr>
          <p:nvPr>
            <p:ph type="ftr" sz="quarter" idx="11"/>
          </p:nvPr>
        </p:nvSpPr>
        <p:spPr>
          <a:ln/>
        </p:spPr>
        <p:txBody>
          <a:bodyPr/>
          <a:lstStyle>
            <a:lvl1pPr>
              <a:defRPr/>
            </a:lvl1pPr>
          </a:lstStyle>
          <a:p>
            <a:pPr>
              <a:defRPr/>
            </a:pPr>
            <a:endParaRPr lang="pl-PL"/>
          </a:p>
        </p:txBody>
      </p:sp>
      <p:sp>
        <p:nvSpPr>
          <p:cNvPr id="6" name="Rectangle 13"/>
          <p:cNvSpPr>
            <a:spLocks noGrp="1" noChangeArrowheads="1"/>
          </p:cNvSpPr>
          <p:nvPr>
            <p:ph type="sldNum" sz="quarter" idx="12"/>
          </p:nvPr>
        </p:nvSpPr>
        <p:spPr>
          <a:ln/>
        </p:spPr>
        <p:txBody>
          <a:bodyPr/>
          <a:lstStyle>
            <a:lvl1pPr>
              <a:defRPr/>
            </a:lvl1pPr>
          </a:lstStyle>
          <a:p>
            <a:pPr>
              <a:defRPr/>
            </a:pPr>
            <a:fld id="{8347F80D-AD19-42B6-A7E0-CAB1B8430681}" type="slidenum">
              <a:rPr lang="pl-PL"/>
              <a:pPr>
                <a:defRPr/>
              </a:pPr>
              <a:t>‹#›</a:t>
            </a:fld>
            <a:endParaRPr lang="pl-PL"/>
          </a:p>
        </p:txBody>
      </p:sp>
    </p:spTree>
    <p:extLst>
      <p:ext uri="{BB962C8B-B14F-4D97-AF65-F5344CB8AC3E}">
        <p14:creationId xmlns:p14="http://schemas.microsoft.com/office/powerpoint/2010/main" val="2969135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611188" y="1223963"/>
            <a:ext cx="4095750" cy="50530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4859338" y="1223963"/>
            <a:ext cx="4095750" cy="50530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Rectangle 11"/>
          <p:cNvSpPr>
            <a:spLocks noGrp="1" noChangeArrowheads="1"/>
          </p:cNvSpPr>
          <p:nvPr>
            <p:ph type="dt" sz="half" idx="10"/>
          </p:nvPr>
        </p:nvSpPr>
        <p:spPr>
          <a:ln/>
        </p:spPr>
        <p:txBody>
          <a:bodyPr/>
          <a:lstStyle>
            <a:lvl1pPr>
              <a:defRPr/>
            </a:lvl1pPr>
          </a:lstStyle>
          <a:p>
            <a:pPr>
              <a:defRPr/>
            </a:pPr>
            <a:r>
              <a:rPr lang="pl-PL"/>
              <a:t>Witold Kwaśnicki (INE, UWr), Notatki do wykładów</a:t>
            </a:r>
          </a:p>
        </p:txBody>
      </p:sp>
      <p:sp>
        <p:nvSpPr>
          <p:cNvPr id="6" name="Rectangle 12"/>
          <p:cNvSpPr>
            <a:spLocks noGrp="1" noChangeArrowheads="1"/>
          </p:cNvSpPr>
          <p:nvPr>
            <p:ph type="ftr" sz="quarter" idx="11"/>
          </p:nvPr>
        </p:nvSpPr>
        <p:spPr>
          <a:ln/>
        </p:spPr>
        <p:txBody>
          <a:bodyPr/>
          <a:lstStyle>
            <a:lvl1pPr>
              <a:defRPr/>
            </a:lvl1pPr>
          </a:lstStyle>
          <a:p>
            <a:pPr>
              <a:defRPr/>
            </a:pPr>
            <a:endParaRPr lang="pl-PL"/>
          </a:p>
        </p:txBody>
      </p:sp>
      <p:sp>
        <p:nvSpPr>
          <p:cNvPr id="7" name="Rectangle 13"/>
          <p:cNvSpPr>
            <a:spLocks noGrp="1" noChangeArrowheads="1"/>
          </p:cNvSpPr>
          <p:nvPr>
            <p:ph type="sldNum" sz="quarter" idx="12"/>
          </p:nvPr>
        </p:nvSpPr>
        <p:spPr>
          <a:ln/>
        </p:spPr>
        <p:txBody>
          <a:bodyPr/>
          <a:lstStyle>
            <a:lvl1pPr>
              <a:defRPr/>
            </a:lvl1pPr>
          </a:lstStyle>
          <a:p>
            <a:pPr>
              <a:defRPr/>
            </a:pPr>
            <a:fld id="{456D9740-910C-48E4-8D55-3B0012455F05}" type="slidenum">
              <a:rPr lang="pl-PL"/>
              <a:pPr>
                <a:defRPr/>
              </a:pPr>
              <a:t>‹#›</a:t>
            </a:fld>
            <a:endParaRPr lang="pl-PL"/>
          </a:p>
        </p:txBody>
      </p:sp>
    </p:spTree>
    <p:extLst>
      <p:ext uri="{BB962C8B-B14F-4D97-AF65-F5344CB8AC3E}">
        <p14:creationId xmlns:p14="http://schemas.microsoft.com/office/powerpoint/2010/main" val="957908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8229600" cy="1143000"/>
          </a:xfrm>
        </p:spPr>
        <p:txBody>
          <a:bodyPr/>
          <a:lstStyle>
            <a:lvl1pPr>
              <a:defRPr/>
            </a:lvl1pPr>
          </a:lstStyle>
          <a:p>
            <a:r>
              <a:rPr lang="pl-PL" smtClean="0"/>
              <a:t>Kliknij, aby edytować styl</a:t>
            </a:r>
            <a:endParaRPr lang="pl-PL"/>
          </a:p>
        </p:txBody>
      </p:sp>
      <p:sp>
        <p:nvSpPr>
          <p:cNvPr id="3" name="Symbol zastępczy teks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teks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7" name="Rectangle 11"/>
          <p:cNvSpPr>
            <a:spLocks noGrp="1" noChangeArrowheads="1"/>
          </p:cNvSpPr>
          <p:nvPr>
            <p:ph type="dt" sz="half" idx="10"/>
          </p:nvPr>
        </p:nvSpPr>
        <p:spPr>
          <a:ln/>
        </p:spPr>
        <p:txBody>
          <a:bodyPr/>
          <a:lstStyle>
            <a:lvl1pPr>
              <a:defRPr/>
            </a:lvl1pPr>
          </a:lstStyle>
          <a:p>
            <a:pPr>
              <a:defRPr/>
            </a:pPr>
            <a:r>
              <a:rPr lang="pl-PL"/>
              <a:t>Witold Kwaśnicki (INE, UWr), Notatki do wykładów</a:t>
            </a:r>
          </a:p>
        </p:txBody>
      </p:sp>
      <p:sp>
        <p:nvSpPr>
          <p:cNvPr id="8" name="Rectangle 12"/>
          <p:cNvSpPr>
            <a:spLocks noGrp="1" noChangeArrowheads="1"/>
          </p:cNvSpPr>
          <p:nvPr>
            <p:ph type="ftr" sz="quarter" idx="11"/>
          </p:nvPr>
        </p:nvSpPr>
        <p:spPr>
          <a:ln/>
        </p:spPr>
        <p:txBody>
          <a:bodyPr/>
          <a:lstStyle>
            <a:lvl1pPr>
              <a:defRPr/>
            </a:lvl1pPr>
          </a:lstStyle>
          <a:p>
            <a:pPr>
              <a:defRPr/>
            </a:pPr>
            <a:endParaRPr lang="pl-PL"/>
          </a:p>
        </p:txBody>
      </p:sp>
      <p:sp>
        <p:nvSpPr>
          <p:cNvPr id="9" name="Rectangle 13"/>
          <p:cNvSpPr>
            <a:spLocks noGrp="1" noChangeArrowheads="1"/>
          </p:cNvSpPr>
          <p:nvPr>
            <p:ph type="sldNum" sz="quarter" idx="12"/>
          </p:nvPr>
        </p:nvSpPr>
        <p:spPr>
          <a:ln/>
        </p:spPr>
        <p:txBody>
          <a:bodyPr/>
          <a:lstStyle>
            <a:lvl1pPr>
              <a:defRPr/>
            </a:lvl1pPr>
          </a:lstStyle>
          <a:p>
            <a:pPr>
              <a:defRPr/>
            </a:pPr>
            <a:fld id="{B40A1012-902E-4174-98A8-68B04EC68173}" type="slidenum">
              <a:rPr lang="pl-PL"/>
              <a:pPr>
                <a:defRPr/>
              </a:pPr>
              <a:t>‹#›</a:t>
            </a:fld>
            <a:endParaRPr lang="pl-PL"/>
          </a:p>
        </p:txBody>
      </p:sp>
    </p:spTree>
    <p:extLst>
      <p:ext uri="{BB962C8B-B14F-4D97-AF65-F5344CB8AC3E}">
        <p14:creationId xmlns:p14="http://schemas.microsoft.com/office/powerpoint/2010/main" val="1468964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Rectangle 11"/>
          <p:cNvSpPr>
            <a:spLocks noGrp="1" noChangeArrowheads="1"/>
          </p:cNvSpPr>
          <p:nvPr>
            <p:ph type="dt" sz="half" idx="10"/>
          </p:nvPr>
        </p:nvSpPr>
        <p:spPr>
          <a:ln/>
        </p:spPr>
        <p:txBody>
          <a:bodyPr/>
          <a:lstStyle>
            <a:lvl1pPr>
              <a:defRPr/>
            </a:lvl1pPr>
          </a:lstStyle>
          <a:p>
            <a:pPr>
              <a:defRPr/>
            </a:pPr>
            <a:r>
              <a:rPr lang="pl-PL"/>
              <a:t>Witold Kwaśnicki (INE, UWr), Notatki do wykładów</a:t>
            </a:r>
          </a:p>
        </p:txBody>
      </p:sp>
      <p:sp>
        <p:nvSpPr>
          <p:cNvPr id="4" name="Rectangle 12"/>
          <p:cNvSpPr>
            <a:spLocks noGrp="1" noChangeArrowheads="1"/>
          </p:cNvSpPr>
          <p:nvPr>
            <p:ph type="ftr" sz="quarter" idx="11"/>
          </p:nvPr>
        </p:nvSpPr>
        <p:spPr>
          <a:ln/>
        </p:spPr>
        <p:txBody>
          <a:bodyPr/>
          <a:lstStyle>
            <a:lvl1pPr>
              <a:defRPr/>
            </a:lvl1pPr>
          </a:lstStyle>
          <a:p>
            <a:pPr>
              <a:defRPr/>
            </a:pPr>
            <a:endParaRPr lang="pl-PL"/>
          </a:p>
        </p:txBody>
      </p:sp>
      <p:sp>
        <p:nvSpPr>
          <p:cNvPr id="5" name="Rectangle 13"/>
          <p:cNvSpPr>
            <a:spLocks noGrp="1" noChangeArrowheads="1"/>
          </p:cNvSpPr>
          <p:nvPr>
            <p:ph type="sldNum" sz="quarter" idx="12"/>
          </p:nvPr>
        </p:nvSpPr>
        <p:spPr>
          <a:ln/>
        </p:spPr>
        <p:txBody>
          <a:bodyPr/>
          <a:lstStyle>
            <a:lvl1pPr>
              <a:defRPr/>
            </a:lvl1pPr>
          </a:lstStyle>
          <a:p>
            <a:pPr>
              <a:defRPr/>
            </a:pPr>
            <a:fld id="{56930A80-8633-4B8F-A4E5-FE4CD68BB798}" type="slidenum">
              <a:rPr lang="pl-PL"/>
              <a:pPr>
                <a:defRPr/>
              </a:pPr>
              <a:t>‹#›</a:t>
            </a:fld>
            <a:endParaRPr lang="pl-PL"/>
          </a:p>
        </p:txBody>
      </p:sp>
    </p:spTree>
    <p:extLst>
      <p:ext uri="{BB962C8B-B14F-4D97-AF65-F5344CB8AC3E}">
        <p14:creationId xmlns:p14="http://schemas.microsoft.com/office/powerpoint/2010/main" val="1541055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r>
              <a:rPr lang="pl-PL"/>
              <a:t>Witold Kwaśnicki (INE, UWr), Notatki do wykładów</a:t>
            </a:r>
          </a:p>
        </p:txBody>
      </p:sp>
      <p:sp>
        <p:nvSpPr>
          <p:cNvPr id="3" name="Rectangle 12"/>
          <p:cNvSpPr>
            <a:spLocks noGrp="1" noChangeArrowheads="1"/>
          </p:cNvSpPr>
          <p:nvPr>
            <p:ph type="ftr" sz="quarter" idx="11"/>
          </p:nvPr>
        </p:nvSpPr>
        <p:spPr>
          <a:ln/>
        </p:spPr>
        <p:txBody>
          <a:bodyPr/>
          <a:lstStyle>
            <a:lvl1pPr>
              <a:defRPr/>
            </a:lvl1pPr>
          </a:lstStyle>
          <a:p>
            <a:pPr>
              <a:defRPr/>
            </a:pPr>
            <a:endParaRPr lang="pl-PL"/>
          </a:p>
        </p:txBody>
      </p:sp>
      <p:sp>
        <p:nvSpPr>
          <p:cNvPr id="4" name="Rectangle 13"/>
          <p:cNvSpPr>
            <a:spLocks noGrp="1" noChangeArrowheads="1"/>
          </p:cNvSpPr>
          <p:nvPr>
            <p:ph type="sldNum" sz="quarter" idx="12"/>
          </p:nvPr>
        </p:nvSpPr>
        <p:spPr>
          <a:ln/>
        </p:spPr>
        <p:txBody>
          <a:bodyPr/>
          <a:lstStyle>
            <a:lvl1pPr>
              <a:defRPr/>
            </a:lvl1pPr>
          </a:lstStyle>
          <a:p>
            <a:pPr>
              <a:defRPr/>
            </a:pPr>
            <a:fld id="{24B7E038-477C-4C2A-B11D-85223299AB9B}" type="slidenum">
              <a:rPr lang="pl-PL"/>
              <a:pPr>
                <a:defRPr/>
              </a:pPr>
              <a:t>‹#›</a:t>
            </a:fld>
            <a:endParaRPr lang="pl-PL"/>
          </a:p>
        </p:txBody>
      </p:sp>
    </p:spTree>
    <p:extLst>
      <p:ext uri="{BB962C8B-B14F-4D97-AF65-F5344CB8AC3E}">
        <p14:creationId xmlns:p14="http://schemas.microsoft.com/office/powerpoint/2010/main" val="1069057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0" y="273050"/>
            <a:ext cx="3008313" cy="1162050"/>
          </a:xfrm>
        </p:spPr>
        <p:txBody>
          <a:bodyPr/>
          <a:lstStyle>
            <a:lvl1pPr algn="l">
              <a:defRPr sz="2000" b="1"/>
            </a:lvl1pPr>
          </a:lstStyle>
          <a:p>
            <a:r>
              <a:rPr lang="pl-PL" smtClean="0"/>
              <a:t>Kliknij, aby edytować styl</a:t>
            </a:r>
            <a:endParaRPr lang="pl-PL"/>
          </a:p>
        </p:txBody>
      </p:sp>
      <p:sp>
        <p:nvSpPr>
          <p:cNvPr id="3" name="Symbol zastępczy zawartośc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teks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Rectangle 11"/>
          <p:cNvSpPr>
            <a:spLocks noGrp="1" noChangeArrowheads="1"/>
          </p:cNvSpPr>
          <p:nvPr>
            <p:ph type="dt" sz="half" idx="10"/>
          </p:nvPr>
        </p:nvSpPr>
        <p:spPr>
          <a:ln/>
        </p:spPr>
        <p:txBody>
          <a:bodyPr/>
          <a:lstStyle>
            <a:lvl1pPr>
              <a:defRPr/>
            </a:lvl1pPr>
          </a:lstStyle>
          <a:p>
            <a:pPr>
              <a:defRPr/>
            </a:pPr>
            <a:r>
              <a:rPr lang="pl-PL"/>
              <a:t>Witold Kwaśnicki (INE, UWr), Notatki do wykładów</a:t>
            </a:r>
          </a:p>
        </p:txBody>
      </p:sp>
      <p:sp>
        <p:nvSpPr>
          <p:cNvPr id="6" name="Rectangle 12"/>
          <p:cNvSpPr>
            <a:spLocks noGrp="1" noChangeArrowheads="1"/>
          </p:cNvSpPr>
          <p:nvPr>
            <p:ph type="ftr" sz="quarter" idx="11"/>
          </p:nvPr>
        </p:nvSpPr>
        <p:spPr>
          <a:ln/>
        </p:spPr>
        <p:txBody>
          <a:bodyPr/>
          <a:lstStyle>
            <a:lvl1pPr>
              <a:defRPr/>
            </a:lvl1pPr>
          </a:lstStyle>
          <a:p>
            <a:pPr>
              <a:defRPr/>
            </a:pPr>
            <a:endParaRPr lang="pl-PL"/>
          </a:p>
        </p:txBody>
      </p:sp>
      <p:sp>
        <p:nvSpPr>
          <p:cNvPr id="7" name="Rectangle 13"/>
          <p:cNvSpPr>
            <a:spLocks noGrp="1" noChangeArrowheads="1"/>
          </p:cNvSpPr>
          <p:nvPr>
            <p:ph type="sldNum" sz="quarter" idx="12"/>
          </p:nvPr>
        </p:nvSpPr>
        <p:spPr>
          <a:ln/>
        </p:spPr>
        <p:txBody>
          <a:bodyPr/>
          <a:lstStyle>
            <a:lvl1pPr>
              <a:defRPr/>
            </a:lvl1pPr>
          </a:lstStyle>
          <a:p>
            <a:pPr>
              <a:defRPr/>
            </a:pPr>
            <a:fld id="{782F2613-78C1-4D79-8488-C1BA88382727}" type="slidenum">
              <a:rPr lang="pl-PL"/>
              <a:pPr>
                <a:defRPr/>
              </a:pPr>
              <a:t>‹#›</a:t>
            </a:fld>
            <a:endParaRPr lang="pl-PL"/>
          </a:p>
        </p:txBody>
      </p:sp>
    </p:spTree>
    <p:extLst>
      <p:ext uri="{BB962C8B-B14F-4D97-AF65-F5344CB8AC3E}">
        <p14:creationId xmlns:p14="http://schemas.microsoft.com/office/powerpoint/2010/main" val="1586788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792288" y="4800600"/>
            <a:ext cx="5486400" cy="566738"/>
          </a:xfrm>
        </p:spPr>
        <p:txBody>
          <a:bodyPr/>
          <a:lstStyle>
            <a:lvl1pPr algn="l">
              <a:defRPr sz="2000" b="1"/>
            </a:lvl1pPr>
          </a:lstStyle>
          <a:p>
            <a:r>
              <a:rPr lang="pl-PL" smtClean="0"/>
              <a:t>Kliknij, aby edytować styl</a:t>
            </a:r>
            <a:endParaRPr lang="pl-PL"/>
          </a:p>
        </p:txBody>
      </p:sp>
      <p:sp>
        <p:nvSpPr>
          <p:cNvPr id="3" name="Symbol zastępczy obraz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l-PL" noProof="0" smtClean="0"/>
          </a:p>
        </p:txBody>
      </p:sp>
      <p:sp>
        <p:nvSpPr>
          <p:cNvPr id="4" name="Symbol zastępczy teks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Rectangle 11"/>
          <p:cNvSpPr>
            <a:spLocks noGrp="1" noChangeArrowheads="1"/>
          </p:cNvSpPr>
          <p:nvPr>
            <p:ph type="dt" sz="half" idx="10"/>
          </p:nvPr>
        </p:nvSpPr>
        <p:spPr>
          <a:ln/>
        </p:spPr>
        <p:txBody>
          <a:bodyPr/>
          <a:lstStyle>
            <a:lvl1pPr>
              <a:defRPr/>
            </a:lvl1pPr>
          </a:lstStyle>
          <a:p>
            <a:pPr>
              <a:defRPr/>
            </a:pPr>
            <a:r>
              <a:rPr lang="pl-PL"/>
              <a:t>Witold Kwaśnicki (INE, UWr), Notatki do wykładów</a:t>
            </a:r>
          </a:p>
        </p:txBody>
      </p:sp>
      <p:sp>
        <p:nvSpPr>
          <p:cNvPr id="6" name="Rectangle 12"/>
          <p:cNvSpPr>
            <a:spLocks noGrp="1" noChangeArrowheads="1"/>
          </p:cNvSpPr>
          <p:nvPr>
            <p:ph type="ftr" sz="quarter" idx="11"/>
          </p:nvPr>
        </p:nvSpPr>
        <p:spPr>
          <a:ln/>
        </p:spPr>
        <p:txBody>
          <a:bodyPr/>
          <a:lstStyle>
            <a:lvl1pPr>
              <a:defRPr/>
            </a:lvl1pPr>
          </a:lstStyle>
          <a:p>
            <a:pPr>
              <a:defRPr/>
            </a:pPr>
            <a:endParaRPr lang="pl-PL"/>
          </a:p>
        </p:txBody>
      </p:sp>
      <p:sp>
        <p:nvSpPr>
          <p:cNvPr id="7" name="Rectangle 13"/>
          <p:cNvSpPr>
            <a:spLocks noGrp="1" noChangeArrowheads="1"/>
          </p:cNvSpPr>
          <p:nvPr>
            <p:ph type="sldNum" sz="quarter" idx="12"/>
          </p:nvPr>
        </p:nvSpPr>
        <p:spPr>
          <a:ln/>
        </p:spPr>
        <p:txBody>
          <a:bodyPr/>
          <a:lstStyle>
            <a:lvl1pPr>
              <a:defRPr/>
            </a:lvl1pPr>
          </a:lstStyle>
          <a:p>
            <a:pPr>
              <a:defRPr/>
            </a:pPr>
            <a:fld id="{06C04F64-AC69-4948-8E45-CE444F5E2562}" type="slidenum">
              <a:rPr lang="pl-PL"/>
              <a:pPr>
                <a:defRPr/>
              </a:pPr>
              <a:t>‹#›</a:t>
            </a:fld>
            <a:endParaRPr lang="pl-PL"/>
          </a:p>
        </p:txBody>
      </p:sp>
    </p:spTree>
    <p:extLst>
      <p:ext uri="{BB962C8B-B14F-4D97-AF65-F5344CB8AC3E}">
        <p14:creationId xmlns:p14="http://schemas.microsoft.com/office/powerpoint/2010/main" val="3276865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30213" y="306388"/>
            <a:ext cx="438150" cy="4746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pl-PL"/>
          </a:p>
        </p:txBody>
      </p:sp>
      <p:sp>
        <p:nvSpPr>
          <p:cNvPr id="1027" name="Rectangle 3"/>
          <p:cNvSpPr>
            <a:spLocks noChangeArrowheads="1"/>
          </p:cNvSpPr>
          <p:nvPr/>
        </p:nvSpPr>
        <p:spPr bwMode="ltGray">
          <a:xfrm>
            <a:off x="812800" y="306388"/>
            <a:ext cx="328613" cy="47466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pl-PL"/>
          </a:p>
        </p:txBody>
      </p:sp>
      <p:sp>
        <p:nvSpPr>
          <p:cNvPr id="1028" name="Rectangle 4"/>
          <p:cNvSpPr>
            <a:spLocks noChangeArrowheads="1"/>
          </p:cNvSpPr>
          <p:nvPr/>
        </p:nvSpPr>
        <p:spPr bwMode="ltGray">
          <a:xfrm>
            <a:off x="554038" y="728663"/>
            <a:ext cx="422275" cy="4746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pl-PL"/>
          </a:p>
        </p:txBody>
      </p:sp>
      <p:sp>
        <p:nvSpPr>
          <p:cNvPr id="1029" name="Rectangle 5"/>
          <p:cNvSpPr>
            <a:spLocks noChangeArrowheads="1"/>
          </p:cNvSpPr>
          <p:nvPr/>
        </p:nvSpPr>
        <p:spPr bwMode="ltGray">
          <a:xfrm>
            <a:off x="923925" y="728663"/>
            <a:ext cx="368300" cy="47466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pl-PL"/>
          </a:p>
        </p:txBody>
      </p:sp>
      <p:sp>
        <p:nvSpPr>
          <p:cNvPr id="1030" name="Rectangle 6"/>
          <p:cNvSpPr>
            <a:spLocks noChangeArrowheads="1"/>
          </p:cNvSpPr>
          <p:nvPr/>
        </p:nvSpPr>
        <p:spPr bwMode="ltGray">
          <a:xfrm>
            <a:off x="139700" y="655638"/>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pl-PL"/>
          </a:p>
        </p:txBody>
      </p:sp>
      <p:sp>
        <p:nvSpPr>
          <p:cNvPr id="1031" name="Rectangle 7"/>
          <p:cNvSpPr>
            <a:spLocks noChangeArrowheads="1"/>
          </p:cNvSpPr>
          <p:nvPr/>
        </p:nvSpPr>
        <p:spPr bwMode="gray">
          <a:xfrm>
            <a:off x="596900" y="20955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pl-PL"/>
          </a:p>
        </p:txBody>
      </p:sp>
      <p:sp>
        <p:nvSpPr>
          <p:cNvPr id="1032" name="Rectangle 9"/>
          <p:cNvSpPr>
            <a:spLocks noGrp="1" noChangeArrowheads="1"/>
          </p:cNvSpPr>
          <p:nvPr>
            <p:ph type="title"/>
          </p:nvPr>
        </p:nvSpPr>
        <p:spPr bwMode="auto">
          <a:xfrm>
            <a:off x="1258888" y="79375"/>
            <a:ext cx="7577137"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pl-PL" smtClean="0"/>
              <a:t>Kliknij, aby edytować styl wzorca tytułu</a:t>
            </a:r>
          </a:p>
        </p:txBody>
      </p:sp>
      <p:sp>
        <p:nvSpPr>
          <p:cNvPr id="1033" name="Rectangle 10"/>
          <p:cNvSpPr>
            <a:spLocks noGrp="1" noChangeArrowheads="1"/>
          </p:cNvSpPr>
          <p:nvPr>
            <p:ph type="body" idx="1"/>
          </p:nvPr>
        </p:nvSpPr>
        <p:spPr bwMode="auto">
          <a:xfrm>
            <a:off x="611188" y="1223963"/>
            <a:ext cx="8343900" cy="5053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p>
        </p:txBody>
      </p:sp>
      <p:sp>
        <p:nvSpPr>
          <p:cNvPr id="64523" name="Rectangle 11"/>
          <p:cNvSpPr>
            <a:spLocks noGrp="1" noChangeArrowheads="1"/>
          </p:cNvSpPr>
          <p:nvPr>
            <p:ph type="dt" sz="half" idx="2"/>
          </p:nvPr>
        </p:nvSpPr>
        <p:spPr bwMode="auto">
          <a:xfrm rot="16200000">
            <a:off x="-2092325" y="4441825"/>
            <a:ext cx="4508500" cy="3238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i="1">
                <a:solidFill>
                  <a:schemeClr val="tx2"/>
                </a:solidFill>
                <a:latin typeface="Tahoma" pitchFamily="34" charset="0"/>
              </a:defRPr>
            </a:lvl1pPr>
          </a:lstStyle>
          <a:p>
            <a:pPr>
              <a:defRPr/>
            </a:pPr>
            <a:r>
              <a:rPr lang="pl-PL"/>
              <a:t>Witold Kwaśnicki (INE, UWr), Notatki do wykładów</a:t>
            </a:r>
          </a:p>
        </p:txBody>
      </p:sp>
      <p:sp>
        <p:nvSpPr>
          <p:cNvPr id="64524" name="Rectangle 12"/>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atin typeface="Tahoma" pitchFamily="34" charset="0"/>
              </a:defRPr>
            </a:lvl1pPr>
          </a:lstStyle>
          <a:p>
            <a:pPr>
              <a:defRPr/>
            </a:pPr>
            <a:endParaRPr lang="pl-PL"/>
          </a:p>
        </p:txBody>
      </p:sp>
      <p:sp>
        <p:nvSpPr>
          <p:cNvPr id="64525" name="Rectangle 1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atin typeface="Tahoma" pitchFamily="34" charset="0"/>
              </a:defRPr>
            </a:lvl1pPr>
          </a:lstStyle>
          <a:p>
            <a:pPr>
              <a:defRPr/>
            </a:pPr>
            <a:fld id="{F73CC3CB-6D10-44F3-BA65-00A1341AC840}" type="slidenum">
              <a:rPr lang="pl-PL"/>
              <a:pPr>
                <a:defRPr/>
              </a:pPr>
              <a:t>‹#›</a:t>
            </a:fld>
            <a:endParaRPr lang="pl-PL"/>
          </a:p>
        </p:txBody>
      </p:sp>
      <p:sp>
        <p:nvSpPr>
          <p:cNvPr id="1037" name="Rectangle 14"/>
          <p:cNvSpPr>
            <a:spLocks noChangeArrowheads="1"/>
          </p:cNvSpPr>
          <p:nvPr userDrawn="1"/>
        </p:nvSpPr>
        <p:spPr bwMode="ltGray">
          <a:xfrm>
            <a:off x="430213" y="27940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pl-PL"/>
          </a:p>
        </p:txBody>
      </p:sp>
      <p:sp>
        <p:nvSpPr>
          <p:cNvPr id="1038" name="Rectangle 15"/>
          <p:cNvSpPr>
            <a:spLocks noChangeArrowheads="1"/>
          </p:cNvSpPr>
          <p:nvPr userDrawn="1"/>
        </p:nvSpPr>
        <p:spPr bwMode="ltGray">
          <a:xfrm>
            <a:off x="812800" y="27940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pl-PL"/>
          </a:p>
        </p:txBody>
      </p:sp>
      <p:sp>
        <p:nvSpPr>
          <p:cNvPr id="1039" name="Rectangle 16"/>
          <p:cNvSpPr>
            <a:spLocks noChangeArrowheads="1"/>
          </p:cNvSpPr>
          <p:nvPr userDrawn="1"/>
        </p:nvSpPr>
        <p:spPr bwMode="ltGray">
          <a:xfrm>
            <a:off x="554038" y="70167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pl-PL"/>
          </a:p>
        </p:txBody>
      </p:sp>
      <p:sp>
        <p:nvSpPr>
          <p:cNvPr id="1040" name="Rectangle 17"/>
          <p:cNvSpPr>
            <a:spLocks noChangeArrowheads="1"/>
          </p:cNvSpPr>
          <p:nvPr userDrawn="1"/>
        </p:nvSpPr>
        <p:spPr bwMode="ltGray">
          <a:xfrm>
            <a:off x="923925" y="70167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pl-PL"/>
          </a:p>
        </p:txBody>
      </p:sp>
      <p:sp>
        <p:nvSpPr>
          <p:cNvPr id="1041" name="Rectangle 18"/>
          <p:cNvSpPr>
            <a:spLocks noChangeArrowheads="1"/>
          </p:cNvSpPr>
          <p:nvPr userDrawn="1"/>
        </p:nvSpPr>
        <p:spPr bwMode="ltGray">
          <a:xfrm>
            <a:off x="139700" y="62865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pl-PL"/>
          </a:p>
        </p:txBody>
      </p:sp>
      <p:sp>
        <p:nvSpPr>
          <p:cNvPr id="1042" name="Rectangle 19"/>
          <p:cNvSpPr>
            <a:spLocks noChangeArrowheads="1"/>
          </p:cNvSpPr>
          <p:nvPr userDrawn="1"/>
        </p:nvSpPr>
        <p:spPr bwMode="gray">
          <a:xfrm>
            <a:off x="596900" y="182563"/>
            <a:ext cx="31750" cy="10525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pl-PL"/>
          </a:p>
        </p:txBody>
      </p:sp>
      <p:sp>
        <p:nvSpPr>
          <p:cNvPr id="1043" name="Rectangle 21"/>
          <p:cNvSpPr>
            <a:spLocks noChangeArrowheads="1"/>
          </p:cNvSpPr>
          <p:nvPr userDrawn="1"/>
        </p:nvSpPr>
        <p:spPr bwMode="ltGray">
          <a:xfrm>
            <a:off x="430213" y="27940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pl-PL"/>
          </a:p>
        </p:txBody>
      </p:sp>
      <p:sp>
        <p:nvSpPr>
          <p:cNvPr id="1044" name="Rectangle 22"/>
          <p:cNvSpPr>
            <a:spLocks noChangeArrowheads="1"/>
          </p:cNvSpPr>
          <p:nvPr userDrawn="1"/>
        </p:nvSpPr>
        <p:spPr bwMode="ltGray">
          <a:xfrm>
            <a:off x="812800" y="27940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pl-PL"/>
          </a:p>
        </p:txBody>
      </p:sp>
      <p:sp>
        <p:nvSpPr>
          <p:cNvPr id="1045" name="Rectangle 23"/>
          <p:cNvSpPr>
            <a:spLocks noChangeArrowheads="1"/>
          </p:cNvSpPr>
          <p:nvPr userDrawn="1"/>
        </p:nvSpPr>
        <p:spPr bwMode="ltGray">
          <a:xfrm>
            <a:off x="554038" y="70167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pl-PL"/>
          </a:p>
        </p:txBody>
      </p:sp>
      <p:sp>
        <p:nvSpPr>
          <p:cNvPr id="1046" name="Rectangle 24"/>
          <p:cNvSpPr>
            <a:spLocks noChangeArrowheads="1"/>
          </p:cNvSpPr>
          <p:nvPr userDrawn="1"/>
        </p:nvSpPr>
        <p:spPr bwMode="ltGray">
          <a:xfrm>
            <a:off x="923925" y="70167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pl-PL"/>
          </a:p>
        </p:txBody>
      </p:sp>
      <p:sp>
        <p:nvSpPr>
          <p:cNvPr id="1047" name="Rectangle 25"/>
          <p:cNvSpPr>
            <a:spLocks noChangeArrowheads="1"/>
          </p:cNvSpPr>
          <p:nvPr userDrawn="1"/>
        </p:nvSpPr>
        <p:spPr bwMode="ltGray">
          <a:xfrm>
            <a:off x="139700" y="62865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pl-PL"/>
          </a:p>
        </p:txBody>
      </p:sp>
      <p:sp>
        <p:nvSpPr>
          <p:cNvPr id="1048" name="Rectangle 26"/>
          <p:cNvSpPr>
            <a:spLocks noChangeArrowheads="1"/>
          </p:cNvSpPr>
          <p:nvPr userDrawn="1"/>
        </p:nvSpPr>
        <p:spPr bwMode="gray">
          <a:xfrm>
            <a:off x="596900" y="182563"/>
            <a:ext cx="31750" cy="10525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pl-PL"/>
          </a:p>
        </p:txBody>
      </p:sp>
      <p:sp>
        <p:nvSpPr>
          <p:cNvPr id="1049" name="Rectangle 8"/>
          <p:cNvSpPr>
            <a:spLocks noChangeArrowheads="1"/>
          </p:cNvSpPr>
          <p:nvPr/>
        </p:nvSpPr>
        <p:spPr bwMode="gray">
          <a:xfrm>
            <a:off x="285750" y="9271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pl-PL"/>
          </a:p>
        </p:txBody>
      </p:sp>
    </p:spTree>
  </p:cSld>
  <p:clrMap bg1="lt1" tx1="dk1" bg2="lt2" tx2="dk2" accent1="accent1" accent2="accent2" accent3="accent3" accent4="accent4" accent5="accent5" accent6="accent6" hlink="hlink" folHlink="folHlink"/>
  <p:sldLayoutIdLst>
    <p:sldLayoutId id="2147483903"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 id="2147483902" r:id="rId12"/>
  </p:sldLayoutIdLst>
  <p:hf sldNum="0" hdr="0" ftr="0"/>
  <p:txStyles>
    <p:title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Tahoma" pitchFamily="34" charset="0"/>
        </a:defRPr>
      </a:lvl2pPr>
      <a:lvl3pPr algn="l" rtl="0" eaLnBrk="0" fontAlgn="base" hangingPunct="0">
        <a:spcBef>
          <a:spcPct val="0"/>
        </a:spcBef>
        <a:spcAft>
          <a:spcPct val="0"/>
        </a:spcAft>
        <a:defRPr sz="3200">
          <a:solidFill>
            <a:schemeClr val="tx2"/>
          </a:solidFill>
          <a:latin typeface="Tahoma" pitchFamily="34" charset="0"/>
        </a:defRPr>
      </a:lvl3pPr>
      <a:lvl4pPr algn="l" rtl="0" eaLnBrk="0" fontAlgn="base" hangingPunct="0">
        <a:spcBef>
          <a:spcPct val="0"/>
        </a:spcBef>
        <a:spcAft>
          <a:spcPct val="0"/>
        </a:spcAft>
        <a:defRPr sz="3200">
          <a:solidFill>
            <a:schemeClr val="tx2"/>
          </a:solidFill>
          <a:latin typeface="Tahoma" pitchFamily="34" charset="0"/>
        </a:defRPr>
      </a:lvl4pPr>
      <a:lvl5pPr algn="l" rtl="0" eaLnBrk="0" fontAlgn="base" hangingPunct="0">
        <a:spcBef>
          <a:spcPct val="0"/>
        </a:spcBef>
        <a:spcAft>
          <a:spcPct val="0"/>
        </a:spcAft>
        <a:defRPr sz="3200">
          <a:solidFill>
            <a:schemeClr val="tx2"/>
          </a:solidFill>
          <a:latin typeface="Tahoma" pitchFamily="34" charset="0"/>
        </a:defRPr>
      </a:lvl5pPr>
      <a:lvl6pPr marL="457200" algn="l" rtl="0" fontAlgn="base">
        <a:spcBef>
          <a:spcPct val="0"/>
        </a:spcBef>
        <a:spcAft>
          <a:spcPct val="0"/>
        </a:spcAft>
        <a:defRPr sz="3200">
          <a:solidFill>
            <a:schemeClr val="tx2"/>
          </a:solidFill>
          <a:latin typeface="Tahoma" pitchFamily="34" charset="0"/>
        </a:defRPr>
      </a:lvl6pPr>
      <a:lvl7pPr marL="914400" algn="l" rtl="0" fontAlgn="base">
        <a:spcBef>
          <a:spcPct val="0"/>
        </a:spcBef>
        <a:spcAft>
          <a:spcPct val="0"/>
        </a:spcAft>
        <a:defRPr sz="3200">
          <a:solidFill>
            <a:schemeClr val="tx2"/>
          </a:solidFill>
          <a:latin typeface="Tahoma" pitchFamily="34" charset="0"/>
        </a:defRPr>
      </a:lvl7pPr>
      <a:lvl8pPr marL="1371600" algn="l" rtl="0" fontAlgn="base">
        <a:spcBef>
          <a:spcPct val="0"/>
        </a:spcBef>
        <a:spcAft>
          <a:spcPct val="0"/>
        </a:spcAft>
        <a:defRPr sz="3200">
          <a:solidFill>
            <a:schemeClr val="tx2"/>
          </a:solidFill>
          <a:latin typeface="Tahoma" pitchFamily="34" charset="0"/>
        </a:defRPr>
      </a:lvl8pPr>
      <a:lvl9pPr marL="1828800" algn="l" rtl="0" fontAlgn="base">
        <a:spcBef>
          <a:spcPct val="0"/>
        </a:spcBef>
        <a:spcAft>
          <a:spcPct val="0"/>
        </a:spcAft>
        <a:defRPr sz="32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ipn.gov.pl/portal/pl/2/15233/Swiatowe_echa_najnowszej_publikacji_edukacyjnej_Instytutu_Pamieci_Narodowej.html"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pl.wikipedia.org/wiki/Kolejka_(gra_planszowa)"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cato.org/economic-freedom-world/map" TargetMode="External"/><Relationship Id="rId2" Type="http://schemas.openxmlformats.org/officeDocument/2006/relationships/hyperlink" Target="http://www.cato.org/economic-freedom-world" TargetMode="External"/><Relationship Id="rId1" Type="http://schemas.openxmlformats.org/officeDocument/2006/relationships/slideLayout" Target="../slideLayouts/slideLayout2.xml"/><Relationship Id="rId5" Type="http://schemas.openxmlformats.org/officeDocument/2006/relationships/hyperlink" Target="http://www.heritage.org/index/heatmap" TargetMode="External"/><Relationship Id="rId4" Type="http://schemas.openxmlformats.org/officeDocument/2006/relationships/hyperlink" Target="http://www.heritage.org/index/"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hyperlink" Target="http://pl.wikiquote.org/wiki/W%C5%82odzimierz_Lenin" TargetMode="External"/><Relationship Id="rId2" Type="http://schemas.openxmlformats.org/officeDocument/2006/relationships/hyperlink" Target="http://pl.wikiquote.org/wiki/Jeremy_Rifkin" TargetMode="External"/><Relationship Id="rId1" Type="http://schemas.openxmlformats.org/officeDocument/2006/relationships/slideLayout" Target="../slideLayouts/slideLayout2.xml"/><Relationship Id="rId5" Type="http://schemas.openxmlformats.org/officeDocument/2006/relationships/hyperlink" Target="http://pl.wikiquote.org/wiki/Czes%C5%82aw_Mi%C5%82osz" TargetMode="External"/><Relationship Id="rId4" Type="http://schemas.openxmlformats.org/officeDocument/2006/relationships/hyperlink" Target="http://pl.wikiquote.org/wiki/Stefan_Kisielewski"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hyperlink" Target="http://pl.wikiquote.org/wiki/Karol_Marks" TargetMode="External"/><Relationship Id="rId2" Type="http://schemas.openxmlformats.org/officeDocument/2006/relationships/hyperlink" Target="http://pl.wikiquote.org/wiki/Frank_Borman" TargetMode="External"/><Relationship Id="rId1" Type="http://schemas.openxmlformats.org/officeDocument/2006/relationships/slideLayout" Target="../slideLayouts/slideLayout2.xml"/><Relationship Id="rId6" Type="http://schemas.openxmlformats.org/officeDocument/2006/relationships/hyperlink" Target="http://pl.wikiquote.org/wiki/Robert_Frost" TargetMode="External"/><Relationship Id="rId5" Type="http://schemas.openxmlformats.org/officeDocument/2006/relationships/hyperlink" Target="http://pl.wikiquote.org/wiki/Henry_David_Thoreau" TargetMode="External"/><Relationship Id="rId4" Type="http://schemas.openxmlformats.org/officeDocument/2006/relationships/hyperlink" Target="http://pl.wikiquote.org/wiki/Albert_Einstein" TargetMode="External"/></Relationships>
</file>

<file path=ppt/slides/_rels/slide51.xml.rels><?xml version="1.0" encoding="UTF-8" standalone="yes"?>
<Relationships xmlns="http://schemas.openxmlformats.org/package/2006/relationships"><Relationship Id="rId2" Type="http://schemas.openxmlformats.org/officeDocument/2006/relationships/hyperlink" Target="http://pl.wikiquote.org/wiki/Janusz_Korwin-Mikke"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0469" name="Rectangle 5"/>
          <p:cNvSpPr>
            <a:spLocks noGrp="1" noChangeArrowheads="1"/>
          </p:cNvSpPr>
          <p:nvPr>
            <p:ph type="ctrTitle"/>
          </p:nvPr>
        </p:nvSpPr>
        <p:spPr/>
        <p:txBody>
          <a:bodyPr/>
          <a:lstStyle/>
          <a:p>
            <a:pPr eaLnBrk="1" hangingPunct="1"/>
            <a:r>
              <a:rPr lang="pl-PL" b="1" smtClean="0"/>
              <a:t>Systemy gospodarcze</a:t>
            </a:r>
          </a:p>
        </p:txBody>
      </p:sp>
      <p:sp>
        <p:nvSpPr>
          <p:cNvPr id="190470" name="Rectangle 6"/>
          <p:cNvSpPr>
            <a:spLocks noGrp="1" noChangeArrowheads="1"/>
          </p:cNvSpPr>
          <p:nvPr>
            <p:ph type="subTitle" idx="1"/>
          </p:nvPr>
        </p:nvSpPr>
        <p:spPr/>
        <p:txBody>
          <a:bodyPr/>
          <a:lstStyle/>
          <a:p>
            <a:pPr eaLnBrk="1" hangingPunct="1"/>
            <a:endParaRPr lang="pl-PL" smtClean="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withEffect">
                                  <p:stCondLst>
                                    <p:cond delay="0"/>
                                  </p:stCondLst>
                                  <p:childTnLst>
                                    <p:set>
                                      <p:cBhvr>
                                        <p:cTn id="6" dur="1" fill="hold">
                                          <p:stCondLst>
                                            <p:cond delay="0"/>
                                          </p:stCondLst>
                                        </p:cTn>
                                        <p:tgtEl>
                                          <p:spTgt spid="190469"/>
                                        </p:tgtEl>
                                        <p:attrNameLst>
                                          <p:attrName>style.visibility</p:attrName>
                                        </p:attrNameLst>
                                      </p:cBhvr>
                                      <p:to>
                                        <p:strVal val="visible"/>
                                      </p:to>
                                    </p:set>
                                    <p:animEffect transition="in" filter="fade">
                                      <p:cBhvr>
                                        <p:cTn id="7" dur="1000"/>
                                        <p:tgtEl>
                                          <p:spTgt spid="190469"/>
                                        </p:tgtEl>
                                      </p:cBhvr>
                                    </p:animEffect>
                                    <p:anim calcmode="lin" valueType="num">
                                      <p:cBhvr>
                                        <p:cTn id="8" dur="1000" fill="hold"/>
                                        <p:tgtEl>
                                          <p:spTgt spid="190469"/>
                                        </p:tgtEl>
                                        <p:attrNameLst>
                                          <p:attrName>ppt_x</p:attrName>
                                        </p:attrNameLst>
                                      </p:cBhvr>
                                      <p:tavLst>
                                        <p:tav tm="0">
                                          <p:val>
                                            <p:strVal val="#ppt_x"/>
                                          </p:val>
                                        </p:tav>
                                        <p:tav tm="100000">
                                          <p:val>
                                            <p:strVal val="#ppt_x"/>
                                          </p:val>
                                        </p:tav>
                                      </p:tavLst>
                                    </p:anim>
                                    <p:anim calcmode="lin" valueType="num">
                                      <p:cBhvr>
                                        <p:cTn id="9" dur="898" decel="100000" fill="hold"/>
                                        <p:tgtEl>
                                          <p:spTgt spid="190469"/>
                                        </p:tgtEl>
                                        <p:attrNameLst>
                                          <p:attrName>ppt_y</p:attrName>
                                        </p:attrNameLst>
                                      </p:cBhvr>
                                      <p:tavLst>
                                        <p:tav tm="0">
                                          <p:val>
                                            <p:strVal val="#ppt_y+1"/>
                                          </p:val>
                                        </p:tav>
                                        <p:tav tm="100000">
                                          <p:val>
                                            <p:strVal val="#ppt_y-.03"/>
                                          </p:val>
                                        </p:tav>
                                      </p:tavLst>
                                    </p:anim>
                                    <p:anim calcmode="lin" valueType="num">
                                      <p:cBhvr>
                                        <p:cTn id="10" dur="100" accel="100000" fill="hold">
                                          <p:stCondLst>
                                            <p:cond delay="898"/>
                                          </p:stCondLst>
                                        </p:cTn>
                                        <p:tgtEl>
                                          <p:spTgt spid="190469"/>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grpId="0" nodeType="clickEffect" nodePh="1">
                                  <p:stCondLst>
                                    <p:cond delay="0"/>
                                  </p:stCondLst>
                                  <p:endCondLst>
                                    <p:cond evt="begin" delay="0">
                                      <p:tn val="13"/>
                                    </p:cond>
                                  </p:endCondLst>
                                  <p:childTnLst>
                                    <p:set>
                                      <p:cBhvr>
                                        <p:cTn id="14" dur="1" fill="hold">
                                          <p:stCondLst>
                                            <p:cond delay="0"/>
                                          </p:stCondLst>
                                        </p:cTn>
                                        <p:tgtEl>
                                          <p:spTgt spid="190470">
                                            <p:txEl>
                                              <p:pRg st="0" end="0"/>
                                            </p:txEl>
                                          </p:spTgt>
                                        </p:tgtEl>
                                        <p:attrNameLst>
                                          <p:attrName>style.visibility</p:attrName>
                                        </p:attrNameLst>
                                      </p:cBhvr>
                                      <p:to>
                                        <p:strVal val="visible"/>
                                      </p:to>
                                    </p:set>
                                    <p:animEffect transition="in" filter="fade">
                                      <p:cBhvr>
                                        <p:cTn id="15" dur="1000"/>
                                        <p:tgtEl>
                                          <p:spTgt spid="190470">
                                            <p:txEl>
                                              <p:pRg st="0" end="0"/>
                                            </p:txEl>
                                          </p:spTgt>
                                        </p:tgtEl>
                                      </p:cBhvr>
                                    </p:animEffect>
                                    <p:anim calcmode="lin" valueType="num">
                                      <p:cBhvr>
                                        <p:cTn id="16" dur="1000" fill="hold"/>
                                        <p:tgtEl>
                                          <p:spTgt spid="190470">
                                            <p:txEl>
                                              <p:pRg st="0" end="0"/>
                                            </p:txEl>
                                          </p:spTgt>
                                        </p:tgtEl>
                                        <p:attrNameLst>
                                          <p:attrName>ppt_x</p:attrName>
                                        </p:attrNameLst>
                                      </p:cBhvr>
                                      <p:tavLst>
                                        <p:tav tm="0">
                                          <p:val>
                                            <p:strVal val="#ppt_x"/>
                                          </p:val>
                                        </p:tav>
                                        <p:tav tm="100000">
                                          <p:val>
                                            <p:strVal val="#ppt_x"/>
                                          </p:val>
                                        </p:tav>
                                      </p:tavLst>
                                    </p:anim>
                                    <p:anim calcmode="lin" valueType="num">
                                      <p:cBhvr>
                                        <p:cTn id="17" dur="898" decel="100000" fill="hold"/>
                                        <p:tgtEl>
                                          <p:spTgt spid="190470">
                                            <p:txEl>
                                              <p:pRg st="0" end="0"/>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898"/>
                                          </p:stCondLst>
                                        </p:cTn>
                                        <p:tgtEl>
                                          <p:spTgt spid="190470">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9" grpId="0"/>
      <p:bldP spid="190470"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ytuł 1"/>
          <p:cNvSpPr>
            <a:spLocks noGrp="1"/>
          </p:cNvSpPr>
          <p:nvPr>
            <p:ph type="title"/>
          </p:nvPr>
        </p:nvSpPr>
        <p:spPr/>
        <p:txBody>
          <a:bodyPr/>
          <a:lstStyle/>
          <a:p>
            <a:r>
              <a:rPr lang="pl-PL" smtClean="0"/>
              <a:t>Kapitalizm-socjalizm</a:t>
            </a:r>
          </a:p>
        </p:txBody>
      </p:sp>
      <p:sp>
        <p:nvSpPr>
          <p:cNvPr id="3" name="Symbol zastępczy zawartości 2"/>
          <p:cNvSpPr>
            <a:spLocks noGrp="1"/>
          </p:cNvSpPr>
          <p:nvPr>
            <p:ph idx="1"/>
          </p:nvPr>
        </p:nvSpPr>
        <p:spPr>
          <a:xfrm>
            <a:off x="395288" y="1052513"/>
            <a:ext cx="8559800" cy="5224462"/>
          </a:xfrm>
        </p:spPr>
        <p:txBody>
          <a:bodyPr/>
          <a:lstStyle/>
          <a:p>
            <a:r>
              <a:rPr lang="pl-PL" sz="2400" dirty="0" smtClean="0"/>
              <a:t>Kapitalizm popełnia błędy socjalne, </a:t>
            </a:r>
          </a:p>
          <a:p>
            <a:pPr>
              <a:buFont typeface="Wingdings" pitchFamily="2" charset="2"/>
              <a:buNone/>
            </a:pPr>
            <a:r>
              <a:rPr lang="pl-PL" sz="2400" dirty="0" smtClean="0"/>
              <a:t>a socjalizm błędy kapitalne.</a:t>
            </a:r>
          </a:p>
          <a:p>
            <a:r>
              <a:rPr lang="pl-PL" sz="2400" dirty="0" smtClean="0"/>
              <a:t>W gospodarce socjalistycznej jest jedna stała cecha: przejściowe trudności.</a:t>
            </a:r>
          </a:p>
          <a:p>
            <a:r>
              <a:rPr lang="pl-PL" sz="2400" dirty="0" smtClean="0"/>
              <a:t>Myślę, więc jestem … </a:t>
            </a:r>
          </a:p>
          <a:p>
            <a:pPr>
              <a:buFont typeface="Wingdings" pitchFamily="2" charset="2"/>
              <a:buNone/>
            </a:pPr>
            <a:r>
              <a:rPr lang="pl-PL" sz="2400" dirty="0" smtClean="0"/>
              <a:t>w więzieniu.</a:t>
            </a:r>
          </a:p>
          <a:p>
            <a:r>
              <a:rPr lang="pl-PL" sz="2400" dirty="0" smtClean="0"/>
              <a:t>Liczba mnoga od wyrazu ‘człowiek?</a:t>
            </a:r>
          </a:p>
          <a:p>
            <a:pPr>
              <a:buFont typeface="Wingdings" pitchFamily="2" charset="2"/>
              <a:buNone/>
            </a:pPr>
            <a:r>
              <a:rPr lang="pl-PL" sz="2400" dirty="0" smtClean="0"/>
              <a:t>Kolejka.</a:t>
            </a:r>
          </a:p>
          <a:p>
            <a:r>
              <a:rPr lang="pl-PL" sz="2400" dirty="0" smtClean="0"/>
              <a:t>Są dwie drogi do komunizmu: droga Lenina i droga … </a:t>
            </a:r>
          </a:p>
          <a:p>
            <a:pPr marL="0" indent="0">
              <a:buNone/>
            </a:pPr>
            <a:r>
              <a:rPr lang="pl-PL" sz="2400" dirty="0" smtClean="0"/>
              <a:t>wędlina.</a:t>
            </a:r>
          </a:p>
          <a:p>
            <a:r>
              <a:rPr lang="pl-PL" sz="2400" dirty="0" smtClean="0"/>
              <a:t>Nagasaki – rezultat wojskowych </a:t>
            </a:r>
            <a:r>
              <a:rPr lang="pl-PL" sz="2400" dirty="0" err="1" smtClean="0"/>
              <a:t>rzadów</a:t>
            </a:r>
            <a:r>
              <a:rPr lang="pl-PL" sz="2400" dirty="0" smtClean="0"/>
              <a:t> w Japonii.</a:t>
            </a:r>
          </a:p>
          <a:p>
            <a:pPr>
              <a:buFont typeface="Wingdings" pitchFamily="2" charset="2"/>
              <a:buNone/>
            </a:pPr>
            <a:r>
              <a:rPr lang="pl-PL" sz="2400" dirty="0" smtClean="0"/>
              <a:t>Nagie haki – rezultat wojskowych </a:t>
            </a:r>
            <a:r>
              <a:rPr lang="pl-PL" sz="2400" dirty="0" err="1" smtClean="0"/>
              <a:t>rzadów</a:t>
            </a:r>
            <a:r>
              <a:rPr lang="pl-PL" sz="2400" dirty="0" smtClean="0"/>
              <a:t> w Polsce.</a:t>
            </a:r>
          </a:p>
        </p:txBody>
      </p:sp>
      <p:sp>
        <p:nvSpPr>
          <p:cNvPr id="13316" name="Symbol zastępczy daty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200" smtClean="0">
                <a:solidFill>
                  <a:schemeClr val="tx2"/>
                </a:solidFill>
              </a:rPr>
              <a:t>Witold Kwaśnicki (INE, UWr), Notatki do wykładów</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left)">
                                      <p:cBhvr>
                                        <p:cTn id="47" dur="500"/>
                                        <p:tgtEl>
                                          <p:spTgt spid="3">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left)">
                                      <p:cBhvr>
                                        <p:cTn id="52" dur="500"/>
                                        <p:tgtEl>
                                          <p:spTgt spid="3">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wipe(left)">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pl-PL"/>
          </a:p>
        </p:txBody>
      </p:sp>
      <p:sp>
        <p:nvSpPr>
          <p:cNvPr id="3" name="Symbol zastępczy zawartości 2"/>
          <p:cNvSpPr>
            <a:spLocks noGrp="1"/>
          </p:cNvSpPr>
          <p:nvPr>
            <p:ph idx="1"/>
          </p:nvPr>
        </p:nvSpPr>
        <p:spPr/>
        <p:txBody>
          <a:bodyPr/>
          <a:lstStyle/>
          <a:p>
            <a:endParaRPr lang="pl-PL"/>
          </a:p>
        </p:txBody>
      </p:sp>
      <p:sp>
        <p:nvSpPr>
          <p:cNvPr id="4" name="Symbol zastępczy daty 3"/>
          <p:cNvSpPr>
            <a:spLocks noGrp="1"/>
          </p:cNvSpPr>
          <p:nvPr>
            <p:ph type="dt" sz="half" idx="10"/>
          </p:nvPr>
        </p:nvSpPr>
        <p:spPr/>
        <p:txBody>
          <a:bodyPr/>
          <a:lstStyle/>
          <a:p>
            <a:pPr>
              <a:defRPr/>
            </a:pPr>
            <a:r>
              <a:rPr lang="pl-PL" smtClean="0"/>
              <a:t>Witold Kwaśnicki (INE, UWr), Notatki do wykładów</a:t>
            </a:r>
            <a:endParaRPr lang="pl-PL"/>
          </a:p>
        </p:txBody>
      </p:sp>
      <p:pic>
        <p:nvPicPr>
          <p:cNvPr id="104450" name="Picture 2" descr="C:\Teksty\Dydaktyka\Programy kursow\Wyklady z ekonomii\Makroekonomia Podstawy UW\W1 systemy gospodarcze\Socializm-kapitaliz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44000" cy="6877050"/>
          </a:xfrm>
          <a:prstGeom prst="rect">
            <a:avLst/>
          </a:prstGeom>
          <a:noFill/>
          <a:extLst>
            <a:ext uri="{909E8E84-426E-40DD-AFC4-6F175D3DCCD1}">
              <a14:hiddenFill xmlns:a14="http://schemas.microsoft.com/office/drawing/2010/main">
                <a:solidFill>
                  <a:srgbClr val="FFFFFF"/>
                </a:solidFill>
              </a14:hiddenFill>
            </a:ext>
          </a:extLst>
        </p:spPr>
      </p:pic>
      <p:sp>
        <p:nvSpPr>
          <p:cNvPr id="5" name="Prostokąt 4"/>
          <p:cNvSpPr/>
          <p:nvPr/>
        </p:nvSpPr>
        <p:spPr bwMode="auto">
          <a:xfrm>
            <a:off x="-252536" y="3501008"/>
            <a:ext cx="9577064" cy="3528392"/>
          </a:xfrm>
          <a:prstGeom prst="rect">
            <a:avLst/>
          </a:prstGeom>
          <a:solidFill>
            <a:schemeClr val="bg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2400" b="0" i="0" u="none" strike="noStrike" cap="none" normalizeH="0" baseline="0" smtClean="0">
              <a:ln>
                <a:noFill/>
              </a:ln>
              <a:solidFill>
                <a:schemeClr val="tx1"/>
              </a:solidFill>
              <a:effectLst/>
              <a:latin typeface="Tahoma" pitchFamily="34" charset="0"/>
            </a:endParaRPr>
          </a:p>
        </p:txBody>
      </p:sp>
    </p:spTree>
    <p:extLst>
      <p:ext uri="{BB962C8B-B14F-4D97-AF65-F5344CB8AC3E}">
        <p14:creationId xmlns:p14="http://schemas.microsoft.com/office/powerpoint/2010/main" val="1131508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475" name="Picture 3" descr="C:\Users\witek\Downloads\korea_nocą.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279400"/>
            <a:ext cx="5105400" cy="6578600"/>
          </a:xfrm>
          <a:prstGeom prst="rect">
            <a:avLst/>
          </a:prstGeom>
          <a:noFill/>
          <a:extLst>
            <a:ext uri="{909E8E84-426E-40DD-AFC4-6F175D3DCCD1}">
              <a14:hiddenFill xmlns:a14="http://schemas.microsoft.com/office/drawing/2010/main">
                <a:solidFill>
                  <a:srgbClr val="FFFFFF"/>
                </a:solidFill>
              </a14:hiddenFill>
            </a:ext>
          </a:extLst>
        </p:spPr>
      </p:pic>
      <p:sp>
        <p:nvSpPr>
          <p:cNvPr id="44034" name="Tytuł 3"/>
          <p:cNvSpPr>
            <a:spLocks noGrp="1"/>
          </p:cNvSpPr>
          <p:nvPr>
            <p:ph type="title"/>
          </p:nvPr>
        </p:nvSpPr>
        <p:spPr>
          <a:xfrm>
            <a:off x="208470" y="1847299"/>
            <a:ext cx="3086597" cy="2884002"/>
          </a:xfrm>
        </p:spPr>
        <p:txBody>
          <a:bodyPr/>
          <a:lstStyle/>
          <a:p>
            <a:pPr algn="ctr"/>
            <a:r>
              <a:rPr lang="en-GB" dirty="0" smtClean="0"/>
              <a:t>North Korea and </a:t>
            </a:r>
            <a:r>
              <a:rPr lang="pl-PL" dirty="0" smtClean="0"/>
              <a:t/>
            </a:r>
            <a:br>
              <a:rPr lang="pl-PL" dirty="0" smtClean="0"/>
            </a:br>
            <a:r>
              <a:rPr lang="en-GB" dirty="0" smtClean="0"/>
              <a:t>South Korea</a:t>
            </a:r>
            <a:r>
              <a:rPr lang="pl-PL" dirty="0" smtClean="0"/>
              <a:t> </a:t>
            </a:r>
            <a:br>
              <a:rPr lang="pl-PL" dirty="0" smtClean="0"/>
            </a:br>
            <a:r>
              <a:rPr lang="pl-PL" dirty="0" err="1" smtClean="0"/>
              <a:t>at</a:t>
            </a:r>
            <a:r>
              <a:rPr lang="pl-PL" dirty="0" smtClean="0"/>
              <a:t> </a:t>
            </a:r>
            <a:r>
              <a:rPr lang="pl-PL" dirty="0" err="1" smtClean="0"/>
              <a:t>night</a:t>
            </a:r>
            <a:endParaRPr lang="pl-PL" dirty="0" smtClean="0"/>
          </a:p>
        </p:txBody>
      </p:sp>
      <p:sp>
        <p:nvSpPr>
          <p:cNvPr id="6" name="pole tekstowe 5"/>
          <p:cNvSpPr txBox="1">
            <a:spLocks noChangeArrowheads="1"/>
          </p:cNvSpPr>
          <p:nvPr/>
        </p:nvSpPr>
        <p:spPr bwMode="auto">
          <a:xfrm>
            <a:off x="3503632" y="2654807"/>
            <a:ext cx="11541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600" dirty="0" err="1">
                <a:solidFill>
                  <a:schemeClr val="bg1"/>
                </a:solidFill>
              </a:rPr>
              <a:t>Pjongjang</a:t>
            </a:r>
            <a:r>
              <a:rPr lang="pl-PL" sz="1600" dirty="0">
                <a:solidFill>
                  <a:schemeClr val="bg1"/>
                </a:solidFill>
              </a:rPr>
              <a:t> </a:t>
            </a:r>
          </a:p>
          <a:p>
            <a:pPr eaLnBrk="1" hangingPunct="1"/>
            <a:r>
              <a:rPr lang="pl-PL" sz="1600" dirty="0">
                <a:solidFill>
                  <a:schemeClr val="bg1"/>
                </a:solidFill>
              </a:rPr>
              <a:t>(Phenian)</a:t>
            </a:r>
          </a:p>
        </p:txBody>
      </p:sp>
      <p:sp>
        <p:nvSpPr>
          <p:cNvPr id="7" name="pole tekstowe 6"/>
          <p:cNvSpPr txBox="1">
            <a:spLocks noChangeArrowheads="1"/>
          </p:cNvSpPr>
          <p:nvPr/>
        </p:nvSpPr>
        <p:spPr bwMode="auto">
          <a:xfrm>
            <a:off x="4490413" y="4163186"/>
            <a:ext cx="56656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600" dirty="0" smtClean="0">
                <a:solidFill>
                  <a:schemeClr val="bg1"/>
                </a:solidFill>
              </a:rPr>
              <a:t>Seul</a:t>
            </a:r>
            <a:endParaRPr lang="pl-PL" sz="1600" dirty="0">
              <a:solidFill>
                <a:schemeClr val="bg1"/>
              </a:solidFill>
            </a:endParaRPr>
          </a:p>
        </p:txBody>
      </p:sp>
    </p:spTree>
    <p:extLst>
      <p:ext uri="{BB962C8B-B14F-4D97-AF65-F5344CB8AC3E}">
        <p14:creationId xmlns:p14="http://schemas.microsoft.com/office/powerpoint/2010/main" val="17842618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034"/>
                                        </p:tgtEl>
                                        <p:attrNameLst>
                                          <p:attrName>style.visibility</p:attrName>
                                        </p:attrNameLst>
                                      </p:cBhvr>
                                      <p:to>
                                        <p:strVal val="visible"/>
                                      </p:to>
                                    </p:set>
                                    <p:animEffect transition="in" filter="wipe(left)">
                                      <p:cBhvr>
                                        <p:cTn id="7" dur="500"/>
                                        <p:tgtEl>
                                          <p:spTgt spid="440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p:bldP spid="6"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Symbol zastępczy daty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200" smtClean="0">
                <a:solidFill>
                  <a:schemeClr val="tx2"/>
                </a:solidFill>
              </a:rPr>
              <a:t>Witold Kwaśnicki (INE, UWr), Notatki do wykładów</a:t>
            </a:r>
          </a:p>
        </p:txBody>
      </p:sp>
      <p:sp>
        <p:nvSpPr>
          <p:cNvPr id="300040" name="Rectangle 8"/>
          <p:cNvSpPr>
            <a:spLocks noGrp="1" noChangeArrowheads="1"/>
          </p:cNvSpPr>
          <p:nvPr>
            <p:ph type="title"/>
          </p:nvPr>
        </p:nvSpPr>
        <p:spPr/>
        <p:txBody>
          <a:bodyPr/>
          <a:lstStyle/>
          <a:p>
            <a:pPr eaLnBrk="1" hangingPunct="1"/>
            <a:r>
              <a:rPr lang="pl-PL" smtClean="0"/>
              <a:t>Przeciwieństwa</a:t>
            </a:r>
          </a:p>
        </p:txBody>
      </p:sp>
      <p:sp>
        <p:nvSpPr>
          <p:cNvPr id="300041" name="Rectangle 9"/>
          <p:cNvSpPr>
            <a:spLocks noGrp="1" noChangeArrowheads="1"/>
          </p:cNvSpPr>
          <p:nvPr>
            <p:ph type="body" idx="1"/>
          </p:nvPr>
        </p:nvSpPr>
        <p:spPr/>
        <p:txBody>
          <a:bodyPr/>
          <a:lstStyle/>
          <a:p>
            <a:pPr eaLnBrk="1" hangingPunct="1"/>
            <a:r>
              <a:rPr lang="pl-PL" sz="4800" smtClean="0"/>
              <a:t>Kapitalizm – </a:t>
            </a:r>
            <a:r>
              <a:rPr lang="pl-PL" sz="4800" smtClean="0">
                <a:solidFill>
                  <a:schemeClr val="hlink"/>
                </a:solidFill>
              </a:rPr>
              <a:t>socjalizm</a:t>
            </a:r>
          </a:p>
          <a:p>
            <a:pPr eaLnBrk="1" hangingPunct="1"/>
            <a:r>
              <a:rPr lang="pl-PL" sz="4800" smtClean="0"/>
              <a:t>Liberalizm</a:t>
            </a:r>
            <a:r>
              <a:rPr lang="pl-PL" sz="4800" smtClean="0">
                <a:solidFill>
                  <a:schemeClr val="hlink"/>
                </a:solidFill>
              </a:rPr>
              <a:t> – etatyzm</a:t>
            </a:r>
          </a:p>
          <a:p>
            <a:pPr eaLnBrk="1" hangingPunct="1"/>
            <a:endParaRPr lang="pl-PL" sz="4800" smtClean="0">
              <a:solidFill>
                <a:schemeClr val="hlink"/>
              </a:solidFill>
            </a:endParaRPr>
          </a:p>
          <a:p>
            <a:pPr eaLnBrk="1" hangingPunct="1"/>
            <a:endParaRPr lang="pl-PL" sz="4800" smtClean="0">
              <a:solidFill>
                <a:schemeClr val="hlink"/>
              </a:solidFill>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withEffect">
                                  <p:stCondLst>
                                    <p:cond delay="0"/>
                                  </p:stCondLst>
                                  <p:childTnLst>
                                    <p:set>
                                      <p:cBhvr>
                                        <p:cTn id="6" dur="1" fill="hold">
                                          <p:stCondLst>
                                            <p:cond delay="0"/>
                                          </p:stCondLst>
                                        </p:cTn>
                                        <p:tgtEl>
                                          <p:spTgt spid="300040"/>
                                        </p:tgtEl>
                                        <p:attrNameLst>
                                          <p:attrName>style.visibility</p:attrName>
                                        </p:attrNameLst>
                                      </p:cBhvr>
                                      <p:to>
                                        <p:strVal val="visible"/>
                                      </p:to>
                                    </p:set>
                                    <p:animEffect transition="in" filter="fade">
                                      <p:cBhvr>
                                        <p:cTn id="7" dur="1000"/>
                                        <p:tgtEl>
                                          <p:spTgt spid="300040"/>
                                        </p:tgtEl>
                                      </p:cBhvr>
                                    </p:animEffect>
                                    <p:anim calcmode="lin" valueType="num">
                                      <p:cBhvr>
                                        <p:cTn id="8" dur="1000" fill="hold"/>
                                        <p:tgtEl>
                                          <p:spTgt spid="300040"/>
                                        </p:tgtEl>
                                        <p:attrNameLst>
                                          <p:attrName>ppt_x</p:attrName>
                                        </p:attrNameLst>
                                      </p:cBhvr>
                                      <p:tavLst>
                                        <p:tav tm="0">
                                          <p:val>
                                            <p:strVal val="#ppt_x"/>
                                          </p:val>
                                        </p:tav>
                                        <p:tav tm="100000">
                                          <p:val>
                                            <p:strVal val="#ppt_x"/>
                                          </p:val>
                                        </p:tav>
                                      </p:tavLst>
                                    </p:anim>
                                    <p:anim calcmode="lin" valueType="num">
                                      <p:cBhvr>
                                        <p:cTn id="9" dur="898" decel="100000" fill="hold"/>
                                        <p:tgtEl>
                                          <p:spTgt spid="300040"/>
                                        </p:tgtEl>
                                        <p:attrNameLst>
                                          <p:attrName>ppt_y</p:attrName>
                                        </p:attrNameLst>
                                      </p:cBhvr>
                                      <p:tavLst>
                                        <p:tav tm="0">
                                          <p:val>
                                            <p:strVal val="#ppt_y+1"/>
                                          </p:val>
                                        </p:tav>
                                        <p:tav tm="100000">
                                          <p:val>
                                            <p:strVal val="#ppt_y-.03"/>
                                          </p:val>
                                        </p:tav>
                                      </p:tavLst>
                                    </p:anim>
                                    <p:anim calcmode="lin" valueType="num">
                                      <p:cBhvr>
                                        <p:cTn id="10" dur="100" accel="100000" fill="hold">
                                          <p:stCondLst>
                                            <p:cond delay="898"/>
                                          </p:stCondLst>
                                        </p:cTn>
                                        <p:tgtEl>
                                          <p:spTgt spid="300040"/>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300041">
                                            <p:txEl>
                                              <p:pRg st="0" end="0"/>
                                            </p:txEl>
                                          </p:spTgt>
                                        </p:tgtEl>
                                        <p:attrNameLst>
                                          <p:attrName>style.visibility</p:attrName>
                                        </p:attrNameLst>
                                      </p:cBhvr>
                                      <p:to>
                                        <p:strVal val="visible"/>
                                      </p:to>
                                    </p:set>
                                    <p:animEffect transition="in" filter="fade">
                                      <p:cBhvr>
                                        <p:cTn id="15" dur="1000"/>
                                        <p:tgtEl>
                                          <p:spTgt spid="300041">
                                            <p:txEl>
                                              <p:pRg st="0" end="0"/>
                                            </p:txEl>
                                          </p:spTgt>
                                        </p:tgtEl>
                                      </p:cBhvr>
                                    </p:animEffect>
                                    <p:anim calcmode="lin" valueType="num">
                                      <p:cBhvr>
                                        <p:cTn id="16" dur="1000" fill="hold"/>
                                        <p:tgtEl>
                                          <p:spTgt spid="300041">
                                            <p:txEl>
                                              <p:pRg st="0" end="0"/>
                                            </p:txEl>
                                          </p:spTgt>
                                        </p:tgtEl>
                                        <p:attrNameLst>
                                          <p:attrName>ppt_x</p:attrName>
                                        </p:attrNameLst>
                                      </p:cBhvr>
                                      <p:tavLst>
                                        <p:tav tm="0">
                                          <p:val>
                                            <p:strVal val="#ppt_x"/>
                                          </p:val>
                                        </p:tav>
                                        <p:tav tm="100000">
                                          <p:val>
                                            <p:strVal val="#ppt_x"/>
                                          </p:val>
                                        </p:tav>
                                      </p:tavLst>
                                    </p:anim>
                                    <p:anim calcmode="lin" valueType="num">
                                      <p:cBhvr>
                                        <p:cTn id="17" dur="898" decel="100000" fill="hold"/>
                                        <p:tgtEl>
                                          <p:spTgt spid="300041">
                                            <p:txEl>
                                              <p:pRg st="0" end="0"/>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898"/>
                                          </p:stCondLst>
                                        </p:cTn>
                                        <p:tgtEl>
                                          <p:spTgt spid="300041">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7" presetClass="entr" presetSubtype="0" fill="hold" grpId="0" nodeType="clickEffect">
                                  <p:stCondLst>
                                    <p:cond delay="0"/>
                                  </p:stCondLst>
                                  <p:childTnLst>
                                    <p:set>
                                      <p:cBhvr>
                                        <p:cTn id="22" dur="1" fill="hold">
                                          <p:stCondLst>
                                            <p:cond delay="0"/>
                                          </p:stCondLst>
                                        </p:cTn>
                                        <p:tgtEl>
                                          <p:spTgt spid="300041">
                                            <p:txEl>
                                              <p:pRg st="1" end="1"/>
                                            </p:txEl>
                                          </p:spTgt>
                                        </p:tgtEl>
                                        <p:attrNameLst>
                                          <p:attrName>style.visibility</p:attrName>
                                        </p:attrNameLst>
                                      </p:cBhvr>
                                      <p:to>
                                        <p:strVal val="visible"/>
                                      </p:to>
                                    </p:set>
                                    <p:animEffect transition="in" filter="fade">
                                      <p:cBhvr>
                                        <p:cTn id="23" dur="1000"/>
                                        <p:tgtEl>
                                          <p:spTgt spid="300041">
                                            <p:txEl>
                                              <p:pRg st="1" end="1"/>
                                            </p:txEl>
                                          </p:spTgt>
                                        </p:tgtEl>
                                      </p:cBhvr>
                                    </p:animEffect>
                                    <p:anim calcmode="lin" valueType="num">
                                      <p:cBhvr>
                                        <p:cTn id="24" dur="1000" fill="hold"/>
                                        <p:tgtEl>
                                          <p:spTgt spid="300041">
                                            <p:txEl>
                                              <p:pRg st="1" end="1"/>
                                            </p:txEl>
                                          </p:spTgt>
                                        </p:tgtEl>
                                        <p:attrNameLst>
                                          <p:attrName>ppt_x</p:attrName>
                                        </p:attrNameLst>
                                      </p:cBhvr>
                                      <p:tavLst>
                                        <p:tav tm="0">
                                          <p:val>
                                            <p:strVal val="#ppt_x"/>
                                          </p:val>
                                        </p:tav>
                                        <p:tav tm="100000">
                                          <p:val>
                                            <p:strVal val="#ppt_x"/>
                                          </p:val>
                                        </p:tav>
                                      </p:tavLst>
                                    </p:anim>
                                    <p:anim calcmode="lin" valueType="num">
                                      <p:cBhvr>
                                        <p:cTn id="25" dur="898" decel="100000" fill="hold"/>
                                        <p:tgtEl>
                                          <p:spTgt spid="300041">
                                            <p:txEl>
                                              <p:pRg st="1" end="1"/>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898"/>
                                          </p:stCondLst>
                                        </p:cTn>
                                        <p:tgtEl>
                                          <p:spTgt spid="300041">
                                            <p:txEl>
                                              <p:pRg st="1" end="1"/>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40" grpId="0"/>
      <p:bldP spid="30004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ymbol zastępczy daty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200" smtClean="0">
                <a:solidFill>
                  <a:schemeClr val="tx2"/>
                </a:solidFill>
              </a:rPr>
              <a:t>Witold Kwaśnicki (INE, UWr), Notatki do wykładów</a:t>
            </a:r>
          </a:p>
        </p:txBody>
      </p:sp>
      <p:sp>
        <p:nvSpPr>
          <p:cNvPr id="15363" name="Rectangle 2"/>
          <p:cNvSpPr>
            <a:spLocks noGrp="1" noChangeArrowheads="1"/>
          </p:cNvSpPr>
          <p:nvPr>
            <p:ph type="title"/>
          </p:nvPr>
        </p:nvSpPr>
        <p:spPr/>
        <p:txBody>
          <a:bodyPr/>
          <a:lstStyle/>
          <a:p>
            <a:pPr eaLnBrk="1" hangingPunct="1"/>
            <a:r>
              <a:rPr lang="pl-PL" smtClean="0"/>
              <a:t>J.A. Schumpeter</a:t>
            </a:r>
          </a:p>
        </p:txBody>
      </p:sp>
      <p:sp>
        <p:nvSpPr>
          <p:cNvPr id="15364" name="Rectangle 3"/>
          <p:cNvSpPr>
            <a:spLocks noGrp="1" noChangeArrowheads="1"/>
          </p:cNvSpPr>
          <p:nvPr>
            <p:ph type="body" idx="1"/>
          </p:nvPr>
        </p:nvSpPr>
        <p:spPr>
          <a:xfrm>
            <a:off x="0" y="1484313"/>
            <a:ext cx="9144000" cy="5229225"/>
          </a:xfrm>
        </p:spPr>
        <p:txBody>
          <a:bodyPr/>
          <a:lstStyle/>
          <a:p>
            <a:pPr eaLnBrk="1" hangingPunct="1">
              <a:lnSpc>
                <a:spcPct val="80000"/>
              </a:lnSpc>
            </a:pPr>
            <a:r>
              <a:rPr lang="pl-PL" sz="2200" smtClean="0"/>
              <a:t>"...maszyna kapitalistyczna jest przede wszystkim maszyną masowej produkcji, która w sposób nieuchronny oznacza także produkcję dla mas.”</a:t>
            </a:r>
          </a:p>
          <a:p>
            <a:pPr eaLnBrk="1" hangingPunct="1">
              <a:lnSpc>
                <a:spcPct val="80000"/>
              </a:lnSpc>
            </a:pPr>
            <a:r>
              <a:rPr lang="pl-PL" sz="2200" smtClean="0"/>
              <a:t>„Nie ulega wątpliwości, że współczesny robotnik ma dostęp do pewnych rzeczy, o których taki Ludwik XIV mógłby tylko marzyć - np. do nowoczesnych usług dentystycznych. Ogólnie rzecz biorąc jednak niewiele jest rzeczy naprawdę ważnych, które budżet na takim królewskim poziomie mógłby zyskać dzięki osiągnięciom kapitalizmu. … Oświetlenie elektryczne nie jest żadnym szczególnym dobrodziejstwem dla kogoś, kto ma dość pieniędzy, by sobie kupić odpowiednią ilość świec i opłacić służbę, która przycina knoty. To właśnie tania odzież, tania bawełna i sztuczny jedwab, buty, samochody itd. są typowymi osiągnięciami produkcji kapitalistycznej, i nie są to z reguły ulepszenia, które by wiele znaczyły dla ludzi bogatych. Królowa Elżbieta miała jedwabne pończochy. </a:t>
            </a:r>
            <a:r>
              <a:rPr lang="pl-PL" sz="2200" smtClean="0">
                <a:solidFill>
                  <a:srgbClr val="FF0000"/>
                </a:solidFill>
              </a:rPr>
              <a:t>Nie jest typowym osiągnięciem kapitalizmu dostarczanie większej ilości jedwabnych pończoch królowym, lecz umożliwienie dostępu do tego dobra robotnicom fabrycznym, dostępu opłacanego coraz mniejszym wysiłkiem.</a:t>
            </a:r>
            <a:r>
              <a:rPr lang="pl-PL" sz="2200" smtClean="0"/>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Symbol zastępczy daty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200" smtClean="0">
                <a:solidFill>
                  <a:schemeClr val="tx2"/>
                </a:solidFill>
              </a:rPr>
              <a:t>Witold Kwaśnicki (INE, UWr), Notatki do wykładów</a:t>
            </a:r>
          </a:p>
        </p:txBody>
      </p:sp>
      <p:sp>
        <p:nvSpPr>
          <p:cNvPr id="287746" name="Rectangle 2"/>
          <p:cNvSpPr>
            <a:spLocks noGrp="1" noChangeArrowheads="1"/>
          </p:cNvSpPr>
          <p:nvPr>
            <p:ph type="title"/>
          </p:nvPr>
        </p:nvSpPr>
        <p:spPr/>
        <p:txBody>
          <a:bodyPr/>
          <a:lstStyle/>
          <a:p>
            <a:pPr eaLnBrk="1" hangingPunct="1"/>
            <a:r>
              <a:rPr lang="pl-PL" sz="2800" smtClean="0"/>
              <a:t>Czym w istocie różnią się systemy gospodarcze?</a:t>
            </a:r>
          </a:p>
        </p:txBody>
      </p:sp>
      <p:sp>
        <p:nvSpPr>
          <p:cNvPr id="287747" name="Rectangle 3"/>
          <p:cNvSpPr>
            <a:spLocks noGrp="1" noChangeArrowheads="1"/>
          </p:cNvSpPr>
          <p:nvPr>
            <p:ph type="body" idx="1"/>
          </p:nvPr>
        </p:nvSpPr>
        <p:spPr/>
        <p:txBody>
          <a:bodyPr/>
          <a:lstStyle/>
          <a:p>
            <a:pPr eaLnBrk="1" hangingPunct="1"/>
            <a:r>
              <a:rPr lang="pl-PL" sz="2800" b="1" smtClean="0">
                <a:solidFill>
                  <a:srgbClr val="FF0066"/>
                </a:solidFill>
              </a:rPr>
              <a:t>Zakazy</a:t>
            </a:r>
            <a:r>
              <a:rPr lang="pl-PL" sz="2800" smtClean="0"/>
              <a:t> </a:t>
            </a:r>
          </a:p>
          <a:p>
            <a:pPr lvl="1" eaLnBrk="1" hangingPunct="1"/>
            <a:r>
              <a:rPr lang="pl-PL" sz="2400" smtClean="0"/>
              <a:t>wywożenia waluty (np. w Wielkiej Brytanii), posiadania obcych walut (np. w PRLu do 1956 roku pod groźbą więzienia – co pociągało za sobą niemożliwość czynności kupna i sprzedaży walut), posiadania ziemi (albo  ziemi powyżej np. 50 ha jak w PRLu)</a:t>
            </a:r>
          </a:p>
          <a:p>
            <a:pPr eaLnBrk="1" hangingPunct="1"/>
            <a:r>
              <a:rPr lang="pl-PL" sz="2800" b="1" smtClean="0">
                <a:solidFill>
                  <a:srgbClr val="FF0066"/>
                </a:solidFill>
              </a:rPr>
              <a:t>Nakazy</a:t>
            </a:r>
            <a:r>
              <a:rPr lang="pl-PL" sz="2800" smtClean="0"/>
              <a:t> </a:t>
            </a:r>
          </a:p>
          <a:p>
            <a:pPr lvl="1" eaLnBrk="1" hangingPunct="1"/>
            <a:r>
              <a:rPr lang="pl-PL" sz="2400" smtClean="0"/>
              <a:t>obowiązek pracy (skierowanie do pracy w PRLu w latach 1950.), obowiązek składania zeznań podatkowych, ubezpieczeń OC)</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withEffect">
                                  <p:stCondLst>
                                    <p:cond delay="0"/>
                                  </p:stCondLst>
                                  <p:childTnLst>
                                    <p:set>
                                      <p:cBhvr>
                                        <p:cTn id="6" dur="1" fill="hold">
                                          <p:stCondLst>
                                            <p:cond delay="0"/>
                                          </p:stCondLst>
                                        </p:cTn>
                                        <p:tgtEl>
                                          <p:spTgt spid="287746"/>
                                        </p:tgtEl>
                                        <p:attrNameLst>
                                          <p:attrName>style.visibility</p:attrName>
                                        </p:attrNameLst>
                                      </p:cBhvr>
                                      <p:to>
                                        <p:strVal val="visible"/>
                                      </p:to>
                                    </p:set>
                                    <p:animEffect transition="in" filter="fade">
                                      <p:cBhvr>
                                        <p:cTn id="7" dur="1000"/>
                                        <p:tgtEl>
                                          <p:spTgt spid="287746"/>
                                        </p:tgtEl>
                                      </p:cBhvr>
                                    </p:animEffect>
                                    <p:anim calcmode="lin" valueType="num">
                                      <p:cBhvr>
                                        <p:cTn id="8" dur="1000" fill="hold"/>
                                        <p:tgtEl>
                                          <p:spTgt spid="287746"/>
                                        </p:tgtEl>
                                        <p:attrNameLst>
                                          <p:attrName>ppt_x</p:attrName>
                                        </p:attrNameLst>
                                      </p:cBhvr>
                                      <p:tavLst>
                                        <p:tav tm="0">
                                          <p:val>
                                            <p:strVal val="#ppt_x"/>
                                          </p:val>
                                        </p:tav>
                                        <p:tav tm="100000">
                                          <p:val>
                                            <p:strVal val="#ppt_x"/>
                                          </p:val>
                                        </p:tav>
                                      </p:tavLst>
                                    </p:anim>
                                    <p:anim calcmode="lin" valueType="num">
                                      <p:cBhvr>
                                        <p:cTn id="9" dur="898" decel="100000" fill="hold"/>
                                        <p:tgtEl>
                                          <p:spTgt spid="287746"/>
                                        </p:tgtEl>
                                        <p:attrNameLst>
                                          <p:attrName>ppt_y</p:attrName>
                                        </p:attrNameLst>
                                      </p:cBhvr>
                                      <p:tavLst>
                                        <p:tav tm="0">
                                          <p:val>
                                            <p:strVal val="#ppt_y+1"/>
                                          </p:val>
                                        </p:tav>
                                        <p:tav tm="100000">
                                          <p:val>
                                            <p:strVal val="#ppt_y-.03"/>
                                          </p:val>
                                        </p:tav>
                                      </p:tavLst>
                                    </p:anim>
                                    <p:anim calcmode="lin" valueType="num">
                                      <p:cBhvr>
                                        <p:cTn id="10" dur="100" accel="100000" fill="hold">
                                          <p:stCondLst>
                                            <p:cond delay="898"/>
                                          </p:stCondLst>
                                        </p:cTn>
                                        <p:tgtEl>
                                          <p:spTgt spid="287746"/>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287747">
                                            <p:txEl>
                                              <p:pRg st="0" end="0"/>
                                            </p:txEl>
                                          </p:spTgt>
                                        </p:tgtEl>
                                        <p:attrNameLst>
                                          <p:attrName>style.visibility</p:attrName>
                                        </p:attrNameLst>
                                      </p:cBhvr>
                                      <p:to>
                                        <p:strVal val="visible"/>
                                      </p:to>
                                    </p:set>
                                    <p:animEffect transition="in" filter="fade">
                                      <p:cBhvr>
                                        <p:cTn id="15" dur="1000"/>
                                        <p:tgtEl>
                                          <p:spTgt spid="287747">
                                            <p:txEl>
                                              <p:pRg st="0" end="0"/>
                                            </p:txEl>
                                          </p:spTgt>
                                        </p:tgtEl>
                                      </p:cBhvr>
                                    </p:animEffect>
                                    <p:anim calcmode="lin" valueType="num">
                                      <p:cBhvr>
                                        <p:cTn id="16" dur="1000" fill="hold"/>
                                        <p:tgtEl>
                                          <p:spTgt spid="287747">
                                            <p:txEl>
                                              <p:pRg st="0" end="0"/>
                                            </p:txEl>
                                          </p:spTgt>
                                        </p:tgtEl>
                                        <p:attrNameLst>
                                          <p:attrName>ppt_x</p:attrName>
                                        </p:attrNameLst>
                                      </p:cBhvr>
                                      <p:tavLst>
                                        <p:tav tm="0">
                                          <p:val>
                                            <p:strVal val="#ppt_x"/>
                                          </p:val>
                                        </p:tav>
                                        <p:tav tm="100000">
                                          <p:val>
                                            <p:strVal val="#ppt_x"/>
                                          </p:val>
                                        </p:tav>
                                      </p:tavLst>
                                    </p:anim>
                                    <p:anim calcmode="lin" valueType="num">
                                      <p:cBhvr>
                                        <p:cTn id="17" dur="898" decel="100000" fill="hold"/>
                                        <p:tgtEl>
                                          <p:spTgt spid="287747">
                                            <p:txEl>
                                              <p:pRg st="0" end="0"/>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898"/>
                                          </p:stCondLst>
                                        </p:cTn>
                                        <p:tgtEl>
                                          <p:spTgt spid="287747">
                                            <p:txEl>
                                              <p:pRg st="0" end="0"/>
                                            </p:txEl>
                                          </p:spTgt>
                                        </p:tgtEl>
                                        <p:attrNameLst>
                                          <p:attrName>ppt_y</p:attrName>
                                        </p:attrNameLst>
                                      </p:cBhvr>
                                      <p:tavLst>
                                        <p:tav tm="0">
                                          <p:val>
                                            <p:strVal val="#ppt_y-.03"/>
                                          </p:val>
                                        </p:tav>
                                        <p:tav tm="100000">
                                          <p:val>
                                            <p:strVal val="#ppt_y"/>
                                          </p:val>
                                        </p:tav>
                                      </p:tavLst>
                                    </p:anim>
                                  </p:childTnLst>
                                </p:cTn>
                              </p:par>
                              <p:par>
                                <p:cTn id="19" presetID="37" presetClass="entr" presetSubtype="0" fill="hold" grpId="0" nodeType="withEffect">
                                  <p:stCondLst>
                                    <p:cond delay="0"/>
                                  </p:stCondLst>
                                  <p:childTnLst>
                                    <p:set>
                                      <p:cBhvr>
                                        <p:cTn id="20" dur="1" fill="hold">
                                          <p:stCondLst>
                                            <p:cond delay="0"/>
                                          </p:stCondLst>
                                        </p:cTn>
                                        <p:tgtEl>
                                          <p:spTgt spid="287747">
                                            <p:txEl>
                                              <p:pRg st="1" end="1"/>
                                            </p:txEl>
                                          </p:spTgt>
                                        </p:tgtEl>
                                        <p:attrNameLst>
                                          <p:attrName>style.visibility</p:attrName>
                                        </p:attrNameLst>
                                      </p:cBhvr>
                                      <p:to>
                                        <p:strVal val="visible"/>
                                      </p:to>
                                    </p:set>
                                    <p:animEffect transition="in" filter="fade">
                                      <p:cBhvr>
                                        <p:cTn id="21" dur="1000"/>
                                        <p:tgtEl>
                                          <p:spTgt spid="287747">
                                            <p:txEl>
                                              <p:pRg st="1" end="1"/>
                                            </p:txEl>
                                          </p:spTgt>
                                        </p:tgtEl>
                                      </p:cBhvr>
                                    </p:animEffect>
                                    <p:anim calcmode="lin" valueType="num">
                                      <p:cBhvr>
                                        <p:cTn id="22" dur="1000" fill="hold"/>
                                        <p:tgtEl>
                                          <p:spTgt spid="287747">
                                            <p:txEl>
                                              <p:pRg st="1" end="1"/>
                                            </p:txEl>
                                          </p:spTgt>
                                        </p:tgtEl>
                                        <p:attrNameLst>
                                          <p:attrName>ppt_x</p:attrName>
                                        </p:attrNameLst>
                                      </p:cBhvr>
                                      <p:tavLst>
                                        <p:tav tm="0">
                                          <p:val>
                                            <p:strVal val="#ppt_x"/>
                                          </p:val>
                                        </p:tav>
                                        <p:tav tm="100000">
                                          <p:val>
                                            <p:strVal val="#ppt_x"/>
                                          </p:val>
                                        </p:tav>
                                      </p:tavLst>
                                    </p:anim>
                                    <p:anim calcmode="lin" valueType="num">
                                      <p:cBhvr>
                                        <p:cTn id="23" dur="898" decel="100000" fill="hold"/>
                                        <p:tgtEl>
                                          <p:spTgt spid="287747">
                                            <p:txEl>
                                              <p:pRg st="1" end="1"/>
                                            </p:txEl>
                                          </p:spTgt>
                                        </p:tgtEl>
                                        <p:attrNameLst>
                                          <p:attrName>ppt_y</p:attrName>
                                        </p:attrNameLst>
                                      </p:cBhvr>
                                      <p:tavLst>
                                        <p:tav tm="0">
                                          <p:val>
                                            <p:strVal val="#ppt_y+1"/>
                                          </p:val>
                                        </p:tav>
                                        <p:tav tm="100000">
                                          <p:val>
                                            <p:strVal val="#ppt_y-.03"/>
                                          </p:val>
                                        </p:tav>
                                      </p:tavLst>
                                    </p:anim>
                                    <p:anim calcmode="lin" valueType="num">
                                      <p:cBhvr>
                                        <p:cTn id="24" dur="100" accel="100000" fill="hold">
                                          <p:stCondLst>
                                            <p:cond delay="898"/>
                                          </p:stCondLst>
                                        </p:cTn>
                                        <p:tgtEl>
                                          <p:spTgt spid="287747">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37" presetClass="entr" presetSubtype="0" fill="hold" grpId="0" nodeType="clickEffect">
                                  <p:stCondLst>
                                    <p:cond delay="0"/>
                                  </p:stCondLst>
                                  <p:childTnLst>
                                    <p:set>
                                      <p:cBhvr>
                                        <p:cTn id="28" dur="1" fill="hold">
                                          <p:stCondLst>
                                            <p:cond delay="0"/>
                                          </p:stCondLst>
                                        </p:cTn>
                                        <p:tgtEl>
                                          <p:spTgt spid="287747">
                                            <p:txEl>
                                              <p:pRg st="2" end="2"/>
                                            </p:txEl>
                                          </p:spTgt>
                                        </p:tgtEl>
                                        <p:attrNameLst>
                                          <p:attrName>style.visibility</p:attrName>
                                        </p:attrNameLst>
                                      </p:cBhvr>
                                      <p:to>
                                        <p:strVal val="visible"/>
                                      </p:to>
                                    </p:set>
                                    <p:animEffect transition="in" filter="fade">
                                      <p:cBhvr>
                                        <p:cTn id="29" dur="1000"/>
                                        <p:tgtEl>
                                          <p:spTgt spid="287747">
                                            <p:txEl>
                                              <p:pRg st="2" end="2"/>
                                            </p:txEl>
                                          </p:spTgt>
                                        </p:tgtEl>
                                      </p:cBhvr>
                                    </p:animEffect>
                                    <p:anim calcmode="lin" valueType="num">
                                      <p:cBhvr>
                                        <p:cTn id="30" dur="1000" fill="hold"/>
                                        <p:tgtEl>
                                          <p:spTgt spid="287747">
                                            <p:txEl>
                                              <p:pRg st="2" end="2"/>
                                            </p:txEl>
                                          </p:spTgt>
                                        </p:tgtEl>
                                        <p:attrNameLst>
                                          <p:attrName>ppt_x</p:attrName>
                                        </p:attrNameLst>
                                      </p:cBhvr>
                                      <p:tavLst>
                                        <p:tav tm="0">
                                          <p:val>
                                            <p:strVal val="#ppt_x"/>
                                          </p:val>
                                        </p:tav>
                                        <p:tav tm="100000">
                                          <p:val>
                                            <p:strVal val="#ppt_x"/>
                                          </p:val>
                                        </p:tav>
                                      </p:tavLst>
                                    </p:anim>
                                    <p:anim calcmode="lin" valueType="num">
                                      <p:cBhvr>
                                        <p:cTn id="31" dur="898" decel="100000" fill="hold"/>
                                        <p:tgtEl>
                                          <p:spTgt spid="287747">
                                            <p:txEl>
                                              <p:pRg st="2" end="2"/>
                                            </p:txEl>
                                          </p:spTgt>
                                        </p:tgtEl>
                                        <p:attrNameLst>
                                          <p:attrName>ppt_y</p:attrName>
                                        </p:attrNameLst>
                                      </p:cBhvr>
                                      <p:tavLst>
                                        <p:tav tm="0">
                                          <p:val>
                                            <p:strVal val="#ppt_y+1"/>
                                          </p:val>
                                        </p:tav>
                                        <p:tav tm="100000">
                                          <p:val>
                                            <p:strVal val="#ppt_y-.03"/>
                                          </p:val>
                                        </p:tav>
                                      </p:tavLst>
                                    </p:anim>
                                    <p:anim calcmode="lin" valueType="num">
                                      <p:cBhvr>
                                        <p:cTn id="32" dur="100" accel="100000" fill="hold">
                                          <p:stCondLst>
                                            <p:cond delay="898"/>
                                          </p:stCondLst>
                                        </p:cTn>
                                        <p:tgtEl>
                                          <p:spTgt spid="287747">
                                            <p:txEl>
                                              <p:pRg st="2" end="2"/>
                                            </p:txEl>
                                          </p:spTgt>
                                        </p:tgtEl>
                                        <p:attrNameLst>
                                          <p:attrName>ppt_y</p:attrName>
                                        </p:attrNameLst>
                                      </p:cBhvr>
                                      <p:tavLst>
                                        <p:tav tm="0">
                                          <p:val>
                                            <p:strVal val="#ppt_y-.03"/>
                                          </p:val>
                                        </p:tav>
                                        <p:tav tm="100000">
                                          <p:val>
                                            <p:strVal val="#ppt_y"/>
                                          </p:val>
                                        </p:tav>
                                      </p:tavLst>
                                    </p:anim>
                                  </p:childTnLst>
                                </p:cTn>
                              </p:par>
                              <p:par>
                                <p:cTn id="33" presetID="37" presetClass="entr" presetSubtype="0" fill="hold" grpId="0" nodeType="withEffect">
                                  <p:stCondLst>
                                    <p:cond delay="0"/>
                                  </p:stCondLst>
                                  <p:childTnLst>
                                    <p:set>
                                      <p:cBhvr>
                                        <p:cTn id="34" dur="1" fill="hold">
                                          <p:stCondLst>
                                            <p:cond delay="0"/>
                                          </p:stCondLst>
                                        </p:cTn>
                                        <p:tgtEl>
                                          <p:spTgt spid="287747">
                                            <p:txEl>
                                              <p:pRg st="3" end="3"/>
                                            </p:txEl>
                                          </p:spTgt>
                                        </p:tgtEl>
                                        <p:attrNameLst>
                                          <p:attrName>style.visibility</p:attrName>
                                        </p:attrNameLst>
                                      </p:cBhvr>
                                      <p:to>
                                        <p:strVal val="visible"/>
                                      </p:to>
                                    </p:set>
                                    <p:animEffect transition="in" filter="fade">
                                      <p:cBhvr>
                                        <p:cTn id="35" dur="1000"/>
                                        <p:tgtEl>
                                          <p:spTgt spid="287747">
                                            <p:txEl>
                                              <p:pRg st="3" end="3"/>
                                            </p:txEl>
                                          </p:spTgt>
                                        </p:tgtEl>
                                      </p:cBhvr>
                                    </p:animEffect>
                                    <p:anim calcmode="lin" valueType="num">
                                      <p:cBhvr>
                                        <p:cTn id="36" dur="1000" fill="hold"/>
                                        <p:tgtEl>
                                          <p:spTgt spid="287747">
                                            <p:txEl>
                                              <p:pRg st="3" end="3"/>
                                            </p:txEl>
                                          </p:spTgt>
                                        </p:tgtEl>
                                        <p:attrNameLst>
                                          <p:attrName>ppt_x</p:attrName>
                                        </p:attrNameLst>
                                      </p:cBhvr>
                                      <p:tavLst>
                                        <p:tav tm="0">
                                          <p:val>
                                            <p:strVal val="#ppt_x"/>
                                          </p:val>
                                        </p:tav>
                                        <p:tav tm="100000">
                                          <p:val>
                                            <p:strVal val="#ppt_x"/>
                                          </p:val>
                                        </p:tav>
                                      </p:tavLst>
                                    </p:anim>
                                    <p:anim calcmode="lin" valueType="num">
                                      <p:cBhvr>
                                        <p:cTn id="37" dur="898" decel="100000" fill="hold"/>
                                        <p:tgtEl>
                                          <p:spTgt spid="287747">
                                            <p:txEl>
                                              <p:pRg st="3" end="3"/>
                                            </p:txEl>
                                          </p:spTgt>
                                        </p:tgtEl>
                                        <p:attrNameLst>
                                          <p:attrName>ppt_y</p:attrName>
                                        </p:attrNameLst>
                                      </p:cBhvr>
                                      <p:tavLst>
                                        <p:tav tm="0">
                                          <p:val>
                                            <p:strVal val="#ppt_y+1"/>
                                          </p:val>
                                        </p:tav>
                                        <p:tav tm="100000">
                                          <p:val>
                                            <p:strVal val="#ppt_y-.03"/>
                                          </p:val>
                                        </p:tav>
                                      </p:tavLst>
                                    </p:anim>
                                    <p:anim calcmode="lin" valueType="num">
                                      <p:cBhvr>
                                        <p:cTn id="38" dur="100" accel="100000" fill="hold">
                                          <p:stCondLst>
                                            <p:cond delay="898"/>
                                          </p:stCondLst>
                                        </p:cTn>
                                        <p:tgtEl>
                                          <p:spTgt spid="287747">
                                            <p:txEl>
                                              <p:pRg st="3" end="3"/>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6" grpId="0"/>
      <p:bldP spid="287747"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Symbol zastępczy daty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200" smtClean="0">
                <a:solidFill>
                  <a:schemeClr val="tx2"/>
                </a:solidFill>
              </a:rPr>
              <a:t>Witold Kwaśnicki (INE, UWr), Notatki do wykładów</a:t>
            </a:r>
          </a:p>
        </p:txBody>
      </p:sp>
      <p:sp>
        <p:nvSpPr>
          <p:cNvPr id="288770" name="Rectangle 2"/>
          <p:cNvSpPr>
            <a:spLocks noGrp="1" noChangeArrowheads="1"/>
          </p:cNvSpPr>
          <p:nvPr>
            <p:ph type="title"/>
          </p:nvPr>
        </p:nvSpPr>
        <p:spPr/>
        <p:txBody>
          <a:bodyPr/>
          <a:lstStyle/>
          <a:p>
            <a:pPr eaLnBrk="1" hangingPunct="1"/>
            <a:r>
              <a:rPr lang="pl-PL" smtClean="0"/>
              <a:t>Wolność gospodarcza</a:t>
            </a:r>
          </a:p>
        </p:txBody>
      </p:sp>
      <p:sp>
        <p:nvSpPr>
          <p:cNvPr id="288771" name="Rectangle 3"/>
          <p:cNvSpPr>
            <a:spLocks noGrp="1" noChangeArrowheads="1"/>
          </p:cNvSpPr>
          <p:nvPr>
            <p:ph type="body" idx="1"/>
          </p:nvPr>
        </p:nvSpPr>
        <p:spPr/>
        <p:txBody>
          <a:bodyPr/>
          <a:lstStyle/>
          <a:p>
            <a:pPr eaLnBrk="1" hangingPunct="1"/>
            <a:r>
              <a:rPr lang="pl-PL" smtClean="0"/>
              <a:t>system (ustrój) społeczno-polityczny sprzyja wolności gospodarczej wtedy, kiedy  jak najmniej zakazuje (posiadania dóbr, wykonywania czynności) i jednocześnie jak najmniej nakazuje (wykonywania czynności).</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withEffect">
                                  <p:stCondLst>
                                    <p:cond delay="0"/>
                                  </p:stCondLst>
                                  <p:childTnLst>
                                    <p:set>
                                      <p:cBhvr>
                                        <p:cTn id="6" dur="1" fill="hold">
                                          <p:stCondLst>
                                            <p:cond delay="0"/>
                                          </p:stCondLst>
                                        </p:cTn>
                                        <p:tgtEl>
                                          <p:spTgt spid="288770"/>
                                        </p:tgtEl>
                                        <p:attrNameLst>
                                          <p:attrName>style.visibility</p:attrName>
                                        </p:attrNameLst>
                                      </p:cBhvr>
                                      <p:to>
                                        <p:strVal val="visible"/>
                                      </p:to>
                                    </p:set>
                                    <p:animEffect transition="in" filter="fade">
                                      <p:cBhvr>
                                        <p:cTn id="7" dur="1000"/>
                                        <p:tgtEl>
                                          <p:spTgt spid="288770"/>
                                        </p:tgtEl>
                                      </p:cBhvr>
                                    </p:animEffect>
                                    <p:anim calcmode="lin" valueType="num">
                                      <p:cBhvr>
                                        <p:cTn id="8" dur="1000" fill="hold"/>
                                        <p:tgtEl>
                                          <p:spTgt spid="288770"/>
                                        </p:tgtEl>
                                        <p:attrNameLst>
                                          <p:attrName>ppt_x</p:attrName>
                                        </p:attrNameLst>
                                      </p:cBhvr>
                                      <p:tavLst>
                                        <p:tav tm="0">
                                          <p:val>
                                            <p:strVal val="#ppt_x"/>
                                          </p:val>
                                        </p:tav>
                                        <p:tav tm="100000">
                                          <p:val>
                                            <p:strVal val="#ppt_x"/>
                                          </p:val>
                                        </p:tav>
                                      </p:tavLst>
                                    </p:anim>
                                    <p:anim calcmode="lin" valueType="num">
                                      <p:cBhvr>
                                        <p:cTn id="9" dur="898" decel="100000" fill="hold"/>
                                        <p:tgtEl>
                                          <p:spTgt spid="288770"/>
                                        </p:tgtEl>
                                        <p:attrNameLst>
                                          <p:attrName>ppt_y</p:attrName>
                                        </p:attrNameLst>
                                      </p:cBhvr>
                                      <p:tavLst>
                                        <p:tav tm="0">
                                          <p:val>
                                            <p:strVal val="#ppt_y+1"/>
                                          </p:val>
                                        </p:tav>
                                        <p:tav tm="100000">
                                          <p:val>
                                            <p:strVal val="#ppt_y-.03"/>
                                          </p:val>
                                        </p:tav>
                                      </p:tavLst>
                                    </p:anim>
                                    <p:anim calcmode="lin" valueType="num">
                                      <p:cBhvr>
                                        <p:cTn id="10" dur="100" accel="100000" fill="hold">
                                          <p:stCondLst>
                                            <p:cond delay="898"/>
                                          </p:stCondLst>
                                        </p:cTn>
                                        <p:tgtEl>
                                          <p:spTgt spid="288770"/>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288771">
                                            <p:txEl>
                                              <p:pRg st="0" end="0"/>
                                            </p:txEl>
                                          </p:spTgt>
                                        </p:tgtEl>
                                        <p:attrNameLst>
                                          <p:attrName>style.visibility</p:attrName>
                                        </p:attrNameLst>
                                      </p:cBhvr>
                                      <p:to>
                                        <p:strVal val="visible"/>
                                      </p:to>
                                    </p:set>
                                    <p:animEffect transition="in" filter="fade">
                                      <p:cBhvr>
                                        <p:cTn id="15" dur="1000"/>
                                        <p:tgtEl>
                                          <p:spTgt spid="288771">
                                            <p:txEl>
                                              <p:pRg st="0" end="0"/>
                                            </p:txEl>
                                          </p:spTgt>
                                        </p:tgtEl>
                                      </p:cBhvr>
                                    </p:animEffect>
                                    <p:anim calcmode="lin" valueType="num">
                                      <p:cBhvr>
                                        <p:cTn id="16" dur="1000" fill="hold"/>
                                        <p:tgtEl>
                                          <p:spTgt spid="288771">
                                            <p:txEl>
                                              <p:pRg st="0" end="0"/>
                                            </p:txEl>
                                          </p:spTgt>
                                        </p:tgtEl>
                                        <p:attrNameLst>
                                          <p:attrName>ppt_x</p:attrName>
                                        </p:attrNameLst>
                                      </p:cBhvr>
                                      <p:tavLst>
                                        <p:tav tm="0">
                                          <p:val>
                                            <p:strVal val="#ppt_x"/>
                                          </p:val>
                                        </p:tav>
                                        <p:tav tm="100000">
                                          <p:val>
                                            <p:strVal val="#ppt_x"/>
                                          </p:val>
                                        </p:tav>
                                      </p:tavLst>
                                    </p:anim>
                                    <p:anim calcmode="lin" valueType="num">
                                      <p:cBhvr>
                                        <p:cTn id="17" dur="898" decel="100000" fill="hold"/>
                                        <p:tgtEl>
                                          <p:spTgt spid="288771">
                                            <p:txEl>
                                              <p:pRg st="0" end="0"/>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898"/>
                                          </p:stCondLst>
                                        </p:cTn>
                                        <p:tgtEl>
                                          <p:spTgt spid="288771">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0" grpId="0"/>
      <p:bldP spid="288771"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Symbol zastępczy daty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200" smtClean="0">
                <a:solidFill>
                  <a:schemeClr val="tx2"/>
                </a:solidFill>
              </a:rPr>
              <a:t>Witold Kwaśnicki (INE, UWr), Notatki do wykładów</a:t>
            </a:r>
          </a:p>
        </p:txBody>
      </p:sp>
      <p:sp>
        <p:nvSpPr>
          <p:cNvPr id="289794" name="Rectangle 2"/>
          <p:cNvSpPr>
            <a:spLocks noGrp="1" noChangeArrowheads="1"/>
          </p:cNvSpPr>
          <p:nvPr>
            <p:ph type="title"/>
          </p:nvPr>
        </p:nvSpPr>
        <p:spPr/>
        <p:txBody>
          <a:bodyPr/>
          <a:lstStyle/>
          <a:p>
            <a:pPr eaLnBrk="1" hangingPunct="1"/>
            <a:r>
              <a:rPr lang="pl-PL" sz="2800" b="1" smtClean="0"/>
              <a:t>Gospodarka liberalna a gospodarka etatystyczna</a:t>
            </a:r>
          </a:p>
        </p:txBody>
      </p:sp>
      <p:sp>
        <p:nvSpPr>
          <p:cNvPr id="289795" name="Rectangle 3"/>
          <p:cNvSpPr>
            <a:spLocks noGrp="1" noChangeArrowheads="1"/>
          </p:cNvSpPr>
          <p:nvPr>
            <p:ph type="body" idx="1"/>
          </p:nvPr>
        </p:nvSpPr>
        <p:spPr/>
        <p:txBody>
          <a:bodyPr/>
          <a:lstStyle/>
          <a:p>
            <a:pPr eaLnBrk="1" hangingPunct="1">
              <a:lnSpc>
                <a:spcPct val="80000"/>
              </a:lnSpc>
            </a:pPr>
            <a:r>
              <a:rPr lang="pl-PL" sz="2800" smtClean="0"/>
              <a:t>Liberalizm gospodarczy (gospodarka liberalna) – tym lepiej dla funkcjonowania gospodarki im mniej czynności gospodarczych zastrzeżonych jest dla instytucji i przedsiębiorstw państwowych, a więcej dostępnych każdemu obywatelowi, oraz im mniej czynności jest nakazanych przez państwo. </a:t>
            </a:r>
          </a:p>
          <a:p>
            <a:pPr eaLnBrk="1" hangingPunct="1">
              <a:lnSpc>
                <a:spcPct val="80000"/>
              </a:lnSpc>
            </a:pPr>
            <a:r>
              <a:rPr lang="pl-PL" sz="2800" smtClean="0"/>
              <a:t>Ustrój etatystyczny (gospodarka zetatyzowana) tym bardziej im więcej czynności gospodarczych jest w niej zastrzeżone wyłącznie dla instytucji i przedsiębiorstw państwowych oraz im więcej czynności nakazanych jest przez państwo.</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withEffect">
                                  <p:stCondLst>
                                    <p:cond delay="0"/>
                                  </p:stCondLst>
                                  <p:childTnLst>
                                    <p:set>
                                      <p:cBhvr>
                                        <p:cTn id="6" dur="1" fill="hold">
                                          <p:stCondLst>
                                            <p:cond delay="0"/>
                                          </p:stCondLst>
                                        </p:cTn>
                                        <p:tgtEl>
                                          <p:spTgt spid="289794"/>
                                        </p:tgtEl>
                                        <p:attrNameLst>
                                          <p:attrName>style.visibility</p:attrName>
                                        </p:attrNameLst>
                                      </p:cBhvr>
                                      <p:to>
                                        <p:strVal val="visible"/>
                                      </p:to>
                                    </p:set>
                                    <p:animEffect transition="in" filter="fade">
                                      <p:cBhvr>
                                        <p:cTn id="7" dur="1000"/>
                                        <p:tgtEl>
                                          <p:spTgt spid="289794"/>
                                        </p:tgtEl>
                                      </p:cBhvr>
                                    </p:animEffect>
                                    <p:anim calcmode="lin" valueType="num">
                                      <p:cBhvr>
                                        <p:cTn id="8" dur="1000" fill="hold"/>
                                        <p:tgtEl>
                                          <p:spTgt spid="289794"/>
                                        </p:tgtEl>
                                        <p:attrNameLst>
                                          <p:attrName>ppt_x</p:attrName>
                                        </p:attrNameLst>
                                      </p:cBhvr>
                                      <p:tavLst>
                                        <p:tav tm="0">
                                          <p:val>
                                            <p:strVal val="#ppt_x"/>
                                          </p:val>
                                        </p:tav>
                                        <p:tav tm="100000">
                                          <p:val>
                                            <p:strVal val="#ppt_x"/>
                                          </p:val>
                                        </p:tav>
                                      </p:tavLst>
                                    </p:anim>
                                    <p:anim calcmode="lin" valueType="num">
                                      <p:cBhvr>
                                        <p:cTn id="9" dur="898" decel="100000" fill="hold"/>
                                        <p:tgtEl>
                                          <p:spTgt spid="289794"/>
                                        </p:tgtEl>
                                        <p:attrNameLst>
                                          <p:attrName>ppt_y</p:attrName>
                                        </p:attrNameLst>
                                      </p:cBhvr>
                                      <p:tavLst>
                                        <p:tav tm="0">
                                          <p:val>
                                            <p:strVal val="#ppt_y+1"/>
                                          </p:val>
                                        </p:tav>
                                        <p:tav tm="100000">
                                          <p:val>
                                            <p:strVal val="#ppt_y-.03"/>
                                          </p:val>
                                        </p:tav>
                                      </p:tavLst>
                                    </p:anim>
                                    <p:anim calcmode="lin" valueType="num">
                                      <p:cBhvr>
                                        <p:cTn id="10" dur="100" accel="100000" fill="hold">
                                          <p:stCondLst>
                                            <p:cond delay="898"/>
                                          </p:stCondLst>
                                        </p:cTn>
                                        <p:tgtEl>
                                          <p:spTgt spid="289794"/>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289795">
                                            <p:txEl>
                                              <p:pRg st="0" end="0"/>
                                            </p:txEl>
                                          </p:spTgt>
                                        </p:tgtEl>
                                        <p:attrNameLst>
                                          <p:attrName>style.visibility</p:attrName>
                                        </p:attrNameLst>
                                      </p:cBhvr>
                                      <p:to>
                                        <p:strVal val="visible"/>
                                      </p:to>
                                    </p:set>
                                    <p:animEffect transition="in" filter="fade">
                                      <p:cBhvr>
                                        <p:cTn id="15" dur="1000"/>
                                        <p:tgtEl>
                                          <p:spTgt spid="289795">
                                            <p:txEl>
                                              <p:pRg st="0" end="0"/>
                                            </p:txEl>
                                          </p:spTgt>
                                        </p:tgtEl>
                                      </p:cBhvr>
                                    </p:animEffect>
                                    <p:anim calcmode="lin" valueType="num">
                                      <p:cBhvr>
                                        <p:cTn id="16" dur="1000" fill="hold"/>
                                        <p:tgtEl>
                                          <p:spTgt spid="289795">
                                            <p:txEl>
                                              <p:pRg st="0" end="0"/>
                                            </p:txEl>
                                          </p:spTgt>
                                        </p:tgtEl>
                                        <p:attrNameLst>
                                          <p:attrName>ppt_x</p:attrName>
                                        </p:attrNameLst>
                                      </p:cBhvr>
                                      <p:tavLst>
                                        <p:tav tm="0">
                                          <p:val>
                                            <p:strVal val="#ppt_x"/>
                                          </p:val>
                                        </p:tav>
                                        <p:tav tm="100000">
                                          <p:val>
                                            <p:strVal val="#ppt_x"/>
                                          </p:val>
                                        </p:tav>
                                      </p:tavLst>
                                    </p:anim>
                                    <p:anim calcmode="lin" valueType="num">
                                      <p:cBhvr>
                                        <p:cTn id="17" dur="898" decel="100000" fill="hold"/>
                                        <p:tgtEl>
                                          <p:spTgt spid="289795">
                                            <p:txEl>
                                              <p:pRg st="0" end="0"/>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898"/>
                                          </p:stCondLst>
                                        </p:cTn>
                                        <p:tgtEl>
                                          <p:spTgt spid="289795">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7" presetClass="entr" presetSubtype="0" fill="hold" grpId="0" nodeType="clickEffect">
                                  <p:stCondLst>
                                    <p:cond delay="0"/>
                                  </p:stCondLst>
                                  <p:childTnLst>
                                    <p:set>
                                      <p:cBhvr>
                                        <p:cTn id="22" dur="1" fill="hold">
                                          <p:stCondLst>
                                            <p:cond delay="0"/>
                                          </p:stCondLst>
                                        </p:cTn>
                                        <p:tgtEl>
                                          <p:spTgt spid="289795">
                                            <p:txEl>
                                              <p:pRg st="1" end="1"/>
                                            </p:txEl>
                                          </p:spTgt>
                                        </p:tgtEl>
                                        <p:attrNameLst>
                                          <p:attrName>style.visibility</p:attrName>
                                        </p:attrNameLst>
                                      </p:cBhvr>
                                      <p:to>
                                        <p:strVal val="visible"/>
                                      </p:to>
                                    </p:set>
                                    <p:animEffect transition="in" filter="fade">
                                      <p:cBhvr>
                                        <p:cTn id="23" dur="1000"/>
                                        <p:tgtEl>
                                          <p:spTgt spid="289795">
                                            <p:txEl>
                                              <p:pRg st="1" end="1"/>
                                            </p:txEl>
                                          </p:spTgt>
                                        </p:tgtEl>
                                      </p:cBhvr>
                                    </p:animEffect>
                                    <p:anim calcmode="lin" valueType="num">
                                      <p:cBhvr>
                                        <p:cTn id="24" dur="1000" fill="hold"/>
                                        <p:tgtEl>
                                          <p:spTgt spid="289795">
                                            <p:txEl>
                                              <p:pRg st="1" end="1"/>
                                            </p:txEl>
                                          </p:spTgt>
                                        </p:tgtEl>
                                        <p:attrNameLst>
                                          <p:attrName>ppt_x</p:attrName>
                                        </p:attrNameLst>
                                      </p:cBhvr>
                                      <p:tavLst>
                                        <p:tav tm="0">
                                          <p:val>
                                            <p:strVal val="#ppt_x"/>
                                          </p:val>
                                        </p:tav>
                                        <p:tav tm="100000">
                                          <p:val>
                                            <p:strVal val="#ppt_x"/>
                                          </p:val>
                                        </p:tav>
                                      </p:tavLst>
                                    </p:anim>
                                    <p:anim calcmode="lin" valueType="num">
                                      <p:cBhvr>
                                        <p:cTn id="25" dur="898" decel="100000" fill="hold"/>
                                        <p:tgtEl>
                                          <p:spTgt spid="289795">
                                            <p:txEl>
                                              <p:pRg st="1" end="1"/>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898"/>
                                          </p:stCondLst>
                                        </p:cTn>
                                        <p:tgtEl>
                                          <p:spTgt spid="289795">
                                            <p:txEl>
                                              <p:pRg st="1" end="1"/>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4" grpId="0"/>
      <p:bldP spid="289795"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Symbol zastępczy daty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200" smtClean="0">
                <a:solidFill>
                  <a:schemeClr val="tx2"/>
                </a:solidFill>
              </a:rPr>
              <a:t>Witold Kwaśnicki (INE, UWr), Notatki do wykładów</a:t>
            </a:r>
          </a:p>
        </p:txBody>
      </p:sp>
      <p:sp>
        <p:nvSpPr>
          <p:cNvPr id="290822" name="Rectangle 6"/>
          <p:cNvSpPr>
            <a:spLocks noGrp="1" noChangeArrowheads="1"/>
          </p:cNvSpPr>
          <p:nvPr>
            <p:ph type="title"/>
          </p:nvPr>
        </p:nvSpPr>
        <p:spPr/>
        <p:txBody>
          <a:bodyPr/>
          <a:lstStyle/>
          <a:p>
            <a:pPr eaLnBrk="1" hangingPunct="1"/>
            <a:r>
              <a:rPr lang="pl-PL" smtClean="0"/>
              <a:t>Zakazy</a:t>
            </a:r>
          </a:p>
        </p:txBody>
      </p:sp>
      <p:pic>
        <p:nvPicPr>
          <p:cNvPr id="19460" name="Picture 5" descr="balicki1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t="3337" b="6673"/>
          <a:stretch>
            <a:fillRect/>
          </a:stretch>
        </p:blipFill>
        <p:spPr>
          <a:xfrm>
            <a:off x="1979613" y="1412875"/>
            <a:ext cx="6048375" cy="5395913"/>
          </a:xfrm>
          <a:noFill/>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withEffect">
                                  <p:stCondLst>
                                    <p:cond delay="0"/>
                                  </p:stCondLst>
                                  <p:childTnLst>
                                    <p:set>
                                      <p:cBhvr>
                                        <p:cTn id="6" dur="1" fill="hold">
                                          <p:stCondLst>
                                            <p:cond delay="0"/>
                                          </p:stCondLst>
                                        </p:cTn>
                                        <p:tgtEl>
                                          <p:spTgt spid="290822"/>
                                        </p:tgtEl>
                                        <p:attrNameLst>
                                          <p:attrName>style.visibility</p:attrName>
                                        </p:attrNameLst>
                                      </p:cBhvr>
                                      <p:to>
                                        <p:strVal val="visible"/>
                                      </p:to>
                                    </p:set>
                                    <p:animEffect transition="in" filter="fade">
                                      <p:cBhvr>
                                        <p:cTn id="7" dur="1000"/>
                                        <p:tgtEl>
                                          <p:spTgt spid="290822"/>
                                        </p:tgtEl>
                                      </p:cBhvr>
                                    </p:animEffect>
                                    <p:anim calcmode="lin" valueType="num">
                                      <p:cBhvr>
                                        <p:cTn id="8" dur="1000" fill="hold"/>
                                        <p:tgtEl>
                                          <p:spTgt spid="290822"/>
                                        </p:tgtEl>
                                        <p:attrNameLst>
                                          <p:attrName>ppt_x</p:attrName>
                                        </p:attrNameLst>
                                      </p:cBhvr>
                                      <p:tavLst>
                                        <p:tav tm="0">
                                          <p:val>
                                            <p:strVal val="#ppt_x"/>
                                          </p:val>
                                        </p:tav>
                                        <p:tav tm="100000">
                                          <p:val>
                                            <p:strVal val="#ppt_x"/>
                                          </p:val>
                                        </p:tav>
                                      </p:tavLst>
                                    </p:anim>
                                    <p:anim calcmode="lin" valueType="num">
                                      <p:cBhvr>
                                        <p:cTn id="9" dur="898" decel="100000" fill="hold"/>
                                        <p:tgtEl>
                                          <p:spTgt spid="290822"/>
                                        </p:tgtEl>
                                        <p:attrNameLst>
                                          <p:attrName>ppt_y</p:attrName>
                                        </p:attrNameLst>
                                      </p:cBhvr>
                                      <p:tavLst>
                                        <p:tav tm="0">
                                          <p:val>
                                            <p:strVal val="#ppt_y+1"/>
                                          </p:val>
                                        </p:tav>
                                        <p:tav tm="100000">
                                          <p:val>
                                            <p:strVal val="#ppt_y-.03"/>
                                          </p:val>
                                        </p:tav>
                                      </p:tavLst>
                                    </p:anim>
                                    <p:anim calcmode="lin" valueType="num">
                                      <p:cBhvr>
                                        <p:cTn id="10" dur="100" accel="100000" fill="hold">
                                          <p:stCondLst>
                                            <p:cond delay="898"/>
                                          </p:stCondLst>
                                        </p:cTn>
                                        <p:tgtEl>
                                          <p:spTgt spid="29082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22" grpId="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Symbol zastępczy daty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200" smtClean="0">
                <a:solidFill>
                  <a:schemeClr val="tx2"/>
                </a:solidFill>
              </a:rPr>
              <a:t>Witold Kwaśnicki (INE, UWr), Notatki do wykładów</a:t>
            </a:r>
          </a:p>
        </p:txBody>
      </p:sp>
      <p:sp>
        <p:nvSpPr>
          <p:cNvPr id="293894" name="Rectangle 6"/>
          <p:cNvSpPr>
            <a:spLocks noGrp="1" noChangeArrowheads="1"/>
          </p:cNvSpPr>
          <p:nvPr>
            <p:ph type="title"/>
          </p:nvPr>
        </p:nvSpPr>
        <p:spPr/>
        <p:txBody>
          <a:bodyPr/>
          <a:lstStyle/>
          <a:p>
            <a:pPr eaLnBrk="1" hangingPunct="1"/>
            <a:r>
              <a:rPr lang="pl-PL" smtClean="0"/>
              <a:t>Nakazy</a:t>
            </a:r>
          </a:p>
        </p:txBody>
      </p:sp>
      <p:pic>
        <p:nvPicPr>
          <p:cNvPr id="20484" name="Picture 5" descr="balicki1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t="8473" b="3389"/>
          <a:stretch>
            <a:fillRect/>
          </a:stretch>
        </p:blipFill>
        <p:spPr>
          <a:xfrm>
            <a:off x="1979613" y="1341438"/>
            <a:ext cx="5940425" cy="5356225"/>
          </a:xfrm>
          <a:noFill/>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withEffect">
                                  <p:stCondLst>
                                    <p:cond delay="0"/>
                                  </p:stCondLst>
                                  <p:childTnLst>
                                    <p:set>
                                      <p:cBhvr>
                                        <p:cTn id="6" dur="1" fill="hold">
                                          <p:stCondLst>
                                            <p:cond delay="0"/>
                                          </p:stCondLst>
                                        </p:cTn>
                                        <p:tgtEl>
                                          <p:spTgt spid="293894"/>
                                        </p:tgtEl>
                                        <p:attrNameLst>
                                          <p:attrName>style.visibility</p:attrName>
                                        </p:attrNameLst>
                                      </p:cBhvr>
                                      <p:to>
                                        <p:strVal val="visible"/>
                                      </p:to>
                                    </p:set>
                                    <p:animEffect transition="in" filter="fade">
                                      <p:cBhvr>
                                        <p:cTn id="7" dur="1000"/>
                                        <p:tgtEl>
                                          <p:spTgt spid="293894"/>
                                        </p:tgtEl>
                                      </p:cBhvr>
                                    </p:animEffect>
                                    <p:anim calcmode="lin" valueType="num">
                                      <p:cBhvr>
                                        <p:cTn id="8" dur="1000" fill="hold"/>
                                        <p:tgtEl>
                                          <p:spTgt spid="293894"/>
                                        </p:tgtEl>
                                        <p:attrNameLst>
                                          <p:attrName>ppt_x</p:attrName>
                                        </p:attrNameLst>
                                      </p:cBhvr>
                                      <p:tavLst>
                                        <p:tav tm="0">
                                          <p:val>
                                            <p:strVal val="#ppt_x"/>
                                          </p:val>
                                        </p:tav>
                                        <p:tav tm="100000">
                                          <p:val>
                                            <p:strVal val="#ppt_x"/>
                                          </p:val>
                                        </p:tav>
                                      </p:tavLst>
                                    </p:anim>
                                    <p:anim calcmode="lin" valueType="num">
                                      <p:cBhvr>
                                        <p:cTn id="9" dur="898" decel="100000" fill="hold"/>
                                        <p:tgtEl>
                                          <p:spTgt spid="293894"/>
                                        </p:tgtEl>
                                        <p:attrNameLst>
                                          <p:attrName>ppt_y</p:attrName>
                                        </p:attrNameLst>
                                      </p:cBhvr>
                                      <p:tavLst>
                                        <p:tav tm="0">
                                          <p:val>
                                            <p:strVal val="#ppt_y+1"/>
                                          </p:val>
                                        </p:tav>
                                        <p:tav tm="100000">
                                          <p:val>
                                            <p:strVal val="#ppt_y-.03"/>
                                          </p:val>
                                        </p:tav>
                                      </p:tavLst>
                                    </p:anim>
                                    <p:anim calcmode="lin" valueType="num">
                                      <p:cBhvr>
                                        <p:cTn id="10" dur="100" accel="100000" fill="hold">
                                          <p:stCondLst>
                                            <p:cond delay="898"/>
                                          </p:stCondLst>
                                        </p:cTn>
                                        <p:tgtEl>
                                          <p:spTgt spid="29389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4"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0517" name="Rectangle 5"/>
          <p:cNvSpPr>
            <a:spLocks noGrp="1" noChangeArrowheads="1"/>
          </p:cNvSpPr>
          <p:nvPr>
            <p:ph type="title"/>
          </p:nvPr>
        </p:nvSpPr>
        <p:spPr/>
        <p:txBody>
          <a:bodyPr/>
          <a:lstStyle/>
          <a:p>
            <a:pPr eaLnBrk="1" hangingPunct="1"/>
            <a:r>
              <a:rPr lang="pl-PL" smtClean="0"/>
              <a:t>Za czym kolejka ta stoi?</a:t>
            </a:r>
          </a:p>
        </p:txBody>
      </p:sp>
      <p:pic>
        <p:nvPicPr>
          <p:cNvPr id="4099" name="Picture 8" descr="papier_toaletowy_kolejka_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55650" y="1125538"/>
            <a:ext cx="8137525" cy="4438650"/>
          </a:xfrm>
          <a:noFill/>
        </p:spPr>
      </p:pic>
      <p:sp>
        <p:nvSpPr>
          <p:cNvPr id="4100" name="Symbol zastępczy daty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200" smtClean="0">
                <a:solidFill>
                  <a:schemeClr val="tx2"/>
                </a:solidFill>
              </a:rPr>
              <a:t>Witold Kwaśnicki (INE, UWr), Notatki do wykładów</a:t>
            </a:r>
          </a:p>
        </p:txBody>
      </p:sp>
      <p:sp>
        <p:nvSpPr>
          <p:cNvPr id="4101" name="Prostokąt 1"/>
          <p:cNvSpPr>
            <a:spLocks noChangeArrowheads="1"/>
          </p:cNvSpPr>
          <p:nvPr/>
        </p:nvSpPr>
        <p:spPr bwMode="auto">
          <a:xfrm>
            <a:off x="250825" y="5589240"/>
            <a:ext cx="86423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pl-PL" dirty="0">
                <a:hlinkClick r:id="rId3"/>
              </a:rPr>
              <a:t>http://</a:t>
            </a:r>
            <a:r>
              <a:rPr lang="pl-PL" dirty="0" smtClean="0">
                <a:hlinkClick r:id="rId3"/>
              </a:rPr>
              <a:t>ipn.gov.pl/portal/pl/2/15233/Swiatowe_echa_najnowszej_publikacji_edukacyjnej_Instytutu_Pamieci_Narodowej.html</a:t>
            </a:r>
            <a:endParaRPr lang="pl-PL" dirty="0" smtClean="0"/>
          </a:p>
          <a:p>
            <a:r>
              <a:rPr lang="en-GB" dirty="0">
                <a:hlinkClick r:id="rId4"/>
              </a:rPr>
              <a:t>http://pl.wikipedia.org/wiki/Kolejka_(gra_planszowa)</a:t>
            </a:r>
            <a:endParaRPr lang="pl-PL"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withEffect">
                                  <p:stCondLst>
                                    <p:cond delay="0"/>
                                  </p:stCondLst>
                                  <p:childTnLst>
                                    <p:set>
                                      <p:cBhvr>
                                        <p:cTn id="6" dur="1" fill="hold">
                                          <p:stCondLst>
                                            <p:cond delay="0"/>
                                          </p:stCondLst>
                                        </p:cTn>
                                        <p:tgtEl>
                                          <p:spTgt spid="320517"/>
                                        </p:tgtEl>
                                        <p:attrNameLst>
                                          <p:attrName>style.visibility</p:attrName>
                                        </p:attrNameLst>
                                      </p:cBhvr>
                                      <p:to>
                                        <p:strVal val="visible"/>
                                      </p:to>
                                    </p:set>
                                    <p:animEffect transition="in" filter="fade">
                                      <p:cBhvr>
                                        <p:cTn id="7" dur="1000"/>
                                        <p:tgtEl>
                                          <p:spTgt spid="320517"/>
                                        </p:tgtEl>
                                      </p:cBhvr>
                                    </p:animEffect>
                                    <p:anim calcmode="lin" valueType="num">
                                      <p:cBhvr>
                                        <p:cTn id="8" dur="1000" fill="hold"/>
                                        <p:tgtEl>
                                          <p:spTgt spid="320517"/>
                                        </p:tgtEl>
                                        <p:attrNameLst>
                                          <p:attrName>ppt_x</p:attrName>
                                        </p:attrNameLst>
                                      </p:cBhvr>
                                      <p:tavLst>
                                        <p:tav tm="0">
                                          <p:val>
                                            <p:strVal val="#ppt_x"/>
                                          </p:val>
                                        </p:tav>
                                        <p:tav tm="100000">
                                          <p:val>
                                            <p:strVal val="#ppt_x"/>
                                          </p:val>
                                        </p:tav>
                                      </p:tavLst>
                                    </p:anim>
                                    <p:anim calcmode="lin" valueType="num">
                                      <p:cBhvr>
                                        <p:cTn id="9" dur="898" decel="100000" fill="hold"/>
                                        <p:tgtEl>
                                          <p:spTgt spid="320517"/>
                                        </p:tgtEl>
                                        <p:attrNameLst>
                                          <p:attrName>ppt_y</p:attrName>
                                        </p:attrNameLst>
                                      </p:cBhvr>
                                      <p:tavLst>
                                        <p:tav tm="0">
                                          <p:val>
                                            <p:strVal val="#ppt_y+1"/>
                                          </p:val>
                                        </p:tav>
                                        <p:tav tm="100000">
                                          <p:val>
                                            <p:strVal val="#ppt_y-.03"/>
                                          </p:val>
                                        </p:tav>
                                      </p:tavLst>
                                    </p:anim>
                                    <p:anim calcmode="lin" valueType="num">
                                      <p:cBhvr>
                                        <p:cTn id="10" dur="100" accel="100000" fill="hold">
                                          <p:stCondLst>
                                            <p:cond delay="898"/>
                                          </p:stCondLst>
                                        </p:cTn>
                                        <p:tgtEl>
                                          <p:spTgt spid="32051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7" grpId="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Symbol zastępczy daty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200" smtClean="0">
                <a:solidFill>
                  <a:schemeClr val="tx2"/>
                </a:solidFill>
              </a:rPr>
              <a:t>Witold Kwaśnicki (INE, UWr), Notatki do wykładów</a:t>
            </a:r>
          </a:p>
        </p:txBody>
      </p:sp>
      <p:sp>
        <p:nvSpPr>
          <p:cNvPr id="296966" name="Rectangle 6"/>
          <p:cNvSpPr>
            <a:spLocks noGrp="1" noChangeArrowheads="1"/>
          </p:cNvSpPr>
          <p:nvPr>
            <p:ph type="title"/>
          </p:nvPr>
        </p:nvSpPr>
        <p:spPr/>
        <p:txBody>
          <a:bodyPr/>
          <a:lstStyle/>
          <a:p>
            <a:pPr eaLnBrk="1" hangingPunct="1"/>
            <a:r>
              <a:rPr lang="pl-PL" smtClean="0"/>
              <a:t>Zakres wolności gospodarczej</a:t>
            </a:r>
          </a:p>
        </p:txBody>
      </p:sp>
      <p:pic>
        <p:nvPicPr>
          <p:cNvPr id="21508" name="Picture 5" descr="balicki1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t="1793" b="3584"/>
          <a:stretch>
            <a:fillRect/>
          </a:stretch>
        </p:blipFill>
        <p:spPr>
          <a:xfrm>
            <a:off x="1619250" y="1341438"/>
            <a:ext cx="6985000" cy="5402262"/>
          </a:xfrm>
          <a:noFill/>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withEffect">
                                  <p:stCondLst>
                                    <p:cond delay="0"/>
                                  </p:stCondLst>
                                  <p:childTnLst>
                                    <p:set>
                                      <p:cBhvr>
                                        <p:cTn id="6" dur="1" fill="hold">
                                          <p:stCondLst>
                                            <p:cond delay="0"/>
                                          </p:stCondLst>
                                        </p:cTn>
                                        <p:tgtEl>
                                          <p:spTgt spid="296966"/>
                                        </p:tgtEl>
                                        <p:attrNameLst>
                                          <p:attrName>style.visibility</p:attrName>
                                        </p:attrNameLst>
                                      </p:cBhvr>
                                      <p:to>
                                        <p:strVal val="visible"/>
                                      </p:to>
                                    </p:set>
                                    <p:animEffect transition="in" filter="fade">
                                      <p:cBhvr>
                                        <p:cTn id="7" dur="1000"/>
                                        <p:tgtEl>
                                          <p:spTgt spid="296966"/>
                                        </p:tgtEl>
                                      </p:cBhvr>
                                    </p:animEffect>
                                    <p:anim calcmode="lin" valueType="num">
                                      <p:cBhvr>
                                        <p:cTn id="8" dur="1000" fill="hold"/>
                                        <p:tgtEl>
                                          <p:spTgt spid="296966"/>
                                        </p:tgtEl>
                                        <p:attrNameLst>
                                          <p:attrName>ppt_x</p:attrName>
                                        </p:attrNameLst>
                                      </p:cBhvr>
                                      <p:tavLst>
                                        <p:tav tm="0">
                                          <p:val>
                                            <p:strVal val="#ppt_x"/>
                                          </p:val>
                                        </p:tav>
                                        <p:tav tm="100000">
                                          <p:val>
                                            <p:strVal val="#ppt_x"/>
                                          </p:val>
                                        </p:tav>
                                      </p:tavLst>
                                    </p:anim>
                                    <p:anim calcmode="lin" valueType="num">
                                      <p:cBhvr>
                                        <p:cTn id="9" dur="898" decel="100000" fill="hold"/>
                                        <p:tgtEl>
                                          <p:spTgt spid="296966"/>
                                        </p:tgtEl>
                                        <p:attrNameLst>
                                          <p:attrName>ppt_y</p:attrName>
                                        </p:attrNameLst>
                                      </p:cBhvr>
                                      <p:tavLst>
                                        <p:tav tm="0">
                                          <p:val>
                                            <p:strVal val="#ppt_y+1"/>
                                          </p:val>
                                        </p:tav>
                                        <p:tav tm="100000">
                                          <p:val>
                                            <p:strVal val="#ppt_y-.03"/>
                                          </p:val>
                                        </p:tav>
                                      </p:tavLst>
                                    </p:anim>
                                    <p:anim calcmode="lin" valueType="num">
                                      <p:cBhvr>
                                        <p:cTn id="10" dur="100" accel="100000" fill="hold">
                                          <p:stCondLst>
                                            <p:cond delay="898"/>
                                          </p:stCondLst>
                                        </p:cTn>
                                        <p:tgtEl>
                                          <p:spTgt spid="29696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ytuł 1"/>
          <p:cNvSpPr>
            <a:spLocks noGrp="1"/>
          </p:cNvSpPr>
          <p:nvPr>
            <p:ph type="title"/>
          </p:nvPr>
        </p:nvSpPr>
        <p:spPr>
          <a:xfrm>
            <a:off x="1071563" y="144463"/>
            <a:ext cx="8072437" cy="639762"/>
          </a:xfrm>
        </p:spPr>
        <p:txBody>
          <a:bodyPr/>
          <a:lstStyle/>
          <a:p>
            <a:pPr eaLnBrk="1" hangingPunct="1"/>
            <a:r>
              <a:rPr lang="pl-PL" sz="2800" smtClean="0"/>
              <a:t>Wprowadzić w życie ponownie ‘ustawę Wilczka’</a:t>
            </a:r>
          </a:p>
        </p:txBody>
      </p:sp>
      <p:sp>
        <p:nvSpPr>
          <p:cNvPr id="22531" name="Symbol zastępczy zawartości 2"/>
          <p:cNvSpPr>
            <a:spLocks noGrp="1"/>
          </p:cNvSpPr>
          <p:nvPr>
            <p:ph idx="1"/>
          </p:nvPr>
        </p:nvSpPr>
        <p:spPr>
          <a:xfrm>
            <a:off x="285750" y="1196975"/>
            <a:ext cx="8669338" cy="5661025"/>
          </a:xfrm>
        </p:spPr>
        <p:txBody>
          <a:bodyPr/>
          <a:lstStyle/>
          <a:p>
            <a:pPr eaLnBrk="1" hangingPunct="1"/>
            <a:r>
              <a:rPr lang="pl-PL" sz="2400" smtClean="0"/>
              <a:t>ustawa z 23 grudnia 1988 roku (popularnie nazywana 'ustawą Wilczka'). </a:t>
            </a:r>
          </a:p>
          <a:p>
            <a:pPr eaLnBrk="1" hangingPunct="1"/>
            <a:r>
              <a:rPr lang="pl-PL" sz="2400" smtClean="0"/>
              <a:t>krótka ustawa (ma tylko 5 stron)  i napisana językiem zrozumiałym dla każdego, kto chciałby podjąć działalność w biznesie). </a:t>
            </a:r>
          </a:p>
          <a:p>
            <a:pPr eaLnBrk="1" hangingPunct="1"/>
            <a:r>
              <a:rPr lang="pl-PL" sz="2400" smtClean="0"/>
              <a:t>Art. 1  i Art. 4 są warte ciągłego przywoływania: </a:t>
            </a:r>
          </a:p>
          <a:p>
            <a:pPr eaLnBrk="1" hangingPunct="1"/>
            <a:r>
              <a:rPr lang="pl-PL" sz="2400" b="1" i="1" smtClean="0"/>
              <a:t>"</a:t>
            </a:r>
            <a:r>
              <a:rPr lang="pl-PL" sz="2400" b="1" i="1" smtClean="0">
                <a:solidFill>
                  <a:srgbClr val="FF0000"/>
                </a:solidFill>
              </a:rPr>
              <a:t>Podejmowanie i prowadzenie działalności gospodarczej jest wolne i dozwolone każdemu na równych prawach, z zachowaniem warunków określonych przepisami prawa.", </a:t>
            </a:r>
          </a:p>
          <a:p>
            <a:pPr eaLnBrk="1" hangingPunct="1"/>
            <a:r>
              <a:rPr lang="pl-PL" sz="2400" b="1" i="1" smtClean="0">
                <a:solidFill>
                  <a:srgbClr val="FF0000"/>
                </a:solidFill>
              </a:rPr>
              <a:t>"Podmioty gospodarcze mogą w ramach prowadzonej działalności gospodarczej dokonywać czynności i działań, które nie są przez prawo zabronione."</a:t>
            </a:r>
            <a:endParaRPr lang="pl-PL" sz="2400" smtClean="0">
              <a:solidFill>
                <a:srgbClr val="FF0000"/>
              </a:solidFill>
            </a:endParaRPr>
          </a:p>
        </p:txBody>
      </p:sp>
      <p:sp>
        <p:nvSpPr>
          <p:cNvPr id="22532" name="Symbol zastępczy daty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200" smtClean="0">
                <a:solidFill>
                  <a:schemeClr val="tx2"/>
                </a:solidFill>
              </a:rPr>
              <a:t>Witold Kwaśnicki (INE, UWr)</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ymbol zastępczy daty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200" smtClean="0">
                <a:solidFill>
                  <a:schemeClr val="tx2"/>
                </a:solidFill>
              </a:rPr>
              <a:t>Witold Kwaśnicki (INE, UWr), Notatki do wykładów</a:t>
            </a:r>
          </a:p>
        </p:txBody>
      </p:sp>
      <p:sp>
        <p:nvSpPr>
          <p:cNvPr id="23555" name="Rectangle 2"/>
          <p:cNvSpPr>
            <a:spLocks noGrp="1" noChangeArrowheads="1"/>
          </p:cNvSpPr>
          <p:nvPr>
            <p:ph type="title"/>
          </p:nvPr>
        </p:nvSpPr>
        <p:spPr>
          <a:xfrm>
            <a:off x="1042988" y="260350"/>
            <a:ext cx="7705725" cy="536575"/>
          </a:xfrm>
        </p:spPr>
        <p:txBody>
          <a:bodyPr/>
          <a:lstStyle/>
          <a:p>
            <a:pPr eaLnBrk="1" hangingPunct="1"/>
            <a:r>
              <a:rPr lang="pl-PL" sz="2800" smtClean="0"/>
              <a:t>Jak mierzyć zakres wolności gospodarczej?</a:t>
            </a:r>
          </a:p>
        </p:txBody>
      </p:sp>
      <p:sp>
        <p:nvSpPr>
          <p:cNvPr id="23556" name="Rectangle 3"/>
          <p:cNvSpPr>
            <a:spLocks noGrp="1" noChangeArrowheads="1"/>
          </p:cNvSpPr>
          <p:nvPr>
            <p:ph type="body" idx="1"/>
          </p:nvPr>
        </p:nvSpPr>
        <p:spPr>
          <a:xfrm>
            <a:off x="457200" y="1196975"/>
            <a:ext cx="8559800" cy="5545138"/>
          </a:xfrm>
        </p:spPr>
        <p:txBody>
          <a:bodyPr/>
          <a:lstStyle/>
          <a:p>
            <a:pPr eaLnBrk="1" hangingPunct="1">
              <a:lnSpc>
                <a:spcPct val="80000"/>
              </a:lnSpc>
            </a:pPr>
            <a:r>
              <a:rPr lang="pl-PL" sz="2000" smtClean="0"/>
              <a:t>Dwa najbardziej znane wskaźniki wolności gospodarczej:</a:t>
            </a:r>
          </a:p>
          <a:p>
            <a:pPr lvl="1" eaLnBrk="1" hangingPunct="1">
              <a:lnSpc>
                <a:spcPct val="80000"/>
              </a:lnSpc>
            </a:pPr>
            <a:r>
              <a:rPr lang="pl-PL" sz="1800" smtClean="0"/>
              <a:t>The Fraser Institute i The Cato Institute </a:t>
            </a:r>
            <a:r>
              <a:rPr lang="pl-PL" sz="1800" i="1" smtClean="0"/>
              <a:t>Economic Freedom of the World </a:t>
            </a:r>
            <a:r>
              <a:rPr lang="pl-PL" sz="1800" smtClean="0"/>
              <a:t>(EFW)</a:t>
            </a:r>
          </a:p>
          <a:p>
            <a:pPr lvl="1" eaLnBrk="1" hangingPunct="1">
              <a:lnSpc>
                <a:spcPct val="80000"/>
              </a:lnSpc>
            </a:pPr>
            <a:r>
              <a:rPr lang="pl-PL" sz="1800" smtClean="0"/>
              <a:t>The Heritage Foundation i The Wall Street Journal </a:t>
            </a:r>
            <a:r>
              <a:rPr lang="pl-PL" sz="1800" i="1" smtClean="0"/>
              <a:t>The Index of Economic Freedom</a:t>
            </a:r>
            <a:r>
              <a:rPr lang="pl-PL" sz="1800" smtClean="0"/>
              <a:t> (IEF). </a:t>
            </a:r>
          </a:p>
          <a:p>
            <a:pPr eaLnBrk="1" hangingPunct="1">
              <a:lnSpc>
                <a:spcPct val="80000"/>
              </a:lnSpc>
            </a:pPr>
            <a:r>
              <a:rPr lang="pl-PL" sz="2000" smtClean="0"/>
              <a:t>w 2005 toku ranking IEF obejmuje 155 państw natomiast ranking EFW 127 państw </a:t>
            </a:r>
            <a:r>
              <a:rPr lang="pl-PL" sz="2000" smtClean="0">
                <a:sym typeface="Wingdings" pitchFamily="2" charset="2"/>
              </a:rPr>
              <a:t> </a:t>
            </a:r>
            <a:r>
              <a:rPr lang="pl-PL" sz="2000" smtClean="0"/>
              <a:t>trudności w porównywaniu.</a:t>
            </a:r>
          </a:p>
          <a:p>
            <a:pPr eaLnBrk="1" hangingPunct="1">
              <a:lnSpc>
                <a:spcPct val="80000"/>
              </a:lnSpc>
            </a:pPr>
            <a:r>
              <a:rPr lang="pl-PL" sz="2000" smtClean="0"/>
              <a:t>‘część wspólną’ obu rankingów (119 państw) </a:t>
            </a:r>
            <a:r>
              <a:rPr lang="pl-PL" sz="2000" smtClean="0">
                <a:sym typeface="Wingdings" pitchFamily="2" charset="2"/>
              </a:rPr>
              <a:t></a:t>
            </a:r>
            <a:r>
              <a:rPr lang="pl-PL" sz="2000" smtClean="0"/>
              <a:t> istotne różnice.</a:t>
            </a:r>
          </a:p>
          <a:p>
            <a:pPr lvl="1" eaLnBrk="1" hangingPunct="1">
              <a:lnSpc>
                <a:spcPct val="80000"/>
              </a:lnSpc>
            </a:pPr>
            <a:r>
              <a:rPr lang="pl-PL" sz="1800" smtClean="0"/>
              <a:t>Średnia odległość pomiędzy pozycjami w obu rankingach jest równa 13,6; siedem państw znajduje się na tych samych pozycjach, w 11 przypadkach różnica wynosi jeden. Największa różnica występuje w przypadku Barbadosu (60), Omanu (40) i Madagaskaru (40). </a:t>
            </a:r>
          </a:p>
          <a:p>
            <a:pPr lvl="1" eaLnBrk="1" hangingPunct="1">
              <a:lnSpc>
                <a:spcPct val="80000"/>
              </a:lnSpc>
            </a:pPr>
            <a:r>
              <a:rPr lang="pl-PL" sz="1800" smtClean="0"/>
              <a:t>w przypadku Polski różnica wynosi 36, Włoch 30, Słowenii 29.</a:t>
            </a:r>
          </a:p>
          <a:p>
            <a:pPr eaLnBrk="1" hangingPunct="1">
              <a:lnSpc>
                <a:spcPct val="80000"/>
              </a:lnSpc>
            </a:pPr>
            <a:r>
              <a:rPr lang="pl-PL" sz="2000" smtClean="0"/>
              <a:t>Ograniczając ranking do 49 wybranych krajów (najbardziej rozwiniętych gospodarczo oraz największych ludnościowo):</a:t>
            </a:r>
          </a:p>
          <a:p>
            <a:pPr lvl="1" eaLnBrk="1" hangingPunct="1">
              <a:lnSpc>
                <a:spcPct val="80000"/>
              </a:lnSpc>
            </a:pPr>
            <a:r>
              <a:rPr lang="pl-PL" sz="1800" smtClean="0"/>
              <a:t>średnia odległość pomiędzy pozycjami w rankingu wynosi 5. W pięciu przypadkach  (Argentyna, Honkgong, Singapur, Tajwan, Turcja, Australia) pozycje są takie same. Największe niezgodności dotyczą Włoch (14), Litwy (12) i Południowej Afryki (10). </a:t>
            </a:r>
          </a:p>
          <a:p>
            <a:pPr lvl="1" eaLnBrk="1" hangingPunct="1">
              <a:lnSpc>
                <a:spcPct val="80000"/>
              </a:lnSpc>
            </a:pPr>
            <a:r>
              <a:rPr lang="pl-PL" sz="1800" smtClean="0"/>
              <a:t>duża różnica występuje w przypadku Stanów Zjednoczonych (9), Polski (8), Węgier (9), Estonii (7).</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Wskaźniki wolności gospodarczej</a:t>
            </a:r>
            <a:endParaRPr lang="en-GB" dirty="0"/>
          </a:p>
        </p:txBody>
      </p:sp>
      <p:sp>
        <p:nvSpPr>
          <p:cNvPr id="3" name="Symbol zastępczy zawartości 2"/>
          <p:cNvSpPr>
            <a:spLocks noGrp="1"/>
          </p:cNvSpPr>
          <p:nvPr>
            <p:ph idx="1"/>
          </p:nvPr>
        </p:nvSpPr>
        <p:spPr>
          <a:xfrm>
            <a:off x="251520" y="1052736"/>
            <a:ext cx="8892480" cy="5544615"/>
          </a:xfrm>
        </p:spPr>
        <p:txBody>
          <a:bodyPr/>
          <a:lstStyle/>
          <a:p>
            <a:r>
              <a:rPr lang="en-GB" sz="2600" dirty="0" smtClean="0">
                <a:hlinkClick r:id="rId2"/>
              </a:rPr>
              <a:t>Economic </a:t>
            </a:r>
            <a:r>
              <a:rPr lang="en-GB" sz="2600" dirty="0">
                <a:hlinkClick r:id="rId2"/>
              </a:rPr>
              <a:t>Freedom of the </a:t>
            </a:r>
            <a:r>
              <a:rPr lang="en-GB" sz="2600" dirty="0" smtClean="0">
                <a:hlinkClick r:id="rId2"/>
              </a:rPr>
              <a:t>World</a:t>
            </a:r>
            <a:r>
              <a:rPr lang="pl-PL" sz="2600" dirty="0" smtClean="0">
                <a:hlinkClick r:id="rId2"/>
              </a:rPr>
              <a:t> </a:t>
            </a:r>
            <a:r>
              <a:rPr lang="en-GB" sz="2600" dirty="0" smtClean="0">
                <a:hlinkClick r:id="rId2"/>
              </a:rPr>
              <a:t>(2013/2011)</a:t>
            </a:r>
            <a:r>
              <a:rPr lang="en-GB" sz="2600" dirty="0" smtClean="0"/>
              <a:t>,</a:t>
            </a:r>
            <a:r>
              <a:rPr lang="pl-PL" sz="2600" dirty="0" smtClean="0"/>
              <a:t> </a:t>
            </a:r>
            <a:r>
              <a:rPr lang="en-GB" sz="2600" dirty="0" smtClean="0">
                <a:hlinkClick r:id="rId3"/>
              </a:rPr>
              <a:t>Interactive </a:t>
            </a:r>
            <a:r>
              <a:rPr lang="en-GB" sz="2600" dirty="0">
                <a:hlinkClick r:id="rId3"/>
              </a:rPr>
              <a:t>map</a:t>
            </a:r>
            <a:r>
              <a:rPr lang="en-GB" sz="2600" dirty="0"/>
              <a:t> (Hong Kong retains the highest rating for economic freedom, 8.97 out of 10. The rest of this year's top scores are Singapore, 8.73; New Zealand, 8.49; Switzerland, 8.30; United Arab Emirates, 8.07; Mauritius, 8.01; Finland, 7.98; Bahrain, 7.93; Canada, 7.93; and Australia, 7.88; Poland 59 with score </a:t>
            </a:r>
            <a:r>
              <a:rPr lang="en-GB" sz="2600" dirty="0" smtClean="0"/>
              <a:t>7.20)</a:t>
            </a:r>
            <a:r>
              <a:rPr lang="pl-PL" sz="2600" dirty="0" smtClean="0"/>
              <a:t>;</a:t>
            </a:r>
          </a:p>
          <a:p>
            <a:r>
              <a:rPr lang="en-GB" sz="2600" dirty="0" smtClean="0">
                <a:hlinkClick r:id="rId4"/>
              </a:rPr>
              <a:t>2013 </a:t>
            </a:r>
            <a:r>
              <a:rPr lang="en-GB" sz="2600" dirty="0">
                <a:hlinkClick r:id="rId4"/>
              </a:rPr>
              <a:t>Index of Economic Freedom</a:t>
            </a:r>
            <a:r>
              <a:rPr lang="en-GB" sz="2600" dirty="0"/>
              <a:t> (</a:t>
            </a:r>
            <a:r>
              <a:rPr lang="en-GB" sz="2600" dirty="0" smtClean="0"/>
              <a:t>Heritage</a:t>
            </a:r>
            <a:r>
              <a:rPr lang="pl-PL" sz="2600" smtClean="0"/>
              <a:t> </a:t>
            </a:r>
            <a:r>
              <a:rPr lang="en-GB" sz="2600" smtClean="0"/>
              <a:t>Foundation</a:t>
            </a:r>
            <a:r>
              <a:rPr lang="en-GB" sz="2600" dirty="0"/>
              <a:t>), </a:t>
            </a:r>
            <a:r>
              <a:rPr lang="en-GB" sz="2600" dirty="0">
                <a:hlinkClick r:id="rId5"/>
              </a:rPr>
              <a:t>2013 Economic Freedom Heat Map</a:t>
            </a:r>
            <a:r>
              <a:rPr lang="en-GB" sz="2600" dirty="0"/>
              <a:t> (Hong Kong 89.3;  Singapore 88.0;  Australia 82.6; New Zealand 81.4; Switzerland 81.0; Canada 79.4;  Chile 79.0;  Mauritius 76.9;  Denmark 76.1;  United States 76.0; Poland 57 with 66.0). </a:t>
            </a:r>
          </a:p>
          <a:p>
            <a:endParaRPr lang="en-GB" sz="2600" dirty="0"/>
          </a:p>
        </p:txBody>
      </p:sp>
      <p:sp>
        <p:nvSpPr>
          <p:cNvPr id="4" name="Symbol zastępczy daty 3"/>
          <p:cNvSpPr>
            <a:spLocks noGrp="1"/>
          </p:cNvSpPr>
          <p:nvPr>
            <p:ph type="dt" sz="half" idx="10"/>
          </p:nvPr>
        </p:nvSpPr>
        <p:spPr/>
        <p:txBody>
          <a:bodyPr/>
          <a:lstStyle/>
          <a:p>
            <a:pPr>
              <a:defRPr/>
            </a:pPr>
            <a:r>
              <a:rPr lang="pl-PL" smtClean="0"/>
              <a:t>Witold Kwaśnicki (INE, UWr), Notatki do wykładów</a:t>
            </a:r>
            <a:endParaRPr lang="pl-PL"/>
          </a:p>
        </p:txBody>
      </p:sp>
    </p:spTree>
    <p:extLst>
      <p:ext uri="{BB962C8B-B14F-4D97-AF65-F5344CB8AC3E}">
        <p14:creationId xmlns:p14="http://schemas.microsoft.com/office/powerpoint/2010/main" val="24524366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ymbol zastępczy daty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200" smtClean="0">
                <a:solidFill>
                  <a:schemeClr val="tx2"/>
                </a:solidFill>
              </a:rPr>
              <a:t>Witold Kwaśnicki (INE, UWr), Notatki do wykładów</a:t>
            </a:r>
          </a:p>
        </p:txBody>
      </p:sp>
      <p:pic>
        <p:nvPicPr>
          <p:cNvPr id="365570" name="Picture 2" descr="corel01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50825" y="1125538"/>
            <a:ext cx="8893175" cy="4984750"/>
          </a:xfrm>
          <a:noFill/>
        </p:spPr>
      </p:pic>
      <p:sp>
        <p:nvSpPr>
          <p:cNvPr id="365571" name="Freeform 3"/>
          <p:cNvSpPr>
            <a:spLocks/>
          </p:cNvSpPr>
          <p:nvPr/>
        </p:nvSpPr>
        <p:spPr bwMode="auto">
          <a:xfrm>
            <a:off x="914400" y="3024188"/>
            <a:ext cx="7334250" cy="2400300"/>
          </a:xfrm>
          <a:custGeom>
            <a:avLst/>
            <a:gdLst>
              <a:gd name="T0" fmla="*/ 0 w 4620"/>
              <a:gd name="T1" fmla="*/ 2147483647 h 1512"/>
              <a:gd name="T2" fmla="*/ 2147483647 w 4620"/>
              <a:gd name="T3" fmla="*/ 2147483647 h 1512"/>
              <a:gd name="T4" fmla="*/ 2147483647 w 4620"/>
              <a:gd name="T5" fmla="*/ 2147483647 h 1512"/>
              <a:gd name="T6" fmla="*/ 2147483647 w 4620"/>
              <a:gd name="T7" fmla="*/ 2147483647 h 1512"/>
              <a:gd name="T8" fmla="*/ 2147483647 w 4620"/>
              <a:gd name="T9" fmla="*/ 2147483647 h 1512"/>
              <a:gd name="T10" fmla="*/ 2147483647 w 4620"/>
              <a:gd name="T11" fmla="*/ 2147483647 h 1512"/>
              <a:gd name="T12" fmla="*/ 2147483647 w 4620"/>
              <a:gd name="T13" fmla="*/ 2147483647 h 1512"/>
              <a:gd name="T14" fmla="*/ 2147483647 w 4620"/>
              <a:gd name="T15" fmla="*/ 2147483647 h 1512"/>
              <a:gd name="T16" fmla="*/ 2147483647 w 4620"/>
              <a:gd name="T17" fmla="*/ 2147483647 h 1512"/>
              <a:gd name="T18" fmla="*/ 2147483647 w 4620"/>
              <a:gd name="T19" fmla="*/ 2147483647 h 1512"/>
              <a:gd name="T20" fmla="*/ 2147483647 w 4620"/>
              <a:gd name="T21" fmla="*/ 2147483647 h 1512"/>
              <a:gd name="T22" fmla="*/ 2147483647 w 4620"/>
              <a:gd name="T23" fmla="*/ 2147483647 h 1512"/>
              <a:gd name="T24" fmla="*/ 2147483647 w 4620"/>
              <a:gd name="T25" fmla="*/ 2147483647 h 1512"/>
              <a:gd name="T26" fmla="*/ 2147483647 w 4620"/>
              <a:gd name="T27" fmla="*/ 2147483647 h 1512"/>
              <a:gd name="T28" fmla="*/ 2147483647 w 4620"/>
              <a:gd name="T29" fmla="*/ 0 h 15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620"/>
              <a:gd name="T46" fmla="*/ 0 h 1512"/>
              <a:gd name="T47" fmla="*/ 4620 w 4620"/>
              <a:gd name="T48" fmla="*/ 1512 h 151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620" h="1512">
                <a:moveTo>
                  <a:pt x="0" y="1512"/>
                </a:moveTo>
                <a:cubicBezTo>
                  <a:pt x="66" y="1510"/>
                  <a:pt x="242" y="1502"/>
                  <a:pt x="399" y="1497"/>
                </a:cubicBezTo>
                <a:cubicBezTo>
                  <a:pt x="556" y="1492"/>
                  <a:pt x="726" y="1491"/>
                  <a:pt x="943" y="1480"/>
                </a:cubicBezTo>
                <a:cubicBezTo>
                  <a:pt x="1160" y="1469"/>
                  <a:pt x="1475" y="1450"/>
                  <a:pt x="1704" y="1428"/>
                </a:cubicBezTo>
                <a:cubicBezTo>
                  <a:pt x="1933" y="1406"/>
                  <a:pt x="2156" y="1374"/>
                  <a:pt x="2316" y="1350"/>
                </a:cubicBezTo>
                <a:cubicBezTo>
                  <a:pt x="2476" y="1326"/>
                  <a:pt x="2553" y="1307"/>
                  <a:pt x="2664" y="1281"/>
                </a:cubicBezTo>
                <a:cubicBezTo>
                  <a:pt x="2775" y="1255"/>
                  <a:pt x="2861" y="1235"/>
                  <a:pt x="2984" y="1195"/>
                </a:cubicBezTo>
                <a:cubicBezTo>
                  <a:pt x="3107" y="1155"/>
                  <a:pt x="3284" y="1093"/>
                  <a:pt x="3400" y="1043"/>
                </a:cubicBezTo>
                <a:cubicBezTo>
                  <a:pt x="3516" y="993"/>
                  <a:pt x="3599" y="942"/>
                  <a:pt x="3681" y="894"/>
                </a:cubicBezTo>
                <a:cubicBezTo>
                  <a:pt x="3763" y="846"/>
                  <a:pt x="3823" y="804"/>
                  <a:pt x="3892" y="754"/>
                </a:cubicBezTo>
                <a:cubicBezTo>
                  <a:pt x="3961" y="704"/>
                  <a:pt x="4033" y="648"/>
                  <a:pt x="4095" y="594"/>
                </a:cubicBezTo>
                <a:cubicBezTo>
                  <a:pt x="4157" y="540"/>
                  <a:pt x="4214" y="479"/>
                  <a:pt x="4263" y="429"/>
                </a:cubicBezTo>
                <a:cubicBezTo>
                  <a:pt x="4312" y="379"/>
                  <a:pt x="4349" y="341"/>
                  <a:pt x="4389" y="297"/>
                </a:cubicBezTo>
                <a:cubicBezTo>
                  <a:pt x="4429" y="253"/>
                  <a:pt x="4464" y="211"/>
                  <a:pt x="4503" y="162"/>
                </a:cubicBezTo>
                <a:cubicBezTo>
                  <a:pt x="4542" y="113"/>
                  <a:pt x="4596" y="34"/>
                  <a:pt x="4620" y="0"/>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pl-PL"/>
          </a:p>
        </p:txBody>
      </p:sp>
      <p:sp>
        <p:nvSpPr>
          <p:cNvPr id="365572" name="Rectangle 4"/>
          <p:cNvSpPr>
            <a:spLocks noGrp="1" noChangeArrowheads="1"/>
          </p:cNvSpPr>
          <p:nvPr>
            <p:ph type="title"/>
          </p:nvPr>
        </p:nvSpPr>
        <p:spPr>
          <a:xfrm>
            <a:off x="1476375" y="260350"/>
            <a:ext cx="6980238" cy="536575"/>
          </a:xfrm>
        </p:spPr>
        <p:txBody>
          <a:bodyPr/>
          <a:lstStyle/>
          <a:p>
            <a:pPr eaLnBrk="1" hangingPunct="1"/>
            <a:r>
              <a:rPr lang="pl-PL" smtClean="0"/>
              <a:t>Wolność gospodarcza a dobrobyt </a:t>
            </a:r>
          </a:p>
        </p:txBody>
      </p:sp>
      <p:sp>
        <p:nvSpPr>
          <p:cNvPr id="365573" name="Oval 5"/>
          <p:cNvSpPr>
            <a:spLocks noChangeArrowheads="1"/>
          </p:cNvSpPr>
          <p:nvPr/>
        </p:nvSpPr>
        <p:spPr bwMode="auto">
          <a:xfrm>
            <a:off x="7591425" y="4546600"/>
            <a:ext cx="142875" cy="144463"/>
          </a:xfrm>
          <a:prstGeom prst="ellipse">
            <a:avLst/>
          </a:prstGeom>
          <a:noFill/>
          <a:ln w="28575">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pl-PL"/>
          </a:p>
        </p:txBody>
      </p:sp>
      <p:sp>
        <p:nvSpPr>
          <p:cNvPr id="365574" name="Oval 6"/>
          <p:cNvSpPr>
            <a:spLocks noChangeArrowheads="1"/>
          </p:cNvSpPr>
          <p:nvPr/>
        </p:nvSpPr>
        <p:spPr bwMode="auto">
          <a:xfrm>
            <a:off x="6011863" y="4527550"/>
            <a:ext cx="142875" cy="144463"/>
          </a:xfrm>
          <a:prstGeom prst="ellipse">
            <a:avLst/>
          </a:pr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pl-PL"/>
          </a:p>
        </p:txBody>
      </p:sp>
      <p:sp>
        <p:nvSpPr>
          <p:cNvPr id="365575" name="Oval 7"/>
          <p:cNvSpPr>
            <a:spLocks noChangeArrowheads="1"/>
          </p:cNvSpPr>
          <p:nvPr/>
        </p:nvSpPr>
        <p:spPr bwMode="auto">
          <a:xfrm>
            <a:off x="6072188" y="4467225"/>
            <a:ext cx="142875" cy="144463"/>
          </a:xfrm>
          <a:prstGeom prst="ellipse">
            <a:avLst/>
          </a:pr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pl-PL"/>
          </a:p>
        </p:txBody>
      </p:sp>
      <p:sp>
        <p:nvSpPr>
          <p:cNvPr id="365576" name="Oval 8"/>
          <p:cNvSpPr>
            <a:spLocks noChangeArrowheads="1"/>
          </p:cNvSpPr>
          <p:nvPr/>
        </p:nvSpPr>
        <p:spPr bwMode="auto">
          <a:xfrm>
            <a:off x="6262688" y="4757738"/>
            <a:ext cx="142875" cy="144462"/>
          </a:xfrm>
          <a:prstGeom prst="ellipse">
            <a:avLst/>
          </a:pr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pl-PL"/>
          </a:p>
        </p:txBody>
      </p:sp>
      <p:sp>
        <p:nvSpPr>
          <p:cNvPr id="365577" name="Oval 9"/>
          <p:cNvSpPr>
            <a:spLocks noChangeArrowheads="1"/>
          </p:cNvSpPr>
          <p:nvPr/>
        </p:nvSpPr>
        <p:spPr bwMode="auto">
          <a:xfrm>
            <a:off x="5795963" y="4652963"/>
            <a:ext cx="142875" cy="144462"/>
          </a:xfrm>
          <a:prstGeom prst="ellipse">
            <a:avLst/>
          </a:prstGeom>
          <a:noFill/>
          <a:ln w="28575">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pl-PL"/>
          </a:p>
        </p:txBody>
      </p:sp>
      <p:sp>
        <p:nvSpPr>
          <p:cNvPr id="365578" name="Text Box 10"/>
          <p:cNvSpPr txBox="1">
            <a:spLocks noChangeArrowheads="1"/>
          </p:cNvSpPr>
          <p:nvPr/>
        </p:nvSpPr>
        <p:spPr bwMode="auto">
          <a:xfrm>
            <a:off x="6227763" y="4221163"/>
            <a:ext cx="6905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pl-PL" sz="1200">
                <a:latin typeface="Arial" charset="0"/>
              </a:rPr>
              <a:t>Czechy</a:t>
            </a:r>
          </a:p>
        </p:txBody>
      </p:sp>
      <p:sp>
        <p:nvSpPr>
          <p:cNvPr id="365579" name="Oval 11"/>
          <p:cNvSpPr>
            <a:spLocks noChangeArrowheads="1"/>
          </p:cNvSpPr>
          <p:nvPr/>
        </p:nvSpPr>
        <p:spPr bwMode="auto">
          <a:xfrm>
            <a:off x="5589588" y="4178300"/>
            <a:ext cx="142875" cy="144463"/>
          </a:xfrm>
          <a:prstGeom prst="ellipse">
            <a:avLst/>
          </a:pr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pl-PL"/>
          </a:p>
        </p:txBody>
      </p:sp>
      <p:sp>
        <p:nvSpPr>
          <p:cNvPr id="365580" name="Text Box 12"/>
          <p:cNvSpPr txBox="1">
            <a:spLocks noChangeArrowheads="1"/>
          </p:cNvSpPr>
          <p:nvPr/>
        </p:nvSpPr>
        <p:spPr bwMode="auto">
          <a:xfrm>
            <a:off x="7451725" y="4724400"/>
            <a:ext cx="6905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pl-PL" sz="1200">
                <a:latin typeface="Arial" charset="0"/>
              </a:rPr>
              <a:t>Estonia</a:t>
            </a:r>
          </a:p>
        </p:txBody>
      </p:sp>
      <p:sp>
        <p:nvSpPr>
          <p:cNvPr id="365581" name="Text Box 13"/>
          <p:cNvSpPr txBox="1">
            <a:spLocks noChangeArrowheads="1"/>
          </p:cNvSpPr>
          <p:nvPr/>
        </p:nvSpPr>
        <p:spPr bwMode="auto">
          <a:xfrm>
            <a:off x="6156325" y="4437063"/>
            <a:ext cx="6905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pl-PL" sz="1200">
                <a:latin typeface="Arial" charset="0"/>
              </a:rPr>
              <a:t>Węgry</a:t>
            </a:r>
          </a:p>
        </p:txBody>
      </p:sp>
      <p:sp>
        <p:nvSpPr>
          <p:cNvPr id="365582" name="Text Box 14"/>
          <p:cNvSpPr txBox="1">
            <a:spLocks noChangeArrowheads="1"/>
          </p:cNvSpPr>
          <p:nvPr/>
        </p:nvSpPr>
        <p:spPr bwMode="auto">
          <a:xfrm>
            <a:off x="5219700" y="4292600"/>
            <a:ext cx="9064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pl-PL" sz="1200">
                <a:latin typeface="Arial" charset="0"/>
              </a:rPr>
              <a:t>Słowenia</a:t>
            </a:r>
          </a:p>
        </p:txBody>
      </p:sp>
      <p:sp>
        <p:nvSpPr>
          <p:cNvPr id="365583" name="Text Box 15"/>
          <p:cNvSpPr txBox="1">
            <a:spLocks noChangeArrowheads="1"/>
          </p:cNvSpPr>
          <p:nvPr/>
        </p:nvSpPr>
        <p:spPr bwMode="auto">
          <a:xfrm>
            <a:off x="6588125" y="4652963"/>
            <a:ext cx="6905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pl-PL" sz="1200">
                <a:latin typeface="Arial" charset="0"/>
              </a:rPr>
              <a:t>Litwa</a:t>
            </a:r>
          </a:p>
        </p:txBody>
      </p:sp>
      <p:sp>
        <p:nvSpPr>
          <p:cNvPr id="365584" name="Text Box 16"/>
          <p:cNvSpPr txBox="1">
            <a:spLocks noChangeArrowheads="1"/>
          </p:cNvSpPr>
          <p:nvPr/>
        </p:nvSpPr>
        <p:spPr bwMode="auto">
          <a:xfrm>
            <a:off x="5867400" y="4581525"/>
            <a:ext cx="863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pl-PL" sz="1200">
                <a:latin typeface="Arial" charset="0"/>
              </a:rPr>
              <a:t>Słowacja</a:t>
            </a:r>
          </a:p>
        </p:txBody>
      </p:sp>
      <p:sp>
        <p:nvSpPr>
          <p:cNvPr id="365585" name="Text Box 17"/>
          <p:cNvSpPr txBox="1">
            <a:spLocks noChangeArrowheads="1"/>
          </p:cNvSpPr>
          <p:nvPr/>
        </p:nvSpPr>
        <p:spPr bwMode="auto">
          <a:xfrm>
            <a:off x="6011863" y="4868863"/>
            <a:ext cx="6905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pl-PL" sz="1200">
                <a:latin typeface="Arial" charset="0"/>
              </a:rPr>
              <a:t>Łotwa</a:t>
            </a:r>
          </a:p>
        </p:txBody>
      </p:sp>
      <p:sp>
        <p:nvSpPr>
          <p:cNvPr id="365586" name="Text Box 18"/>
          <p:cNvSpPr txBox="1">
            <a:spLocks noChangeArrowheads="1"/>
          </p:cNvSpPr>
          <p:nvPr/>
        </p:nvSpPr>
        <p:spPr bwMode="auto">
          <a:xfrm>
            <a:off x="5435600" y="4724400"/>
            <a:ext cx="6905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pl-PL" sz="1200">
                <a:latin typeface="Arial" charset="0"/>
              </a:rPr>
              <a:t>Polska</a:t>
            </a:r>
          </a:p>
        </p:txBody>
      </p:sp>
      <p:sp>
        <p:nvSpPr>
          <p:cNvPr id="365587" name="Oval 19"/>
          <p:cNvSpPr>
            <a:spLocks noChangeArrowheads="1"/>
          </p:cNvSpPr>
          <p:nvPr/>
        </p:nvSpPr>
        <p:spPr bwMode="auto">
          <a:xfrm>
            <a:off x="6516688" y="4676775"/>
            <a:ext cx="142875" cy="144463"/>
          </a:xfrm>
          <a:prstGeom prst="ellipse">
            <a:avLst/>
          </a:pr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pl-PL"/>
          </a:p>
        </p:txBody>
      </p:sp>
      <p:sp>
        <p:nvSpPr>
          <p:cNvPr id="365588" name="Oval 20"/>
          <p:cNvSpPr>
            <a:spLocks noChangeArrowheads="1"/>
          </p:cNvSpPr>
          <p:nvPr/>
        </p:nvSpPr>
        <p:spPr bwMode="auto">
          <a:xfrm>
            <a:off x="6146800" y="4364038"/>
            <a:ext cx="142875" cy="144462"/>
          </a:xfrm>
          <a:prstGeom prst="ellipse">
            <a:avLst/>
          </a:pr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pl-PL"/>
          </a:p>
        </p:txBody>
      </p:sp>
      <p:sp>
        <p:nvSpPr>
          <p:cNvPr id="365589" name="Oval 21"/>
          <p:cNvSpPr>
            <a:spLocks noChangeArrowheads="1"/>
          </p:cNvSpPr>
          <p:nvPr/>
        </p:nvSpPr>
        <p:spPr bwMode="auto">
          <a:xfrm>
            <a:off x="8191500" y="3630613"/>
            <a:ext cx="144463" cy="144462"/>
          </a:xfrm>
          <a:prstGeom prst="ellipse">
            <a:avLst/>
          </a:pr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pl-PL"/>
          </a:p>
        </p:txBody>
      </p:sp>
      <p:sp>
        <p:nvSpPr>
          <p:cNvPr id="365590" name="Text Box 22"/>
          <p:cNvSpPr txBox="1">
            <a:spLocks noChangeArrowheads="1"/>
          </p:cNvSpPr>
          <p:nvPr/>
        </p:nvSpPr>
        <p:spPr bwMode="auto">
          <a:xfrm>
            <a:off x="7956550" y="3716338"/>
            <a:ext cx="10080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pl-PL" sz="1200">
                <a:latin typeface="Arial" charset="0"/>
              </a:rPr>
              <a:t>Hongkong</a:t>
            </a:r>
          </a:p>
        </p:txBody>
      </p:sp>
      <p:sp>
        <p:nvSpPr>
          <p:cNvPr id="365591" name="Oval 23"/>
          <p:cNvSpPr>
            <a:spLocks noChangeArrowheads="1"/>
          </p:cNvSpPr>
          <p:nvPr/>
        </p:nvSpPr>
        <p:spPr bwMode="auto">
          <a:xfrm>
            <a:off x="7634288" y="1450975"/>
            <a:ext cx="142875" cy="144463"/>
          </a:xfrm>
          <a:prstGeom prst="ellipse">
            <a:avLst/>
          </a:pr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pl-PL"/>
          </a:p>
        </p:txBody>
      </p:sp>
      <p:sp>
        <p:nvSpPr>
          <p:cNvPr id="365592" name="Text Box 24"/>
          <p:cNvSpPr txBox="1">
            <a:spLocks noChangeArrowheads="1"/>
          </p:cNvSpPr>
          <p:nvPr/>
        </p:nvSpPr>
        <p:spPr bwMode="auto">
          <a:xfrm>
            <a:off x="7235825" y="1557338"/>
            <a:ext cx="1295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pl-PL" sz="1200">
                <a:latin typeface="Arial" charset="0"/>
              </a:rPr>
              <a:t>Luksemburg</a:t>
            </a:r>
          </a:p>
        </p:txBody>
      </p:sp>
      <p:sp>
        <p:nvSpPr>
          <p:cNvPr id="365593" name="Oval 25"/>
          <p:cNvSpPr>
            <a:spLocks noChangeArrowheads="1"/>
          </p:cNvSpPr>
          <p:nvPr/>
        </p:nvSpPr>
        <p:spPr bwMode="auto">
          <a:xfrm>
            <a:off x="7183438" y="3049588"/>
            <a:ext cx="142875" cy="144462"/>
          </a:xfrm>
          <a:prstGeom prst="ellipse">
            <a:avLst/>
          </a:pr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pl-PL"/>
          </a:p>
        </p:txBody>
      </p:sp>
      <p:sp>
        <p:nvSpPr>
          <p:cNvPr id="365594" name="Text Box 26"/>
          <p:cNvSpPr txBox="1">
            <a:spLocks noChangeArrowheads="1"/>
          </p:cNvSpPr>
          <p:nvPr/>
        </p:nvSpPr>
        <p:spPr bwMode="auto">
          <a:xfrm>
            <a:off x="6877050" y="3141663"/>
            <a:ext cx="10080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pl-PL" sz="1200">
                <a:latin typeface="Arial" charset="0"/>
              </a:rPr>
              <a:t>USA</a:t>
            </a:r>
          </a:p>
        </p:txBody>
      </p:sp>
      <p:sp>
        <p:nvSpPr>
          <p:cNvPr id="365595" name="Oval 27"/>
          <p:cNvSpPr>
            <a:spLocks noChangeArrowheads="1"/>
          </p:cNvSpPr>
          <p:nvPr/>
        </p:nvSpPr>
        <p:spPr bwMode="auto">
          <a:xfrm>
            <a:off x="7483475" y="3081338"/>
            <a:ext cx="142875" cy="144462"/>
          </a:xfrm>
          <a:prstGeom prst="ellipse">
            <a:avLst/>
          </a:pr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pl-PL"/>
          </a:p>
        </p:txBody>
      </p:sp>
      <p:sp>
        <p:nvSpPr>
          <p:cNvPr id="365596" name="Text Box 28"/>
          <p:cNvSpPr txBox="1">
            <a:spLocks noChangeArrowheads="1"/>
          </p:cNvSpPr>
          <p:nvPr/>
        </p:nvSpPr>
        <p:spPr bwMode="auto">
          <a:xfrm>
            <a:off x="7380288" y="3213100"/>
            <a:ext cx="10080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pl-PL" sz="1200">
                <a:latin typeface="Arial" charset="0"/>
              </a:rPr>
              <a:t>Irlandia</a:t>
            </a:r>
          </a:p>
        </p:txBody>
      </p:sp>
      <p:sp>
        <p:nvSpPr>
          <p:cNvPr id="365597" name="Oval 29"/>
          <p:cNvSpPr>
            <a:spLocks noChangeArrowheads="1"/>
          </p:cNvSpPr>
          <p:nvPr/>
        </p:nvSpPr>
        <p:spPr bwMode="auto">
          <a:xfrm>
            <a:off x="7699375" y="3860800"/>
            <a:ext cx="144463" cy="144463"/>
          </a:xfrm>
          <a:prstGeom prst="ellipse">
            <a:avLst/>
          </a:pr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pl-PL"/>
          </a:p>
        </p:txBody>
      </p:sp>
      <p:sp>
        <p:nvSpPr>
          <p:cNvPr id="365598" name="Text Box 30"/>
          <p:cNvSpPr txBox="1">
            <a:spLocks noChangeArrowheads="1"/>
          </p:cNvSpPr>
          <p:nvPr/>
        </p:nvSpPr>
        <p:spPr bwMode="auto">
          <a:xfrm>
            <a:off x="7596188" y="3933825"/>
            <a:ext cx="10080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pl-PL" sz="1200">
                <a:latin typeface="Arial" charset="0"/>
              </a:rPr>
              <a:t>Singapur</a:t>
            </a:r>
          </a:p>
        </p:txBody>
      </p:sp>
      <p:sp>
        <p:nvSpPr>
          <p:cNvPr id="365599" name="Oval 31"/>
          <p:cNvSpPr>
            <a:spLocks noChangeArrowheads="1"/>
          </p:cNvSpPr>
          <p:nvPr/>
        </p:nvSpPr>
        <p:spPr bwMode="auto">
          <a:xfrm>
            <a:off x="7493000" y="4076700"/>
            <a:ext cx="144463" cy="144463"/>
          </a:xfrm>
          <a:prstGeom prst="ellipse">
            <a:avLst/>
          </a:pr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pl-PL"/>
          </a:p>
        </p:txBody>
      </p:sp>
      <p:sp>
        <p:nvSpPr>
          <p:cNvPr id="365600" name="Text Box 32"/>
          <p:cNvSpPr txBox="1">
            <a:spLocks noChangeArrowheads="1"/>
          </p:cNvSpPr>
          <p:nvPr/>
        </p:nvSpPr>
        <p:spPr bwMode="auto">
          <a:xfrm>
            <a:off x="7235825" y="4149725"/>
            <a:ext cx="13668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pl-PL" sz="1200">
                <a:latin typeface="Arial" charset="0"/>
              </a:rPr>
              <a:t>Nowa Zelandia</a:t>
            </a:r>
          </a:p>
        </p:txBody>
      </p:sp>
      <p:sp>
        <p:nvSpPr>
          <p:cNvPr id="365601" name="Line 33"/>
          <p:cNvSpPr>
            <a:spLocks noChangeShapeType="1"/>
          </p:cNvSpPr>
          <p:nvPr/>
        </p:nvSpPr>
        <p:spPr bwMode="auto">
          <a:xfrm>
            <a:off x="6948488" y="1397000"/>
            <a:ext cx="9525" cy="408940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pl-PL"/>
          </a:p>
        </p:txBody>
      </p:sp>
      <p:sp>
        <p:nvSpPr>
          <p:cNvPr id="365602" name="Line 34"/>
          <p:cNvSpPr>
            <a:spLocks noChangeShapeType="1"/>
          </p:cNvSpPr>
          <p:nvPr/>
        </p:nvSpPr>
        <p:spPr bwMode="auto">
          <a:xfrm>
            <a:off x="4946650" y="1366838"/>
            <a:ext cx="0" cy="4103687"/>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pl-PL"/>
          </a:p>
        </p:txBody>
      </p:sp>
      <p:sp>
        <p:nvSpPr>
          <p:cNvPr id="365603" name="Line 35"/>
          <p:cNvSpPr>
            <a:spLocks noChangeShapeType="1"/>
          </p:cNvSpPr>
          <p:nvPr/>
        </p:nvSpPr>
        <p:spPr bwMode="auto">
          <a:xfrm>
            <a:off x="2916238" y="2997200"/>
            <a:ext cx="0" cy="2473325"/>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pl-PL"/>
          </a:p>
        </p:txBody>
      </p:sp>
      <p:sp>
        <p:nvSpPr>
          <p:cNvPr id="365604" name="Text Box 36"/>
          <p:cNvSpPr txBox="1">
            <a:spLocks noChangeArrowheads="1"/>
          </p:cNvSpPr>
          <p:nvPr/>
        </p:nvSpPr>
        <p:spPr bwMode="auto">
          <a:xfrm>
            <a:off x="7550150" y="6140450"/>
            <a:ext cx="10080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spcBef>
                <a:spcPct val="50000"/>
              </a:spcBef>
            </a:pPr>
            <a:r>
              <a:rPr lang="pl-PL" sz="1600">
                <a:solidFill>
                  <a:schemeClr val="hlink"/>
                </a:solidFill>
                <a:latin typeface="Arial" charset="0"/>
              </a:rPr>
              <a:t>Wolne</a:t>
            </a:r>
          </a:p>
        </p:txBody>
      </p:sp>
      <p:sp>
        <p:nvSpPr>
          <p:cNvPr id="365605" name="Text Box 37"/>
          <p:cNvSpPr txBox="1">
            <a:spLocks noChangeArrowheads="1"/>
          </p:cNvSpPr>
          <p:nvPr/>
        </p:nvSpPr>
        <p:spPr bwMode="auto">
          <a:xfrm>
            <a:off x="5364163" y="6154738"/>
            <a:ext cx="151288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spcBef>
                <a:spcPct val="50000"/>
              </a:spcBef>
            </a:pPr>
            <a:r>
              <a:rPr lang="pl-PL" sz="1600">
                <a:solidFill>
                  <a:schemeClr val="hlink"/>
                </a:solidFill>
                <a:latin typeface="Arial" charset="0"/>
              </a:rPr>
              <a:t>W zasadzie wolne</a:t>
            </a:r>
          </a:p>
        </p:txBody>
      </p:sp>
      <p:sp>
        <p:nvSpPr>
          <p:cNvPr id="365606" name="Text Box 38"/>
          <p:cNvSpPr txBox="1">
            <a:spLocks noChangeArrowheads="1"/>
          </p:cNvSpPr>
          <p:nvPr/>
        </p:nvSpPr>
        <p:spPr bwMode="auto">
          <a:xfrm>
            <a:off x="3059113" y="6138863"/>
            <a:ext cx="17272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spcBef>
                <a:spcPct val="50000"/>
              </a:spcBef>
            </a:pPr>
            <a:r>
              <a:rPr lang="pl-PL" sz="1600">
                <a:solidFill>
                  <a:schemeClr val="hlink"/>
                </a:solidFill>
                <a:latin typeface="Arial" charset="0"/>
              </a:rPr>
              <a:t>W zasadzie zniewolone</a:t>
            </a:r>
          </a:p>
        </p:txBody>
      </p:sp>
      <p:sp>
        <p:nvSpPr>
          <p:cNvPr id="365607" name="Text Box 39"/>
          <p:cNvSpPr txBox="1">
            <a:spLocks noChangeArrowheads="1"/>
          </p:cNvSpPr>
          <p:nvPr/>
        </p:nvSpPr>
        <p:spPr bwMode="auto">
          <a:xfrm>
            <a:off x="1108075" y="6107113"/>
            <a:ext cx="1439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spcBef>
                <a:spcPct val="50000"/>
              </a:spcBef>
            </a:pPr>
            <a:r>
              <a:rPr lang="pl-PL" sz="1600">
                <a:solidFill>
                  <a:schemeClr val="hlink"/>
                </a:solidFill>
                <a:latin typeface="Arial" charset="0"/>
              </a:rPr>
              <a:t>Zniewolone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365572"/>
                                        </p:tgtEl>
                                        <p:attrNameLst>
                                          <p:attrName>style.visibility</p:attrName>
                                        </p:attrNameLst>
                                      </p:cBhvr>
                                      <p:to>
                                        <p:strVal val="visible"/>
                                      </p:to>
                                    </p:set>
                                    <p:anim calcmode="lin" valueType="num">
                                      <p:cBhvr additive="base">
                                        <p:cTn id="7" dur="500" fill="hold"/>
                                        <p:tgtEl>
                                          <p:spTgt spid="365572"/>
                                        </p:tgtEl>
                                        <p:attrNameLst>
                                          <p:attrName>ppt_x</p:attrName>
                                        </p:attrNameLst>
                                      </p:cBhvr>
                                      <p:tavLst>
                                        <p:tav tm="0">
                                          <p:val>
                                            <p:strVal val="#ppt_x"/>
                                          </p:val>
                                        </p:tav>
                                        <p:tav tm="100000">
                                          <p:val>
                                            <p:strVal val="#ppt_x"/>
                                          </p:val>
                                        </p:tav>
                                      </p:tavLst>
                                    </p:anim>
                                    <p:anim calcmode="lin" valueType="num">
                                      <p:cBhvr additive="base">
                                        <p:cTn id="8" dur="500" fill="hold"/>
                                        <p:tgtEl>
                                          <p:spTgt spid="365572"/>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365570"/>
                                        </p:tgtEl>
                                        <p:attrNameLst>
                                          <p:attrName>style.visibility</p:attrName>
                                        </p:attrNameLst>
                                      </p:cBhvr>
                                      <p:to>
                                        <p:strVal val="visible"/>
                                      </p:to>
                                    </p:set>
                                    <p:animEffect transition="in" filter="wipe(left)">
                                      <p:cBhvr>
                                        <p:cTn id="13" dur="1000"/>
                                        <p:tgtEl>
                                          <p:spTgt spid="36557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65571"/>
                                        </p:tgtEl>
                                        <p:attrNameLst>
                                          <p:attrName>style.visibility</p:attrName>
                                        </p:attrNameLst>
                                      </p:cBhvr>
                                      <p:to>
                                        <p:strVal val="visible"/>
                                      </p:to>
                                    </p:set>
                                    <p:animEffect transition="in" filter="wipe(left)">
                                      <p:cBhvr>
                                        <p:cTn id="18" dur="3000"/>
                                        <p:tgtEl>
                                          <p:spTgt spid="36557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65604"/>
                                        </p:tgtEl>
                                        <p:attrNameLst>
                                          <p:attrName>style.visibility</p:attrName>
                                        </p:attrNameLst>
                                      </p:cBhvr>
                                      <p:to>
                                        <p:strVal val="visible"/>
                                      </p:to>
                                    </p:set>
                                    <p:animEffect transition="in" filter="wipe(down)">
                                      <p:cBhvr>
                                        <p:cTn id="23" dur="500"/>
                                        <p:tgtEl>
                                          <p:spTgt spid="365604"/>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365601"/>
                                        </p:tgtEl>
                                        <p:attrNameLst>
                                          <p:attrName>style.visibility</p:attrName>
                                        </p:attrNameLst>
                                      </p:cBhvr>
                                      <p:to>
                                        <p:strVal val="visible"/>
                                      </p:to>
                                    </p:set>
                                    <p:animEffect transition="in" filter="wipe(up)">
                                      <p:cBhvr>
                                        <p:cTn id="26" dur="500"/>
                                        <p:tgtEl>
                                          <p:spTgt spid="36560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365602"/>
                                        </p:tgtEl>
                                        <p:attrNameLst>
                                          <p:attrName>style.visibility</p:attrName>
                                        </p:attrNameLst>
                                      </p:cBhvr>
                                      <p:to>
                                        <p:strVal val="visible"/>
                                      </p:to>
                                    </p:set>
                                    <p:animEffect transition="in" filter="wipe(up)">
                                      <p:cBhvr>
                                        <p:cTn id="31" dur="500"/>
                                        <p:tgtEl>
                                          <p:spTgt spid="365602"/>
                                        </p:tgtEl>
                                      </p:cBhvr>
                                    </p:animEffect>
                                  </p:childTnLst>
                                </p:cTn>
                              </p:par>
                              <p:par>
                                <p:cTn id="32" presetID="22" presetClass="entr" presetSubtype="4" fill="hold" nodeType="withEffect">
                                  <p:stCondLst>
                                    <p:cond delay="0"/>
                                  </p:stCondLst>
                                  <p:childTnLst>
                                    <p:set>
                                      <p:cBhvr>
                                        <p:cTn id="33" dur="1" fill="hold">
                                          <p:stCondLst>
                                            <p:cond delay="0"/>
                                          </p:stCondLst>
                                        </p:cTn>
                                        <p:tgtEl>
                                          <p:spTgt spid="365605"/>
                                        </p:tgtEl>
                                        <p:attrNameLst>
                                          <p:attrName>style.visibility</p:attrName>
                                        </p:attrNameLst>
                                      </p:cBhvr>
                                      <p:to>
                                        <p:strVal val="visible"/>
                                      </p:to>
                                    </p:set>
                                    <p:animEffect transition="in" filter="wipe(down)">
                                      <p:cBhvr>
                                        <p:cTn id="34" dur="500"/>
                                        <p:tgtEl>
                                          <p:spTgt spid="36560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365603"/>
                                        </p:tgtEl>
                                        <p:attrNameLst>
                                          <p:attrName>style.visibility</p:attrName>
                                        </p:attrNameLst>
                                      </p:cBhvr>
                                      <p:to>
                                        <p:strVal val="visible"/>
                                      </p:to>
                                    </p:set>
                                    <p:animEffect transition="in" filter="wipe(up)">
                                      <p:cBhvr>
                                        <p:cTn id="39" dur="500"/>
                                        <p:tgtEl>
                                          <p:spTgt spid="365603"/>
                                        </p:tgtEl>
                                      </p:cBhvr>
                                    </p:animEffect>
                                  </p:childTnLst>
                                </p:cTn>
                              </p:par>
                              <p:par>
                                <p:cTn id="40" presetID="22" presetClass="entr" presetSubtype="4" fill="hold" nodeType="withEffect">
                                  <p:stCondLst>
                                    <p:cond delay="0"/>
                                  </p:stCondLst>
                                  <p:childTnLst>
                                    <p:set>
                                      <p:cBhvr>
                                        <p:cTn id="41" dur="1" fill="hold">
                                          <p:stCondLst>
                                            <p:cond delay="0"/>
                                          </p:stCondLst>
                                        </p:cTn>
                                        <p:tgtEl>
                                          <p:spTgt spid="365606"/>
                                        </p:tgtEl>
                                        <p:attrNameLst>
                                          <p:attrName>style.visibility</p:attrName>
                                        </p:attrNameLst>
                                      </p:cBhvr>
                                      <p:to>
                                        <p:strVal val="visible"/>
                                      </p:to>
                                    </p:set>
                                    <p:animEffect transition="in" filter="wipe(down)">
                                      <p:cBhvr>
                                        <p:cTn id="42" dur="500"/>
                                        <p:tgtEl>
                                          <p:spTgt spid="36560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65607"/>
                                        </p:tgtEl>
                                        <p:attrNameLst>
                                          <p:attrName>style.visibility</p:attrName>
                                        </p:attrNameLst>
                                      </p:cBhvr>
                                      <p:to>
                                        <p:strVal val="visible"/>
                                      </p:to>
                                    </p:set>
                                    <p:animEffect transition="in" filter="wipe(down)">
                                      <p:cBhvr>
                                        <p:cTn id="47" dur="500"/>
                                        <p:tgtEl>
                                          <p:spTgt spid="36560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365577"/>
                                        </p:tgtEl>
                                        <p:attrNameLst>
                                          <p:attrName>style.visibility</p:attrName>
                                        </p:attrNameLst>
                                      </p:cBhvr>
                                      <p:to>
                                        <p:strVal val="visible"/>
                                      </p:to>
                                    </p:set>
                                    <p:animEffect transition="in" filter="dissolve">
                                      <p:cBhvr>
                                        <p:cTn id="52" dur="500"/>
                                        <p:tgtEl>
                                          <p:spTgt spid="365577"/>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365586"/>
                                        </p:tgtEl>
                                        <p:attrNameLst>
                                          <p:attrName>style.visibility</p:attrName>
                                        </p:attrNameLst>
                                      </p:cBhvr>
                                      <p:to>
                                        <p:strVal val="visible"/>
                                      </p:to>
                                    </p:set>
                                    <p:animEffect transition="in" filter="dissolve">
                                      <p:cBhvr>
                                        <p:cTn id="55" dur="500"/>
                                        <p:tgtEl>
                                          <p:spTgt spid="365586"/>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365573"/>
                                        </p:tgtEl>
                                        <p:attrNameLst>
                                          <p:attrName>style.visibility</p:attrName>
                                        </p:attrNameLst>
                                      </p:cBhvr>
                                      <p:to>
                                        <p:strVal val="visible"/>
                                      </p:to>
                                    </p:set>
                                    <p:animEffect transition="in" filter="dissolve">
                                      <p:cBhvr>
                                        <p:cTn id="60" dur="500"/>
                                        <p:tgtEl>
                                          <p:spTgt spid="365573"/>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365580"/>
                                        </p:tgtEl>
                                        <p:attrNameLst>
                                          <p:attrName>style.visibility</p:attrName>
                                        </p:attrNameLst>
                                      </p:cBhvr>
                                      <p:to>
                                        <p:strVal val="visible"/>
                                      </p:to>
                                    </p:set>
                                    <p:animEffect transition="in" filter="dissolve">
                                      <p:cBhvr>
                                        <p:cTn id="63" dur="500"/>
                                        <p:tgtEl>
                                          <p:spTgt spid="365580"/>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365574"/>
                                        </p:tgtEl>
                                        <p:attrNameLst>
                                          <p:attrName>style.visibility</p:attrName>
                                        </p:attrNameLst>
                                      </p:cBhvr>
                                      <p:to>
                                        <p:strVal val="visible"/>
                                      </p:to>
                                    </p:set>
                                    <p:animEffect transition="in" filter="dissolve">
                                      <p:cBhvr>
                                        <p:cTn id="68" dur="500"/>
                                        <p:tgtEl>
                                          <p:spTgt spid="365574"/>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365584"/>
                                        </p:tgtEl>
                                        <p:attrNameLst>
                                          <p:attrName>style.visibility</p:attrName>
                                        </p:attrNameLst>
                                      </p:cBhvr>
                                      <p:to>
                                        <p:strVal val="visible"/>
                                      </p:to>
                                    </p:set>
                                    <p:animEffect transition="in" filter="dissolve">
                                      <p:cBhvr>
                                        <p:cTn id="71" dur="500"/>
                                        <p:tgtEl>
                                          <p:spTgt spid="365584"/>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9" presetClass="entr" presetSubtype="0" fill="hold" grpId="0" nodeType="clickEffect">
                                  <p:stCondLst>
                                    <p:cond delay="0"/>
                                  </p:stCondLst>
                                  <p:childTnLst>
                                    <p:set>
                                      <p:cBhvr>
                                        <p:cTn id="75" dur="1" fill="hold">
                                          <p:stCondLst>
                                            <p:cond delay="0"/>
                                          </p:stCondLst>
                                        </p:cTn>
                                        <p:tgtEl>
                                          <p:spTgt spid="365575"/>
                                        </p:tgtEl>
                                        <p:attrNameLst>
                                          <p:attrName>style.visibility</p:attrName>
                                        </p:attrNameLst>
                                      </p:cBhvr>
                                      <p:to>
                                        <p:strVal val="visible"/>
                                      </p:to>
                                    </p:set>
                                    <p:animEffect transition="in" filter="dissolve">
                                      <p:cBhvr>
                                        <p:cTn id="76" dur="500"/>
                                        <p:tgtEl>
                                          <p:spTgt spid="365575"/>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365581"/>
                                        </p:tgtEl>
                                        <p:attrNameLst>
                                          <p:attrName>style.visibility</p:attrName>
                                        </p:attrNameLst>
                                      </p:cBhvr>
                                      <p:to>
                                        <p:strVal val="visible"/>
                                      </p:to>
                                    </p:set>
                                    <p:animEffect transition="in" filter="dissolve">
                                      <p:cBhvr>
                                        <p:cTn id="79" dur="500"/>
                                        <p:tgtEl>
                                          <p:spTgt spid="365581"/>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9" presetClass="entr" presetSubtype="0" fill="hold" grpId="0" nodeType="clickEffect">
                                  <p:stCondLst>
                                    <p:cond delay="0"/>
                                  </p:stCondLst>
                                  <p:childTnLst>
                                    <p:set>
                                      <p:cBhvr>
                                        <p:cTn id="83" dur="1" fill="hold">
                                          <p:stCondLst>
                                            <p:cond delay="0"/>
                                          </p:stCondLst>
                                        </p:cTn>
                                        <p:tgtEl>
                                          <p:spTgt spid="365588"/>
                                        </p:tgtEl>
                                        <p:attrNameLst>
                                          <p:attrName>style.visibility</p:attrName>
                                        </p:attrNameLst>
                                      </p:cBhvr>
                                      <p:to>
                                        <p:strVal val="visible"/>
                                      </p:to>
                                    </p:set>
                                    <p:animEffect transition="in" filter="dissolve">
                                      <p:cBhvr>
                                        <p:cTn id="84" dur="500"/>
                                        <p:tgtEl>
                                          <p:spTgt spid="365588"/>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365578"/>
                                        </p:tgtEl>
                                        <p:attrNameLst>
                                          <p:attrName>style.visibility</p:attrName>
                                        </p:attrNameLst>
                                      </p:cBhvr>
                                      <p:to>
                                        <p:strVal val="visible"/>
                                      </p:to>
                                    </p:set>
                                    <p:animEffect transition="in" filter="dissolve">
                                      <p:cBhvr>
                                        <p:cTn id="87" dur="500"/>
                                        <p:tgtEl>
                                          <p:spTgt spid="365578"/>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365576"/>
                                        </p:tgtEl>
                                        <p:attrNameLst>
                                          <p:attrName>style.visibility</p:attrName>
                                        </p:attrNameLst>
                                      </p:cBhvr>
                                      <p:to>
                                        <p:strVal val="visible"/>
                                      </p:to>
                                    </p:set>
                                    <p:animEffect transition="in" filter="dissolve">
                                      <p:cBhvr>
                                        <p:cTn id="92" dur="500"/>
                                        <p:tgtEl>
                                          <p:spTgt spid="365576"/>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365585"/>
                                        </p:tgtEl>
                                        <p:attrNameLst>
                                          <p:attrName>style.visibility</p:attrName>
                                        </p:attrNameLst>
                                      </p:cBhvr>
                                      <p:to>
                                        <p:strVal val="visible"/>
                                      </p:to>
                                    </p:set>
                                    <p:animEffect transition="in" filter="dissolve">
                                      <p:cBhvr>
                                        <p:cTn id="95" dur="500"/>
                                        <p:tgtEl>
                                          <p:spTgt spid="365585"/>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9" presetClass="entr" presetSubtype="0" fill="hold" grpId="0" nodeType="clickEffect">
                                  <p:stCondLst>
                                    <p:cond delay="0"/>
                                  </p:stCondLst>
                                  <p:childTnLst>
                                    <p:set>
                                      <p:cBhvr>
                                        <p:cTn id="99" dur="1" fill="hold">
                                          <p:stCondLst>
                                            <p:cond delay="0"/>
                                          </p:stCondLst>
                                        </p:cTn>
                                        <p:tgtEl>
                                          <p:spTgt spid="365587"/>
                                        </p:tgtEl>
                                        <p:attrNameLst>
                                          <p:attrName>style.visibility</p:attrName>
                                        </p:attrNameLst>
                                      </p:cBhvr>
                                      <p:to>
                                        <p:strVal val="visible"/>
                                      </p:to>
                                    </p:set>
                                    <p:animEffect transition="in" filter="dissolve">
                                      <p:cBhvr>
                                        <p:cTn id="100" dur="500"/>
                                        <p:tgtEl>
                                          <p:spTgt spid="365587"/>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365583"/>
                                        </p:tgtEl>
                                        <p:attrNameLst>
                                          <p:attrName>style.visibility</p:attrName>
                                        </p:attrNameLst>
                                      </p:cBhvr>
                                      <p:to>
                                        <p:strVal val="visible"/>
                                      </p:to>
                                    </p:set>
                                    <p:animEffect transition="in" filter="dissolve">
                                      <p:cBhvr>
                                        <p:cTn id="103" dur="500"/>
                                        <p:tgtEl>
                                          <p:spTgt spid="365583"/>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9" presetClass="entr" presetSubtype="0" fill="hold" grpId="0" nodeType="clickEffect">
                                  <p:stCondLst>
                                    <p:cond delay="0"/>
                                  </p:stCondLst>
                                  <p:childTnLst>
                                    <p:set>
                                      <p:cBhvr>
                                        <p:cTn id="107" dur="1" fill="hold">
                                          <p:stCondLst>
                                            <p:cond delay="0"/>
                                          </p:stCondLst>
                                        </p:cTn>
                                        <p:tgtEl>
                                          <p:spTgt spid="365579"/>
                                        </p:tgtEl>
                                        <p:attrNameLst>
                                          <p:attrName>style.visibility</p:attrName>
                                        </p:attrNameLst>
                                      </p:cBhvr>
                                      <p:to>
                                        <p:strVal val="visible"/>
                                      </p:to>
                                    </p:set>
                                    <p:animEffect transition="in" filter="dissolve">
                                      <p:cBhvr>
                                        <p:cTn id="108" dur="500"/>
                                        <p:tgtEl>
                                          <p:spTgt spid="365579"/>
                                        </p:tgtEl>
                                      </p:cBhvr>
                                    </p:animEffect>
                                  </p:childTnLst>
                                </p:cTn>
                              </p:par>
                              <p:par>
                                <p:cTn id="109" presetID="9" presetClass="entr" presetSubtype="0" fill="hold" grpId="0" nodeType="withEffect">
                                  <p:stCondLst>
                                    <p:cond delay="0"/>
                                  </p:stCondLst>
                                  <p:childTnLst>
                                    <p:set>
                                      <p:cBhvr>
                                        <p:cTn id="110" dur="1" fill="hold">
                                          <p:stCondLst>
                                            <p:cond delay="0"/>
                                          </p:stCondLst>
                                        </p:cTn>
                                        <p:tgtEl>
                                          <p:spTgt spid="365582"/>
                                        </p:tgtEl>
                                        <p:attrNameLst>
                                          <p:attrName>style.visibility</p:attrName>
                                        </p:attrNameLst>
                                      </p:cBhvr>
                                      <p:to>
                                        <p:strVal val="visible"/>
                                      </p:to>
                                    </p:set>
                                    <p:animEffect transition="in" filter="dissolve">
                                      <p:cBhvr>
                                        <p:cTn id="111" dur="500"/>
                                        <p:tgtEl>
                                          <p:spTgt spid="365582"/>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9" presetClass="entr" presetSubtype="0" fill="hold" grpId="0" nodeType="clickEffect">
                                  <p:stCondLst>
                                    <p:cond delay="0"/>
                                  </p:stCondLst>
                                  <p:childTnLst>
                                    <p:set>
                                      <p:cBhvr>
                                        <p:cTn id="115" dur="1" fill="hold">
                                          <p:stCondLst>
                                            <p:cond delay="0"/>
                                          </p:stCondLst>
                                        </p:cTn>
                                        <p:tgtEl>
                                          <p:spTgt spid="365589"/>
                                        </p:tgtEl>
                                        <p:attrNameLst>
                                          <p:attrName>style.visibility</p:attrName>
                                        </p:attrNameLst>
                                      </p:cBhvr>
                                      <p:to>
                                        <p:strVal val="visible"/>
                                      </p:to>
                                    </p:set>
                                    <p:animEffect transition="in" filter="dissolve">
                                      <p:cBhvr>
                                        <p:cTn id="116" dur="500"/>
                                        <p:tgtEl>
                                          <p:spTgt spid="365589"/>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365590"/>
                                        </p:tgtEl>
                                        <p:attrNameLst>
                                          <p:attrName>style.visibility</p:attrName>
                                        </p:attrNameLst>
                                      </p:cBhvr>
                                      <p:to>
                                        <p:strVal val="visible"/>
                                      </p:to>
                                    </p:set>
                                    <p:animEffect transition="in" filter="dissolve">
                                      <p:cBhvr>
                                        <p:cTn id="119" dur="500"/>
                                        <p:tgtEl>
                                          <p:spTgt spid="365590"/>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9" presetClass="entr" presetSubtype="0" fill="hold" grpId="0" nodeType="clickEffect">
                                  <p:stCondLst>
                                    <p:cond delay="0"/>
                                  </p:stCondLst>
                                  <p:childTnLst>
                                    <p:set>
                                      <p:cBhvr>
                                        <p:cTn id="123" dur="1" fill="hold">
                                          <p:stCondLst>
                                            <p:cond delay="0"/>
                                          </p:stCondLst>
                                        </p:cTn>
                                        <p:tgtEl>
                                          <p:spTgt spid="365591"/>
                                        </p:tgtEl>
                                        <p:attrNameLst>
                                          <p:attrName>style.visibility</p:attrName>
                                        </p:attrNameLst>
                                      </p:cBhvr>
                                      <p:to>
                                        <p:strVal val="visible"/>
                                      </p:to>
                                    </p:set>
                                    <p:animEffect transition="in" filter="dissolve">
                                      <p:cBhvr>
                                        <p:cTn id="124" dur="500"/>
                                        <p:tgtEl>
                                          <p:spTgt spid="365591"/>
                                        </p:tgtEl>
                                      </p:cBhvr>
                                    </p:animEffect>
                                  </p:childTnLst>
                                </p:cTn>
                              </p:par>
                              <p:par>
                                <p:cTn id="125" presetID="9" presetClass="entr" presetSubtype="0" fill="hold" grpId="0" nodeType="withEffect">
                                  <p:stCondLst>
                                    <p:cond delay="0"/>
                                  </p:stCondLst>
                                  <p:childTnLst>
                                    <p:set>
                                      <p:cBhvr>
                                        <p:cTn id="126" dur="1" fill="hold">
                                          <p:stCondLst>
                                            <p:cond delay="0"/>
                                          </p:stCondLst>
                                        </p:cTn>
                                        <p:tgtEl>
                                          <p:spTgt spid="365592"/>
                                        </p:tgtEl>
                                        <p:attrNameLst>
                                          <p:attrName>style.visibility</p:attrName>
                                        </p:attrNameLst>
                                      </p:cBhvr>
                                      <p:to>
                                        <p:strVal val="visible"/>
                                      </p:to>
                                    </p:set>
                                    <p:animEffect transition="in" filter="dissolve">
                                      <p:cBhvr>
                                        <p:cTn id="127" dur="500"/>
                                        <p:tgtEl>
                                          <p:spTgt spid="365592"/>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9" presetClass="entr" presetSubtype="0" fill="hold" grpId="0" nodeType="clickEffect">
                                  <p:stCondLst>
                                    <p:cond delay="0"/>
                                  </p:stCondLst>
                                  <p:childTnLst>
                                    <p:set>
                                      <p:cBhvr>
                                        <p:cTn id="131" dur="1" fill="hold">
                                          <p:stCondLst>
                                            <p:cond delay="0"/>
                                          </p:stCondLst>
                                        </p:cTn>
                                        <p:tgtEl>
                                          <p:spTgt spid="365593"/>
                                        </p:tgtEl>
                                        <p:attrNameLst>
                                          <p:attrName>style.visibility</p:attrName>
                                        </p:attrNameLst>
                                      </p:cBhvr>
                                      <p:to>
                                        <p:strVal val="visible"/>
                                      </p:to>
                                    </p:set>
                                    <p:animEffect transition="in" filter="dissolve">
                                      <p:cBhvr>
                                        <p:cTn id="132" dur="500"/>
                                        <p:tgtEl>
                                          <p:spTgt spid="365593"/>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365594"/>
                                        </p:tgtEl>
                                        <p:attrNameLst>
                                          <p:attrName>style.visibility</p:attrName>
                                        </p:attrNameLst>
                                      </p:cBhvr>
                                      <p:to>
                                        <p:strVal val="visible"/>
                                      </p:to>
                                    </p:set>
                                    <p:animEffect transition="in" filter="dissolve">
                                      <p:cBhvr>
                                        <p:cTn id="135" dur="500"/>
                                        <p:tgtEl>
                                          <p:spTgt spid="365594"/>
                                        </p:tgtEl>
                                      </p:cBhvr>
                                    </p:animEffec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9" presetClass="entr" presetSubtype="0" fill="hold" grpId="0" nodeType="clickEffect">
                                  <p:stCondLst>
                                    <p:cond delay="0"/>
                                  </p:stCondLst>
                                  <p:childTnLst>
                                    <p:set>
                                      <p:cBhvr>
                                        <p:cTn id="139" dur="1" fill="hold">
                                          <p:stCondLst>
                                            <p:cond delay="0"/>
                                          </p:stCondLst>
                                        </p:cTn>
                                        <p:tgtEl>
                                          <p:spTgt spid="365595"/>
                                        </p:tgtEl>
                                        <p:attrNameLst>
                                          <p:attrName>style.visibility</p:attrName>
                                        </p:attrNameLst>
                                      </p:cBhvr>
                                      <p:to>
                                        <p:strVal val="visible"/>
                                      </p:to>
                                    </p:set>
                                    <p:animEffect transition="in" filter="dissolve">
                                      <p:cBhvr>
                                        <p:cTn id="140" dur="500"/>
                                        <p:tgtEl>
                                          <p:spTgt spid="365595"/>
                                        </p:tgtEl>
                                      </p:cBhvr>
                                    </p:animEffect>
                                  </p:childTnLst>
                                </p:cTn>
                              </p:par>
                              <p:par>
                                <p:cTn id="141" presetID="9" presetClass="entr" presetSubtype="0" fill="hold" grpId="0" nodeType="withEffect">
                                  <p:stCondLst>
                                    <p:cond delay="0"/>
                                  </p:stCondLst>
                                  <p:childTnLst>
                                    <p:set>
                                      <p:cBhvr>
                                        <p:cTn id="142" dur="1" fill="hold">
                                          <p:stCondLst>
                                            <p:cond delay="0"/>
                                          </p:stCondLst>
                                        </p:cTn>
                                        <p:tgtEl>
                                          <p:spTgt spid="365596"/>
                                        </p:tgtEl>
                                        <p:attrNameLst>
                                          <p:attrName>style.visibility</p:attrName>
                                        </p:attrNameLst>
                                      </p:cBhvr>
                                      <p:to>
                                        <p:strVal val="visible"/>
                                      </p:to>
                                    </p:set>
                                    <p:animEffect transition="in" filter="dissolve">
                                      <p:cBhvr>
                                        <p:cTn id="143" dur="500"/>
                                        <p:tgtEl>
                                          <p:spTgt spid="365596"/>
                                        </p:tgtEl>
                                      </p:cBhvr>
                                    </p:animEffect>
                                  </p:childTnLst>
                                </p:cTn>
                              </p:par>
                            </p:childTnLst>
                          </p:cTn>
                        </p:par>
                      </p:childTnLst>
                    </p:cTn>
                  </p:par>
                  <p:par>
                    <p:cTn id="144" fill="hold" nodeType="clickPar">
                      <p:stCondLst>
                        <p:cond delay="indefinite"/>
                      </p:stCondLst>
                      <p:childTnLst>
                        <p:par>
                          <p:cTn id="145" fill="hold" nodeType="withGroup">
                            <p:stCondLst>
                              <p:cond delay="0"/>
                            </p:stCondLst>
                            <p:childTnLst>
                              <p:par>
                                <p:cTn id="146" presetID="9" presetClass="entr" presetSubtype="0" fill="hold" grpId="0" nodeType="clickEffect">
                                  <p:stCondLst>
                                    <p:cond delay="0"/>
                                  </p:stCondLst>
                                  <p:childTnLst>
                                    <p:set>
                                      <p:cBhvr>
                                        <p:cTn id="147" dur="1" fill="hold">
                                          <p:stCondLst>
                                            <p:cond delay="0"/>
                                          </p:stCondLst>
                                        </p:cTn>
                                        <p:tgtEl>
                                          <p:spTgt spid="365597"/>
                                        </p:tgtEl>
                                        <p:attrNameLst>
                                          <p:attrName>style.visibility</p:attrName>
                                        </p:attrNameLst>
                                      </p:cBhvr>
                                      <p:to>
                                        <p:strVal val="visible"/>
                                      </p:to>
                                    </p:set>
                                    <p:animEffect transition="in" filter="dissolve">
                                      <p:cBhvr>
                                        <p:cTn id="148" dur="500"/>
                                        <p:tgtEl>
                                          <p:spTgt spid="365597"/>
                                        </p:tgtEl>
                                      </p:cBhvr>
                                    </p:animEffect>
                                  </p:childTnLst>
                                </p:cTn>
                              </p:par>
                              <p:par>
                                <p:cTn id="149" presetID="9" presetClass="entr" presetSubtype="0" fill="hold" grpId="0" nodeType="withEffect">
                                  <p:stCondLst>
                                    <p:cond delay="0"/>
                                  </p:stCondLst>
                                  <p:childTnLst>
                                    <p:set>
                                      <p:cBhvr>
                                        <p:cTn id="150" dur="1" fill="hold">
                                          <p:stCondLst>
                                            <p:cond delay="0"/>
                                          </p:stCondLst>
                                        </p:cTn>
                                        <p:tgtEl>
                                          <p:spTgt spid="365598"/>
                                        </p:tgtEl>
                                        <p:attrNameLst>
                                          <p:attrName>style.visibility</p:attrName>
                                        </p:attrNameLst>
                                      </p:cBhvr>
                                      <p:to>
                                        <p:strVal val="visible"/>
                                      </p:to>
                                    </p:set>
                                    <p:animEffect transition="in" filter="dissolve">
                                      <p:cBhvr>
                                        <p:cTn id="151" dur="500"/>
                                        <p:tgtEl>
                                          <p:spTgt spid="365598"/>
                                        </p:tgtEl>
                                      </p:cBhvr>
                                    </p:animEffect>
                                  </p:childTnLst>
                                </p:cTn>
                              </p:par>
                            </p:childTnLst>
                          </p:cTn>
                        </p:par>
                      </p:childTnLst>
                    </p:cTn>
                  </p:par>
                  <p:par>
                    <p:cTn id="152" fill="hold" nodeType="clickPar">
                      <p:stCondLst>
                        <p:cond delay="indefinite"/>
                      </p:stCondLst>
                      <p:childTnLst>
                        <p:par>
                          <p:cTn id="153" fill="hold" nodeType="withGroup">
                            <p:stCondLst>
                              <p:cond delay="0"/>
                            </p:stCondLst>
                            <p:childTnLst>
                              <p:par>
                                <p:cTn id="154" presetID="9" presetClass="entr" presetSubtype="0" fill="hold" grpId="0" nodeType="clickEffect">
                                  <p:stCondLst>
                                    <p:cond delay="0"/>
                                  </p:stCondLst>
                                  <p:childTnLst>
                                    <p:set>
                                      <p:cBhvr>
                                        <p:cTn id="155" dur="1" fill="hold">
                                          <p:stCondLst>
                                            <p:cond delay="0"/>
                                          </p:stCondLst>
                                        </p:cTn>
                                        <p:tgtEl>
                                          <p:spTgt spid="365599"/>
                                        </p:tgtEl>
                                        <p:attrNameLst>
                                          <p:attrName>style.visibility</p:attrName>
                                        </p:attrNameLst>
                                      </p:cBhvr>
                                      <p:to>
                                        <p:strVal val="visible"/>
                                      </p:to>
                                    </p:set>
                                    <p:animEffect transition="in" filter="dissolve">
                                      <p:cBhvr>
                                        <p:cTn id="156" dur="500"/>
                                        <p:tgtEl>
                                          <p:spTgt spid="365599"/>
                                        </p:tgtEl>
                                      </p:cBhvr>
                                    </p:animEffect>
                                  </p:childTnLst>
                                </p:cTn>
                              </p:par>
                              <p:par>
                                <p:cTn id="157" presetID="9" presetClass="entr" presetSubtype="0" fill="hold" grpId="0" nodeType="withEffect">
                                  <p:stCondLst>
                                    <p:cond delay="0"/>
                                  </p:stCondLst>
                                  <p:childTnLst>
                                    <p:set>
                                      <p:cBhvr>
                                        <p:cTn id="158" dur="1" fill="hold">
                                          <p:stCondLst>
                                            <p:cond delay="0"/>
                                          </p:stCondLst>
                                        </p:cTn>
                                        <p:tgtEl>
                                          <p:spTgt spid="365600"/>
                                        </p:tgtEl>
                                        <p:attrNameLst>
                                          <p:attrName>style.visibility</p:attrName>
                                        </p:attrNameLst>
                                      </p:cBhvr>
                                      <p:to>
                                        <p:strVal val="visible"/>
                                      </p:to>
                                    </p:set>
                                    <p:animEffect transition="in" filter="dissolve">
                                      <p:cBhvr>
                                        <p:cTn id="159" dur="500"/>
                                        <p:tgtEl>
                                          <p:spTgt spid="3656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571" grpId="0" animBg="1"/>
      <p:bldP spid="365572" grpId="0"/>
      <p:bldP spid="365573" grpId="0" animBg="1"/>
      <p:bldP spid="365574" grpId="0" animBg="1"/>
      <p:bldP spid="365575" grpId="0" animBg="1"/>
      <p:bldP spid="365576" grpId="0" animBg="1"/>
      <p:bldP spid="365577" grpId="0" animBg="1"/>
      <p:bldP spid="365578" grpId="0"/>
      <p:bldP spid="365579" grpId="0" animBg="1"/>
      <p:bldP spid="365580" grpId="0"/>
      <p:bldP spid="365581" grpId="0"/>
      <p:bldP spid="365582" grpId="0"/>
      <p:bldP spid="365583" grpId="0"/>
      <p:bldP spid="365584" grpId="0"/>
      <p:bldP spid="365585" grpId="0"/>
      <p:bldP spid="365586" grpId="0"/>
      <p:bldP spid="365587" grpId="0" animBg="1"/>
      <p:bldP spid="365588" grpId="0" animBg="1"/>
      <p:bldP spid="365589" grpId="0" animBg="1"/>
      <p:bldP spid="365590" grpId="0"/>
      <p:bldP spid="365591" grpId="0" animBg="1"/>
      <p:bldP spid="365592" grpId="0"/>
      <p:bldP spid="365593" grpId="0" animBg="1"/>
      <p:bldP spid="365594" grpId="0"/>
      <p:bldP spid="365595" grpId="0" animBg="1"/>
      <p:bldP spid="365596" grpId="0"/>
      <p:bldP spid="365597" grpId="0" animBg="1"/>
      <p:bldP spid="365598" grpId="0"/>
      <p:bldP spid="365599" grpId="0" animBg="1"/>
      <p:bldP spid="365600" grpId="0"/>
      <p:bldP spid="365601" grpId="0" animBg="1"/>
      <p:bldP spid="365602" grpId="0" animBg="1"/>
      <p:bldP spid="365603" grpId="0" animBg="1"/>
      <p:bldP spid="365604" grpId="0"/>
      <p:bldP spid="365607" grpId="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Symbol zastępczy daty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200" smtClean="0">
                <a:solidFill>
                  <a:schemeClr val="tx2"/>
                </a:solidFill>
              </a:rPr>
              <a:t>Witold Kwaśnicki (INE, UWr), Notatki do wykładów</a:t>
            </a:r>
          </a:p>
        </p:txBody>
      </p:sp>
      <p:sp>
        <p:nvSpPr>
          <p:cNvPr id="306178" name="Rectangle 2"/>
          <p:cNvSpPr>
            <a:spLocks noGrp="1" noChangeArrowheads="1"/>
          </p:cNvSpPr>
          <p:nvPr>
            <p:ph type="title"/>
          </p:nvPr>
        </p:nvSpPr>
        <p:spPr/>
        <p:txBody>
          <a:bodyPr/>
          <a:lstStyle/>
          <a:p>
            <a:pPr eaLnBrk="1" hangingPunct="1"/>
            <a:r>
              <a:rPr lang="pl-PL" smtClean="0"/>
              <a:t>Gospodarka rynkowa i liberalna</a:t>
            </a:r>
          </a:p>
        </p:txBody>
      </p:sp>
      <p:sp>
        <p:nvSpPr>
          <p:cNvPr id="306179" name="Rectangle 3"/>
          <p:cNvSpPr>
            <a:spLocks noGrp="1" noChangeArrowheads="1"/>
          </p:cNvSpPr>
          <p:nvPr>
            <p:ph type="body" idx="1"/>
          </p:nvPr>
        </p:nvSpPr>
        <p:spPr>
          <a:xfrm>
            <a:off x="611188" y="1214438"/>
            <a:ext cx="8343900" cy="5454650"/>
          </a:xfrm>
        </p:spPr>
        <p:txBody>
          <a:bodyPr/>
          <a:lstStyle/>
          <a:p>
            <a:pPr eaLnBrk="1" hangingPunct="1">
              <a:lnSpc>
                <a:spcPct val="80000"/>
              </a:lnSpc>
            </a:pPr>
            <a:r>
              <a:rPr lang="pl-PL" sz="2400" smtClean="0"/>
              <a:t>Gospodarka rynkowa – podstawowym motywem działania przedsiębiorstwa jest maksymalizacja zysku, podstawowym sposobem kontaktów między przedsiębiorstwami są transakcje kupna-sprzedaży, zawierane w wyniku swobodnie negocjowanej ceny.</a:t>
            </a:r>
          </a:p>
          <a:p>
            <a:pPr eaLnBrk="1" hangingPunct="1">
              <a:lnSpc>
                <a:spcPct val="80000"/>
              </a:lnSpc>
            </a:pPr>
            <a:r>
              <a:rPr lang="pl-PL" sz="2400" smtClean="0"/>
              <a:t>Czy gospodarka rynkowa musi być liberalną?</a:t>
            </a:r>
          </a:p>
          <a:p>
            <a:pPr eaLnBrk="1" hangingPunct="1">
              <a:lnSpc>
                <a:spcPct val="80000"/>
              </a:lnSpc>
            </a:pPr>
            <a:r>
              <a:rPr lang="pl-PL" sz="2400" smtClean="0"/>
              <a:t> Nie musi – przedsiębiorstwa państwowe mogą mieć duży zakres autonomii, bez udzielanych dyrektyw (przykład – socjalistyczna gospodarka rynkowa , Jugosławia po II Wojnie Św. za Tito, socjalna gospodarka rynkowa w Niemczech za Erharda).</a:t>
            </a:r>
          </a:p>
          <a:p>
            <a:pPr eaLnBrk="1" hangingPunct="1">
              <a:lnSpc>
                <a:spcPct val="80000"/>
              </a:lnSpc>
            </a:pPr>
            <a:r>
              <a:rPr lang="pl-PL" sz="2400" smtClean="0"/>
              <a:t>Etatystyczna gospodarka rynkowa – w PRLu po próbach reform w 1956, 1971, 1981.</a:t>
            </a:r>
          </a:p>
          <a:p>
            <a:pPr eaLnBrk="1" hangingPunct="1">
              <a:lnSpc>
                <a:spcPct val="80000"/>
              </a:lnSpc>
            </a:pPr>
            <a:r>
              <a:rPr lang="pl-PL" sz="2400" smtClean="0"/>
              <a:t>Każda gospodarka liberalna jest rynkową (ale nie na odwrót)</a:t>
            </a:r>
          </a:p>
          <a:p>
            <a:pPr eaLnBrk="1" hangingPunct="1">
              <a:lnSpc>
                <a:spcPct val="80000"/>
              </a:lnSpc>
            </a:pPr>
            <a:r>
              <a:rPr lang="pl-PL" sz="2400" smtClean="0"/>
              <a:t>Każda gospodarka centralnie zarządzana jest etatystyczna (ale nie na odwrót). </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withEffect">
                                  <p:stCondLst>
                                    <p:cond delay="0"/>
                                  </p:stCondLst>
                                  <p:childTnLst>
                                    <p:set>
                                      <p:cBhvr>
                                        <p:cTn id="6" dur="1" fill="hold">
                                          <p:stCondLst>
                                            <p:cond delay="0"/>
                                          </p:stCondLst>
                                        </p:cTn>
                                        <p:tgtEl>
                                          <p:spTgt spid="306178"/>
                                        </p:tgtEl>
                                        <p:attrNameLst>
                                          <p:attrName>style.visibility</p:attrName>
                                        </p:attrNameLst>
                                      </p:cBhvr>
                                      <p:to>
                                        <p:strVal val="visible"/>
                                      </p:to>
                                    </p:set>
                                    <p:animEffect transition="in" filter="fade">
                                      <p:cBhvr>
                                        <p:cTn id="7" dur="1000"/>
                                        <p:tgtEl>
                                          <p:spTgt spid="306178"/>
                                        </p:tgtEl>
                                      </p:cBhvr>
                                    </p:animEffect>
                                    <p:anim calcmode="lin" valueType="num">
                                      <p:cBhvr>
                                        <p:cTn id="8" dur="1000" fill="hold"/>
                                        <p:tgtEl>
                                          <p:spTgt spid="306178"/>
                                        </p:tgtEl>
                                        <p:attrNameLst>
                                          <p:attrName>ppt_x</p:attrName>
                                        </p:attrNameLst>
                                      </p:cBhvr>
                                      <p:tavLst>
                                        <p:tav tm="0">
                                          <p:val>
                                            <p:strVal val="#ppt_x"/>
                                          </p:val>
                                        </p:tav>
                                        <p:tav tm="100000">
                                          <p:val>
                                            <p:strVal val="#ppt_x"/>
                                          </p:val>
                                        </p:tav>
                                      </p:tavLst>
                                    </p:anim>
                                    <p:anim calcmode="lin" valueType="num">
                                      <p:cBhvr>
                                        <p:cTn id="9" dur="898" decel="100000" fill="hold"/>
                                        <p:tgtEl>
                                          <p:spTgt spid="306178"/>
                                        </p:tgtEl>
                                        <p:attrNameLst>
                                          <p:attrName>ppt_y</p:attrName>
                                        </p:attrNameLst>
                                      </p:cBhvr>
                                      <p:tavLst>
                                        <p:tav tm="0">
                                          <p:val>
                                            <p:strVal val="#ppt_y+1"/>
                                          </p:val>
                                        </p:tav>
                                        <p:tav tm="100000">
                                          <p:val>
                                            <p:strVal val="#ppt_y-.03"/>
                                          </p:val>
                                        </p:tav>
                                      </p:tavLst>
                                    </p:anim>
                                    <p:anim calcmode="lin" valueType="num">
                                      <p:cBhvr>
                                        <p:cTn id="10" dur="100" accel="100000" fill="hold">
                                          <p:stCondLst>
                                            <p:cond delay="898"/>
                                          </p:stCondLst>
                                        </p:cTn>
                                        <p:tgtEl>
                                          <p:spTgt spid="306178"/>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306179">
                                            <p:txEl>
                                              <p:pRg st="0" end="0"/>
                                            </p:txEl>
                                          </p:spTgt>
                                        </p:tgtEl>
                                        <p:attrNameLst>
                                          <p:attrName>style.visibility</p:attrName>
                                        </p:attrNameLst>
                                      </p:cBhvr>
                                      <p:to>
                                        <p:strVal val="visible"/>
                                      </p:to>
                                    </p:set>
                                    <p:animEffect transition="in" filter="fade">
                                      <p:cBhvr>
                                        <p:cTn id="15" dur="1000"/>
                                        <p:tgtEl>
                                          <p:spTgt spid="306179">
                                            <p:txEl>
                                              <p:pRg st="0" end="0"/>
                                            </p:txEl>
                                          </p:spTgt>
                                        </p:tgtEl>
                                      </p:cBhvr>
                                    </p:animEffect>
                                    <p:anim calcmode="lin" valueType="num">
                                      <p:cBhvr>
                                        <p:cTn id="16" dur="1000" fill="hold"/>
                                        <p:tgtEl>
                                          <p:spTgt spid="306179">
                                            <p:txEl>
                                              <p:pRg st="0" end="0"/>
                                            </p:txEl>
                                          </p:spTgt>
                                        </p:tgtEl>
                                        <p:attrNameLst>
                                          <p:attrName>ppt_x</p:attrName>
                                        </p:attrNameLst>
                                      </p:cBhvr>
                                      <p:tavLst>
                                        <p:tav tm="0">
                                          <p:val>
                                            <p:strVal val="#ppt_x"/>
                                          </p:val>
                                        </p:tav>
                                        <p:tav tm="100000">
                                          <p:val>
                                            <p:strVal val="#ppt_x"/>
                                          </p:val>
                                        </p:tav>
                                      </p:tavLst>
                                    </p:anim>
                                    <p:anim calcmode="lin" valueType="num">
                                      <p:cBhvr>
                                        <p:cTn id="17" dur="898" decel="100000" fill="hold"/>
                                        <p:tgtEl>
                                          <p:spTgt spid="306179">
                                            <p:txEl>
                                              <p:pRg st="0" end="0"/>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898"/>
                                          </p:stCondLst>
                                        </p:cTn>
                                        <p:tgtEl>
                                          <p:spTgt spid="306179">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7" presetClass="entr" presetSubtype="0" fill="hold" grpId="0" nodeType="clickEffect">
                                  <p:stCondLst>
                                    <p:cond delay="0"/>
                                  </p:stCondLst>
                                  <p:childTnLst>
                                    <p:set>
                                      <p:cBhvr>
                                        <p:cTn id="22" dur="1" fill="hold">
                                          <p:stCondLst>
                                            <p:cond delay="0"/>
                                          </p:stCondLst>
                                        </p:cTn>
                                        <p:tgtEl>
                                          <p:spTgt spid="306179">
                                            <p:txEl>
                                              <p:pRg st="1" end="1"/>
                                            </p:txEl>
                                          </p:spTgt>
                                        </p:tgtEl>
                                        <p:attrNameLst>
                                          <p:attrName>style.visibility</p:attrName>
                                        </p:attrNameLst>
                                      </p:cBhvr>
                                      <p:to>
                                        <p:strVal val="visible"/>
                                      </p:to>
                                    </p:set>
                                    <p:animEffect transition="in" filter="fade">
                                      <p:cBhvr>
                                        <p:cTn id="23" dur="1000"/>
                                        <p:tgtEl>
                                          <p:spTgt spid="306179">
                                            <p:txEl>
                                              <p:pRg st="1" end="1"/>
                                            </p:txEl>
                                          </p:spTgt>
                                        </p:tgtEl>
                                      </p:cBhvr>
                                    </p:animEffect>
                                    <p:anim calcmode="lin" valueType="num">
                                      <p:cBhvr>
                                        <p:cTn id="24" dur="1000" fill="hold"/>
                                        <p:tgtEl>
                                          <p:spTgt spid="306179">
                                            <p:txEl>
                                              <p:pRg st="1" end="1"/>
                                            </p:txEl>
                                          </p:spTgt>
                                        </p:tgtEl>
                                        <p:attrNameLst>
                                          <p:attrName>ppt_x</p:attrName>
                                        </p:attrNameLst>
                                      </p:cBhvr>
                                      <p:tavLst>
                                        <p:tav tm="0">
                                          <p:val>
                                            <p:strVal val="#ppt_x"/>
                                          </p:val>
                                        </p:tav>
                                        <p:tav tm="100000">
                                          <p:val>
                                            <p:strVal val="#ppt_x"/>
                                          </p:val>
                                        </p:tav>
                                      </p:tavLst>
                                    </p:anim>
                                    <p:anim calcmode="lin" valueType="num">
                                      <p:cBhvr>
                                        <p:cTn id="25" dur="898" decel="100000" fill="hold"/>
                                        <p:tgtEl>
                                          <p:spTgt spid="306179">
                                            <p:txEl>
                                              <p:pRg st="1" end="1"/>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898"/>
                                          </p:stCondLst>
                                        </p:cTn>
                                        <p:tgtEl>
                                          <p:spTgt spid="306179">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37" presetClass="entr" presetSubtype="0" fill="hold" grpId="0" nodeType="clickEffect">
                                  <p:stCondLst>
                                    <p:cond delay="0"/>
                                  </p:stCondLst>
                                  <p:childTnLst>
                                    <p:set>
                                      <p:cBhvr>
                                        <p:cTn id="30" dur="1" fill="hold">
                                          <p:stCondLst>
                                            <p:cond delay="0"/>
                                          </p:stCondLst>
                                        </p:cTn>
                                        <p:tgtEl>
                                          <p:spTgt spid="306179">
                                            <p:txEl>
                                              <p:pRg st="2" end="2"/>
                                            </p:txEl>
                                          </p:spTgt>
                                        </p:tgtEl>
                                        <p:attrNameLst>
                                          <p:attrName>style.visibility</p:attrName>
                                        </p:attrNameLst>
                                      </p:cBhvr>
                                      <p:to>
                                        <p:strVal val="visible"/>
                                      </p:to>
                                    </p:set>
                                    <p:animEffect transition="in" filter="fade">
                                      <p:cBhvr>
                                        <p:cTn id="31" dur="1000"/>
                                        <p:tgtEl>
                                          <p:spTgt spid="306179">
                                            <p:txEl>
                                              <p:pRg st="2" end="2"/>
                                            </p:txEl>
                                          </p:spTgt>
                                        </p:tgtEl>
                                      </p:cBhvr>
                                    </p:animEffect>
                                    <p:anim calcmode="lin" valueType="num">
                                      <p:cBhvr>
                                        <p:cTn id="32" dur="1000" fill="hold"/>
                                        <p:tgtEl>
                                          <p:spTgt spid="306179">
                                            <p:txEl>
                                              <p:pRg st="2" end="2"/>
                                            </p:txEl>
                                          </p:spTgt>
                                        </p:tgtEl>
                                        <p:attrNameLst>
                                          <p:attrName>ppt_x</p:attrName>
                                        </p:attrNameLst>
                                      </p:cBhvr>
                                      <p:tavLst>
                                        <p:tav tm="0">
                                          <p:val>
                                            <p:strVal val="#ppt_x"/>
                                          </p:val>
                                        </p:tav>
                                        <p:tav tm="100000">
                                          <p:val>
                                            <p:strVal val="#ppt_x"/>
                                          </p:val>
                                        </p:tav>
                                      </p:tavLst>
                                    </p:anim>
                                    <p:anim calcmode="lin" valueType="num">
                                      <p:cBhvr>
                                        <p:cTn id="33" dur="898" decel="100000" fill="hold"/>
                                        <p:tgtEl>
                                          <p:spTgt spid="306179">
                                            <p:txEl>
                                              <p:pRg st="2" end="2"/>
                                            </p:txEl>
                                          </p:spTgt>
                                        </p:tgtEl>
                                        <p:attrNameLst>
                                          <p:attrName>ppt_y</p:attrName>
                                        </p:attrNameLst>
                                      </p:cBhvr>
                                      <p:tavLst>
                                        <p:tav tm="0">
                                          <p:val>
                                            <p:strVal val="#ppt_y+1"/>
                                          </p:val>
                                        </p:tav>
                                        <p:tav tm="100000">
                                          <p:val>
                                            <p:strVal val="#ppt_y-.03"/>
                                          </p:val>
                                        </p:tav>
                                      </p:tavLst>
                                    </p:anim>
                                    <p:anim calcmode="lin" valueType="num">
                                      <p:cBhvr>
                                        <p:cTn id="34" dur="100" accel="100000" fill="hold">
                                          <p:stCondLst>
                                            <p:cond delay="898"/>
                                          </p:stCondLst>
                                        </p:cTn>
                                        <p:tgtEl>
                                          <p:spTgt spid="306179">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37" presetClass="entr" presetSubtype="0" fill="hold" grpId="0" nodeType="clickEffect">
                                  <p:stCondLst>
                                    <p:cond delay="0"/>
                                  </p:stCondLst>
                                  <p:childTnLst>
                                    <p:set>
                                      <p:cBhvr>
                                        <p:cTn id="38" dur="1" fill="hold">
                                          <p:stCondLst>
                                            <p:cond delay="0"/>
                                          </p:stCondLst>
                                        </p:cTn>
                                        <p:tgtEl>
                                          <p:spTgt spid="306179">
                                            <p:txEl>
                                              <p:pRg st="3" end="3"/>
                                            </p:txEl>
                                          </p:spTgt>
                                        </p:tgtEl>
                                        <p:attrNameLst>
                                          <p:attrName>style.visibility</p:attrName>
                                        </p:attrNameLst>
                                      </p:cBhvr>
                                      <p:to>
                                        <p:strVal val="visible"/>
                                      </p:to>
                                    </p:set>
                                    <p:animEffect transition="in" filter="fade">
                                      <p:cBhvr>
                                        <p:cTn id="39" dur="1000"/>
                                        <p:tgtEl>
                                          <p:spTgt spid="306179">
                                            <p:txEl>
                                              <p:pRg st="3" end="3"/>
                                            </p:txEl>
                                          </p:spTgt>
                                        </p:tgtEl>
                                      </p:cBhvr>
                                    </p:animEffect>
                                    <p:anim calcmode="lin" valueType="num">
                                      <p:cBhvr>
                                        <p:cTn id="40" dur="1000" fill="hold"/>
                                        <p:tgtEl>
                                          <p:spTgt spid="306179">
                                            <p:txEl>
                                              <p:pRg st="3" end="3"/>
                                            </p:txEl>
                                          </p:spTgt>
                                        </p:tgtEl>
                                        <p:attrNameLst>
                                          <p:attrName>ppt_x</p:attrName>
                                        </p:attrNameLst>
                                      </p:cBhvr>
                                      <p:tavLst>
                                        <p:tav tm="0">
                                          <p:val>
                                            <p:strVal val="#ppt_x"/>
                                          </p:val>
                                        </p:tav>
                                        <p:tav tm="100000">
                                          <p:val>
                                            <p:strVal val="#ppt_x"/>
                                          </p:val>
                                        </p:tav>
                                      </p:tavLst>
                                    </p:anim>
                                    <p:anim calcmode="lin" valueType="num">
                                      <p:cBhvr>
                                        <p:cTn id="41" dur="898" decel="100000" fill="hold"/>
                                        <p:tgtEl>
                                          <p:spTgt spid="306179">
                                            <p:txEl>
                                              <p:pRg st="3" end="3"/>
                                            </p:txEl>
                                          </p:spTgt>
                                        </p:tgtEl>
                                        <p:attrNameLst>
                                          <p:attrName>ppt_y</p:attrName>
                                        </p:attrNameLst>
                                      </p:cBhvr>
                                      <p:tavLst>
                                        <p:tav tm="0">
                                          <p:val>
                                            <p:strVal val="#ppt_y+1"/>
                                          </p:val>
                                        </p:tav>
                                        <p:tav tm="100000">
                                          <p:val>
                                            <p:strVal val="#ppt_y-.03"/>
                                          </p:val>
                                        </p:tav>
                                      </p:tavLst>
                                    </p:anim>
                                    <p:anim calcmode="lin" valueType="num">
                                      <p:cBhvr>
                                        <p:cTn id="42" dur="100" accel="100000" fill="hold">
                                          <p:stCondLst>
                                            <p:cond delay="898"/>
                                          </p:stCondLst>
                                        </p:cTn>
                                        <p:tgtEl>
                                          <p:spTgt spid="306179">
                                            <p:txEl>
                                              <p:pRg st="3" end="3"/>
                                            </p:txEl>
                                          </p:spTgt>
                                        </p:tgtEl>
                                        <p:attrNameLst>
                                          <p:attrName>ppt_y</p:attrName>
                                        </p:attrNameLst>
                                      </p:cBhvr>
                                      <p:tavLst>
                                        <p:tav tm="0">
                                          <p:val>
                                            <p:strVal val="#ppt_y-.03"/>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37" presetClass="entr" presetSubtype="0" fill="hold" grpId="0" nodeType="clickEffect">
                                  <p:stCondLst>
                                    <p:cond delay="0"/>
                                  </p:stCondLst>
                                  <p:childTnLst>
                                    <p:set>
                                      <p:cBhvr>
                                        <p:cTn id="46" dur="1" fill="hold">
                                          <p:stCondLst>
                                            <p:cond delay="0"/>
                                          </p:stCondLst>
                                        </p:cTn>
                                        <p:tgtEl>
                                          <p:spTgt spid="306179">
                                            <p:txEl>
                                              <p:pRg st="4" end="4"/>
                                            </p:txEl>
                                          </p:spTgt>
                                        </p:tgtEl>
                                        <p:attrNameLst>
                                          <p:attrName>style.visibility</p:attrName>
                                        </p:attrNameLst>
                                      </p:cBhvr>
                                      <p:to>
                                        <p:strVal val="visible"/>
                                      </p:to>
                                    </p:set>
                                    <p:animEffect transition="in" filter="fade">
                                      <p:cBhvr>
                                        <p:cTn id="47" dur="1000"/>
                                        <p:tgtEl>
                                          <p:spTgt spid="306179">
                                            <p:txEl>
                                              <p:pRg st="4" end="4"/>
                                            </p:txEl>
                                          </p:spTgt>
                                        </p:tgtEl>
                                      </p:cBhvr>
                                    </p:animEffect>
                                    <p:anim calcmode="lin" valueType="num">
                                      <p:cBhvr>
                                        <p:cTn id="48" dur="1000" fill="hold"/>
                                        <p:tgtEl>
                                          <p:spTgt spid="306179">
                                            <p:txEl>
                                              <p:pRg st="4" end="4"/>
                                            </p:txEl>
                                          </p:spTgt>
                                        </p:tgtEl>
                                        <p:attrNameLst>
                                          <p:attrName>ppt_x</p:attrName>
                                        </p:attrNameLst>
                                      </p:cBhvr>
                                      <p:tavLst>
                                        <p:tav tm="0">
                                          <p:val>
                                            <p:strVal val="#ppt_x"/>
                                          </p:val>
                                        </p:tav>
                                        <p:tav tm="100000">
                                          <p:val>
                                            <p:strVal val="#ppt_x"/>
                                          </p:val>
                                        </p:tav>
                                      </p:tavLst>
                                    </p:anim>
                                    <p:anim calcmode="lin" valueType="num">
                                      <p:cBhvr>
                                        <p:cTn id="49" dur="898" decel="100000" fill="hold"/>
                                        <p:tgtEl>
                                          <p:spTgt spid="306179">
                                            <p:txEl>
                                              <p:pRg st="4" end="4"/>
                                            </p:txEl>
                                          </p:spTgt>
                                        </p:tgtEl>
                                        <p:attrNameLst>
                                          <p:attrName>ppt_y</p:attrName>
                                        </p:attrNameLst>
                                      </p:cBhvr>
                                      <p:tavLst>
                                        <p:tav tm="0">
                                          <p:val>
                                            <p:strVal val="#ppt_y+1"/>
                                          </p:val>
                                        </p:tav>
                                        <p:tav tm="100000">
                                          <p:val>
                                            <p:strVal val="#ppt_y-.03"/>
                                          </p:val>
                                        </p:tav>
                                      </p:tavLst>
                                    </p:anim>
                                    <p:anim calcmode="lin" valueType="num">
                                      <p:cBhvr>
                                        <p:cTn id="50" dur="100" accel="100000" fill="hold">
                                          <p:stCondLst>
                                            <p:cond delay="898"/>
                                          </p:stCondLst>
                                        </p:cTn>
                                        <p:tgtEl>
                                          <p:spTgt spid="306179">
                                            <p:txEl>
                                              <p:pRg st="4" end="4"/>
                                            </p:txEl>
                                          </p:spTgt>
                                        </p:tgtEl>
                                        <p:attrNameLst>
                                          <p:attrName>ppt_y</p:attrName>
                                        </p:attrNameLst>
                                      </p:cBhvr>
                                      <p:tavLst>
                                        <p:tav tm="0">
                                          <p:val>
                                            <p:strVal val="#ppt_y-.03"/>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37" presetClass="entr" presetSubtype="0" fill="hold" grpId="0" nodeType="clickEffect">
                                  <p:stCondLst>
                                    <p:cond delay="0"/>
                                  </p:stCondLst>
                                  <p:childTnLst>
                                    <p:set>
                                      <p:cBhvr>
                                        <p:cTn id="54" dur="1" fill="hold">
                                          <p:stCondLst>
                                            <p:cond delay="0"/>
                                          </p:stCondLst>
                                        </p:cTn>
                                        <p:tgtEl>
                                          <p:spTgt spid="306179">
                                            <p:txEl>
                                              <p:pRg st="5" end="5"/>
                                            </p:txEl>
                                          </p:spTgt>
                                        </p:tgtEl>
                                        <p:attrNameLst>
                                          <p:attrName>style.visibility</p:attrName>
                                        </p:attrNameLst>
                                      </p:cBhvr>
                                      <p:to>
                                        <p:strVal val="visible"/>
                                      </p:to>
                                    </p:set>
                                    <p:animEffect transition="in" filter="fade">
                                      <p:cBhvr>
                                        <p:cTn id="55" dur="1000"/>
                                        <p:tgtEl>
                                          <p:spTgt spid="306179">
                                            <p:txEl>
                                              <p:pRg st="5" end="5"/>
                                            </p:txEl>
                                          </p:spTgt>
                                        </p:tgtEl>
                                      </p:cBhvr>
                                    </p:animEffect>
                                    <p:anim calcmode="lin" valueType="num">
                                      <p:cBhvr>
                                        <p:cTn id="56" dur="1000" fill="hold"/>
                                        <p:tgtEl>
                                          <p:spTgt spid="306179">
                                            <p:txEl>
                                              <p:pRg st="5" end="5"/>
                                            </p:txEl>
                                          </p:spTgt>
                                        </p:tgtEl>
                                        <p:attrNameLst>
                                          <p:attrName>ppt_x</p:attrName>
                                        </p:attrNameLst>
                                      </p:cBhvr>
                                      <p:tavLst>
                                        <p:tav tm="0">
                                          <p:val>
                                            <p:strVal val="#ppt_x"/>
                                          </p:val>
                                        </p:tav>
                                        <p:tav tm="100000">
                                          <p:val>
                                            <p:strVal val="#ppt_x"/>
                                          </p:val>
                                        </p:tav>
                                      </p:tavLst>
                                    </p:anim>
                                    <p:anim calcmode="lin" valueType="num">
                                      <p:cBhvr>
                                        <p:cTn id="57" dur="898" decel="100000" fill="hold"/>
                                        <p:tgtEl>
                                          <p:spTgt spid="306179">
                                            <p:txEl>
                                              <p:pRg st="5" end="5"/>
                                            </p:txEl>
                                          </p:spTgt>
                                        </p:tgtEl>
                                        <p:attrNameLst>
                                          <p:attrName>ppt_y</p:attrName>
                                        </p:attrNameLst>
                                      </p:cBhvr>
                                      <p:tavLst>
                                        <p:tav tm="0">
                                          <p:val>
                                            <p:strVal val="#ppt_y+1"/>
                                          </p:val>
                                        </p:tav>
                                        <p:tav tm="100000">
                                          <p:val>
                                            <p:strVal val="#ppt_y-.03"/>
                                          </p:val>
                                        </p:tav>
                                      </p:tavLst>
                                    </p:anim>
                                    <p:anim calcmode="lin" valueType="num">
                                      <p:cBhvr>
                                        <p:cTn id="58" dur="100" accel="100000" fill="hold">
                                          <p:stCondLst>
                                            <p:cond delay="898"/>
                                          </p:stCondLst>
                                        </p:cTn>
                                        <p:tgtEl>
                                          <p:spTgt spid="306179">
                                            <p:txEl>
                                              <p:pRg st="5" end="5"/>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78" grpId="0"/>
      <p:bldP spid="306179"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Symbol zastępczy daty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200" smtClean="0">
                <a:solidFill>
                  <a:schemeClr val="tx2"/>
                </a:solidFill>
              </a:rPr>
              <a:t>Witold Kwaśnicki (INE, UWr), Notatki do wykładów</a:t>
            </a:r>
          </a:p>
        </p:txBody>
      </p:sp>
      <p:sp>
        <p:nvSpPr>
          <p:cNvPr id="307206" name="Rectangle 6"/>
          <p:cNvSpPr>
            <a:spLocks noGrp="1" noChangeArrowheads="1"/>
          </p:cNvSpPr>
          <p:nvPr>
            <p:ph type="title"/>
          </p:nvPr>
        </p:nvSpPr>
        <p:spPr/>
        <p:txBody>
          <a:bodyPr/>
          <a:lstStyle/>
          <a:p>
            <a:pPr eaLnBrk="1" hangingPunct="1"/>
            <a:r>
              <a:rPr lang="pl-PL" smtClean="0"/>
              <a:t>Rynkowa </a:t>
            </a:r>
            <a:r>
              <a:rPr lang="pl-PL" smtClean="0">
                <a:sym typeface="Wingdings" pitchFamily="2" charset="2"/>
              </a:rPr>
              <a:t>Etatystyczna</a:t>
            </a:r>
            <a:endParaRPr lang="pl-PL" smtClean="0"/>
          </a:p>
        </p:txBody>
      </p:sp>
      <p:pic>
        <p:nvPicPr>
          <p:cNvPr id="35844" name="Picture 5" descr="balicki1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258888" y="1301750"/>
            <a:ext cx="7561262" cy="4959350"/>
          </a:xfrm>
          <a:noFill/>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withEffect">
                                  <p:stCondLst>
                                    <p:cond delay="0"/>
                                  </p:stCondLst>
                                  <p:childTnLst>
                                    <p:set>
                                      <p:cBhvr>
                                        <p:cTn id="6" dur="1" fill="hold">
                                          <p:stCondLst>
                                            <p:cond delay="0"/>
                                          </p:stCondLst>
                                        </p:cTn>
                                        <p:tgtEl>
                                          <p:spTgt spid="307206"/>
                                        </p:tgtEl>
                                        <p:attrNameLst>
                                          <p:attrName>style.visibility</p:attrName>
                                        </p:attrNameLst>
                                      </p:cBhvr>
                                      <p:to>
                                        <p:strVal val="visible"/>
                                      </p:to>
                                    </p:set>
                                    <p:animEffect transition="in" filter="fade">
                                      <p:cBhvr>
                                        <p:cTn id="7" dur="1000"/>
                                        <p:tgtEl>
                                          <p:spTgt spid="307206"/>
                                        </p:tgtEl>
                                      </p:cBhvr>
                                    </p:animEffect>
                                    <p:anim calcmode="lin" valueType="num">
                                      <p:cBhvr>
                                        <p:cTn id="8" dur="1000" fill="hold"/>
                                        <p:tgtEl>
                                          <p:spTgt spid="307206"/>
                                        </p:tgtEl>
                                        <p:attrNameLst>
                                          <p:attrName>ppt_x</p:attrName>
                                        </p:attrNameLst>
                                      </p:cBhvr>
                                      <p:tavLst>
                                        <p:tav tm="0">
                                          <p:val>
                                            <p:strVal val="#ppt_x"/>
                                          </p:val>
                                        </p:tav>
                                        <p:tav tm="100000">
                                          <p:val>
                                            <p:strVal val="#ppt_x"/>
                                          </p:val>
                                        </p:tav>
                                      </p:tavLst>
                                    </p:anim>
                                    <p:anim calcmode="lin" valueType="num">
                                      <p:cBhvr>
                                        <p:cTn id="9" dur="898" decel="100000" fill="hold"/>
                                        <p:tgtEl>
                                          <p:spTgt spid="307206"/>
                                        </p:tgtEl>
                                        <p:attrNameLst>
                                          <p:attrName>ppt_y</p:attrName>
                                        </p:attrNameLst>
                                      </p:cBhvr>
                                      <p:tavLst>
                                        <p:tav tm="0">
                                          <p:val>
                                            <p:strVal val="#ppt_y+1"/>
                                          </p:val>
                                        </p:tav>
                                        <p:tav tm="100000">
                                          <p:val>
                                            <p:strVal val="#ppt_y-.03"/>
                                          </p:val>
                                        </p:tav>
                                      </p:tavLst>
                                    </p:anim>
                                    <p:anim calcmode="lin" valueType="num">
                                      <p:cBhvr>
                                        <p:cTn id="10" dur="100" accel="100000" fill="hold">
                                          <p:stCondLst>
                                            <p:cond delay="898"/>
                                          </p:stCondLst>
                                        </p:cTn>
                                        <p:tgtEl>
                                          <p:spTgt spid="30720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6" grpId="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Symbol zastępczy daty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200" smtClean="0">
                <a:solidFill>
                  <a:schemeClr val="tx2"/>
                </a:solidFill>
              </a:rPr>
              <a:t>Witold Kwaśnicki (INE, UWr), Notatki do wykładów</a:t>
            </a:r>
          </a:p>
        </p:txBody>
      </p:sp>
      <p:sp>
        <p:nvSpPr>
          <p:cNvPr id="310274" name="Rectangle 2"/>
          <p:cNvSpPr>
            <a:spLocks noGrp="1" noChangeArrowheads="1"/>
          </p:cNvSpPr>
          <p:nvPr>
            <p:ph type="title"/>
          </p:nvPr>
        </p:nvSpPr>
        <p:spPr/>
        <p:txBody>
          <a:bodyPr/>
          <a:lstStyle/>
          <a:p>
            <a:pPr eaLnBrk="1" hangingPunct="1"/>
            <a:r>
              <a:rPr lang="pl-PL" smtClean="0"/>
              <a:t>Ustrój stanowy </a:t>
            </a:r>
          </a:p>
        </p:txBody>
      </p:sp>
      <p:sp>
        <p:nvSpPr>
          <p:cNvPr id="310275" name="Rectangle 3"/>
          <p:cNvSpPr>
            <a:spLocks noGrp="1" noChangeArrowheads="1"/>
          </p:cNvSpPr>
          <p:nvPr>
            <p:ph type="body" idx="1"/>
          </p:nvPr>
        </p:nvSpPr>
        <p:spPr/>
        <p:txBody>
          <a:bodyPr/>
          <a:lstStyle/>
          <a:p>
            <a:pPr eaLnBrk="1" hangingPunct="1"/>
            <a:r>
              <a:rPr lang="pl-PL" sz="2800" smtClean="0"/>
              <a:t>wtedy kiedy jakaś część społeczeństwa, nie z uwagi na to, czym się zajmuje, lecz z racji pochodzenia, objęta jest na mocy prawa większą liczba zakazów prowadzenia i nakazów wykonywania czynności gospodarczych niż jej cześć pozostała. </a:t>
            </a:r>
          </a:p>
          <a:p>
            <a:pPr eaLnBrk="1" hangingPunct="1"/>
            <a:r>
              <a:rPr lang="pl-PL" sz="2800" smtClean="0"/>
              <a:t>Polska szlachecka (liberalna dla szlachty i restrykcyjna dla chłopstwa)</a:t>
            </a:r>
          </a:p>
          <a:p>
            <a:pPr eaLnBrk="1" hangingPunct="1"/>
            <a:r>
              <a:rPr lang="pl-PL" sz="2800" smtClean="0"/>
              <a:t>USA – biali cieszyli się wolnością a czarni byli niewolnikami.</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withEffect">
                                  <p:stCondLst>
                                    <p:cond delay="0"/>
                                  </p:stCondLst>
                                  <p:childTnLst>
                                    <p:set>
                                      <p:cBhvr>
                                        <p:cTn id="6" dur="1" fill="hold">
                                          <p:stCondLst>
                                            <p:cond delay="0"/>
                                          </p:stCondLst>
                                        </p:cTn>
                                        <p:tgtEl>
                                          <p:spTgt spid="310274"/>
                                        </p:tgtEl>
                                        <p:attrNameLst>
                                          <p:attrName>style.visibility</p:attrName>
                                        </p:attrNameLst>
                                      </p:cBhvr>
                                      <p:to>
                                        <p:strVal val="visible"/>
                                      </p:to>
                                    </p:set>
                                    <p:animEffect transition="in" filter="fade">
                                      <p:cBhvr>
                                        <p:cTn id="7" dur="1000"/>
                                        <p:tgtEl>
                                          <p:spTgt spid="310274"/>
                                        </p:tgtEl>
                                      </p:cBhvr>
                                    </p:animEffect>
                                    <p:anim calcmode="lin" valueType="num">
                                      <p:cBhvr>
                                        <p:cTn id="8" dur="1000" fill="hold"/>
                                        <p:tgtEl>
                                          <p:spTgt spid="310274"/>
                                        </p:tgtEl>
                                        <p:attrNameLst>
                                          <p:attrName>ppt_x</p:attrName>
                                        </p:attrNameLst>
                                      </p:cBhvr>
                                      <p:tavLst>
                                        <p:tav tm="0">
                                          <p:val>
                                            <p:strVal val="#ppt_x"/>
                                          </p:val>
                                        </p:tav>
                                        <p:tav tm="100000">
                                          <p:val>
                                            <p:strVal val="#ppt_x"/>
                                          </p:val>
                                        </p:tav>
                                      </p:tavLst>
                                    </p:anim>
                                    <p:anim calcmode="lin" valueType="num">
                                      <p:cBhvr>
                                        <p:cTn id="9" dur="898" decel="100000" fill="hold"/>
                                        <p:tgtEl>
                                          <p:spTgt spid="310274"/>
                                        </p:tgtEl>
                                        <p:attrNameLst>
                                          <p:attrName>ppt_y</p:attrName>
                                        </p:attrNameLst>
                                      </p:cBhvr>
                                      <p:tavLst>
                                        <p:tav tm="0">
                                          <p:val>
                                            <p:strVal val="#ppt_y+1"/>
                                          </p:val>
                                        </p:tav>
                                        <p:tav tm="100000">
                                          <p:val>
                                            <p:strVal val="#ppt_y-.03"/>
                                          </p:val>
                                        </p:tav>
                                      </p:tavLst>
                                    </p:anim>
                                    <p:anim calcmode="lin" valueType="num">
                                      <p:cBhvr>
                                        <p:cTn id="10" dur="100" accel="100000" fill="hold">
                                          <p:stCondLst>
                                            <p:cond delay="898"/>
                                          </p:stCondLst>
                                        </p:cTn>
                                        <p:tgtEl>
                                          <p:spTgt spid="310274"/>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310275">
                                            <p:txEl>
                                              <p:pRg st="0" end="0"/>
                                            </p:txEl>
                                          </p:spTgt>
                                        </p:tgtEl>
                                        <p:attrNameLst>
                                          <p:attrName>style.visibility</p:attrName>
                                        </p:attrNameLst>
                                      </p:cBhvr>
                                      <p:to>
                                        <p:strVal val="visible"/>
                                      </p:to>
                                    </p:set>
                                    <p:animEffect transition="in" filter="fade">
                                      <p:cBhvr>
                                        <p:cTn id="15" dur="1000"/>
                                        <p:tgtEl>
                                          <p:spTgt spid="310275">
                                            <p:txEl>
                                              <p:pRg st="0" end="0"/>
                                            </p:txEl>
                                          </p:spTgt>
                                        </p:tgtEl>
                                      </p:cBhvr>
                                    </p:animEffect>
                                    <p:anim calcmode="lin" valueType="num">
                                      <p:cBhvr>
                                        <p:cTn id="16" dur="1000" fill="hold"/>
                                        <p:tgtEl>
                                          <p:spTgt spid="310275">
                                            <p:txEl>
                                              <p:pRg st="0" end="0"/>
                                            </p:txEl>
                                          </p:spTgt>
                                        </p:tgtEl>
                                        <p:attrNameLst>
                                          <p:attrName>ppt_x</p:attrName>
                                        </p:attrNameLst>
                                      </p:cBhvr>
                                      <p:tavLst>
                                        <p:tav tm="0">
                                          <p:val>
                                            <p:strVal val="#ppt_x"/>
                                          </p:val>
                                        </p:tav>
                                        <p:tav tm="100000">
                                          <p:val>
                                            <p:strVal val="#ppt_x"/>
                                          </p:val>
                                        </p:tav>
                                      </p:tavLst>
                                    </p:anim>
                                    <p:anim calcmode="lin" valueType="num">
                                      <p:cBhvr>
                                        <p:cTn id="17" dur="898" decel="100000" fill="hold"/>
                                        <p:tgtEl>
                                          <p:spTgt spid="310275">
                                            <p:txEl>
                                              <p:pRg st="0" end="0"/>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898"/>
                                          </p:stCondLst>
                                        </p:cTn>
                                        <p:tgtEl>
                                          <p:spTgt spid="310275">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7" presetClass="entr" presetSubtype="0" fill="hold" grpId="0" nodeType="clickEffect">
                                  <p:stCondLst>
                                    <p:cond delay="0"/>
                                  </p:stCondLst>
                                  <p:childTnLst>
                                    <p:set>
                                      <p:cBhvr>
                                        <p:cTn id="22" dur="1" fill="hold">
                                          <p:stCondLst>
                                            <p:cond delay="0"/>
                                          </p:stCondLst>
                                        </p:cTn>
                                        <p:tgtEl>
                                          <p:spTgt spid="310275">
                                            <p:txEl>
                                              <p:pRg st="1" end="1"/>
                                            </p:txEl>
                                          </p:spTgt>
                                        </p:tgtEl>
                                        <p:attrNameLst>
                                          <p:attrName>style.visibility</p:attrName>
                                        </p:attrNameLst>
                                      </p:cBhvr>
                                      <p:to>
                                        <p:strVal val="visible"/>
                                      </p:to>
                                    </p:set>
                                    <p:animEffect transition="in" filter="fade">
                                      <p:cBhvr>
                                        <p:cTn id="23" dur="1000"/>
                                        <p:tgtEl>
                                          <p:spTgt spid="310275">
                                            <p:txEl>
                                              <p:pRg st="1" end="1"/>
                                            </p:txEl>
                                          </p:spTgt>
                                        </p:tgtEl>
                                      </p:cBhvr>
                                    </p:animEffect>
                                    <p:anim calcmode="lin" valueType="num">
                                      <p:cBhvr>
                                        <p:cTn id="24" dur="1000" fill="hold"/>
                                        <p:tgtEl>
                                          <p:spTgt spid="310275">
                                            <p:txEl>
                                              <p:pRg st="1" end="1"/>
                                            </p:txEl>
                                          </p:spTgt>
                                        </p:tgtEl>
                                        <p:attrNameLst>
                                          <p:attrName>ppt_x</p:attrName>
                                        </p:attrNameLst>
                                      </p:cBhvr>
                                      <p:tavLst>
                                        <p:tav tm="0">
                                          <p:val>
                                            <p:strVal val="#ppt_x"/>
                                          </p:val>
                                        </p:tav>
                                        <p:tav tm="100000">
                                          <p:val>
                                            <p:strVal val="#ppt_x"/>
                                          </p:val>
                                        </p:tav>
                                      </p:tavLst>
                                    </p:anim>
                                    <p:anim calcmode="lin" valueType="num">
                                      <p:cBhvr>
                                        <p:cTn id="25" dur="898" decel="100000" fill="hold"/>
                                        <p:tgtEl>
                                          <p:spTgt spid="310275">
                                            <p:txEl>
                                              <p:pRg st="1" end="1"/>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898"/>
                                          </p:stCondLst>
                                        </p:cTn>
                                        <p:tgtEl>
                                          <p:spTgt spid="310275">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37" presetClass="entr" presetSubtype="0" fill="hold" grpId="0" nodeType="clickEffect">
                                  <p:stCondLst>
                                    <p:cond delay="0"/>
                                  </p:stCondLst>
                                  <p:childTnLst>
                                    <p:set>
                                      <p:cBhvr>
                                        <p:cTn id="30" dur="1" fill="hold">
                                          <p:stCondLst>
                                            <p:cond delay="0"/>
                                          </p:stCondLst>
                                        </p:cTn>
                                        <p:tgtEl>
                                          <p:spTgt spid="310275">
                                            <p:txEl>
                                              <p:pRg st="2" end="2"/>
                                            </p:txEl>
                                          </p:spTgt>
                                        </p:tgtEl>
                                        <p:attrNameLst>
                                          <p:attrName>style.visibility</p:attrName>
                                        </p:attrNameLst>
                                      </p:cBhvr>
                                      <p:to>
                                        <p:strVal val="visible"/>
                                      </p:to>
                                    </p:set>
                                    <p:animEffect transition="in" filter="fade">
                                      <p:cBhvr>
                                        <p:cTn id="31" dur="1000"/>
                                        <p:tgtEl>
                                          <p:spTgt spid="310275">
                                            <p:txEl>
                                              <p:pRg st="2" end="2"/>
                                            </p:txEl>
                                          </p:spTgt>
                                        </p:tgtEl>
                                      </p:cBhvr>
                                    </p:animEffect>
                                    <p:anim calcmode="lin" valueType="num">
                                      <p:cBhvr>
                                        <p:cTn id="32" dur="1000" fill="hold"/>
                                        <p:tgtEl>
                                          <p:spTgt spid="310275">
                                            <p:txEl>
                                              <p:pRg st="2" end="2"/>
                                            </p:txEl>
                                          </p:spTgt>
                                        </p:tgtEl>
                                        <p:attrNameLst>
                                          <p:attrName>ppt_x</p:attrName>
                                        </p:attrNameLst>
                                      </p:cBhvr>
                                      <p:tavLst>
                                        <p:tav tm="0">
                                          <p:val>
                                            <p:strVal val="#ppt_x"/>
                                          </p:val>
                                        </p:tav>
                                        <p:tav tm="100000">
                                          <p:val>
                                            <p:strVal val="#ppt_x"/>
                                          </p:val>
                                        </p:tav>
                                      </p:tavLst>
                                    </p:anim>
                                    <p:anim calcmode="lin" valueType="num">
                                      <p:cBhvr>
                                        <p:cTn id="33" dur="898" decel="100000" fill="hold"/>
                                        <p:tgtEl>
                                          <p:spTgt spid="310275">
                                            <p:txEl>
                                              <p:pRg st="2" end="2"/>
                                            </p:txEl>
                                          </p:spTgt>
                                        </p:tgtEl>
                                        <p:attrNameLst>
                                          <p:attrName>ppt_y</p:attrName>
                                        </p:attrNameLst>
                                      </p:cBhvr>
                                      <p:tavLst>
                                        <p:tav tm="0">
                                          <p:val>
                                            <p:strVal val="#ppt_y+1"/>
                                          </p:val>
                                        </p:tav>
                                        <p:tav tm="100000">
                                          <p:val>
                                            <p:strVal val="#ppt_y-.03"/>
                                          </p:val>
                                        </p:tav>
                                      </p:tavLst>
                                    </p:anim>
                                    <p:anim calcmode="lin" valueType="num">
                                      <p:cBhvr>
                                        <p:cTn id="34" dur="100" accel="100000" fill="hold">
                                          <p:stCondLst>
                                            <p:cond delay="898"/>
                                          </p:stCondLst>
                                        </p:cTn>
                                        <p:tgtEl>
                                          <p:spTgt spid="310275">
                                            <p:txEl>
                                              <p:pRg st="2" end="2"/>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4" grpId="0"/>
      <p:bldP spid="310275"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Symbol zastępczy daty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200" smtClean="0">
                <a:solidFill>
                  <a:schemeClr val="tx2"/>
                </a:solidFill>
              </a:rPr>
              <a:t>Witold Kwaśnicki (INE, UWr), Notatki do wykładów</a:t>
            </a:r>
          </a:p>
        </p:txBody>
      </p:sp>
      <p:sp>
        <p:nvSpPr>
          <p:cNvPr id="311298" name="Rectangle 2"/>
          <p:cNvSpPr>
            <a:spLocks noGrp="1" noChangeArrowheads="1"/>
          </p:cNvSpPr>
          <p:nvPr>
            <p:ph type="title"/>
          </p:nvPr>
        </p:nvSpPr>
        <p:spPr/>
        <p:txBody>
          <a:bodyPr/>
          <a:lstStyle/>
          <a:p>
            <a:pPr eaLnBrk="1" hangingPunct="1"/>
            <a:r>
              <a:rPr lang="pl-PL" sz="2800" smtClean="0"/>
              <a:t>Klasyfikacja ustrojów gospodarczych </a:t>
            </a:r>
          </a:p>
        </p:txBody>
      </p:sp>
      <p:pic>
        <p:nvPicPr>
          <p:cNvPr id="37892" name="Picture 4" descr="Bielicki1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187450" y="1412875"/>
            <a:ext cx="6983413" cy="5154613"/>
          </a:xfrm>
          <a:noFill/>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withEffect">
                                  <p:stCondLst>
                                    <p:cond delay="0"/>
                                  </p:stCondLst>
                                  <p:childTnLst>
                                    <p:set>
                                      <p:cBhvr>
                                        <p:cTn id="6" dur="1" fill="hold">
                                          <p:stCondLst>
                                            <p:cond delay="0"/>
                                          </p:stCondLst>
                                        </p:cTn>
                                        <p:tgtEl>
                                          <p:spTgt spid="311298"/>
                                        </p:tgtEl>
                                        <p:attrNameLst>
                                          <p:attrName>style.visibility</p:attrName>
                                        </p:attrNameLst>
                                      </p:cBhvr>
                                      <p:to>
                                        <p:strVal val="visible"/>
                                      </p:to>
                                    </p:set>
                                    <p:animEffect transition="in" filter="fade">
                                      <p:cBhvr>
                                        <p:cTn id="7" dur="1000"/>
                                        <p:tgtEl>
                                          <p:spTgt spid="311298"/>
                                        </p:tgtEl>
                                      </p:cBhvr>
                                    </p:animEffect>
                                    <p:anim calcmode="lin" valueType="num">
                                      <p:cBhvr>
                                        <p:cTn id="8" dur="1000" fill="hold"/>
                                        <p:tgtEl>
                                          <p:spTgt spid="311298"/>
                                        </p:tgtEl>
                                        <p:attrNameLst>
                                          <p:attrName>ppt_x</p:attrName>
                                        </p:attrNameLst>
                                      </p:cBhvr>
                                      <p:tavLst>
                                        <p:tav tm="0">
                                          <p:val>
                                            <p:strVal val="#ppt_x"/>
                                          </p:val>
                                        </p:tav>
                                        <p:tav tm="100000">
                                          <p:val>
                                            <p:strVal val="#ppt_x"/>
                                          </p:val>
                                        </p:tav>
                                      </p:tavLst>
                                    </p:anim>
                                    <p:anim calcmode="lin" valueType="num">
                                      <p:cBhvr>
                                        <p:cTn id="9" dur="898" decel="100000" fill="hold"/>
                                        <p:tgtEl>
                                          <p:spTgt spid="311298"/>
                                        </p:tgtEl>
                                        <p:attrNameLst>
                                          <p:attrName>ppt_y</p:attrName>
                                        </p:attrNameLst>
                                      </p:cBhvr>
                                      <p:tavLst>
                                        <p:tav tm="0">
                                          <p:val>
                                            <p:strVal val="#ppt_y+1"/>
                                          </p:val>
                                        </p:tav>
                                        <p:tav tm="100000">
                                          <p:val>
                                            <p:strVal val="#ppt_y-.03"/>
                                          </p:val>
                                        </p:tav>
                                      </p:tavLst>
                                    </p:anim>
                                    <p:anim calcmode="lin" valueType="num">
                                      <p:cBhvr>
                                        <p:cTn id="10" dur="100" accel="100000" fill="hold">
                                          <p:stCondLst>
                                            <p:cond delay="898"/>
                                          </p:stCondLst>
                                        </p:cTn>
                                        <p:tgtEl>
                                          <p:spTgt spid="31129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298" grpId="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Symbol zastępczy daty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200" smtClean="0">
                <a:solidFill>
                  <a:schemeClr val="tx2"/>
                </a:solidFill>
              </a:rPr>
              <a:t>Witold Kwaśnicki (INE, UWr), Notatki do wykładów</a:t>
            </a:r>
          </a:p>
        </p:txBody>
      </p:sp>
      <p:sp>
        <p:nvSpPr>
          <p:cNvPr id="314370" name="Rectangle 2"/>
          <p:cNvSpPr>
            <a:spLocks noGrp="1" noChangeArrowheads="1"/>
          </p:cNvSpPr>
          <p:nvPr>
            <p:ph type="title"/>
          </p:nvPr>
        </p:nvSpPr>
        <p:spPr/>
        <p:txBody>
          <a:bodyPr/>
          <a:lstStyle/>
          <a:p>
            <a:pPr eaLnBrk="1" hangingPunct="1"/>
            <a:r>
              <a:rPr lang="en-US" sz="1700" smtClean="0"/>
              <a:t>János Korani (2000), ‘What the Change of System From Socialism to capitalism Does and Does Not Mean”, </a:t>
            </a:r>
            <a:r>
              <a:rPr lang="en-US" sz="1700" i="1" smtClean="0"/>
              <a:t>Journal of Economic Perspective</a:t>
            </a:r>
            <a:r>
              <a:rPr lang="pl-PL" sz="1700" i="1" smtClean="0"/>
              <a:t>s</a:t>
            </a:r>
            <a:r>
              <a:rPr lang="en-US" sz="1700" i="1" smtClean="0"/>
              <a:t> Vol. 14 (1), Winter p. 27-42.</a:t>
            </a:r>
            <a:r>
              <a:rPr lang="pl-PL" sz="1700" smtClean="0"/>
              <a:t> </a:t>
            </a:r>
          </a:p>
        </p:txBody>
      </p:sp>
      <p:pic>
        <p:nvPicPr>
          <p:cNvPr id="38916" name="Picture 4" descr="kornai socjalizm kapitaliz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27088" y="1381125"/>
            <a:ext cx="8066087" cy="4635500"/>
          </a:xfrm>
          <a:noFill/>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withEffect">
                                  <p:stCondLst>
                                    <p:cond delay="0"/>
                                  </p:stCondLst>
                                  <p:childTnLst>
                                    <p:set>
                                      <p:cBhvr>
                                        <p:cTn id="6" dur="1" fill="hold">
                                          <p:stCondLst>
                                            <p:cond delay="0"/>
                                          </p:stCondLst>
                                        </p:cTn>
                                        <p:tgtEl>
                                          <p:spTgt spid="314370"/>
                                        </p:tgtEl>
                                        <p:attrNameLst>
                                          <p:attrName>style.visibility</p:attrName>
                                        </p:attrNameLst>
                                      </p:cBhvr>
                                      <p:to>
                                        <p:strVal val="visible"/>
                                      </p:to>
                                    </p:set>
                                    <p:animEffect transition="in" filter="fade">
                                      <p:cBhvr>
                                        <p:cTn id="7" dur="1000"/>
                                        <p:tgtEl>
                                          <p:spTgt spid="314370"/>
                                        </p:tgtEl>
                                      </p:cBhvr>
                                    </p:animEffect>
                                    <p:anim calcmode="lin" valueType="num">
                                      <p:cBhvr>
                                        <p:cTn id="8" dur="1000" fill="hold"/>
                                        <p:tgtEl>
                                          <p:spTgt spid="314370"/>
                                        </p:tgtEl>
                                        <p:attrNameLst>
                                          <p:attrName>ppt_x</p:attrName>
                                        </p:attrNameLst>
                                      </p:cBhvr>
                                      <p:tavLst>
                                        <p:tav tm="0">
                                          <p:val>
                                            <p:strVal val="#ppt_x"/>
                                          </p:val>
                                        </p:tav>
                                        <p:tav tm="100000">
                                          <p:val>
                                            <p:strVal val="#ppt_x"/>
                                          </p:val>
                                        </p:tav>
                                      </p:tavLst>
                                    </p:anim>
                                    <p:anim calcmode="lin" valueType="num">
                                      <p:cBhvr>
                                        <p:cTn id="9" dur="898" decel="100000" fill="hold"/>
                                        <p:tgtEl>
                                          <p:spTgt spid="314370"/>
                                        </p:tgtEl>
                                        <p:attrNameLst>
                                          <p:attrName>ppt_y</p:attrName>
                                        </p:attrNameLst>
                                      </p:cBhvr>
                                      <p:tavLst>
                                        <p:tav tm="0">
                                          <p:val>
                                            <p:strVal val="#ppt_y+1"/>
                                          </p:val>
                                        </p:tav>
                                        <p:tav tm="100000">
                                          <p:val>
                                            <p:strVal val="#ppt_y-.03"/>
                                          </p:val>
                                        </p:tav>
                                      </p:tavLst>
                                    </p:anim>
                                    <p:anim calcmode="lin" valueType="num">
                                      <p:cBhvr>
                                        <p:cTn id="10" dur="100" accel="100000" fill="hold">
                                          <p:stCondLst>
                                            <p:cond delay="898"/>
                                          </p:stCondLst>
                                        </p:cTn>
                                        <p:tgtEl>
                                          <p:spTgt spid="314370"/>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0" grpId="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Symbol zastępczy daty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200" smtClean="0">
                <a:solidFill>
                  <a:schemeClr val="tx2"/>
                </a:solidFill>
              </a:rPr>
              <a:t>Witold Kwaśnicki (INE, UWr), Notatki do wykładów</a:t>
            </a:r>
          </a:p>
        </p:txBody>
      </p:sp>
      <p:sp>
        <p:nvSpPr>
          <p:cNvPr id="322565" name="Rectangle 5"/>
          <p:cNvSpPr>
            <a:spLocks noGrp="1" noChangeArrowheads="1"/>
          </p:cNvSpPr>
          <p:nvPr>
            <p:ph type="title"/>
          </p:nvPr>
        </p:nvSpPr>
        <p:spPr/>
        <p:txBody>
          <a:bodyPr/>
          <a:lstStyle/>
          <a:p>
            <a:pPr eaLnBrk="1" hangingPunct="1"/>
            <a:r>
              <a:rPr lang="pl-PL" smtClean="0"/>
              <a:t>Papier toaletowy!</a:t>
            </a:r>
          </a:p>
        </p:txBody>
      </p:sp>
      <p:pic>
        <p:nvPicPr>
          <p:cNvPr id="5124" name="Picture 8" descr="papier_toaletowy_kolejka_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476375" y="1484313"/>
            <a:ext cx="5832475" cy="5251450"/>
          </a:xfrm>
          <a:noFill/>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withEffect">
                                  <p:stCondLst>
                                    <p:cond delay="0"/>
                                  </p:stCondLst>
                                  <p:childTnLst>
                                    <p:set>
                                      <p:cBhvr>
                                        <p:cTn id="6" dur="1" fill="hold">
                                          <p:stCondLst>
                                            <p:cond delay="0"/>
                                          </p:stCondLst>
                                        </p:cTn>
                                        <p:tgtEl>
                                          <p:spTgt spid="322565"/>
                                        </p:tgtEl>
                                        <p:attrNameLst>
                                          <p:attrName>style.visibility</p:attrName>
                                        </p:attrNameLst>
                                      </p:cBhvr>
                                      <p:to>
                                        <p:strVal val="visible"/>
                                      </p:to>
                                    </p:set>
                                    <p:animEffect transition="in" filter="fade">
                                      <p:cBhvr>
                                        <p:cTn id="7" dur="1000"/>
                                        <p:tgtEl>
                                          <p:spTgt spid="322565"/>
                                        </p:tgtEl>
                                      </p:cBhvr>
                                    </p:animEffect>
                                    <p:anim calcmode="lin" valueType="num">
                                      <p:cBhvr>
                                        <p:cTn id="8" dur="1000" fill="hold"/>
                                        <p:tgtEl>
                                          <p:spTgt spid="322565"/>
                                        </p:tgtEl>
                                        <p:attrNameLst>
                                          <p:attrName>ppt_x</p:attrName>
                                        </p:attrNameLst>
                                      </p:cBhvr>
                                      <p:tavLst>
                                        <p:tav tm="0">
                                          <p:val>
                                            <p:strVal val="#ppt_x"/>
                                          </p:val>
                                        </p:tav>
                                        <p:tav tm="100000">
                                          <p:val>
                                            <p:strVal val="#ppt_x"/>
                                          </p:val>
                                        </p:tav>
                                      </p:tavLst>
                                    </p:anim>
                                    <p:anim calcmode="lin" valueType="num">
                                      <p:cBhvr>
                                        <p:cTn id="9" dur="898" decel="100000" fill="hold"/>
                                        <p:tgtEl>
                                          <p:spTgt spid="322565"/>
                                        </p:tgtEl>
                                        <p:attrNameLst>
                                          <p:attrName>ppt_y</p:attrName>
                                        </p:attrNameLst>
                                      </p:cBhvr>
                                      <p:tavLst>
                                        <p:tav tm="0">
                                          <p:val>
                                            <p:strVal val="#ppt_y+1"/>
                                          </p:val>
                                        </p:tav>
                                        <p:tav tm="100000">
                                          <p:val>
                                            <p:strVal val="#ppt_y-.03"/>
                                          </p:val>
                                        </p:tav>
                                      </p:tavLst>
                                    </p:anim>
                                    <p:anim calcmode="lin" valueType="num">
                                      <p:cBhvr>
                                        <p:cTn id="10" dur="100" accel="100000" fill="hold">
                                          <p:stCondLst>
                                            <p:cond delay="898"/>
                                          </p:stCondLst>
                                        </p:cTn>
                                        <p:tgtEl>
                                          <p:spTgt spid="32256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5" grpId="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Symbol zastępczy daty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200" smtClean="0">
                <a:solidFill>
                  <a:schemeClr val="tx2"/>
                </a:solidFill>
              </a:rPr>
              <a:t>Witold Kwaśnicki (INE, UWr), Notatki do wykładów</a:t>
            </a:r>
          </a:p>
        </p:txBody>
      </p:sp>
      <p:sp>
        <p:nvSpPr>
          <p:cNvPr id="283655" name="Rectangle 7"/>
          <p:cNvSpPr>
            <a:spLocks noGrp="1" noChangeArrowheads="1"/>
          </p:cNvSpPr>
          <p:nvPr>
            <p:ph type="title"/>
          </p:nvPr>
        </p:nvSpPr>
        <p:spPr>
          <a:xfrm>
            <a:off x="971550" y="2492375"/>
            <a:ext cx="2665413" cy="1143000"/>
          </a:xfrm>
        </p:spPr>
        <p:txBody>
          <a:bodyPr/>
          <a:lstStyle/>
          <a:p>
            <a:pPr eaLnBrk="1" hangingPunct="1"/>
            <a:r>
              <a:rPr lang="pl-PL" sz="2800" smtClean="0"/>
              <a:t>Gospodarka planowa</a:t>
            </a:r>
          </a:p>
        </p:txBody>
      </p:sp>
      <p:pic>
        <p:nvPicPr>
          <p:cNvPr id="39940" name="Picture 4" descr="stachanowcy i planisci"/>
          <p:cNvPicPr>
            <a:picLocks noGrp="1" noChangeAspect="1" noChangeArrowheads="1"/>
          </p:cNvPicPr>
          <p:nvPr>
            <p:ph idx="4294967295"/>
          </p:nvPr>
        </p:nvPicPr>
        <p:blipFill>
          <a:blip r:embed="rId2" cstate="print">
            <a:extLst>
              <a:ext uri="{28A0092B-C50C-407E-A947-70E740481C1C}">
                <a14:useLocalDpi xmlns:a14="http://schemas.microsoft.com/office/drawing/2010/main" val="0"/>
              </a:ext>
            </a:extLst>
          </a:blip>
          <a:srcRect/>
          <a:stretch>
            <a:fillRect/>
          </a:stretch>
        </p:blipFill>
        <p:spPr>
          <a:xfrm>
            <a:off x="4208463" y="0"/>
            <a:ext cx="4935537" cy="6858000"/>
          </a:xfrm>
          <a:noFill/>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withEffect">
                                  <p:stCondLst>
                                    <p:cond delay="0"/>
                                  </p:stCondLst>
                                  <p:childTnLst>
                                    <p:set>
                                      <p:cBhvr>
                                        <p:cTn id="6" dur="1" fill="hold">
                                          <p:stCondLst>
                                            <p:cond delay="0"/>
                                          </p:stCondLst>
                                        </p:cTn>
                                        <p:tgtEl>
                                          <p:spTgt spid="283655"/>
                                        </p:tgtEl>
                                        <p:attrNameLst>
                                          <p:attrName>style.visibility</p:attrName>
                                        </p:attrNameLst>
                                      </p:cBhvr>
                                      <p:to>
                                        <p:strVal val="visible"/>
                                      </p:to>
                                    </p:set>
                                    <p:animEffect transition="in" filter="fade">
                                      <p:cBhvr>
                                        <p:cTn id="7" dur="1000"/>
                                        <p:tgtEl>
                                          <p:spTgt spid="283655"/>
                                        </p:tgtEl>
                                      </p:cBhvr>
                                    </p:animEffect>
                                    <p:anim calcmode="lin" valueType="num">
                                      <p:cBhvr>
                                        <p:cTn id="8" dur="1000" fill="hold"/>
                                        <p:tgtEl>
                                          <p:spTgt spid="283655"/>
                                        </p:tgtEl>
                                        <p:attrNameLst>
                                          <p:attrName>ppt_x</p:attrName>
                                        </p:attrNameLst>
                                      </p:cBhvr>
                                      <p:tavLst>
                                        <p:tav tm="0">
                                          <p:val>
                                            <p:strVal val="#ppt_x"/>
                                          </p:val>
                                        </p:tav>
                                        <p:tav tm="100000">
                                          <p:val>
                                            <p:strVal val="#ppt_x"/>
                                          </p:val>
                                        </p:tav>
                                      </p:tavLst>
                                    </p:anim>
                                    <p:anim calcmode="lin" valueType="num">
                                      <p:cBhvr>
                                        <p:cTn id="9" dur="898" decel="100000" fill="hold"/>
                                        <p:tgtEl>
                                          <p:spTgt spid="283655"/>
                                        </p:tgtEl>
                                        <p:attrNameLst>
                                          <p:attrName>ppt_y</p:attrName>
                                        </p:attrNameLst>
                                      </p:cBhvr>
                                      <p:tavLst>
                                        <p:tav tm="0">
                                          <p:val>
                                            <p:strVal val="#ppt_y+1"/>
                                          </p:val>
                                        </p:tav>
                                        <p:tav tm="100000">
                                          <p:val>
                                            <p:strVal val="#ppt_y-.03"/>
                                          </p:val>
                                        </p:tav>
                                      </p:tavLst>
                                    </p:anim>
                                    <p:anim calcmode="lin" valueType="num">
                                      <p:cBhvr>
                                        <p:cTn id="10" dur="100" accel="100000" fill="hold">
                                          <p:stCondLst>
                                            <p:cond delay="898"/>
                                          </p:stCondLst>
                                        </p:cTn>
                                        <p:tgtEl>
                                          <p:spTgt spid="28365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5" grpId="0"/>
    </p:bldLst>
  </p:timing>
</p:sld>
</file>

<file path=ppt/slides/slide3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graphicFrame>
        <p:nvGraphicFramePr>
          <p:cNvPr id="277546" name="Group 42"/>
          <p:cNvGraphicFramePr>
            <a:graphicFrameLocks noGrp="1"/>
          </p:cNvGraphicFramePr>
          <p:nvPr>
            <p:ph idx="4294967295"/>
          </p:nvPr>
        </p:nvGraphicFramePr>
        <p:xfrm>
          <a:off x="468313" y="404813"/>
          <a:ext cx="8343900" cy="5761037"/>
        </p:xfrm>
        <a:graphic>
          <a:graphicData uri="http://schemas.openxmlformats.org/drawingml/2006/table">
            <a:tbl>
              <a:tblPr/>
              <a:tblGrid>
                <a:gridCol w="1368425"/>
                <a:gridCol w="1944687"/>
                <a:gridCol w="3240088"/>
                <a:gridCol w="1790700"/>
              </a:tblGrid>
              <a:tr h="8747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pl-PL" sz="1800" b="0" i="0" u="none" strike="noStrike" cap="none" normalizeH="0" baseline="0" smtClean="0">
                        <a:ln>
                          <a:noFill/>
                        </a:ln>
                        <a:solidFill>
                          <a:schemeClr val="tx1"/>
                        </a:solidFill>
                        <a:effectLst/>
                        <a:latin typeface="Tahoma" pitchFamily="34" charset="0"/>
                      </a:endParaRPr>
                    </a:p>
                  </a:txBody>
                  <a:tcPr horzOverflow="overflow">
                    <a:lnL cap="flat">
                      <a:noFill/>
                    </a:lnL>
                    <a:lnR w="12700" cap="flat" cmpd="sng" algn="ctr">
                      <a:solidFill>
                        <a:schemeClr val="tx1"/>
                      </a:solidFill>
                      <a:prstDash val="solid"/>
                      <a:miter lim="800000"/>
                      <a:headEnd type="none" w="med" len="med"/>
                      <a:tailEnd type="none" w="med" len="med"/>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l-PL" sz="1800" b="0" i="1" u="none" strike="noStrike" cap="none" normalizeH="0" baseline="0" smtClean="0">
                          <a:ln>
                            <a:noFill/>
                          </a:ln>
                          <a:solidFill>
                            <a:schemeClr val="tx1"/>
                          </a:solidFill>
                          <a:effectLst/>
                          <a:latin typeface="Tahoma" pitchFamily="34" charset="0"/>
                        </a:rPr>
                        <a:t>Gospodarka liberalna</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l-PL" sz="1800" b="0" i="1" u="none" strike="noStrike" cap="none" normalizeH="0" baseline="0" smtClean="0">
                          <a:ln>
                            <a:noFill/>
                          </a:ln>
                          <a:solidFill>
                            <a:schemeClr val="tx1"/>
                          </a:solidFill>
                          <a:effectLst/>
                          <a:latin typeface="Tahoma" pitchFamily="34" charset="0"/>
                        </a:rPr>
                        <a:t>Społeczna gospodarka rynkowa</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l-PL" sz="1800" b="0" i="1" u="none" strike="noStrike" cap="none" normalizeH="0" baseline="0" smtClean="0">
                          <a:ln>
                            <a:noFill/>
                          </a:ln>
                          <a:solidFill>
                            <a:schemeClr val="tx1"/>
                          </a:solidFill>
                          <a:effectLst/>
                          <a:latin typeface="Tahoma" pitchFamily="34" charset="0"/>
                        </a:rPr>
                        <a:t>Realny socjalizm</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8923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l-PL" sz="1800" b="1" i="1" u="none" strike="noStrike" cap="none" normalizeH="0" baseline="0" smtClean="0">
                          <a:ln>
                            <a:noFill/>
                          </a:ln>
                          <a:solidFill>
                            <a:srgbClr val="000000"/>
                          </a:solidFill>
                          <a:effectLst/>
                          <a:latin typeface="Tahoma" pitchFamily="34" charset="0"/>
                        </a:rPr>
                        <a:t>Kapitał</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l-PL" sz="1800" b="0" i="0" u="none" strike="noStrike" cap="none" normalizeH="0" baseline="0" smtClean="0">
                          <a:ln>
                            <a:noFill/>
                          </a:ln>
                          <a:solidFill>
                            <a:schemeClr val="tx1"/>
                          </a:solidFill>
                          <a:effectLst/>
                          <a:latin typeface="Tahoma" pitchFamily="34" charset="0"/>
                        </a:rPr>
                        <a:t>Wprowadzany do obrotu przez inwestorów prywatnych i instytucje pożyczkowe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l-PL" sz="1800" b="0" i="0" u="none" strike="noStrike" cap="none" normalizeH="0" baseline="0" smtClean="0">
                          <a:ln>
                            <a:noFill/>
                          </a:ln>
                          <a:solidFill>
                            <a:schemeClr val="tx1"/>
                          </a:solidFill>
                          <a:effectLst/>
                          <a:latin typeface="Tahoma" pitchFamily="34" charset="0"/>
                        </a:rPr>
                        <a:t>Obligacje i kontrakty państwowe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l-PL" sz="1800" b="0" i="0" u="none" strike="noStrike" cap="none" normalizeH="0" baseline="0" smtClean="0">
                          <a:ln>
                            <a:noFill/>
                          </a:ln>
                          <a:solidFill>
                            <a:schemeClr val="tx1"/>
                          </a:solidFill>
                          <a:effectLst/>
                          <a:latin typeface="Tahoma" pitchFamily="34" charset="0"/>
                        </a:rPr>
                        <a:t>Opodatkowanie produkcji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99402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l-PL" sz="1800" b="1" i="1" u="none" strike="noStrike" cap="none" normalizeH="0" baseline="0" smtClean="0">
                          <a:ln>
                            <a:noFill/>
                          </a:ln>
                          <a:solidFill>
                            <a:schemeClr val="tx1"/>
                          </a:solidFill>
                          <a:effectLst/>
                          <a:latin typeface="Tahoma" pitchFamily="34" charset="0"/>
                        </a:rPr>
                        <a:t>Własność</a:t>
                      </a:r>
                      <a:r>
                        <a:rPr kumimoji="0" lang="pl-PL" sz="1800" b="0" i="0" u="none" strike="noStrike" cap="none" normalizeH="0" baseline="0" smtClean="0">
                          <a:ln>
                            <a:noFill/>
                          </a:ln>
                          <a:solidFill>
                            <a:schemeClr val="tx1"/>
                          </a:solidFill>
                          <a:effectLst/>
                          <a:latin typeface="Tahoma" pitchFamily="34" charset="0"/>
                        </a:rPr>
                        <a:t> </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l-PL" sz="1800" b="0" i="0" u="none" strike="noStrike" cap="none" normalizeH="0" baseline="0" smtClean="0">
                          <a:ln>
                            <a:noFill/>
                          </a:ln>
                          <a:solidFill>
                            <a:schemeClr val="tx1"/>
                          </a:solidFill>
                          <a:effectLst/>
                          <a:latin typeface="Tahoma" pitchFamily="34" charset="0"/>
                        </a:rPr>
                        <a:t>Własność prywatna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l-PL" sz="1800" b="0" i="0" u="none" strike="noStrike" cap="none" normalizeH="0" baseline="0" smtClean="0">
                          <a:ln>
                            <a:noFill/>
                          </a:ln>
                          <a:solidFill>
                            <a:schemeClr val="tx1"/>
                          </a:solidFill>
                          <a:effectLst/>
                          <a:latin typeface="Tahoma" pitchFamily="34" charset="0"/>
                        </a:rPr>
                        <a:t>Podstawowe gałęzie produkcji pod ścisła kontrolą państwa (znacjonalizowane) (np. przemysł zbrojeniowy, transport kolejowy, energetyka, łączność przemysł wydobywczy).</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l-PL" sz="1800" b="0" i="0" u="none" strike="noStrike" cap="none" normalizeH="0" baseline="0" smtClean="0">
                          <a:ln>
                            <a:noFill/>
                          </a:ln>
                          <a:solidFill>
                            <a:schemeClr val="tx1"/>
                          </a:solidFill>
                          <a:effectLst/>
                          <a:latin typeface="Tahoma" pitchFamily="34" charset="0"/>
                        </a:rPr>
                        <a:t>Pozostałe gałęzie produkcji prywatne, spółdzielcze lub samorządowe (komunalne)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l-PL" sz="1800" b="0" i="0" u="none" strike="noStrike" cap="none" normalizeH="0" baseline="0" smtClean="0">
                          <a:ln>
                            <a:noFill/>
                          </a:ln>
                          <a:solidFill>
                            <a:schemeClr val="tx1"/>
                          </a:solidFill>
                          <a:effectLst/>
                          <a:latin typeface="Tahoma" pitchFamily="34" charset="0"/>
                        </a:rPr>
                        <a:t>Państwo praktycznie jedynym właścicielem środków produkcji.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p:wipe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graphicFrame>
        <p:nvGraphicFramePr>
          <p:cNvPr id="279606" name="Group 54"/>
          <p:cNvGraphicFramePr>
            <a:graphicFrameLocks noGrp="1"/>
          </p:cNvGraphicFramePr>
          <p:nvPr>
            <p:ph idx="4294967295"/>
          </p:nvPr>
        </p:nvGraphicFramePr>
        <p:xfrm>
          <a:off x="0" y="188913"/>
          <a:ext cx="8893175" cy="6391274"/>
        </p:xfrm>
        <a:graphic>
          <a:graphicData uri="http://schemas.openxmlformats.org/drawingml/2006/table">
            <a:tbl>
              <a:tblPr/>
              <a:tblGrid>
                <a:gridCol w="1763713"/>
                <a:gridCol w="1765300"/>
                <a:gridCol w="2763837"/>
                <a:gridCol w="2600325"/>
              </a:tblGrid>
              <a:tr h="71920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pl-PL" sz="1800" b="0" i="0" u="none" strike="noStrike" cap="none" normalizeH="0" baseline="0" smtClean="0">
                        <a:ln>
                          <a:noFill/>
                        </a:ln>
                        <a:solidFill>
                          <a:schemeClr val="tx1"/>
                        </a:solidFill>
                        <a:effectLst/>
                        <a:latin typeface="Tahoma" pitchFamily="34" charset="0"/>
                      </a:endParaRPr>
                    </a:p>
                  </a:txBody>
                  <a:tcPr marT="45725" marB="45725" horzOverflow="overflow">
                    <a:lnL cap="flat">
                      <a:noFill/>
                    </a:lnL>
                    <a:lnR w="12700" cap="flat" cmpd="sng" algn="ctr">
                      <a:solidFill>
                        <a:schemeClr val="tx1"/>
                      </a:solidFill>
                      <a:prstDash val="solid"/>
                      <a:miter lim="800000"/>
                      <a:headEnd type="none" w="med" len="med"/>
                      <a:tailEnd type="none" w="med" len="med"/>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l-PL" sz="1800" b="0" i="1" u="none" strike="noStrike" cap="none" normalizeH="0" baseline="0" smtClean="0">
                          <a:ln>
                            <a:noFill/>
                          </a:ln>
                          <a:solidFill>
                            <a:schemeClr val="tx1"/>
                          </a:solidFill>
                          <a:effectLst/>
                          <a:latin typeface="Tahoma" pitchFamily="34" charset="0"/>
                        </a:rPr>
                        <a:t>Gospodarka liberalna</a:t>
                      </a:r>
                    </a:p>
                  </a:txBody>
                  <a:tcPr marT="45725" marB="457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l-PL" sz="1800" b="0" i="1" u="none" strike="noStrike" cap="none" normalizeH="0" baseline="0" smtClean="0">
                          <a:ln>
                            <a:noFill/>
                          </a:ln>
                          <a:solidFill>
                            <a:schemeClr val="tx1"/>
                          </a:solidFill>
                          <a:effectLst/>
                          <a:latin typeface="Tahoma" pitchFamily="34" charset="0"/>
                        </a:rPr>
                        <a:t>Społeczna gospodarka rynkowa</a:t>
                      </a:r>
                    </a:p>
                  </a:txBody>
                  <a:tcPr marT="45725" marB="457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l-PL" sz="1800" b="0" i="1" u="none" strike="noStrike" cap="none" normalizeH="0" baseline="0" smtClean="0">
                          <a:ln>
                            <a:noFill/>
                          </a:ln>
                          <a:solidFill>
                            <a:schemeClr val="tx1"/>
                          </a:solidFill>
                          <a:effectLst/>
                          <a:latin typeface="Tahoma" pitchFamily="34" charset="0"/>
                        </a:rPr>
                        <a:t>Realny socjalizm</a:t>
                      </a:r>
                    </a:p>
                  </a:txBody>
                  <a:tcPr marT="45725" marB="457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83714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l-PL" sz="1800" b="1" i="0" u="none" strike="noStrike" cap="none" normalizeH="0" baseline="0" smtClean="0">
                          <a:ln>
                            <a:noFill/>
                          </a:ln>
                          <a:solidFill>
                            <a:schemeClr val="tx1"/>
                          </a:solidFill>
                          <a:effectLst/>
                          <a:latin typeface="Tahoma" pitchFamily="34" charset="0"/>
                        </a:rPr>
                        <a:t>Ryzyko i finansowanie strat</a:t>
                      </a:r>
                      <a:r>
                        <a:rPr kumimoji="0" lang="pl-PL" sz="1800" b="0" i="0" u="none" strike="noStrike" cap="none" normalizeH="0" baseline="0" smtClean="0">
                          <a:ln>
                            <a:noFill/>
                          </a:ln>
                          <a:solidFill>
                            <a:schemeClr val="tx1"/>
                          </a:solidFill>
                          <a:effectLst/>
                          <a:latin typeface="Tahoma" pitchFamily="34" charset="0"/>
                        </a:rPr>
                        <a:t> </a:t>
                      </a:r>
                    </a:p>
                  </a:txBody>
                  <a:tcPr marT="45725" marB="457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l-PL" sz="1800" b="0" i="0" u="none" strike="noStrike" cap="none" normalizeH="0" baseline="0" smtClean="0">
                          <a:ln>
                            <a:noFill/>
                          </a:ln>
                          <a:solidFill>
                            <a:schemeClr val="tx1"/>
                          </a:solidFill>
                          <a:effectLst/>
                          <a:latin typeface="Tahoma" pitchFamily="34" charset="0"/>
                        </a:rPr>
                        <a:t>ponoszone przez prywatnych właścicieli </a:t>
                      </a:r>
                    </a:p>
                  </a:txBody>
                  <a:tcPr marT="45725" marB="457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l-PL" sz="1800" b="0" i="0" u="none" strike="noStrike" cap="none" normalizeH="0" baseline="0" smtClean="0">
                          <a:ln>
                            <a:noFill/>
                          </a:ln>
                          <a:solidFill>
                            <a:schemeClr val="tx1"/>
                          </a:solidFill>
                          <a:effectLst/>
                          <a:latin typeface="Tahoma" pitchFamily="34" charset="0"/>
                        </a:rPr>
                        <a:t>Straty sektora państwowego finansowane  przez obywateli poprzez podatki i wzrost cen. W innych sektorach przez właścicieli (osoby prywatne, spółdzielni samorządy) </a:t>
                      </a:r>
                    </a:p>
                  </a:txBody>
                  <a:tcPr marT="45725" marB="457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l-PL" sz="1800" b="0" i="0" u="none" strike="noStrike" cap="none" normalizeH="0" baseline="0" smtClean="0">
                          <a:ln>
                            <a:noFill/>
                          </a:ln>
                          <a:solidFill>
                            <a:schemeClr val="tx1"/>
                          </a:solidFill>
                          <a:effectLst/>
                          <a:latin typeface="Tahoma" pitchFamily="34" charset="0"/>
                        </a:rPr>
                        <a:t>W całości państwo ponosi koszty ryzyka i strat a finansuje je z podatków i większych cen. </a:t>
                      </a:r>
                    </a:p>
                  </a:txBody>
                  <a:tcPr marT="45725" marB="457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83492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l-PL" sz="1800" b="1" i="0" u="none" strike="noStrike" cap="none" normalizeH="0" baseline="0" smtClean="0">
                          <a:ln>
                            <a:noFill/>
                          </a:ln>
                          <a:solidFill>
                            <a:schemeClr val="tx1"/>
                          </a:solidFill>
                          <a:effectLst/>
                          <a:latin typeface="Tahoma" pitchFamily="34" charset="0"/>
                        </a:rPr>
                        <a:t>Zatrudnienie</a:t>
                      </a:r>
                      <a:r>
                        <a:rPr kumimoji="0" lang="pl-PL" sz="1800" b="0" i="0" u="none" strike="noStrike" cap="none" normalizeH="0" baseline="0" smtClean="0">
                          <a:ln>
                            <a:noFill/>
                          </a:ln>
                          <a:solidFill>
                            <a:schemeClr val="tx1"/>
                          </a:solidFill>
                          <a:effectLst/>
                          <a:latin typeface="Tahoma" pitchFamily="34" charset="0"/>
                        </a:rPr>
                        <a:t> </a:t>
                      </a:r>
                    </a:p>
                  </a:txBody>
                  <a:tcPr marT="45725" marB="457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l-PL" sz="1800" b="0" i="0" u="none" strike="noStrike" cap="none" normalizeH="0" baseline="0" smtClean="0">
                          <a:ln>
                            <a:noFill/>
                          </a:ln>
                          <a:solidFill>
                            <a:schemeClr val="tx1"/>
                          </a:solidFill>
                          <a:effectLst/>
                          <a:latin typeface="Tahoma" pitchFamily="34" charset="0"/>
                        </a:rPr>
                        <a:t>Pełna wolność wyboru miejsca pracy </a:t>
                      </a:r>
                    </a:p>
                  </a:txBody>
                  <a:tcPr marT="45725" marB="457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l-PL" sz="1800" b="0" i="0" u="none" strike="noStrike" cap="none" normalizeH="0" baseline="0" smtClean="0">
                          <a:ln>
                            <a:noFill/>
                          </a:ln>
                          <a:solidFill>
                            <a:schemeClr val="tx1"/>
                          </a:solidFill>
                          <a:effectLst/>
                          <a:latin typeface="Tahoma" pitchFamily="34" charset="0"/>
                        </a:rPr>
                        <a:t>W zasadzie wolny wybór zatrudnienia jednakże często pod presją państwa (niektóre sektory gospodarki są preferowane przez państwo) </a:t>
                      </a:r>
                    </a:p>
                  </a:txBody>
                  <a:tcPr marT="45725" marB="457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l-PL" sz="1800" b="0" i="0" u="none" strike="noStrike" cap="none" normalizeH="0" baseline="0" smtClean="0">
                          <a:ln>
                            <a:noFill/>
                          </a:ln>
                          <a:solidFill>
                            <a:schemeClr val="tx1"/>
                          </a:solidFill>
                          <a:effectLst/>
                          <a:latin typeface="Tahoma" pitchFamily="34" charset="0"/>
                        </a:rPr>
                        <a:t>Niewielki margines wyboru miejsca pracy w zasadzie państwo w pełni kontroluje miejsce i rodzaj zatrudnienia. Celem jest polityka pełnego zatrudnienia (ale z dużym marginesem tzw. ukrytego bezrobocia) </a:t>
                      </a:r>
                    </a:p>
                  </a:txBody>
                  <a:tcPr marT="45725" marB="457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p:wipe di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graphicFrame>
        <p:nvGraphicFramePr>
          <p:cNvPr id="281643" name="Group 43"/>
          <p:cNvGraphicFramePr>
            <a:graphicFrameLocks noGrp="1"/>
          </p:cNvGraphicFramePr>
          <p:nvPr>
            <p:ph idx="4294967295"/>
          </p:nvPr>
        </p:nvGraphicFramePr>
        <p:xfrm>
          <a:off x="250825" y="404813"/>
          <a:ext cx="8343900" cy="3749675"/>
        </p:xfrm>
        <a:graphic>
          <a:graphicData uri="http://schemas.openxmlformats.org/drawingml/2006/table">
            <a:tbl>
              <a:tblPr/>
              <a:tblGrid>
                <a:gridCol w="1873250"/>
                <a:gridCol w="1943100"/>
                <a:gridCol w="2441575"/>
                <a:gridCol w="2085975"/>
              </a:tblGrid>
              <a:tr h="6401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pl-PL" sz="1800" b="0" i="0" u="none" strike="noStrike" cap="none" normalizeH="0" baseline="0" smtClean="0">
                        <a:ln>
                          <a:noFill/>
                        </a:ln>
                        <a:solidFill>
                          <a:schemeClr val="tx1"/>
                        </a:solidFill>
                        <a:effectLst/>
                        <a:latin typeface="Tahoma" pitchFamily="34" charset="0"/>
                      </a:endParaRPr>
                    </a:p>
                  </a:txBody>
                  <a:tcPr marT="45728" marB="45728" horzOverflow="overflow">
                    <a:lnL cap="flat">
                      <a:noFill/>
                    </a:lnL>
                    <a:lnR w="12700" cap="flat" cmpd="sng" algn="ctr">
                      <a:solidFill>
                        <a:schemeClr val="tx1"/>
                      </a:solidFill>
                      <a:prstDash val="solid"/>
                      <a:miter lim="800000"/>
                      <a:headEnd type="none" w="med" len="med"/>
                      <a:tailEnd type="none" w="med" len="med"/>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l-PL" sz="1800" b="0" i="1" u="none" strike="noStrike" cap="none" normalizeH="0" baseline="0" smtClean="0">
                          <a:ln>
                            <a:noFill/>
                          </a:ln>
                          <a:solidFill>
                            <a:schemeClr val="tx1"/>
                          </a:solidFill>
                          <a:effectLst/>
                          <a:latin typeface="Tahoma" pitchFamily="34" charset="0"/>
                        </a:rPr>
                        <a:t>Gospodarka liberalna</a:t>
                      </a:r>
                    </a:p>
                  </a:txBody>
                  <a:tcPr marT="45728" marB="457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l-PL" sz="1800" b="0" i="1" u="none" strike="noStrike" cap="none" normalizeH="0" baseline="0" smtClean="0">
                          <a:ln>
                            <a:noFill/>
                          </a:ln>
                          <a:solidFill>
                            <a:schemeClr val="tx1"/>
                          </a:solidFill>
                          <a:effectLst/>
                          <a:latin typeface="Tahoma" pitchFamily="34" charset="0"/>
                        </a:rPr>
                        <a:t>Społeczna gospodarka rynkowa</a:t>
                      </a:r>
                    </a:p>
                  </a:txBody>
                  <a:tcPr marT="45728" marB="457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l-PL" sz="1800" b="0" i="1" u="none" strike="noStrike" cap="none" normalizeH="0" baseline="0" smtClean="0">
                          <a:ln>
                            <a:noFill/>
                          </a:ln>
                          <a:solidFill>
                            <a:schemeClr val="tx1"/>
                          </a:solidFill>
                          <a:effectLst/>
                          <a:latin typeface="Tahoma" pitchFamily="34" charset="0"/>
                        </a:rPr>
                        <a:t>Realny socjalizm</a:t>
                      </a:r>
                    </a:p>
                  </a:txBody>
                  <a:tcPr marT="45728" marB="45728"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10948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l-PL" sz="1800" b="1" i="0" u="none" strike="noStrike" cap="none" normalizeH="0" baseline="0" smtClean="0">
                          <a:ln>
                            <a:noFill/>
                          </a:ln>
                          <a:solidFill>
                            <a:schemeClr val="tx1"/>
                          </a:solidFill>
                          <a:effectLst/>
                          <a:latin typeface="Tahoma" pitchFamily="34" charset="0"/>
                        </a:rPr>
                        <a:t>Konkurencja</a:t>
                      </a:r>
                      <a:r>
                        <a:rPr kumimoji="0" lang="pl-PL" sz="1800" b="0" i="0" u="none" strike="noStrike" cap="none" normalizeH="0" baseline="0" smtClean="0">
                          <a:ln>
                            <a:noFill/>
                          </a:ln>
                          <a:solidFill>
                            <a:schemeClr val="tx1"/>
                          </a:solidFill>
                          <a:effectLst/>
                          <a:latin typeface="Tahoma" pitchFamily="34" charset="0"/>
                        </a:rPr>
                        <a:t> </a:t>
                      </a:r>
                    </a:p>
                  </a:txBody>
                  <a:tcPr marT="45728" marB="4572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l-PL" sz="1800" b="0" i="0" u="none" strike="noStrike" cap="none" normalizeH="0" baseline="0" smtClean="0">
                          <a:ln>
                            <a:noFill/>
                          </a:ln>
                          <a:solidFill>
                            <a:schemeClr val="tx1"/>
                          </a:solidFill>
                          <a:effectLst/>
                          <a:latin typeface="Tahoma" pitchFamily="34" charset="0"/>
                        </a:rPr>
                        <a:t>pełna, brak planu centralnego. Centralne (rządowe) agendy opracowują jedynie prognozy i analizy rozwoju. </a:t>
                      </a:r>
                    </a:p>
                  </a:txBody>
                  <a:tcPr marT="45728" marB="457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l-PL" sz="1800" b="0" i="0" u="none" strike="noStrike" cap="none" normalizeH="0" baseline="0" smtClean="0">
                          <a:ln>
                            <a:noFill/>
                          </a:ln>
                          <a:solidFill>
                            <a:schemeClr val="tx1"/>
                          </a:solidFill>
                          <a:effectLst/>
                          <a:latin typeface="Tahoma" pitchFamily="34" charset="0"/>
                        </a:rPr>
                        <a:t>Konkurencja w przemysłach zdominowanych przez właścicieli prywatnych. Przedsiębiorstwa państwowe i monopole państwowe działają zgodnie z wypracowanym planem centralnym </a:t>
                      </a:r>
                    </a:p>
                  </a:txBody>
                  <a:tcPr marT="45728" marB="457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l-PL" sz="1800" b="0" i="0" u="none" strike="noStrike" cap="none" normalizeH="0" baseline="0" smtClean="0">
                          <a:ln>
                            <a:noFill/>
                          </a:ln>
                          <a:solidFill>
                            <a:schemeClr val="tx1"/>
                          </a:solidFill>
                          <a:effectLst/>
                          <a:latin typeface="Tahoma" pitchFamily="34" charset="0"/>
                        </a:rPr>
                        <a:t>Nie istnieje (ideologicznie obca) </a:t>
                      </a:r>
                    </a:p>
                  </a:txBody>
                  <a:tcPr marT="45728" marB="45728"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p:wipe di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graphicFrame>
        <p:nvGraphicFramePr>
          <p:cNvPr id="285729" name="Group 33"/>
          <p:cNvGraphicFramePr>
            <a:graphicFrameLocks noGrp="1"/>
          </p:cNvGraphicFramePr>
          <p:nvPr/>
        </p:nvGraphicFramePr>
        <p:xfrm>
          <a:off x="250825" y="404813"/>
          <a:ext cx="8893175" cy="5669252"/>
        </p:xfrm>
        <a:graphic>
          <a:graphicData uri="http://schemas.openxmlformats.org/drawingml/2006/table">
            <a:tbl>
              <a:tblPr/>
              <a:tblGrid>
                <a:gridCol w="1843088"/>
                <a:gridCol w="1993900"/>
                <a:gridCol w="2533650"/>
                <a:gridCol w="2522537"/>
              </a:tblGrid>
              <a:tr h="64003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pl-PL" sz="1800" b="0" i="0" u="none" strike="noStrike" cap="none" normalizeH="0" baseline="0" smtClean="0">
                        <a:ln>
                          <a:noFill/>
                        </a:ln>
                        <a:solidFill>
                          <a:schemeClr val="tx1"/>
                        </a:solidFill>
                        <a:effectLst/>
                        <a:latin typeface="Tahoma" pitchFamily="34" charset="0"/>
                      </a:endParaRPr>
                    </a:p>
                  </a:txBody>
                  <a:tcPr marT="45713" marB="45713" horzOverflow="overflow">
                    <a:lnL cap="flat">
                      <a:noFill/>
                    </a:lnL>
                    <a:lnR w="12700" cap="flat" cmpd="sng" algn="ctr">
                      <a:solidFill>
                        <a:schemeClr val="tx1"/>
                      </a:solidFill>
                      <a:prstDash val="solid"/>
                      <a:miter lim="800000"/>
                      <a:headEnd type="none" w="med" len="med"/>
                      <a:tailEnd type="none" w="med" len="med"/>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l-PL" sz="1800" b="0" i="1" u="none" strike="noStrike" cap="none" normalizeH="0" baseline="0" smtClean="0">
                          <a:ln>
                            <a:noFill/>
                          </a:ln>
                          <a:solidFill>
                            <a:schemeClr val="tx1"/>
                          </a:solidFill>
                          <a:effectLst/>
                          <a:latin typeface="Tahoma" pitchFamily="34" charset="0"/>
                        </a:rPr>
                        <a:t>Gospodarka liberalna</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l-PL" sz="1800" b="0" i="1" u="none" strike="noStrike" cap="none" normalizeH="0" baseline="0" smtClean="0">
                          <a:ln>
                            <a:noFill/>
                          </a:ln>
                          <a:solidFill>
                            <a:schemeClr val="tx1"/>
                          </a:solidFill>
                          <a:effectLst/>
                          <a:latin typeface="Tahoma" pitchFamily="34" charset="0"/>
                        </a:rPr>
                        <a:t>Społeczna gospodarka rynkowa</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l-PL" sz="1800" b="0" i="1" u="none" strike="noStrike" cap="none" normalizeH="0" baseline="0" smtClean="0">
                          <a:ln>
                            <a:noFill/>
                          </a:ln>
                          <a:solidFill>
                            <a:schemeClr val="tx1"/>
                          </a:solidFill>
                          <a:effectLst/>
                          <a:latin typeface="Tahoma" pitchFamily="34" charset="0"/>
                        </a:rPr>
                        <a:t>Realny socjalizm</a:t>
                      </a:r>
                    </a:p>
                  </a:txBody>
                  <a:tcPr marT="45713" marB="4571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2892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l-PL" sz="1800" b="1" i="0" u="none" strike="noStrike" cap="none" normalizeH="0" baseline="0" smtClean="0">
                          <a:ln>
                            <a:noFill/>
                          </a:ln>
                          <a:solidFill>
                            <a:schemeClr val="tx1"/>
                          </a:solidFill>
                          <a:effectLst/>
                          <a:latin typeface="Tahoma" pitchFamily="34" charset="0"/>
                        </a:rPr>
                        <a:t>Mechanizmy motywacyjne i płace</a:t>
                      </a:r>
                      <a:r>
                        <a:rPr kumimoji="0" lang="pl-PL" sz="1800" b="0" i="0" u="none" strike="noStrike" cap="none" normalizeH="0" baseline="0" smtClean="0">
                          <a:ln>
                            <a:noFill/>
                          </a:ln>
                          <a:solidFill>
                            <a:schemeClr val="tx1"/>
                          </a:solidFill>
                          <a:effectLst/>
                          <a:latin typeface="Tahoma" pitchFamily="34" charset="0"/>
                        </a:rPr>
                        <a:t> </a:t>
                      </a:r>
                    </a:p>
                  </a:txBody>
                  <a:tcPr marT="45713" marB="4571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l-PL" sz="1800" b="0" i="0" u="none" strike="noStrike" cap="none" normalizeH="0" baseline="0" smtClean="0">
                          <a:ln>
                            <a:noFill/>
                          </a:ln>
                          <a:solidFill>
                            <a:schemeClr val="tx1"/>
                          </a:solidFill>
                          <a:effectLst/>
                          <a:latin typeface="Tahoma" pitchFamily="34" charset="0"/>
                        </a:rPr>
                        <a:t>Płaca i zyski osób prywatnych są ściśle związane z efektami pracy (stopniem zaspokojenia potrzeb przez producentów i jakością pracy pracowników)</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l-PL" sz="1800" b="0" i="0" u="none" strike="noStrike" cap="none" normalizeH="0" baseline="0" smtClean="0">
                          <a:ln>
                            <a:noFill/>
                          </a:ln>
                          <a:solidFill>
                            <a:schemeClr val="tx1"/>
                          </a:solidFill>
                          <a:effectLst/>
                          <a:latin typeface="Tahoma" pitchFamily="34" charset="0"/>
                        </a:rPr>
                        <a:t>Płace poprzez sektor bankowy </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l-PL" sz="1800" b="0" i="0" u="none" strike="noStrike" cap="none" normalizeH="0" baseline="0" smtClean="0">
                          <a:ln>
                            <a:noFill/>
                          </a:ln>
                          <a:solidFill>
                            <a:schemeClr val="tx1"/>
                          </a:solidFill>
                          <a:effectLst/>
                          <a:latin typeface="Tahoma" pitchFamily="34" charset="0"/>
                        </a:rPr>
                        <a:t>Płaca w relacji z efektami mierzonymi wkładem pracownika w zaspokojeniu potrzeb społecznych na wyroby i usługi. Płace skorelowane z cenami mieszkań i żywności. Sfera budżetowa finansowana w zależności od produktywności majątku państwowego i prywatnego (dochodów państwa). Płace poprzez bank państwowy</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l-PL" sz="1800" b="0" i="0" u="none" strike="noStrike" cap="none" normalizeH="0" baseline="0" smtClean="0">
                          <a:ln>
                            <a:noFill/>
                          </a:ln>
                          <a:solidFill>
                            <a:schemeClr val="tx1"/>
                          </a:solidFill>
                          <a:effectLst/>
                          <a:latin typeface="Tahoma" pitchFamily="34" charset="0"/>
                        </a:rPr>
                        <a:t>Płaca zgodnie z taryfikatorami ustalanymi w zależności od statusu zawodu i społecznej użyteczności i politycznej akceptacji zawodów.  Płace skorelowane z cenami żywności (mieszkania maja być tanie). Elementem płacy są dodatki funkcyjne do mieszkań, talony na dobra luksusowe (samochody, artykuły gosp. dom., itp) </a:t>
                      </a:r>
                    </a:p>
                  </a:txBody>
                  <a:tcPr marT="45713" marB="4571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p:wipe di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graphicFrame>
        <p:nvGraphicFramePr>
          <p:cNvPr id="276541" name="Group 61"/>
          <p:cNvGraphicFramePr>
            <a:graphicFrameLocks noGrp="1"/>
          </p:cNvGraphicFramePr>
          <p:nvPr/>
        </p:nvGraphicFramePr>
        <p:xfrm>
          <a:off x="250825" y="333375"/>
          <a:ext cx="8569325" cy="6408737"/>
        </p:xfrm>
        <a:graphic>
          <a:graphicData uri="http://schemas.openxmlformats.org/drawingml/2006/table">
            <a:tbl>
              <a:tblPr/>
              <a:tblGrid>
                <a:gridCol w="1657350"/>
                <a:gridCol w="2232025"/>
                <a:gridCol w="2538413"/>
                <a:gridCol w="2141537"/>
              </a:tblGrid>
              <a:tr h="64773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pl-PL" sz="1800" b="0" i="0" u="none" strike="noStrike" cap="none" normalizeH="0" baseline="0" smtClean="0">
                        <a:ln>
                          <a:noFill/>
                        </a:ln>
                        <a:solidFill>
                          <a:schemeClr val="tx1"/>
                        </a:solidFill>
                        <a:effectLst/>
                        <a:latin typeface="Tahoma" pitchFamily="34" charset="0"/>
                      </a:endParaRPr>
                    </a:p>
                  </a:txBody>
                  <a:tcPr marT="45722" marB="45722" horzOverflow="overflow">
                    <a:lnL cap="flat">
                      <a:noFill/>
                    </a:lnL>
                    <a:lnR w="12700" cap="flat" cmpd="sng" algn="ctr">
                      <a:solidFill>
                        <a:schemeClr val="tx1"/>
                      </a:solidFill>
                      <a:prstDash val="solid"/>
                      <a:miter lim="800000"/>
                      <a:headEnd type="none" w="med" len="med"/>
                      <a:tailEnd type="none" w="med" len="med"/>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l-PL" sz="1800" b="0" i="1" u="none" strike="noStrike" cap="none" normalizeH="0" baseline="0" smtClean="0">
                          <a:ln>
                            <a:noFill/>
                          </a:ln>
                          <a:solidFill>
                            <a:schemeClr val="tx1"/>
                          </a:solidFill>
                          <a:effectLst/>
                          <a:latin typeface="Tahoma" pitchFamily="34" charset="0"/>
                        </a:rPr>
                        <a:t>Gospodarka liberalna</a:t>
                      </a:r>
                    </a:p>
                  </a:txBody>
                  <a:tcPr marT="45722" marB="4572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l-PL" sz="1800" b="0" i="1" u="none" strike="noStrike" cap="none" normalizeH="0" baseline="0" smtClean="0">
                          <a:ln>
                            <a:noFill/>
                          </a:ln>
                          <a:solidFill>
                            <a:schemeClr val="tx1"/>
                          </a:solidFill>
                          <a:effectLst/>
                          <a:latin typeface="Tahoma" pitchFamily="34" charset="0"/>
                        </a:rPr>
                        <a:t>Społeczna gospodarka rynkowa</a:t>
                      </a:r>
                    </a:p>
                  </a:txBody>
                  <a:tcPr marT="45722" marB="4572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l-PL" sz="1800" b="0" i="1" u="none" strike="noStrike" cap="none" normalizeH="0" baseline="0" smtClean="0">
                          <a:ln>
                            <a:noFill/>
                          </a:ln>
                          <a:solidFill>
                            <a:schemeClr val="tx1"/>
                          </a:solidFill>
                          <a:effectLst/>
                          <a:latin typeface="Tahoma" pitchFamily="34" charset="0"/>
                        </a:rPr>
                        <a:t>Realny socjalizm</a:t>
                      </a:r>
                    </a:p>
                  </a:txBody>
                  <a:tcPr marT="45722" marB="4572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56044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l-PL" sz="1800" b="1" i="0" u="none" strike="noStrike" cap="none" normalizeH="0" baseline="0" smtClean="0">
                          <a:ln>
                            <a:noFill/>
                          </a:ln>
                          <a:solidFill>
                            <a:schemeClr val="tx1"/>
                          </a:solidFill>
                          <a:effectLst/>
                          <a:latin typeface="Tahoma" pitchFamily="34" charset="0"/>
                        </a:rPr>
                        <a:t>Ceny (dóbr i usług)</a:t>
                      </a:r>
                      <a:r>
                        <a:rPr kumimoji="0" lang="pl-PL" sz="1800" b="0" i="0" u="none" strike="noStrike" cap="none" normalizeH="0" baseline="0" smtClean="0">
                          <a:ln>
                            <a:noFill/>
                          </a:ln>
                          <a:solidFill>
                            <a:schemeClr val="tx1"/>
                          </a:solidFill>
                          <a:effectLst/>
                          <a:latin typeface="Tahoma" pitchFamily="34" charset="0"/>
                        </a:rPr>
                        <a:t> </a:t>
                      </a:r>
                    </a:p>
                  </a:txBody>
                  <a:tcPr marT="45722" marB="4572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l-PL" sz="1800" b="0" i="0" u="none" strike="noStrike" cap="none" normalizeH="0" baseline="0" smtClean="0">
                          <a:ln>
                            <a:noFill/>
                          </a:ln>
                          <a:solidFill>
                            <a:schemeClr val="tx1"/>
                          </a:solidFill>
                          <a:effectLst/>
                          <a:latin typeface="Tahoma" pitchFamily="34" charset="0"/>
                        </a:rPr>
                        <a:t>Podaż, popyt i zysk określają ceny dóbr i usług</a:t>
                      </a:r>
                    </a:p>
                  </a:txBody>
                  <a:tcPr marT="45722" marB="4572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l-PL" sz="1800" b="0" i="0" u="none" strike="noStrike" cap="none" normalizeH="0" baseline="0" smtClean="0">
                          <a:ln>
                            <a:noFill/>
                          </a:ln>
                          <a:solidFill>
                            <a:schemeClr val="tx1"/>
                          </a:solidFill>
                          <a:effectLst/>
                          <a:latin typeface="Tahoma" pitchFamily="34" charset="0"/>
                        </a:rPr>
                        <a:t>Ceny dóbr i usług podstawowych ustalane centralnie. Ceny pozostałe w dużym stopniu ustalane przez mechanizmy rynkowe </a:t>
                      </a:r>
                    </a:p>
                  </a:txBody>
                  <a:tcPr marT="45722" marB="4572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l-PL" sz="1800" b="0" i="0" u="none" strike="noStrike" cap="none" normalizeH="0" baseline="0" smtClean="0">
                          <a:ln>
                            <a:noFill/>
                          </a:ln>
                          <a:solidFill>
                            <a:schemeClr val="tx1"/>
                          </a:solidFill>
                          <a:effectLst/>
                          <a:latin typeface="Tahoma" pitchFamily="34" charset="0"/>
                        </a:rPr>
                        <a:t>Ustalane centralnie (urząd planowania) z dużym elementem administracyjnego ustalania cen przez funkcjonariuszy partyjnych i państwowych </a:t>
                      </a:r>
                    </a:p>
                  </a:txBody>
                  <a:tcPr marT="45722" marB="4572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2861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l-PL" sz="1800" b="1" i="0" u="none" strike="noStrike" cap="none" normalizeH="0" baseline="0" smtClean="0">
                          <a:ln>
                            <a:noFill/>
                          </a:ln>
                          <a:solidFill>
                            <a:schemeClr val="tx1"/>
                          </a:solidFill>
                          <a:effectLst/>
                          <a:latin typeface="Tahoma" pitchFamily="34" charset="0"/>
                        </a:rPr>
                        <a:t>Konsumpcja</a:t>
                      </a:r>
                      <a:r>
                        <a:rPr kumimoji="0" lang="pl-PL" sz="1800" b="0" i="0" u="none" strike="noStrike" cap="none" normalizeH="0" baseline="0" smtClean="0">
                          <a:ln>
                            <a:noFill/>
                          </a:ln>
                          <a:solidFill>
                            <a:schemeClr val="tx1"/>
                          </a:solidFill>
                          <a:effectLst/>
                          <a:latin typeface="Tahoma" pitchFamily="34" charset="0"/>
                        </a:rPr>
                        <a:t> </a:t>
                      </a:r>
                    </a:p>
                  </a:txBody>
                  <a:tcPr marT="45722" marB="4572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l-PL" sz="1800" b="0" i="0" u="none" strike="noStrike" cap="none" normalizeH="0" baseline="0" smtClean="0">
                          <a:ln>
                            <a:noFill/>
                          </a:ln>
                          <a:solidFill>
                            <a:schemeClr val="tx1"/>
                          </a:solidFill>
                          <a:effectLst/>
                          <a:latin typeface="Tahoma" pitchFamily="34" charset="0"/>
                        </a:rPr>
                        <a:t>Praktycznie nieograniczona różnorodność wyboru i konsumpcji dóbr i usług </a:t>
                      </a:r>
                    </a:p>
                  </a:txBody>
                  <a:tcPr marT="45722" marB="4572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l-PL" sz="1800" b="0" i="0" u="none" strike="noStrike" cap="none" normalizeH="0" baseline="0" smtClean="0">
                          <a:ln>
                            <a:noFill/>
                          </a:ln>
                          <a:solidFill>
                            <a:schemeClr val="tx1"/>
                          </a:solidFill>
                          <a:effectLst/>
                          <a:latin typeface="Tahoma" pitchFamily="34" charset="0"/>
                        </a:rPr>
                        <a:t>W obrębie kraju lub regionu możliwość wyboru bardzo duża z pewnymi elementami koncesjonowania </a:t>
                      </a:r>
                    </a:p>
                  </a:txBody>
                  <a:tcPr marT="45722" marB="4572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l-PL" sz="1800" b="0" i="0" u="none" strike="noStrike" cap="none" normalizeH="0" baseline="0" smtClean="0">
                          <a:ln>
                            <a:noFill/>
                          </a:ln>
                          <a:solidFill>
                            <a:schemeClr val="tx1"/>
                          </a:solidFill>
                          <a:effectLst/>
                          <a:latin typeface="Tahoma" pitchFamily="34" charset="0"/>
                        </a:rPr>
                        <a:t>Ograniczona przez centralne planowanie zaopatrzenie, rozdzielnictwo, dyrektywy i limitowanie funduszu </a:t>
                      </a:r>
                    </a:p>
                  </a:txBody>
                  <a:tcPr marT="45722" marB="4572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91444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l-PL" sz="1800" b="1" i="0" u="none" strike="noStrike" cap="none" normalizeH="0" baseline="0" smtClean="0">
                          <a:ln>
                            <a:noFill/>
                          </a:ln>
                          <a:solidFill>
                            <a:schemeClr val="tx1"/>
                          </a:solidFill>
                          <a:effectLst/>
                          <a:latin typeface="Tahoma" pitchFamily="34" charset="0"/>
                        </a:rPr>
                        <a:t>Waluta</a:t>
                      </a:r>
                      <a:r>
                        <a:rPr kumimoji="0" lang="pl-PL" sz="1800" b="0" i="0" u="none" strike="noStrike" cap="none" normalizeH="0" baseline="0" smtClean="0">
                          <a:ln>
                            <a:noFill/>
                          </a:ln>
                          <a:solidFill>
                            <a:schemeClr val="tx1"/>
                          </a:solidFill>
                          <a:effectLst/>
                          <a:latin typeface="Tahoma" pitchFamily="34" charset="0"/>
                        </a:rPr>
                        <a:t> </a:t>
                      </a:r>
                    </a:p>
                  </a:txBody>
                  <a:tcPr marT="45722" marB="4572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l-PL" sz="1800" b="0" i="0" u="none" strike="noStrike" cap="none" normalizeH="0" baseline="0" smtClean="0">
                          <a:ln>
                            <a:noFill/>
                          </a:ln>
                          <a:solidFill>
                            <a:schemeClr val="tx1"/>
                          </a:solidFill>
                          <a:effectLst/>
                          <a:latin typeface="Tahoma" pitchFamily="34" charset="0"/>
                        </a:rPr>
                        <a:t>Całkowicie wymienialna </a:t>
                      </a:r>
                    </a:p>
                  </a:txBody>
                  <a:tcPr marT="45722" marB="4572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l-PL" sz="1800" b="0" i="0" u="none" strike="noStrike" cap="none" normalizeH="0" baseline="0" smtClean="0">
                          <a:ln>
                            <a:noFill/>
                          </a:ln>
                          <a:solidFill>
                            <a:schemeClr val="tx1"/>
                          </a:solidFill>
                          <a:effectLst/>
                          <a:latin typeface="Tahoma" pitchFamily="34" charset="0"/>
                        </a:rPr>
                        <a:t>Wymienialna częściowo lub całkowicie </a:t>
                      </a:r>
                    </a:p>
                  </a:txBody>
                  <a:tcPr marT="45722" marB="4572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pl-PL" sz="1800" b="0" i="0" u="none" strike="noStrike" cap="none" normalizeH="0" baseline="0" smtClean="0">
                          <a:ln>
                            <a:noFill/>
                          </a:ln>
                          <a:solidFill>
                            <a:schemeClr val="tx1"/>
                          </a:solidFill>
                          <a:effectLst/>
                          <a:latin typeface="Tahoma" pitchFamily="34" charset="0"/>
                        </a:rPr>
                        <a:t>Niewymienialna </a:t>
                      </a:r>
                    </a:p>
                  </a:txBody>
                  <a:tcPr marT="45722" marB="4572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p:wipe di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Symbol zastępczy daty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200" smtClean="0">
                <a:solidFill>
                  <a:schemeClr val="tx2"/>
                </a:solidFill>
              </a:rPr>
              <a:t>Witold Kwaśnicki (INE, UWr), Notatki do wykładów</a:t>
            </a:r>
          </a:p>
        </p:txBody>
      </p:sp>
      <p:sp>
        <p:nvSpPr>
          <p:cNvPr id="317442" name="Rectangle 2"/>
          <p:cNvSpPr>
            <a:spLocks noGrp="1" noChangeArrowheads="1"/>
          </p:cNvSpPr>
          <p:nvPr>
            <p:ph type="title"/>
          </p:nvPr>
        </p:nvSpPr>
        <p:spPr/>
        <p:txBody>
          <a:bodyPr/>
          <a:lstStyle/>
          <a:p>
            <a:pPr eaLnBrk="1" hangingPunct="1"/>
            <a:r>
              <a:rPr lang="pl-PL" sz="2700" dirty="0" smtClean="0"/>
              <a:t>Ferdynand Zweig (1932), </a:t>
            </a:r>
            <a:r>
              <a:rPr lang="pl-PL" sz="2700" i="1" dirty="0" smtClean="0"/>
              <a:t>Cztery systemy w ekonomii, </a:t>
            </a:r>
            <a:r>
              <a:rPr lang="pl-PL" sz="2700" dirty="0" smtClean="0"/>
              <a:t>Kraków</a:t>
            </a:r>
            <a:r>
              <a:rPr lang="pl-PL" sz="2800" dirty="0" smtClean="0"/>
              <a:t> </a:t>
            </a:r>
          </a:p>
        </p:txBody>
      </p:sp>
      <p:pic>
        <p:nvPicPr>
          <p:cNvPr id="46084" name="Picture 4" descr="Zweig cztery systemy"/>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1928813" y="1071563"/>
            <a:ext cx="4406900" cy="5445125"/>
          </a:xfrm>
          <a:noFill/>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withEffect">
                                  <p:stCondLst>
                                    <p:cond delay="0"/>
                                  </p:stCondLst>
                                  <p:childTnLst>
                                    <p:set>
                                      <p:cBhvr>
                                        <p:cTn id="6" dur="1" fill="hold">
                                          <p:stCondLst>
                                            <p:cond delay="0"/>
                                          </p:stCondLst>
                                        </p:cTn>
                                        <p:tgtEl>
                                          <p:spTgt spid="317442"/>
                                        </p:tgtEl>
                                        <p:attrNameLst>
                                          <p:attrName>style.visibility</p:attrName>
                                        </p:attrNameLst>
                                      </p:cBhvr>
                                      <p:to>
                                        <p:strVal val="visible"/>
                                      </p:to>
                                    </p:set>
                                    <p:animEffect transition="in" filter="fade">
                                      <p:cBhvr>
                                        <p:cTn id="7" dur="1000"/>
                                        <p:tgtEl>
                                          <p:spTgt spid="317442"/>
                                        </p:tgtEl>
                                      </p:cBhvr>
                                    </p:animEffect>
                                    <p:anim calcmode="lin" valueType="num">
                                      <p:cBhvr>
                                        <p:cTn id="8" dur="1000" fill="hold"/>
                                        <p:tgtEl>
                                          <p:spTgt spid="317442"/>
                                        </p:tgtEl>
                                        <p:attrNameLst>
                                          <p:attrName>ppt_x</p:attrName>
                                        </p:attrNameLst>
                                      </p:cBhvr>
                                      <p:tavLst>
                                        <p:tav tm="0">
                                          <p:val>
                                            <p:strVal val="#ppt_x"/>
                                          </p:val>
                                        </p:tav>
                                        <p:tav tm="100000">
                                          <p:val>
                                            <p:strVal val="#ppt_x"/>
                                          </p:val>
                                        </p:tav>
                                      </p:tavLst>
                                    </p:anim>
                                    <p:anim calcmode="lin" valueType="num">
                                      <p:cBhvr>
                                        <p:cTn id="9" dur="898" decel="100000" fill="hold"/>
                                        <p:tgtEl>
                                          <p:spTgt spid="317442"/>
                                        </p:tgtEl>
                                        <p:attrNameLst>
                                          <p:attrName>ppt_y</p:attrName>
                                        </p:attrNameLst>
                                      </p:cBhvr>
                                      <p:tavLst>
                                        <p:tav tm="0">
                                          <p:val>
                                            <p:strVal val="#ppt_y+1"/>
                                          </p:val>
                                        </p:tav>
                                        <p:tav tm="100000">
                                          <p:val>
                                            <p:strVal val="#ppt_y-.03"/>
                                          </p:val>
                                        </p:tav>
                                      </p:tavLst>
                                    </p:anim>
                                    <p:anim calcmode="lin" valueType="num">
                                      <p:cBhvr>
                                        <p:cTn id="10" dur="100" accel="100000" fill="hold">
                                          <p:stCondLst>
                                            <p:cond delay="898"/>
                                          </p:stCondLst>
                                        </p:cTn>
                                        <p:tgtEl>
                                          <p:spTgt spid="31744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4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ytuł 1"/>
          <p:cNvSpPr>
            <a:spLocks noGrp="1"/>
          </p:cNvSpPr>
          <p:nvPr>
            <p:ph type="title"/>
          </p:nvPr>
        </p:nvSpPr>
        <p:spPr/>
        <p:txBody>
          <a:bodyPr/>
          <a:lstStyle/>
          <a:p>
            <a:pPr eaLnBrk="1" hangingPunct="1"/>
            <a:r>
              <a:rPr lang="en-US" sz="2400" smtClean="0"/>
              <a:t>Richard M. Ebeling</a:t>
            </a:r>
            <a:r>
              <a:rPr lang="en-US" sz="2400" b="1" smtClean="0"/>
              <a:t>The Free Market versus the Interventionist State</a:t>
            </a:r>
            <a:r>
              <a:rPr lang="pl-PL" sz="2400" b="1" smtClean="0"/>
              <a:t>, </a:t>
            </a:r>
            <a:r>
              <a:rPr lang="pl-PL" sz="2400" i="1" smtClean="0"/>
              <a:t>The Freeman</a:t>
            </a:r>
            <a:r>
              <a:rPr lang="pl-PL" sz="2400" smtClean="0"/>
              <a:t>, January 2008</a:t>
            </a:r>
          </a:p>
        </p:txBody>
      </p:sp>
      <p:sp>
        <p:nvSpPr>
          <p:cNvPr id="47107" name="Symbol zastępczy zawartości 2"/>
          <p:cNvSpPr>
            <a:spLocks noGrp="1"/>
          </p:cNvSpPr>
          <p:nvPr>
            <p:ph idx="1"/>
          </p:nvPr>
        </p:nvSpPr>
        <p:spPr>
          <a:xfrm>
            <a:off x="357188" y="1143000"/>
            <a:ext cx="8786812" cy="5133975"/>
          </a:xfrm>
        </p:spPr>
        <p:txBody>
          <a:bodyPr/>
          <a:lstStyle/>
          <a:p>
            <a:pPr eaLnBrk="1" hangingPunct="1">
              <a:buFont typeface="Wingdings" pitchFamily="2" charset="2"/>
              <a:buNone/>
            </a:pPr>
            <a:r>
              <a:rPr lang="en-US" sz="1800" dirty="0" smtClean="0"/>
              <a:t>The following eight points, I suggest, define a genuine free-market economy: </a:t>
            </a:r>
          </a:p>
          <a:p>
            <a:pPr eaLnBrk="1" hangingPunct="1"/>
            <a:r>
              <a:rPr lang="en-US" sz="1800" dirty="0" smtClean="0"/>
              <a:t> All means of production are privately owned. </a:t>
            </a:r>
          </a:p>
          <a:p>
            <a:pPr eaLnBrk="1" hangingPunct="1"/>
            <a:r>
              <a:rPr lang="en-US" sz="1800" dirty="0" smtClean="0"/>
              <a:t> The use of these means of production is under the control of private owners who may be individuals or corporate entities. </a:t>
            </a:r>
          </a:p>
          <a:p>
            <a:pPr eaLnBrk="1" hangingPunct="1"/>
            <a:r>
              <a:rPr lang="en-US" sz="1800" dirty="0" smtClean="0"/>
              <a:t> Consumer demand determines how the means of production will be used. </a:t>
            </a:r>
          </a:p>
          <a:p>
            <a:pPr eaLnBrk="1" hangingPunct="1"/>
            <a:r>
              <a:rPr lang="en-US" sz="1800" dirty="0" smtClean="0"/>
              <a:t> Competitive forces of supply and demand determine the prices for consumer goods and the various factors of production, including labor </a:t>
            </a:r>
          </a:p>
          <a:p>
            <a:pPr eaLnBrk="1" hangingPunct="1"/>
            <a:r>
              <a:rPr lang="en-US" sz="1800" dirty="0" smtClean="0"/>
              <a:t> The success or failure of individual and corporate enterprises is determined by the profits or losses these enterprises earn, based on their greater or lesser ability to satisfy consumer demand in competition with their rivals in the marketplace. </a:t>
            </a:r>
          </a:p>
          <a:p>
            <a:pPr eaLnBrk="1" hangingPunct="1"/>
            <a:r>
              <a:rPr lang="en-US" sz="1800" dirty="0" smtClean="0"/>
              <a:t>  The market is not confined to domestic transactions and includes freedom of trade and the free movement of people internationally. </a:t>
            </a:r>
          </a:p>
          <a:p>
            <a:pPr eaLnBrk="1" hangingPunct="1"/>
            <a:r>
              <a:rPr lang="en-US" sz="1800" dirty="0" smtClean="0"/>
              <a:t>  The monetary system is based on a market-determined commodity (for example, gold or silver), and the banking system is private and competitive, neither controlled nor regulated by government. </a:t>
            </a:r>
          </a:p>
          <a:p>
            <a:pPr eaLnBrk="1" hangingPunct="1"/>
            <a:r>
              <a:rPr lang="en-US" sz="1800" dirty="0" smtClean="0"/>
              <a:t> Government is limited in its activities to the protection of life, liberty, and property. </a:t>
            </a:r>
          </a:p>
        </p:txBody>
      </p:sp>
      <p:sp>
        <p:nvSpPr>
          <p:cNvPr id="47108" name="Symbol zastępczy daty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200" smtClean="0">
                <a:solidFill>
                  <a:schemeClr val="tx2"/>
                </a:solidFill>
              </a:rPr>
              <a:t>Witold Kwaśnicki (INE, UWr), Notatki do wykładów</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ytuł 1"/>
          <p:cNvSpPr>
            <a:spLocks noGrp="1"/>
          </p:cNvSpPr>
          <p:nvPr>
            <p:ph type="title"/>
          </p:nvPr>
        </p:nvSpPr>
        <p:spPr/>
        <p:txBody>
          <a:bodyPr/>
          <a:lstStyle/>
          <a:p>
            <a:pPr eaLnBrk="1" hangingPunct="1"/>
            <a:r>
              <a:rPr lang="en-US" sz="2400" smtClean="0"/>
              <a:t>Richard M. Ebeling</a:t>
            </a:r>
            <a:r>
              <a:rPr lang="en-US" sz="2400" b="1" smtClean="0"/>
              <a:t>The Free Market versus the Interventionist State</a:t>
            </a:r>
            <a:r>
              <a:rPr lang="pl-PL" sz="2400" b="1" smtClean="0"/>
              <a:t>, </a:t>
            </a:r>
            <a:r>
              <a:rPr lang="pl-PL" sz="2400" i="1" smtClean="0"/>
              <a:t>The Freeman</a:t>
            </a:r>
            <a:r>
              <a:rPr lang="pl-PL" sz="2400" smtClean="0"/>
              <a:t>, January 2008</a:t>
            </a:r>
          </a:p>
        </p:txBody>
      </p:sp>
      <p:sp>
        <p:nvSpPr>
          <p:cNvPr id="48131" name="Symbol zastępczy zawartości 2"/>
          <p:cNvSpPr>
            <a:spLocks noGrp="1"/>
          </p:cNvSpPr>
          <p:nvPr>
            <p:ph idx="1"/>
          </p:nvPr>
        </p:nvSpPr>
        <p:spPr>
          <a:xfrm>
            <a:off x="201613" y="982663"/>
            <a:ext cx="9072562" cy="5205412"/>
          </a:xfrm>
        </p:spPr>
        <p:txBody>
          <a:bodyPr/>
          <a:lstStyle/>
          <a:p>
            <a:pPr eaLnBrk="1" hangingPunct="1">
              <a:buFont typeface="Wingdings" pitchFamily="2" charset="2"/>
              <a:buNone/>
            </a:pPr>
            <a:r>
              <a:rPr lang="en-US" sz="1700" smtClean="0"/>
              <a:t>Here are seven points that define an interventionist economy:</a:t>
            </a:r>
          </a:p>
          <a:p>
            <a:pPr eaLnBrk="1" hangingPunct="1"/>
            <a:r>
              <a:rPr lang="en-US" sz="1700" smtClean="0"/>
              <a:t> The private ownership of the means of production is restricted or abridged by the political authority. </a:t>
            </a:r>
          </a:p>
          <a:p>
            <a:pPr eaLnBrk="1" hangingPunct="1"/>
            <a:r>
              <a:rPr lang="en-US" sz="1700" smtClean="0"/>
              <a:t> The use of the means of production by private owners is subject to government prohibition or regulation. </a:t>
            </a:r>
          </a:p>
          <a:p>
            <a:pPr eaLnBrk="1" hangingPunct="1"/>
            <a:r>
              <a:rPr lang="en-US" sz="1700" smtClean="0"/>
              <a:t> The users of the means of production are prevented from being guided solely by consumer demand. </a:t>
            </a:r>
          </a:p>
          <a:p>
            <a:pPr eaLnBrk="1" hangingPunct="1"/>
            <a:r>
              <a:rPr lang="en-US" sz="1700" smtClean="0"/>
              <a:t> Government influences or controls the formation of prices for consumer goods and/or the factors of production, including labor. Government reduces the impact of supply and demand on the success or failure of various enterprises while increasing its own influence and control over market incomes through such artificial means as pricing and production regulations, limits on freedom of entry into markets, direct and indirect subsidies, and redistribution of wealth. </a:t>
            </a:r>
          </a:p>
          <a:p>
            <a:pPr eaLnBrk="1" hangingPunct="1"/>
            <a:r>
              <a:rPr lang="en-US" sz="1700" smtClean="0"/>
              <a:t> Free entry into the domestic market by potential foreign rivals is discouraged or prevented through import prohibitions, tariffs, or quotas. Freedom of movement is prohibited or abridged. </a:t>
            </a:r>
          </a:p>
          <a:p>
            <a:pPr eaLnBrk="1" hangingPunct="1"/>
            <a:r>
              <a:rPr lang="en-US" sz="1700" smtClean="0"/>
              <a:t> The monetary system is regulated by government for the purpose of influencing what is used as money, the value of money, and the rate at which the quantity of money is increased or decreased. All of these are used as tools for affecting employment, output, and growth in the economy. </a:t>
            </a:r>
          </a:p>
          <a:p>
            <a:pPr eaLnBrk="1" hangingPunct="1"/>
            <a:r>
              <a:rPr lang="en-US" sz="1700" smtClean="0"/>
              <a:t> Government’s role is not limited to the protection of life, liberty, and property. </a:t>
            </a:r>
          </a:p>
          <a:p>
            <a:pPr eaLnBrk="1" hangingPunct="1"/>
            <a:endParaRPr lang="pl-PL" sz="1700" smtClean="0"/>
          </a:p>
        </p:txBody>
      </p:sp>
      <p:sp>
        <p:nvSpPr>
          <p:cNvPr id="48132" name="Symbol zastępczy daty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200" smtClean="0">
                <a:solidFill>
                  <a:schemeClr val="tx2"/>
                </a:solidFill>
              </a:rPr>
              <a:t>Witold Kwaśnicki (INE, UWr), Notatki do wykładów</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ytuł 1"/>
          <p:cNvSpPr>
            <a:spLocks noGrp="1"/>
          </p:cNvSpPr>
          <p:nvPr>
            <p:ph type="title"/>
          </p:nvPr>
        </p:nvSpPr>
        <p:spPr/>
        <p:txBody>
          <a:bodyPr/>
          <a:lstStyle/>
          <a:p>
            <a:pPr eaLnBrk="1" hangingPunct="1"/>
            <a:r>
              <a:rPr lang="en-US" sz="2400" smtClean="0"/>
              <a:t>Richard M. Ebeling</a:t>
            </a:r>
            <a:r>
              <a:rPr lang="en-US" sz="2400" b="1" smtClean="0"/>
              <a:t>The Free Market versus the Interventionist State</a:t>
            </a:r>
            <a:r>
              <a:rPr lang="pl-PL" sz="2400" b="1" smtClean="0"/>
              <a:t>, </a:t>
            </a:r>
            <a:r>
              <a:rPr lang="pl-PL" sz="2400" i="1" smtClean="0"/>
              <a:t>The Freeman</a:t>
            </a:r>
            <a:r>
              <a:rPr lang="pl-PL" sz="2400" smtClean="0"/>
              <a:t>, January 2008</a:t>
            </a:r>
          </a:p>
        </p:txBody>
      </p:sp>
      <p:sp>
        <p:nvSpPr>
          <p:cNvPr id="49155" name="Symbol zastępczy zawartości 2"/>
          <p:cNvSpPr>
            <a:spLocks noGrp="1"/>
          </p:cNvSpPr>
          <p:nvPr>
            <p:ph idx="1"/>
          </p:nvPr>
        </p:nvSpPr>
        <p:spPr>
          <a:xfrm>
            <a:off x="214313" y="982663"/>
            <a:ext cx="8983662" cy="5205412"/>
          </a:xfrm>
        </p:spPr>
        <p:txBody>
          <a:bodyPr/>
          <a:lstStyle/>
          <a:p>
            <a:pPr eaLnBrk="1" hangingPunct="1"/>
            <a:r>
              <a:rPr lang="en-US" sz="2200" smtClean="0"/>
              <a:t>During the first half of </a:t>
            </a:r>
            <a:r>
              <a:rPr lang="en-US" sz="2200" b="1" smtClean="0">
                <a:solidFill>
                  <a:srgbClr val="FF0000"/>
                </a:solidFill>
              </a:rPr>
              <a:t>1926</a:t>
            </a:r>
            <a:r>
              <a:rPr lang="en-US" sz="2200" smtClean="0"/>
              <a:t>, Austrian economist Ludwig von Mises visited the United States on a three-month lecture tour. After his return to his native Austria, he delivered a talk on “</a:t>
            </a:r>
            <a:r>
              <a:rPr lang="en-US" sz="2200" i="1" smtClean="0"/>
              <a:t>Changes in American Economic Policy</a:t>
            </a:r>
            <a:r>
              <a:rPr lang="en-US" sz="2200" smtClean="0"/>
              <a:t>” at a meeting of the Vienna Industrial Club. He explained: </a:t>
            </a:r>
            <a:r>
              <a:rPr lang="en-US" sz="2200" smtClean="0">
                <a:solidFill>
                  <a:srgbClr val="FF0000"/>
                </a:solidFill>
              </a:rPr>
              <a:t>The United States has become great and rich under the power of an economic system that has set no limits on the free pursuit of the individual, and has thereby made room for the development of the country’s productive power. America’s unprecedented economic prosperity is not the result of the richness of the American land, but rather of the economic policy that understood how best to take advantage of the opportunities that the land offers. American economic policy has always rejected—and still rejects today—any protection for inferiority and uncompetitiveness over efficiency and competitiveness. The success of this policy has been so great that one would believe the Americans would never change it.</a:t>
            </a:r>
            <a:endParaRPr lang="pl-PL" sz="2200" smtClean="0">
              <a:solidFill>
                <a:srgbClr val="FF0000"/>
              </a:solidFill>
            </a:endParaRPr>
          </a:p>
        </p:txBody>
      </p:sp>
      <p:sp>
        <p:nvSpPr>
          <p:cNvPr id="49156" name="Symbol zastępczy daty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200" smtClean="0">
                <a:solidFill>
                  <a:schemeClr val="tx2"/>
                </a:solidFill>
              </a:rPr>
              <a:t>Witold Kwaśnicki (INE, UWr), Notatki do wykładów</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Symbol zastępczy daty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200" smtClean="0">
                <a:solidFill>
                  <a:schemeClr val="tx2"/>
                </a:solidFill>
              </a:rPr>
              <a:t>Witold Kwaśnicki (INE, UWr), Notatki do wykładów</a:t>
            </a:r>
          </a:p>
        </p:txBody>
      </p:sp>
      <p:sp>
        <p:nvSpPr>
          <p:cNvPr id="324613" name="Rectangle 5"/>
          <p:cNvSpPr>
            <a:spLocks noGrp="1" noChangeArrowheads="1"/>
          </p:cNvSpPr>
          <p:nvPr>
            <p:ph type="title"/>
          </p:nvPr>
        </p:nvSpPr>
        <p:spPr/>
        <p:txBody>
          <a:bodyPr/>
          <a:lstStyle/>
          <a:p>
            <a:pPr eaLnBrk="1" hangingPunct="1"/>
            <a:r>
              <a:rPr lang="pl-PL" smtClean="0"/>
              <a:t>Przyjaźń polsko-radziecka</a:t>
            </a:r>
          </a:p>
        </p:txBody>
      </p:sp>
      <p:pic>
        <p:nvPicPr>
          <p:cNvPr id="324612" name="Picture 4" descr="Brezniew_Gierek_calu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339975" y="1341438"/>
            <a:ext cx="4056063" cy="5516562"/>
          </a:xfrm>
          <a:noFill/>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withEffect">
                                  <p:stCondLst>
                                    <p:cond delay="0"/>
                                  </p:stCondLst>
                                  <p:childTnLst>
                                    <p:set>
                                      <p:cBhvr>
                                        <p:cTn id="6" dur="1" fill="hold">
                                          <p:stCondLst>
                                            <p:cond delay="0"/>
                                          </p:stCondLst>
                                        </p:cTn>
                                        <p:tgtEl>
                                          <p:spTgt spid="324613"/>
                                        </p:tgtEl>
                                        <p:attrNameLst>
                                          <p:attrName>style.visibility</p:attrName>
                                        </p:attrNameLst>
                                      </p:cBhvr>
                                      <p:to>
                                        <p:strVal val="visible"/>
                                      </p:to>
                                    </p:set>
                                    <p:animEffect transition="in" filter="fade">
                                      <p:cBhvr>
                                        <p:cTn id="7" dur="1000"/>
                                        <p:tgtEl>
                                          <p:spTgt spid="324613"/>
                                        </p:tgtEl>
                                      </p:cBhvr>
                                    </p:animEffect>
                                    <p:anim calcmode="lin" valueType="num">
                                      <p:cBhvr>
                                        <p:cTn id="8" dur="1000" fill="hold"/>
                                        <p:tgtEl>
                                          <p:spTgt spid="324613"/>
                                        </p:tgtEl>
                                        <p:attrNameLst>
                                          <p:attrName>ppt_x</p:attrName>
                                        </p:attrNameLst>
                                      </p:cBhvr>
                                      <p:tavLst>
                                        <p:tav tm="0">
                                          <p:val>
                                            <p:strVal val="#ppt_x"/>
                                          </p:val>
                                        </p:tav>
                                        <p:tav tm="100000">
                                          <p:val>
                                            <p:strVal val="#ppt_x"/>
                                          </p:val>
                                        </p:tav>
                                      </p:tavLst>
                                    </p:anim>
                                    <p:anim calcmode="lin" valueType="num">
                                      <p:cBhvr>
                                        <p:cTn id="9" dur="898" decel="100000" fill="hold"/>
                                        <p:tgtEl>
                                          <p:spTgt spid="324613"/>
                                        </p:tgtEl>
                                        <p:attrNameLst>
                                          <p:attrName>ppt_y</p:attrName>
                                        </p:attrNameLst>
                                      </p:cBhvr>
                                      <p:tavLst>
                                        <p:tav tm="0">
                                          <p:val>
                                            <p:strVal val="#ppt_y+1"/>
                                          </p:val>
                                        </p:tav>
                                        <p:tav tm="100000">
                                          <p:val>
                                            <p:strVal val="#ppt_y-.03"/>
                                          </p:val>
                                        </p:tav>
                                      </p:tavLst>
                                    </p:anim>
                                    <p:anim calcmode="lin" valueType="num">
                                      <p:cBhvr>
                                        <p:cTn id="10" dur="100" accel="100000" fill="hold">
                                          <p:stCondLst>
                                            <p:cond delay="898"/>
                                          </p:stCondLst>
                                        </p:cTn>
                                        <p:tgtEl>
                                          <p:spTgt spid="324613"/>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324612"/>
                                        </p:tgtEl>
                                        <p:attrNameLst>
                                          <p:attrName>style.visibility</p:attrName>
                                        </p:attrNameLst>
                                      </p:cBhvr>
                                      <p:to>
                                        <p:strVal val="visible"/>
                                      </p:to>
                                    </p:set>
                                    <p:animEffect transition="in" filter="fade">
                                      <p:cBhvr>
                                        <p:cTn id="15" dur="1000"/>
                                        <p:tgtEl>
                                          <p:spTgt spid="324612"/>
                                        </p:tgtEl>
                                      </p:cBhvr>
                                    </p:animEffect>
                                    <p:anim calcmode="lin" valueType="num">
                                      <p:cBhvr>
                                        <p:cTn id="16" dur="1000" fill="hold"/>
                                        <p:tgtEl>
                                          <p:spTgt spid="324612"/>
                                        </p:tgtEl>
                                        <p:attrNameLst>
                                          <p:attrName>ppt_x</p:attrName>
                                        </p:attrNameLst>
                                      </p:cBhvr>
                                      <p:tavLst>
                                        <p:tav tm="0">
                                          <p:val>
                                            <p:strVal val="#ppt_x"/>
                                          </p:val>
                                        </p:tav>
                                        <p:tav tm="100000">
                                          <p:val>
                                            <p:strVal val="#ppt_x"/>
                                          </p:val>
                                        </p:tav>
                                      </p:tavLst>
                                    </p:anim>
                                    <p:anim calcmode="lin" valueType="num">
                                      <p:cBhvr>
                                        <p:cTn id="17" dur="900" decel="100000" fill="hold"/>
                                        <p:tgtEl>
                                          <p:spTgt spid="324612"/>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32461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ytuł 1"/>
          <p:cNvSpPr>
            <a:spLocks noGrp="1"/>
          </p:cNvSpPr>
          <p:nvPr>
            <p:ph type="title"/>
          </p:nvPr>
        </p:nvSpPr>
        <p:spPr/>
        <p:txBody>
          <a:bodyPr/>
          <a:lstStyle/>
          <a:p>
            <a:pPr eaLnBrk="1" hangingPunct="1"/>
            <a:endParaRPr lang="pl-PL" smtClean="0"/>
          </a:p>
        </p:txBody>
      </p:sp>
      <p:sp>
        <p:nvSpPr>
          <p:cNvPr id="50179" name="Symbol zastępczy zawartości 2"/>
          <p:cNvSpPr>
            <a:spLocks noGrp="1"/>
          </p:cNvSpPr>
          <p:nvPr>
            <p:ph idx="1"/>
          </p:nvPr>
        </p:nvSpPr>
        <p:spPr/>
        <p:txBody>
          <a:bodyPr/>
          <a:lstStyle/>
          <a:p>
            <a:pPr eaLnBrk="1" hangingPunct="1"/>
            <a:endParaRPr lang="pl-PL" smtClean="0"/>
          </a:p>
        </p:txBody>
      </p:sp>
      <p:sp>
        <p:nvSpPr>
          <p:cNvPr id="50180" name="Symbol zastępczy daty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200" smtClean="0">
                <a:solidFill>
                  <a:schemeClr val="tx2"/>
                </a:solidFill>
              </a:rPr>
              <a:t>Witold Kwaśnicki (INE, UWr), Notatki do wykładów</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ytuł 1"/>
          <p:cNvSpPr>
            <a:spLocks noGrp="1"/>
          </p:cNvSpPr>
          <p:nvPr>
            <p:ph type="title"/>
          </p:nvPr>
        </p:nvSpPr>
        <p:spPr/>
        <p:txBody>
          <a:bodyPr/>
          <a:lstStyle/>
          <a:p>
            <a:r>
              <a:rPr lang="pl-PL" smtClean="0"/>
              <a:t>http://www.joemonster.org</a:t>
            </a:r>
          </a:p>
        </p:txBody>
      </p:sp>
      <p:sp>
        <p:nvSpPr>
          <p:cNvPr id="51203" name="Symbol zastępczy daty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200" smtClean="0">
                <a:solidFill>
                  <a:schemeClr val="tx2"/>
                </a:solidFill>
              </a:rPr>
              <a:t>Witold Kwaśnicki (INE, UWr), Notatki do wykładów</a:t>
            </a:r>
          </a:p>
        </p:txBody>
      </p:sp>
      <p:pic>
        <p:nvPicPr>
          <p:cNvPr id="51204" name="Picture 2" descr="C:\roboczy\ustroj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8813" y="1143000"/>
            <a:ext cx="5857875" cy="537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ytuł 1"/>
          <p:cNvSpPr>
            <a:spLocks noGrp="1"/>
          </p:cNvSpPr>
          <p:nvPr>
            <p:ph type="title"/>
          </p:nvPr>
        </p:nvSpPr>
        <p:spPr/>
        <p:txBody>
          <a:bodyPr/>
          <a:lstStyle/>
          <a:p>
            <a:endParaRPr lang="pl-PL" smtClean="0"/>
          </a:p>
        </p:txBody>
      </p:sp>
      <p:sp>
        <p:nvSpPr>
          <p:cNvPr id="52227" name="Symbol zastępczy daty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200" smtClean="0">
                <a:solidFill>
                  <a:schemeClr val="tx2"/>
                </a:solidFill>
              </a:rPr>
              <a:t>Witold Kwaśnicki (INE, UWr), Notatki do wykładów</a:t>
            </a:r>
          </a:p>
        </p:txBody>
      </p:sp>
      <p:pic>
        <p:nvPicPr>
          <p:cNvPr id="5222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7375" y="1285875"/>
            <a:ext cx="5429250" cy="500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ytuł 1"/>
          <p:cNvSpPr>
            <a:spLocks noGrp="1"/>
          </p:cNvSpPr>
          <p:nvPr>
            <p:ph type="title"/>
          </p:nvPr>
        </p:nvSpPr>
        <p:spPr/>
        <p:txBody>
          <a:bodyPr/>
          <a:lstStyle/>
          <a:p>
            <a:endParaRPr lang="pl-PL" smtClean="0"/>
          </a:p>
        </p:txBody>
      </p:sp>
      <p:sp>
        <p:nvSpPr>
          <p:cNvPr id="53251" name="Symbol zastępczy daty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200" smtClean="0">
                <a:solidFill>
                  <a:schemeClr val="tx2"/>
                </a:solidFill>
              </a:rPr>
              <a:t>Witold Kwaśnicki (INE, UWr), Notatki do wykładów</a:t>
            </a:r>
          </a:p>
        </p:txBody>
      </p:sp>
      <p:pic>
        <p:nvPicPr>
          <p:cNvPr id="5325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5938" y="1357313"/>
            <a:ext cx="5945187"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ytuł 1"/>
          <p:cNvSpPr>
            <a:spLocks noGrp="1"/>
          </p:cNvSpPr>
          <p:nvPr>
            <p:ph type="title"/>
          </p:nvPr>
        </p:nvSpPr>
        <p:spPr/>
        <p:txBody>
          <a:bodyPr/>
          <a:lstStyle/>
          <a:p>
            <a:endParaRPr lang="pl-PL" smtClean="0"/>
          </a:p>
        </p:txBody>
      </p:sp>
      <p:sp>
        <p:nvSpPr>
          <p:cNvPr id="54275" name="Symbol zastępczy daty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200" smtClean="0">
                <a:solidFill>
                  <a:schemeClr val="tx2"/>
                </a:solidFill>
              </a:rPr>
              <a:t>Witold Kwaśnicki (INE, UWr), Notatki do wykładów</a:t>
            </a:r>
          </a:p>
        </p:txBody>
      </p:sp>
      <p:pic>
        <p:nvPicPr>
          <p:cNvPr id="5427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3063" y="1357313"/>
            <a:ext cx="6359525" cy="500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ytuł 1"/>
          <p:cNvSpPr>
            <a:spLocks noGrp="1"/>
          </p:cNvSpPr>
          <p:nvPr>
            <p:ph type="title"/>
          </p:nvPr>
        </p:nvSpPr>
        <p:spPr/>
        <p:txBody>
          <a:bodyPr/>
          <a:lstStyle/>
          <a:p>
            <a:endParaRPr lang="pl-PL" smtClean="0"/>
          </a:p>
        </p:txBody>
      </p:sp>
      <p:sp>
        <p:nvSpPr>
          <p:cNvPr id="55299" name="Symbol zastępczy daty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200" smtClean="0">
                <a:solidFill>
                  <a:schemeClr val="tx2"/>
                </a:solidFill>
              </a:rPr>
              <a:t>Witold Kwaśnicki (INE, UWr), Notatki do wykładów</a:t>
            </a:r>
          </a:p>
        </p:txBody>
      </p:sp>
      <p:pic>
        <p:nvPicPr>
          <p:cNvPr id="5530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7375" y="1428750"/>
            <a:ext cx="6178550"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ytuł 1"/>
          <p:cNvSpPr>
            <a:spLocks noGrp="1"/>
          </p:cNvSpPr>
          <p:nvPr>
            <p:ph type="title"/>
          </p:nvPr>
        </p:nvSpPr>
        <p:spPr/>
        <p:txBody>
          <a:bodyPr/>
          <a:lstStyle/>
          <a:p>
            <a:endParaRPr lang="pl-PL" smtClean="0"/>
          </a:p>
        </p:txBody>
      </p:sp>
      <p:sp>
        <p:nvSpPr>
          <p:cNvPr id="56323" name="Symbol zastępczy daty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200" smtClean="0">
                <a:solidFill>
                  <a:schemeClr val="tx2"/>
                </a:solidFill>
              </a:rPr>
              <a:t>Witold Kwaśnicki (INE, UWr), Notatki do wykładów</a:t>
            </a:r>
          </a:p>
        </p:txBody>
      </p:sp>
      <p:pic>
        <p:nvPicPr>
          <p:cNvPr id="5632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25" y="1214438"/>
            <a:ext cx="6586538" cy="478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ytuł 1"/>
          <p:cNvSpPr>
            <a:spLocks noGrp="1"/>
          </p:cNvSpPr>
          <p:nvPr>
            <p:ph type="title"/>
          </p:nvPr>
        </p:nvSpPr>
        <p:spPr/>
        <p:txBody>
          <a:bodyPr/>
          <a:lstStyle/>
          <a:p>
            <a:endParaRPr lang="pl-PL" smtClean="0"/>
          </a:p>
        </p:txBody>
      </p:sp>
      <p:sp>
        <p:nvSpPr>
          <p:cNvPr id="57347" name="Symbol zastępczy daty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200" smtClean="0">
                <a:solidFill>
                  <a:schemeClr val="tx2"/>
                </a:solidFill>
              </a:rPr>
              <a:t>Witold Kwaśnicki (INE, UWr), Notatki do wykładów</a:t>
            </a:r>
          </a:p>
        </p:txBody>
      </p:sp>
      <p:pic>
        <p:nvPicPr>
          <p:cNvPr id="5734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5938" y="1500188"/>
            <a:ext cx="6072187" cy="478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ytuł 1"/>
          <p:cNvSpPr>
            <a:spLocks noGrp="1"/>
          </p:cNvSpPr>
          <p:nvPr>
            <p:ph type="title"/>
          </p:nvPr>
        </p:nvSpPr>
        <p:spPr/>
        <p:txBody>
          <a:bodyPr/>
          <a:lstStyle/>
          <a:p>
            <a:endParaRPr lang="pl-PL" smtClean="0"/>
          </a:p>
        </p:txBody>
      </p:sp>
      <p:sp>
        <p:nvSpPr>
          <p:cNvPr id="58371" name="Symbol zastępczy daty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200" smtClean="0">
                <a:solidFill>
                  <a:schemeClr val="tx2"/>
                </a:solidFill>
              </a:rPr>
              <a:t>Witold Kwaśnicki (INE, UWr), Notatki do wykładów</a:t>
            </a:r>
          </a:p>
        </p:txBody>
      </p:sp>
      <p:pic>
        <p:nvPicPr>
          <p:cNvPr id="5837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50" y="1214438"/>
            <a:ext cx="5143500" cy="509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ytuł 3"/>
          <p:cNvSpPr>
            <a:spLocks noGrp="1"/>
          </p:cNvSpPr>
          <p:nvPr>
            <p:ph type="title"/>
          </p:nvPr>
        </p:nvSpPr>
        <p:spPr/>
        <p:txBody>
          <a:bodyPr/>
          <a:lstStyle/>
          <a:p>
            <a:r>
              <a:rPr lang="pl-PL" smtClean="0"/>
              <a:t>Socjalizm</a:t>
            </a:r>
          </a:p>
        </p:txBody>
      </p:sp>
      <p:sp>
        <p:nvSpPr>
          <p:cNvPr id="59395" name="Symbol zastępczy zawartości 4"/>
          <p:cNvSpPr>
            <a:spLocks noGrp="1"/>
          </p:cNvSpPr>
          <p:nvPr>
            <p:ph idx="1"/>
          </p:nvPr>
        </p:nvSpPr>
        <p:spPr>
          <a:xfrm>
            <a:off x="800100" y="1071563"/>
            <a:ext cx="8343900" cy="5429250"/>
          </a:xfrm>
        </p:spPr>
        <p:txBody>
          <a:bodyPr/>
          <a:lstStyle/>
          <a:p>
            <a:r>
              <a:rPr lang="pl-PL" sz="2000" smtClean="0"/>
              <a:t>„Aby system który rozumiemy pod nazwą „socjalizm” zatryumfował musi być bardziej efektywny i innowacyjny od współczesnego neoliberalizmu.”  „Jeśli cokolwiek, co rozumiemy przez termin „socjalizm” w odniesieniu do gospodarki będzie bardziej produktywne, efektywne i innowacyjne od liberalizmu gospodarczego w wydaniu neoliberalnym, socjalizm ma kolejną historyczną szansę, aby zatryumfować.”, </a:t>
            </a:r>
            <a:r>
              <a:rPr lang="pl-PL" sz="2000" smtClean="0">
                <a:hlinkClick r:id="rId2" action="ppaction://hlinkfile" tooltip="Jeremy Rifkin"/>
              </a:rPr>
              <a:t>Jeremy Rifkin</a:t>
            </a:r>
            <a:endParaRPr lang="pl-PL" sz="2000" smtClean="0"/>
          </a:p>
          <a:p>
            <a:r>
              <a:rPr lang="pl-PL" sz="2000" smtClean="0"/>
              <a:t>Co to jest socjalizm? „Socialis” to po łacinie „wspólny, społeczny”. Wspólne szkoły, szpitale i fabryki. Oto czym jest socjalizm. </a:t>
            </a:r>
            <a:r>
              <a:rPr lang="pl-PL" sz="2000" smtClean="0">
                <a:hlinkClick r:id="rId3" action="ppaction://hlinkfile" tooltip="Włodzimierz Lenin"/>
              </a:rPr>
              <a:t>Włodzimierz Lenin</a:t>
            </a:r>
            <a:endParaRPr lang="pl-PL" sz="2000" smtClean="0"/>
          </a:p>
          <a:p>
            <a:r>
              <a:rPr lang="pl-PL" sz="2000" smtClean="0"/>
              <a:t>Socjalizm jest ustrojem, który bohatersko przezwycięża problemy nieznane w innych ustrojach. </a:t>
            </a:r>
            <a:r>
              <a:rPr lang="pl-PL" sz="2000" smtClean="0">
                <a:hlinkClick r:id="rId4" action="ppaction://hlinkfile" tooltip="Stefan Kisielewski"/>
              </a:rPr>
              <a:t>Stefan Kisielewski</a:t>
            </a:r>
            <a:endParaRPr lang="pl-PL" sz="2000" smtClean="0"/>
          </a:p>
          <a:p>
            <a:r>
              <a:rPr lang="pl-PL" sz="2000" smtClean="0"/>
              <a:t>Socjalizm każdemu równo nosa utrze. Bogatych zdusi jutro, a biednych pojutrze.  Alexander Fredro</a:t>
            </a:r>
          </a:p>
          <a:p>
            <a:r>
              <a:rPr lang="pl-PL" sz="2000" smtClean="0"/>
              <a:t>Zaglądali mi do toreb, zaglądali do waliz, do dupy nie zajrzeli, a tam miałem socjalizm. </a:t>
            </a:r>
            <a:r>
              <a:rPr lang="pl-PL" sz="2000" smtClean="0">
                <a:hlinkClick r:id="rId5" action="ppaction://hlinkfile" tooltip="Czesław Miłosz"/>
              </a:rPr>
              <a:t>Czesław Miłosz</a:t>
            </a:r>
            <a:endParaRPr lang="pl-PL" sz="2000" smtClean="0"/>
          </a:p>
          <a:p>
            <a:endParaRPr lang="pl-PL" sz="2000" smtClean="0"/>
          </a:p>
          <a:p>
            <a:endParaRPr lang="pl-PL" sz="2000" smtClean="0"/>
          </a:p>
          <a:p>
            <a:endParaRPr lang="pl-PL" sz="2000" smtClean="0"/>
          </a:p>
          <a:p>
            <a:endParaRPr lang="pl-PL" sz="2000" smtClean="0"/>
          </a:p>
          <a:p>
            <a:endParaRPr lang="pl-PL" sz="2000" smtClean="0"/>
          </a:p>
        </p:txBody>
      </p:sp>
      <p:sp>
        <p:nvSpPr>
          <p:cNvPr id="59396" name="Symbol zastępczy daty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200" smtClean="0">
                <a:solidFill>
                  <a:schemeClr val="tx2"/>
                </a:solidFill>
              </a:rPr>
              <a:t>Witold Kwaśnicki (INE, UWr), Notatki do wykładów</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ymbol zastępczy daty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200" smtClean="0">
                <a:solidFill>
                  <a:schemeClr val="tx2"/>
                </a:solidFill>
              </a:rPr>
              <a:t>Witold Kwaśnicki (INE, UWr), Notatki do wykładów</a:t>
            </a:r>
          </a:p>
        </p:txBody>
      </p:sp>
      <p:sp>
        <p:nvSpPr>
          <p:cNvPr id="7171" name="Rectangle 6"/>
          <p:cNvSpPr>
            <a:spLocks noGrp="1" noChangeArrowheads="1"/>
          </p:cNvSpPr>
          <p:nvPr>
            <p:ph type="title"/>
          </p:nvPr>
        </p:nvSpPr>
        <p:spPr/>
        <p:txBody>
          <a:bodyPr/>
          <a:lstStyle/>
          <a:p>
            <a:pPr eaLnBrk="1" hangingPunct="1"/>
            <a:r>
              <a:rPr lang="pl-PL" sz="2800" smtClean="0"/>
              <a:t>Przyjaźń radziecko-niemiecka</a:t>
            </a:r>
            <a:br>
              <a:rPr lang="pl-PL" sz="2800" smtClean="0"/>
            </a:br>
            <a:r>
              <a:rPr lang="pl-PL" sz="2800" smtClean="0"/>
              <a:t>i radziecko-polska!</a:t>
            </a:r>
          </a:p>
        </p:txBody>
      </p:sp>
      <p:pic>
        <p:nvPicPr>
          <p:cNvPr id="342021" name="Picture 5" descr="Brezniew Honeke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539750" y="2205038"/>
            <a:ext cx="3687763" cy="2522537"/>
          </a:xfrm>
          <a:noFill/>
        </p:spPr>
      </p:pic>
      <p:pic>
        <p:nvPicPr>
          <p:cNvPr id="342024" name="Picture 8" descr="B-G_calus"/>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5076825" y="2008188"/>
            <a:ext cx="3168650" cy="2295525"/>
          </a:xfrm>
          <a:noFill/>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42021"/>
                                        </p:tgtEl>
                                        <p:attrNameLst>
                                          <p:attrName>style.visibility</p:attrName>
                                        </p:attrNameLst>
                                      </p:cBhvr>
                                      <p:to>
                                        <p:strVal val="visible"/>
                                      </p:to>
                                    </p:set>
                                    <p:anim calcmode="lin" valueType="num">
                                      <p:cBhvr additive="base">
                                        <p:cTn id="7" dur="500" fill="hold"/>
                                        <p:tgtEl>
                                          <p:spTgt spid="342021"/>
                                        </p:tgtEl>
                                        <p:attrNameLst>
                                          <p:attrName>ppt_x</p:attrName>
                                        </p:attrNameLst>
                                      </p:cBhvr>
                                      <p:tavLst>
                                        <p:tav tm="0">
                                          <p:val>
                                            <p:strVal val="#ppt_x"/>
                                          </p:val>
                                        </p:tav>
                                        <p:tav tm="100000">
                                          <p:val>
                                            <p:strVal val="#ppt_x"/>
                                          </p:val>
                                        </p:tav>
                                      </p:tavLst>
                                    </p:anim>
                                    <p:anim calcmode="lin" valueType="num">
                                      <p:cBhvr additive="base">
                                        <p:cTn id="8" dur="500" fill="hold"/>
                                        <p:tgtEl>
                                          <p:spTgt spid="34202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42024"/>
                                        </p:tgtEl>
                                        <p:attrNameLst>
                                          <p:attrName>style.visibility</p:attrName>
                                        </p:attrNameLst>
                                      </p:cBhvr>
                                      <p:to>
                                        <p:strVal val="visible"/>
                                      </p:to>
                                    </p:set>
                                    <p:anim calcmode="lin" valueType="num">
                                      <p:cBhvr additive="base">
                                        <p:cTn id="13" dur="500" fill="hold"/>
                                        <p:tgtEl>
                                          <p:spTgt spid="342024"/>
                                        </p:tgtEl>
                                        <p:attrNameLst>
                                          <p:attrName>ppt_x</p:attrName>
                                        </p:attrNameLst>
                                      </p:cBhvr>
                                      <p:tavLst>
                                        <p:tav tm="0">
                                          <p:val>
                                            <p:strVal val="#ppt_x"/>
                                          </p:val>
                                        </p:tav>
                                        <p:tav tm="100000">
                                          <p:val>
                                            <p:strVal val="#ppt_x"/>
                                          </p:val>
                                        </p:tav>
                                      </p:tavLst>
                                    </p:anim>
                                    <p:anim calcmode="lin" valueType="num">
                                      <p:cBhvr additive="base">
                                        <p:cTn id="14" dur="500" fill="hold"/>
                                        <p:tgtEl>
                                          <p:spTgt spid="3420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ytuł 1"/>
          <p:cNvSpPr>
            <a:spLocks noGrp="1"/>
          </p:cNvSpPr>
          <p:nvPr>
            <p:ph type="title"/>
          </p:nvPr>
        </p:nvSpPr>
        <p:spPr/>
        <p:txBody>
          <a:bodyPr/>
          <a:lstStyle/>
          <a:p>
            <a:r>
              <a:rPr lang="pl-PL" smtClean="0"/>
              <a:t>Kapitalizm</a:t>
            </a:r>
          </a:p>
        </p:txBody>
      </p:sp>
      <p:sp>
        <p:nvSpPr>
          <p:cNvPr id="60419" name="Symbol zastępczy zawartości 2"/>
          <p:cNvSpPr>
            <a:spLocks noGrp="1"/>
          </p:cNvSpPr>
          <p:nvPr>
            <p:ph idx="1"/>
          </p:nvPr>
        </p:nvSpPr>
        <p:spPr/>
        <p:txBody>
          <a:bodyPr/>
          <a:lstStyle/>
          <a:p>
            <a:r>
              <a:rPr lang="pl-PL" sz="2000" smtClean="0"/>
              <a:t>Kapitalizm bez bankructwa jest jak chrześcijaństwo bez piekła. </a:t>
            </a:r>
            <a:r>
              <a:rPr lang="pl-PL" sz="2000" smtClean="0">
                <a:hlinkClick r:id="rId2" action="ppaction://hlinkfile" tooltip="Frank Borman"/>
              </a:rPr>
              <a:t>Frank Borman</a:t>
            </a:r>
            <a:endParaRPr lang="pl-PL" sz="2000" smtClean="0"/>
          </a:p>
          <a:p>
            <a:r>
              <a:rPr lang="pl-PL" sz="2000" smtClean="0"/>
              <a:t>Kapitalizm musi najpierw przeżyć swoją użyteczność. </a:t>
            </a:r>
            <a:r>
              <a:rPr lang="pl-PL" sz="2000" smtClean="0">
                <a:hlinkClick r:id="rId3" action="ppaction://hlinkfile" tooltip="Karol Marks"/>
              </a:rPr>
              <a:t>Karol Marks</a:t>
            </a:r>
            <a:endParaRPr lang="pl-PL" sz="2000" smtClean="0"/>
          </a:p>
          <a:p>
            <a:r>
              <a:rPr lang="pl-PL" sz="2000" smtClean="0"/>
              <a:t>Najgorszym grzechem kapitalizmu jest upokorzenie jednostki. </a:t>
            </a:r>
            <a:r>
              <a:rPr lang="pl-PL" sz="2000" smtClean="0">
                <a:hlinkClick r:id="rId4" action="ppaction://hlinkfile" tooltip="Albert Einstein"/>
              </a:rPr>
              <a:t>Albert Einstein</a:t>
            </a:r>
            <a:endParaRPr lang="pl-PL" sz="2000" smtClean="0"/>
          </a:p>
          <a:p>
            <a:r>
              <a:rPr lang="pl-PL" sz="2000" smtClean="0"/>
              <a:t>Nie istnieje nic, nawet zbrodnia, co stanowiłoby większe przeciwieństwo, poezji, filozofii, ba – życia samego, aniżeli owa ustawiczna pogoń za zyskiem. </a:t>
            </a:r>
            <a:r>
              <a:rPr lang="pl-PL" sz="2000" smtClean="0">
                <a:hlinkClick r:id="rId5" action="ppaction://hlinkfile" tooltip="Henry David Thoreau"/>
              </a:rPr>
              <a:t>Henry David Thoreau</a:t>
            </a:r>
            <a:endParaRPr lang="pl-PL" sz="2000" smtClean="0"/>
          </a:p>
          <a:p>
            <a:r>
              <a:rPr lang="pl-PL" sz="2000" smtClean="0"/>
              <a:t>Pracując przykładnie przez osiem godzin dziennie możesz w końcu zostać kierownikiem i pracować dwanaście. </a:t>
            </a:r>
            <a:r>
              <a:rPr lang="pl-PL" sz="2000" smtClean="0">
                <a:hlinkClick r:id="rId6" action="ppaction://hlinkfile" tooltip="Robert Frost"/>
              </a:rPr>
              <a:t>Robert Frost</a:t>
            </a:r>
            <a:endParaRPr lang="pl-PL" sz="2000" smtClean="0"/>
          </a:p>
          <a:p>
            <a:endParaRPr lang="pl-PL" sz="2000" smtClean="0"/>
          </a:p>
          <a:p>
            <a:endParaRPr lang="pl-PL" sz="2000" smtClean="0"/>
          </a:p>
          <a:p>
            <a:endParaRPr lang="pl-PL" sz="2000" smtClean="0"/>
          </a:p>
          <a:p>
            <a:endParaRPr lang="pl-PL" sz="2000" smtClean="0"/>
          </a:p>
        </p:txBody>
      </p:sp>
      <p:sp>
        <p:nvSpPr>
          <p:cNvPr id="60420" name="Symbol zastępczy daty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200" smtClean="0">
                <a:solidFill>
                  <a:schemeClr val="tx2"/>
                </a:solidFill>
              </a:rPr>
              <a:t>Witold Kwaśnicki (INE, UWr), Notatki do wykładów</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solidFill>
                  <a:schemeClr val="tx1"/>
                </a:solidFill>
                <a:latin typeface="+mn-lt"/>
                <a:ea typeface="+mn-ea"/>
                <a:cs typeface="+mn-cs"/>
                <a:hlinkClick r:id="rId2" action="ppaction://hlinkfile" tooltip="Janusz Korwin-Mikke"/>
              </a:rPr>
              <a:t>Janusz Korwin-Mikke</a:t>
            </a:r>
            <a:r>
              <a:rPr lang="pl-PL" dirty="0" smtClean="0">
                <a:solidFill>
                  <a:schemeClr val="tx1"/>
                </a:solidFill>
                <a:latin typeface="+mn-lt"/>
                <a:ea typeface="+mn-ea"/>
                <a:cs typeface="+mn-cs"/>
              </a:rPr>
              <a:t> (podobno)</a:t>
            </a:r>
            <a:endParaRPr lang="pl-PL" dirty="0"/>
          </a:p>
        </p:txBody>
      </p:sp>
      <p:sp>
        <p:nvSpPr>
          <p:cNvPr id="61443" name="Symbol zastępczy zawartości 2"/>
          <p:cNvSpPr>
            <a:spLocks noGrp="1"/>
          </p:cNvSpPr>
          <p:nvPr>
            <p:ph idx="1"/>
          </p:nvPr>
        </p:nvSpPr>
        <p:spPr/>
        <p:txBody>
          <a:bodyPr/>
          <a:lstStyle/>
          <a:p>
            <a:r>
              <a:rPr lang="pl-PL" sz="1800" smtClean="0"/>
              <a:t>Generalnie ustroje wyglądają tak:</a:t>
            </a:r>
            <a:br>
              <a:rPr lang="pl-PL" sz="1800" smtClean="0"/>
            </a:br>
            <a:r>
              <a:rPr lang="pl-PL" sz="1800" smtClean="0"/>
              <a:t>Maoizm: mam trzy krowy; rząd zabiera wszystkie, zabija i mięso dzieli po równo.</a:t>
            </a:r>
            <a:br>
              <a:rPr lang="pl-PL" sz="1800" smtClean="0"/>
            </a:br>
            <a:r>
              <a:rPr lang="pl-PL" sz="1800" smtClean="0"/>
              <a:t>Komunizm: mam trzy krowy; rząd zabiera je do kołchozu, gdzie zdychają.</a:t>
            </a:r>
            <a:br>
              <a:rPr lang="pl-PL" sz="1800" smtClean="0"/>
            </a:br>
            <a:r>
              <a:rPr lang="pl-PL" sz="1800" smtClean="0"/>
              <a:t>Narodowy socjalizm: mam trzy krowy; rząd zabiera dwie i zamienia je na armaty.</a:t>
            </a:r>
            <a:br>
              <a:rPr lang="pl-PL" sz="1800" smtClean="0"/>
            </a:br>
            <a:r>
              <a:rPr lang="pl-PL" sz="1800" smtClean="0"/>
              <a:t>Faszyzm: mam trzy krowy; rząd ustanawia cenę maksymalną na mleko, a krowy każe zakolczykować, bym ich nielegalnie nie zjadł.</a:t>
            </a:r>
            <a:br>
              <a:rPr lang="pl-PL" sz="1800" smtClean="0"/>
            </a:br>
            <a:r>
              <a:rPr lang="pl-PL" sz="1800" smtClean="0"/>
              <a:t>Socjalizm: mam trzy krowy; rząd odbiera mi pod przymusem mleko, które potem mogę kupić w państwowym sklepie na kartki.</a:t>
            </a:r>
            <a:br>
              <a:rPr lang="pl-PL" sz="1800" smtClean="0"/>
            </a:br>
            <a:r>
              <a:rPr lang="pl-PL" sz="1800" smtClean="0"/>
              <a:t>Socjaldemokracja: mam trzy krowy; rząd skupuje ode mnie mleko i rozdaje za darmo w szkołach, gdzie dzieci wylewają je do zlewu.</a:t>
            </a:r>
            <a:br>
              <a:rPr lang="pl-PL" sz="1800" smtClean="0"/>
            </a:br>
            <a:r>
              <a:rPr lang="pl-PL" sz="1800" smtClean="0"/>
              <a:t>Państwo opiekuńcze: mam trzy krowy; muszę sprzedać jedną, by starczyło na badania weterynaryjne i podatki od dwóch pozostałych.</a:t>
            </a:r>
            <a:br>
              <a:rPr lang="pl-PL" sz="1800" smtClean="0"/>
            </a:br>
            <a:r>
              <a:rPr lang="pl-PL" sz="1800" smtClean="0"/>
              <a:t>Eurosocjalizm: mam trzy krowy; rząd każe mi zabić jedną, bo krów jest za dużo – i drugą, bo krowa sąsiada jest chora na pryszczycę.</a:t>
            </a:r>
            <a:br>
              <a:rPr lang="pl-PL" sz="1800" smtClean="0"/>
            </a:br>
            <a:r>
              <a:rPr lang="pl-PL" sz="1800" smtClean="0"/>
              <a:t>Kapitalizm: mam trzy krowy; sprzedaję jedną i kupuję byka! </a:t>
            </a:r>
          </a:p>
          <a:p>
            <a:endParaRPr lang="pl-PL" sz="1800" smtClean="0"/>
          </a:p>
        </p:txBody>
      </p:sp>
      <p:sp>
        <p:nvSpPr>
          <p:cNvPr id="61444" name="Symbol zastępczy daty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200" smtClean="0">
                <a:solidFill>
                  <a:schemeClr val="tx2"/>
                </a:solidFill>
              </a:rPr>
              <a:t>Witold Kwaśnicki (INE, UWr), Notatki do wykładów</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ytuł 1"/>
          <p:cNvSpPr>
            <a:spLocks noGrp="1"/>
          </p:cNvSpPr>
          <p:nvPr>
            <p:ph type="title"/>
          </p:nvPr>
        </p:nvSpPr>
        <p:spPr/>
        <p:txBody>
          <a:bodyPr/>
          <a:lstStyle/>
          <a:p>
            <a:r>
              <a:rPr lang="pl-PL" b="1" smtClean="0"/>
              <a:t>Krowa a ustrój</a:t>
            </a:r>
            <a:endParaRPr lang="pl-PL" smtClean="0"/>
          </a:p>
        </p:txBody>
      </p:sp>
      <p:sp>
        <p:nvSpPr>
          <p:cNvPr id="62467" name="Symbol zastępczy zawartości 2"/>
          <p:cNvSpPr>
            <a:spLocks noGrp="1"/>
          </p:cNvSpPr>
          <p:nvPr>
            <p:ph idx="1"/>
          </p:nvPr>
        </p:nvSpPr>
        <p:spPr>
          <a:xfrm>
            <a:off x="357188" y="1000125"/>
            <a:ext cx="8597900" cy="5857875"/>
          </a:xfrm>
        </p:spPr>
        <p:txBody>
          <a:bodyPr/>
          <a:lstStyle/>
          <a:p>
            <a:r>
              <a:rPr lang="pl-PL" sz="1600" smtClean="0"/>
              <a:t>USTRÓJ POPRZEDZAJĄCY WSPÓLNOTĘ PIERWOTNA: Są krowy. Jesteś ty. Są i inni.</a:t>
            </a:r>
            <a:br>
              <a:rPr lang="pl-PL" sz="1600" smtClean="0"/>
            </a:br>
            <a:r>
              <a:rPr lang="pl-PL" sz="1600" smtClean="0"/>
              <a:t>Wszyscy żyją w pokoju.</a:t>
            </a:r>
            <a:br>
              <a:rPr lang="pl-PL" sz="1600" smtClean="0"/>
            </a:br>
            <a:r>
              <a:rPr lang="pl-PL" sz="1600" smtClean="0"/>
              <a:t>USTRÓJ WSPÓLNOTY PIERWOTNEJ: Macie jakąś ilość krów. Krowy są dojone.</a:t>
            </a:r>
            <a:br>
              <a:rPr lang="pl-PL" sz="1600" smtClean="0"/>
            </a:br>
            <a:r>
              <a:rPr lang="pl-PL" sz="1600" smtClean="0"/>
              <a:t>FEUDALIZM: Masz dwie krowy. Opiekujesz się nimi, a Twój senior zabiera Ci część mleka.</a:t>
            </a:r>
            <a:br>
              <a:rPr lang="pl-PL" sz="1600" smtClean="0"/>
            </a:br>
            <a:r>
              <a:rPr lang="pl-PL" sz="1600" smtClean="0"/>
              <a:t>USTRÓJ NIEWOLNICZY: Twój pan ma dwie krowy. Ty się nimi opiekujesz, on daje Ci część mleka.</a:t>
            </a:r>
            <a:br>
              <a:rPr lang="pl-PL" sz="1600" smtClean="0"/>
            </a:br>
            <a:r>
              <a:rPr lang="pl-PL" sz="1600" smtClean="0"/>
              <a:t>CZYSTY SOCJALIZM: Masz dwie krowy. Rząd je zabiera i umieszcza w oborze</a:t>
            </a:r>
            <a:br>
              <a:rPr lang="pl-PL" sz="1600" smtClean="0"/>
            </a:br>
            <a:r>
              <a:rPr lang="pl-PL" sz="1600" smtClean="0"/>
              <a:t>razem z krowami innych. Ty musisz opiekować się wszystkimi krowami. Rząd</a:t>
            </a:r>
            <a:br>
              <a:rPr lang="pl-PL" sz="1600" smtClean="0"/>
            </a:br>
            <a:r>
              <a:rPr lang="pl-PL" sz="1600" smtClean="0"/>
              <a:t>wydaje Ci tyle mleka, ile potrzebujesz.</a:t>
            </a:r>
            <a:br>
              <a:rPr lang="pl-PL" sz="1600" smtClean="0"/>
            </a:br>
            <a:r>
              <a:rPr lang="pl-PL" sz="1600" smtClean="0"/>
              <a:t>SOCJALIZM BIUROKRATYCZNY: Masz dwie krowy. Rząd zabiera je i umieszcza w</a:t>
            </a:r>
            <a:br>
              <a:rPr lang="pl-PL" sz="1600" smtClean="0"/>
            </a:br>
            <a:r>
              <a:rPr lang="pl-PL" sz="1600" smtClean="0"/>
              <a:t>oborze razem z krowami innych. Zajmują się nimi dawni hodowcy kurczaków. Ty</a:t>
            </a:r>
            <a:br>
              <a:rPr lang="pl-PL" sz="1600" smtClean="0"/>
            </a:br>
            <a:r>
              <a:rPr lang="pl-PL" sz="1600" smtClean="0"/>
              <a:t>musisz zajmować się kurczakami, które rząd odebrał ich hodowcom. Rząd daje</a:t>
            </a:r>
            <a:br>
              <a:rPr lang="pl-PL" sz="1600" smtClean="0"/>
            </a:br>
            <a:r>
              <a:rPr lang="pl-PL" sz="1600" smtClean="0"/>
              <a:t>Ci tyle mleka i jajek, ile zgodnie z przepisami potrzebujesz.</a:t>
            </a:r>
            <a:br>
              <a:rPr lang="pl-PL" sz="1600" smtClean="0"/>
            </a:br>
            <a:r>
              <a:rPr lang="pl-PL" sz="1600" smtClean="0"/>
              <a:t>FASZYZM: Masz dwie krowy. Rząd zabiera obie, wynajmuje Cię, żebyś się</a:t>
            </a:r>
            <a:br>
              <a:rPr lang="pl-PL" sz="1600" smtClean="0"/>
            </a:br>
            <a:r>
              <a:rPr lang="pl-PL" sz="1600" smtClean="0"/>
              <a:t>nimi opiekował i sprzedaje Ci mleko.</a:t>
            </a:r>
            <a:br>
              <a:rPr lang="pl-PL" sz="1600" smtClean="0"/>
            </a:br>
            <a:r>
              <a:rPr lang="pl-PL" sz="1600" smtClean="0"/>
              <a:t>CZYSTY KOMUNIZM: Masz dwie krowy. Sąsiedzi pomagają Ci się nimi opiekować i</a:t>
            </a:r>
            <a:br>
              <a:rPr lang="pl-PL" sz="1600" smtClean="0"/>
            </a:br>
            <a:r>
              <a:rPr lang="pl-PL" sz="1600" smtClean="0"/>
              <a:t>wszyscy dzielicie się mlekiem.</a:t>
            </a:r>
            <a:br>
              <a:rPr lang="pl-PL" sz="1600" smtClean="0"/>
            </a:br>
            <a:r>
              <a:rPr lang="pl-PL" sz="1600" smtClean="0"/>
              <a:t>KOMUNIZM RADZIECKI: Masz dwie krowy. Musisz się nimi opiekować, a rząd zabiera całe mleko.</a:t>
            </a:r>
            <a:br>
              <a:rPr lang="pl-PL" sz="1600" smtClean="0"/>
            </a:br>
            <a:r>
              <a:rPr lang="pl-PL" sz="1600" smtClean="0"/>
              <a:t>DYKTATURA: Masz dwie krowy. Rząd zabiera obie i zostajesz rozstrzelany.</a:t>
            </a:r>
            <a:br>
              <a:rPr lang="pl-PL" sz="1600" smtClean="0"/>
            </a:br>
            <a:r>
              <a:rPr lang="pl-PL" sz="1600" smtClean="0"/>
              <a:t>DEMOKRACJA SINGAPURSKA: Masz dwie krowy. Rząd karze Cię grzywną za</a:t>
            </a:r>
            <a:br>
              <a:rPr lang="pl-PL" sz="1600" smtClean="0"/>
            </a:br>
            <a:r>
              <a:rPr lang="pl-PL" sz="1600" smtClean="0"/>
              <a:t>trzymanie dwóch zwierząt hodowlanych w mieszkaniu bez zezwolenia.</a:t>
            </a:r>
            <a:br>
              <a:rPr lang="pl-PL" sz="1600" smtClean="0"/>
            </a:br>
            <a:r>
              <a:rPr lang="pl-PL" sz="1600" smtClean="0"/>
              <a:t>MILITARYZM: Masz dwie krowy. Rząd zabiera obie i wciela Cię do armii.</a:t>
            </a:r>
          </a:p>
        </p:txBody>
      </p:sp>
      <p:sp>
        <p:nvSpPr>
          <p:cNvPr id="62468" name="Symbol zastępczy daty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200" smtClean="0">
                <a:solidFill>
                  <a:schemeClr val="tx2"/>
                </a:solidFill>
              </a:rPr>
              <a:t>Witold Kwaśnicki (INE, UWr), Notatki do wykładów</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ytuł 1"/>
          <p:cNvSpPr>
            <a:spLocks noGrp="1"/>
          </p:cNvSpPr>
          <p:nvPr>
            <p:ph type="title"/>
          </p:nvPr>
        </p:nvSpPr>
        <p:spPr/>
        <p:txBody>
          <a:bodyPr/>
          <a:lstStyle/>
          <a:p>
            <a:r>
              <a:rPr lang="pl-PL" b="1" smtClean="0"/>
              <a:t>Krowa a ustrój</a:t>
            </a:r>
            <a:endParaRPr lang="pl-PL" smtClean="0"/>
          </a:p>
        </p:txBody>
      </p:sp>
      <p:sp>
        <p:nvSpPr>
          <p:cNvPr id="63491" name="Symbol zastępczy zawartości 2"/>
          <p:cNvSpPr>
            <a:spLocks noGrp="1"/>
          </p:cNvSpPr>
          <p:nvPr>
            <p:ph idx="1"/>
          </p:nvPr>
        </p:nvSpPr>
        <p:spPr/>
        <p:txBody>
          <a:bodyPr/>
          <a:lstStyle/>
          <a:p>
            <a:r>
              <a:rPr lang="pl-PL" sz="1400" smtClean="0"/>
              <a:t>CZYSTA DEMOKRACJA: Masz dwie krowy. Twoi sąsiedzi decydują, kto dostaje mleko.</a:t>
            </a:r>
            <a:br>
              <a:rPr lang="pl-PL" sz="1400" smtClean="0"/>
            </a:br>
            <a:r>
              <a:rPr lang="pl-PL" sz="1400" smtClean="0"/>
              <a:t/>
            </a:r>
            <a:br>
              <a:rPr lang="pl-PL" sz="1400" smtClean="0"/>
            </a:br>
            <a:r>
              <a:rPr lang="pl-PL" sz="1400" smtClean="0"/>
              <a:t>DEMOKRACJA PRZEDSTAWICIELSKA: Masz dwie krowy. Twoi sąsiedzi wybierają</a:t>
            </a:r>
            <a:br>
              <a:rPr lang="pl-PL" sz="1400" smtClean="0"/>
            </a:br>
            <a:r>
              <a:rPr lang="pl-PL" sz="1400" smtClean="0"/>
              <a:t>kogoś, kto powie Ci, czyje jest mleko.</a:t>
            </a:r>
            <a:br>
              <a:rPr lang="pl-PL" sz="1400" smtClean="0"/>
            </a:br>
            <a:r>
              <a:rPr lang="pl-PL" sz="1400" smtClean="0"/>
              <a:t/>
            </a:r>
            <a:br>
              <a:rPr lang="pl-PL" sz="1400" smtClean="0"/>
            </a:br>
            <a:r>
              <a:rPr lang="pl-PL" sz="1400" smtClean="0"/>
              <a:t>DEMOKRACJA AMERYKAŃSKA: Rząd obiecuje Ci dwie krowy, jeśli na niego</a:t>
            </a:r>
            <a:br>
              <a:rPr lang="pl-PL" sz="1400" smtClean="0"/>
            </a:br>
            <a:r>
              <a:rPr lang="pl-PL" sz="1400" smtClean="0"/>
              <a:t>zagłosujesz. Po wyborach prezydent zostaje odwołany za spekulacje na</a:t>
            </a:r>
            <a:br>
              <a:rPr lang="pl-PL" sz="1400" smtClean="0"/>
            </a:br>
            <a:r>
              <a:rPr lang="pl-PL" sz="1400" smtClean="0"/>
              <a:t>rynku terminowych transakcji na krowy. Prasa rozdmuchuje aferę "Cowgate".</a:t>
            </a:r>
            <a:br>
              <a:rPr lang="pl-PL" sz="1400" smtClean="0"/>
            </a:br>
            <a:r>
              <a:rPr lang="pl-PL" sz="1400" smtClean="0"/>
              <a:t/>
            </a:r>
            <a:br>
              <a:rPr lang="pl-PL" sz="1400" smtClean="0"/>
            </a:br>
            <a:r>
              <a:rPr lang="pl-PL" sz="1400" smtClean="0"/>
              <a:t>DEMOKRACJA BRYTYJSKA: Masz dwie krowy. Karmisz je mózgami owiec tak długo,</a:t>
            </a:r>
            <a:br>
              <a:rPr lang="pl-PL" sz="1400" smtClean="0"/>
            </a:br>
            <a:r>
              <a:rPr lang="pl-PL" sz="1400" smtClean="0"/>
              <a:t>aż zwariują. Rząd nic nie robi.</a:t>
            </a:r>
            <a:br>
              <a:rPr lang="pl-PL" sz="1400" smtClean="0"/>
            </a:br>
            <a:r>
              <a:rPr lang="pl-PL" sz="1400" smtClean="0"/>
              <a:t/>
            </a:r>
            <a:br>
              <a:rPr lang="pl-PL" sz="1400" smtClean="0"/>
            </a:br>
            <a:r>
              <a:rPr lang="pl-PL" sz="1400" smtClean="0"/>
              <a:t>DEMOKRACJA WŁOSKA: Masz dwie krowy. Przed rannym udojem słuchasz radia, żeby</a:t>
            </a:r>
            <a:br>
              <a:rPr lang="pl-PL" sz="1400" smtClean="0"/>
            </a:br>
            <a:r>
              <a:rPr lang="pl-PL" sz="1400" smtClean="0"/>
              <a:t>dowiedzieć się, kto jest dzisiaj premierem.</a:t>
            </a:r>
            <a:br>
              <a:rPr lang="pl-PL" sz="1400" smtClean="0"/>
            </a:br>
            <a:r>
              <a:rPr lang="pl-PL" sz="1400" smtClean="0"/>
              <a:t/>
            </a:r>
            <a:br>
              <a:rPr lang="pl-PL" sz="1400" smtClean="0"/>
            </a:br>
            <a:r>
              <a:rPr lang="pl-PL" sz="1400" smtClean="0"/>
              <a:t>BIUROKRACJA: Masz dwie krowy. Najpierw rząd wydaje przepisy, które mówią</a:t>
            </a:r>
            <a:br>
              <a:rPr lang="pl-PL" sz="1400" smtClean="0"/>
            </a:br>
            <a:r>
              <a:rPr lang="pl-PL" sz="1400" smtClean="0"/>
              <a:t>kiedy możesz karmić i doić swoje krowy. Potem płaci Ci, żebyś ich nie doił.</a:t>
            </a:r>
            <a:br>
              <a:rPr lang="pl-PL" sz="1400" smtClean="0"/>
            </a:br>
            <a:r>
              <a:rPr lang="pl-PL" sz="1400" smtClean="0"/>
              <a:t>Następnie zabiera obie krowy, jedną zabija, drugą doi i wylewa mleko do</a:t>
            </a:r>
            <a:br>
              <a:rPr lang="pl-PL" sz="1400" smtClean="0"/>
            </a:br>
            <a:r>
              <a:rPr lang="pl-PL" sz="1400" smtClean="0"/>
              <a:t>ścieków. Na koniec domaga się od Ciebie wypełnienia formularzy</a:t>
            </a:r>
            <a:br>
              <a:rPr lang="pl-PL" sz="1400" smtClean="0"/>
            </a:br>
            <a:r>
              <a:rPr lang="pl-PL" sz="1400" smtClean="0"/>
              <a:t>wyjaśniających zaginięcie jednej z krów.</a:t>
            </a:r>
            <a:br>
              <a:rPr lang="pl-PL" sz="1400" smtClean="0"/>
            </a:br>
            <a:r>
              <a:rPr lang="pl-PL" sz="1400" smtClean="0"/>
              <a:t/>
            </a:r>
            <a:br>
              <a:rPr lang="pl-PL" sz="1400" smtClean="0"/>
            </a:br>
            <a:r>
              <a:rPr lang="pl-PL" sz="1400" smtClean="0"/>
              <a:t>ANARCHIA: Masz dwie krowy. Albo sprzedajesz mleko po dobrej cenie, albo</a:t>
            </a:r>
            <a:br>
              <a:rPr lang="pl-PL" sz="1400" smtClean="0"/>
            </a:br>
            <a:r>
              <a:rPr lang="pl-PL" sz="1400" smtClean="0"/>
              <a:t>Twoi sąsiedzi będą próbowali Cię zabić i przejąć krowy.</a:t>
            </a:r>
            <a:br>
              <a:rPr lang="pl-PL" sz="1400" smtClean="0"/>
            </a:br>
            <a:r>
              <a:rPr lang="pl-PL" sz="1400" smtClean="0"/>
              <a:t/>
            </a:r>
            <a:br>
              <a:rPr lang="pl-PL" sz="1400" smtClean="0"/>
            </a:br>
            <a:r>
              <a:rPr lang="pl-PL" sz="1400" smtClean="0"/>
              <a:t>KAPITALIZM: Masz dwie krowy. Sprzedajesz jedną i kupujesz byka.</a:t>
            </a:r>
          </a:p>
        </p:txBody>
      </p:sp>
      <p:sp>
        <p:nvSpPr>
          <p:cNvPr id="63492" name="Symbol zastępczy daty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200" smtClean="0">
                <a:solidFill>
                  <a:schemeClr val="tx2"/>
                </a:solidFill>
              </a:rPr>
              <a:t>Witold Kwaśnicki (INE, UWr), Notatki do wykładów</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ytuł 1"/>
          <p:cNvSpPr>
            <a:spLocks noGrp="1"/>
          </p:cNvSpPr>
          <p:nvPr>
            <p:ph type="title"/>
          </p:nvPr>
        </p:nvSpPr>
        <p:spPr/>
        <p:txBody>
          <a:bodyPr/>
          <a:lstStyle/>
          <a:p>
            <a:r>
              <a:rPr lang="pl-PL" b="1" smtClean="0"/>
              <a:t>Krowa a ustrój</a:t>
            </a:r>
            <a:endParaRPr lang="pl-PL" smtClean="0"/>
          </a:p>
        </p:txBody>
      </p:sp>
      <p:sp>
        <p:nvSpPr>
          <p:cNvPr id="64515" name="Symbol zastępczy zawartości 2"/>
          <p:cNvSpPr>
            <a:spLocks noGrp="1"/>
          </p:cNvSpPr>
          <p:nvPr>
            <p:ph idx="1"/>
          </p:nvPr>
        </p:nvSpPr>
        <p:spPr/>
        <p:txBody>
          <a:bodyPr/>
          <a:lstStyle/>
          <a:p>
            <a:r>
              <a:rPr lang="pl-PL" sz="1400" smtClean="0"/>
              <a:t>KAPITALIZM DALEKOWSCHODNI: Masz dwie krowy. Sprzedajesz je swojej spółce</a:t>
            </a:r>
            <a:br>
              <a:rPr lang="pl-PL" sz="1400" smtClean="0"/>
            </a:br>
            <a:r>
              <a:rPr lang="pl-PL" sz="1400" smtClean="0"/>
              <a:t>giełdowej, korzystając z akredytywy nieodwołalnej poręczonej przez bank</a:t>
            </a:r>
            <a:br>
              <a:rPr lang="pl-PL" sz="1400" smtClean="0"/>
            </a:br>
            <a:r>
              <a:rPr lang="pl-PL" sz="1400" smtClean="0"/>
              <a:t>szwagra. Następnie wykonujesz transakcję swapową z funduszem powierniczym,</a:t>
            </a:r>
            <a:br>
              <a:rPr lang="pl-PL" sz="1400" smtClean="0"/>
            </a:br>
            <a:r>
              <a:rPr lang="pl-PL" sz="1400" smtClean="0"/>
              <a:t>dzięki czemu odzyskujesz wszystkie swoje cztery krowy i dostajesz ulgę</a:t>
            </a:r>
            <a:br>
              <a:rPr lang="pl-PL" sz="1400" smtClean="0"/>
            </a:br>
            <a:r>
              <a:rPr lang="pl-PL" sz="1400" smtClean="0"/>
              <a:t>podatkową za hodowanie pięciu krów. Prawa do mleka sześciu krów</a:t>
            </a:r>
            <a:br>
              <a:rPr lang="pl-PL" sz="1400" smtClean="0"/>
            </a:br>
            <a:r>
              <a:rPr lang="pl-PL" sz="1400" smtClean="0"/>
              <a:t>sprzedajesz na rynku transakcji terminowych przez pośrednika z Panamy firmie</a:t>
            </a:r>
            <a:br>
              <a:rPr lang="pl-PL" sz="1400" smtClean="0"/>
            </a:br>
            <a:r>
              <a:rPr lang="pl-PL" sz="1400" smtClean="0"/>
              <a:t>z Kajmanów, której ukrytym udziałowcem jest żona szwagra. Prawa do mleka</a:t>
            </a:r>
            <a:br>
              <a:rPr lang="pl-PL" sz="1400" smtClean="0"/>
            </a:br>
            <a:r>
              <a:rPr lang="pl-PL" sz="1400" smtClean="0"/>
              <a:t>wszystkich siedmiu krów odkupuje Twoja spółka giełdowa, która w rocznym</a:t>
            </a:r>
            <a:br>
              <a:rPr lang="pl-PL" sz="1400" smtClean="0"/>
            </a:br>
            <a:r>
              <a:rPr lang="pl-PL" sz="1400" smtClean="0"/>
              <a:t>sprawozdaniu wykazuje osiem krów na stanie z opcją na zakup jeszcze jednej.</a:t>
            </a:r>
            <a:br>
              <a:rPr lang="pl-PL" sz="1400" smtClean="0"/>
            </a:br>
            <a:r>
              <a:rPr lang="pl-PL" sz="1400" smtClean="0"/>
              <a:t>W tym samym czasie zabijasz swoje dwie krowy, bo miały złe Feng Shui.</a:t>
            </a:r>
            <a:br>
              <a:rPr lang="pl-PL" sz="1400" smtClean="0"/>
            </a:br>
            <a:r>
              <a:rPr lang="pl-PL" sz="1400" smtClean="0"/>
              <a:t/>
            </a:r>
            <a:br>
              <a:rPr lang="pl-PL" sz="1400" smtClean="0"/>
            </a:br>
            <a:r>
              <a:rPr lang="pl-PL" sz="1400" smtClean="0"/>
              <a:t>PROEKOLOGIZM: Masz dwie krowy. Rząd zabrania Ci je doić i zabijać.</a:t>
            </a:r>
            <a:br>
              <a:rPr lang="pl-PL" sz="1400" smtClean="0"/>
            </a:br>
            <a:r>
              <a:rPr lang="pl-PL" sz="1400" smtClean="0"/>
              <a:t/>
            </a:r>
            <a:br>
              <a:rPr lang="pl-PL" sz="1400" smtClean="0"/>
            </a:br>
            <a:r>
              <a:rPr lang="pl-PL" sz="1400" smtClean="0"/>
              <a:t>FEMINIZM: Masz dwie krowy. Pobierają się i adoptują cielaka.</a:t>
            </a:r>
            <a:br>
              <a:rPr lang="pl-PL" sz="1400" smtClean="0"/>
            </a:br>
            <a:r>
              <a:rPr lang="pl-PL" sz="1400" smtClean="0"/>
              <a:t/>
            </a:r>
            <a:br>
              <a:rPr lang="pl-PL" sz="1400" smtClean="0"/>
            </a:br>
            <a:r>
              <a:rPr lang="pl-PL" sz="1400" smtClean="0"/>
              <a:t>TOTALITARYZM: Masz dwie krowy. Rząd zabiera obie i zaprzecza, by one</a:t>
            </a:r>
            <a:br>
              <a:rPr lang="pl-PL" sz="1400" smtClean="0"/>
            </a:br>
            <a:r>
              <a:rPr lang="pl-PL" sz="1400" smtClean="0"/>
              <a:t>kiedykolwiek istniały. Mleko jest objęte zakazem produkcji i konsumpcji.</a:t>
            </a:r>
            <a:br>
              <a:rPr lang="pl-PL" sz="1400" smtClean="0"/>
            </a:br>
            <a:r>
              <a:rPr lang="pl-PL" sz="1400" smtClean="0"/>
              <a:t/>
            </a:r>
            <a:br>
              <a:rPr lang="pl-PL" sz="1400" smtClean="0"/>
            </a:br>
            <a:r>
              <a:rPr lang="pl-PL" sz="1400" smtClean="0"/>
              <a:t>LIBERTYNIZM: Masz dwie krowy. Jedna przeczytała konstytucję, wierzy w nią</a:t>
            </a:r>
            <a:br>
              <a:rPr lang="pl-PL" sz="1400" smtClean="0"/>
            </a:br>
            <a:r>
              <a:rPr lang="pl-PL" sz="1400" smtClean="0"/>
              <a:t>i ma kilka dobrych pomysłów na rządzenie. Startuje w wyborach i podczas</a:t>
            </a:r>
            <a:br>
              <a:rPr lang="pl-PL" sz="1400" smtClean="0"/>
            </a:br>
            <a:r>
              <a:rPr lang="pl-PL" sz="1400" smtClean="0"/>
              <a:t>gdy większość ludzi uważa, że krowa jest najlepszym kandydatem, nikt</a:t>
            </a:r>
            <a:br>
              <a:rPr lang="pl-PL" sz="1400" smtClean="0"/>
            </a:br>
            <a:r>
              <a:rPr lang="pl-PL" sz="1400" smtClean="0"/>
              <a:t>oprócz drugiej krowy na nią nie głosuje, bo wszyscy sądzą, że byłoby to</a:t>
            </a:r>
            <a:br>
              <a:rPr lang="pl-PL" sz="1400" smtClean="0"/>
            </a:br>
            <a:r>
              <a:rPr lang="pl-PL" sz="1400" smtClean="0"/>
              <a:t>wyrzucanie ich głosu w błoto.</a:t>
            </a:r>
            <a:br>
              <a:rPr lang="pl-PL" sz="1400" smtClean="0"/>
            </a:br>
            <a:r>
              <a:rPr lang="pl-PL" sz="1400" smtClean="0"/>
              <a:t/>
            </a:r>
            <a:br>
              <a:rPr lang="pl-PL" sz="1400" smtClean="0"/>
            </a:br>
            <a:r>
              <a:rPr lang="pl-PL" sz="1400" smtClean="0"/>
              <a:t>SURREALIZM: Masz dwie żyrafy. Rząd wymaga, by brały lekcje gry na harmonijce.</a:t>
            </a:r>
          </a:p>
        </p:txBody>
      </p:sp>
      <p:sp>
        <p:nvSpPr>
          <p:cNvPr id="64516" name="Symbol zastępczy daty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200" smtClean="0">
                <a:solidFill>
                  <a:schemeClr val="tx2"/>
                </a:solidFill>
              </a:rPr>
              <a:t>Witold Kwaśnicki (INE, UWr), Notatki do wykładów</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ytuł 1"/>
          <p:cNvSpPr>
            <a:spLocks noGrp="1"/>
          </p:cNvSpPr>
          <p:nvPr>
            <p:ph type="title"/>
          </p:nvPr>
        </p:nvSpPr>
        <p:spPr/>
        <p:txBody>
          <a:bodyPr/>
          <a:lstStyle/>
          <a:p>
            <a:r>
              <a:rPr lang="pl-PL" b="1" smtClean="0"/>
              <a:t>Krowa a ustrój</a:t>
            </a:r>
            <a:endParaRPr lang="pl-PL" smtClean="0"/>
          </a:p>
        </p:txBody>
      </p:sp>
      <p:sp>
        <p:nvSpPr>
          <p:cNvPr id="65539" name="Symbol zastępczy zawartości 2"/>
          <p:cNvSpPr>
            <a:spLocks noGrp="1"/>
          </p:cNvSpPr>
          <p:nvPr>
            <p:ph idx="1"/>
          </p:nvPr>
        </p:nvSpPr>
        <p:spPr>
          <a:xfrm>
            <a:off x="357188" y="1000125"/>
            <a:ext cx="8786812" cy="5276850"/>
          </a:xfrm>
        </p:spPr>
        <p:txBody>
          <a:bodyPr/>
          <a:lstStyle/>
          <a:p>
            <a:r>
              <a:rPr lang="pl-PL" sz="1400" smtClean="0"/>
              <a:t>USTRÓJ HOLENDERSKI: Masz dwie krowy z którymi współżyjesz. Nikt nie ma ci</a:t>
            </a:r>
            <a:br>
              <a:rPr lang="pl-PL" sz="1400" smtClean="0"/>
            </a:br>
            <a:r>
              <a:rPr lang="pl-PL" sz="1400" smtClean="0"/>
              <a:t>tego za złe, a najmniej same krowy.</a:t>
            </a:r>
            <a:br>
              <a:rPr lang="pl-PL" sz="1400" smtClean="0"/>
            </a:br>
            <a:r>
              <a:rPr lang="pl-PL" sz="1400" smtClean="0"/>
              <a:t>POLSKI PARLAMENTARYZM: Większość rolników posiada dwie krowy. Rząd skupuje</a:t>
            </a:r>
            <a:br>
              <a:rPr lang="pl-PL" sz="1400" smtClean="0"/>
            </a:br>
            <a:r>
              <a:rPr lang="pl-PL" sz="1400" smtClean="0"/>
              <a:t>ich mleko, niezależnie od tego czy ktoś chce je pić. Pozostali są zmuszani</a:t>
            </a:r>
            <a:br>
              <a:rPr lang="pl-PL" sz="1400" smtClean="0"/>
            </a:br>
            <a:r>
              <a:rPr lang="pl-PL" sz="1400" smtClean="0"/>
              <a:t>do płacenia rządowi opłat (tzw. podatki) z których czerpie się fundusze na</a:t>
            </a:r>
            <a:br>
              <a:rPr lang="pl-PL" sz="1400" smtClean="0"/>
            </a:br>
            <a:r>
              <a:rPr lang="pl-PL" sz="1400" smtClean="0"/>
              <a:t>skupowanie mleka.</a:t>
            </a:r>
            <a:br>
              <a:rPr lang="pl-PL" sz="1400" smtClean="0"/>
            </a:br>
            <a:r>
              <a:rPr lang="pl-PL" sz="1400" smtClean="0"/>
              <a:t>POLSKI PARLAMENTARYZM W WERSJI AWS: jak wyżej, a ponadto wykazuje sie</a:t>
            </a:r>
            <a:br>
              <a:rPr lang="pl-PL" sz="1400" smtClean="0"/>
            </a:br>
            <a:r>
              <a:rPr lang="pl-PL" sz="1400" smtClean="0"/>
              <a:t>sprawiedliwosc i optymalnosc tego systemu poniewaz krowy sa polskie.</a:t>
            </a:r>
            <a:br>
              <a:rPr lang="pl-PL" sz="1400" smtClean="0"/>
            </a:br>
            <a:r>
              <a:rPr lang="pl-PL" sz="1400" smtClean="0"/>
              <a:t>POLSKI PARLAMENTARYZM W WERSJI SLD: jak wyżej, a ponadto wszystkim sie</a:t>
            </a:r>
            <a:br>
              <a:rPr lang="pl-PL" sz="1400" smtClean="0"/>
            </a:br>
            <a:r>
              <a:rPr lang="pl-PL" sz="1400" smtClean="0"/>
              <a:t>obiecuje ze mleko bedzie tansze a wszyscy beda pracowac (np. przy dojeniu</a:t>
            </a:r>
            <a:br>
              <a:rPr lang="pl-PL" sz="1400" smtClean="0"/>
            </a:br>
            <a:r>
              <a:rPr lang="pl-PL" sz="1400" smtClean="0"/>
              <a:t>mleka).</a:t>
            </a:r>
            <a:br>
              <a:rPr lang="pl-PL" sz="1400" smtClean="0"/>
            </a:br>
            <a:r>
              <a:rPr lang="pl-PL" sz="1400" smtClean="0"/>
              <a:t>POLSKI PARLAMENTARYZM W WERSJI PSL: jak wyżej, a ponadto proba zakupu</a:t>
            </a:r>
            <a:br>
              <a:rPr lang="pl-PL" sz="1400" smtClean="0"/>
            </a:br>
            <a:r>
              <a:rPr lang="pl-PL" sz="1400" smtClean="0"/>
              <a:t>jogurtu w innym panstwie konczy sie wprowadzeniem 100-procentowych cel</a:t>
            </a:r>
            <a:br>
              <a:rPr lang="pl-PL" sz="1400" smtClean="0"/>
            </a:br>
            <a:r>
              <a:rPr lang="pl-PL" sz="1400" smtClean="0"/>
              <a:t>zaporowych na import.</a:t>
            </a:r>
            <a:br>
              <a:rPr lang="pl-PL" sz="1400" smtClean="0"/>
            </a:br>
            <a:r>
              <a:rPr lang="pl-PL" sz="1400" smtClean="0"/>
              <a:t>POLSKI PARLAMENTARYZM W WERSJI PiS: jak wyżej, tyle ze wszystkie krowy sa</a:t>
            </a:r>
            <a:br>
              <a:rPr lang="pl-PL" sz="1400" smtClean="0"/>
            </a:br>
            <a:r>
              <a:rPr lang="pl-PL" sz="1400" smtClean="0"/>
              <a:t>lustrowane przed dojeniem. ponadto wszystkiemu winna jest RPP.</a:t>
            </a:r>
            <a:br>
              <a:rPr lang="pl-PL" sz="1400" smtClean="0"/>
            </a:br>
            <a:r>
              <a:rPr lang="pl-PL" sz="1400" smtClean="0"/>
              <a:t>LEPPERYZM LAGODNY: Jak polski parlmentaryzm, tyle ze proba picia innego</a:t>
            </a:r>
            <a:br>
              <a:rPr lang="pl-PL" sz="1400" smtClean="0"/>
            </a:br>
            <a:r>
              <a:rPr lang="pl-PL" sz="1400" smtClean="0"/>
              <a:t>napoju niz mleko jest zdrada stanu. W razie proby odmowy zakupu mleka</a:t>
            </a:r>
            <a:br>
              <a:rPr lang="pl-PL" sz="1400" smtClean="0"/>
            </a:br>
            <a:r>
              <a:rPr lang="pl-PL" sz="1400" smtClean="0"/>
              <a:t>wprowadza sie blokady ulic. Wszystkiemu winien jest Balcerowicz.</a:t>
            </a:r>
            <a:br>
              <a:rPr lang="pl-PL" sz="1400" smtClean="0"/>
            </a:br>
            <a:r>
              <a:rPr lang="pl-PL" sz="1400" smtClean="0"/>
              <a:t>LEPPERYZM UMIARKOWANY: j.w, tyle ze bez zbednych zasad prawnych. Wszystkiemu</a:t>
            </a:r>
            <a:br>
              <a:rPr lang="pl-PL" sz="1400" smtClean="0"/>
            </a:br>
            <a:r>
              <a:rPr lang="pl-PL" sz="1400" smtClean="0"/>
              <a:t>jest winien Balcerowicz i jego ojciec.</a:t>
            </a:r>
            <a:br>
              <a:rPr lang="pl-PL" sz="1400" smtClean="0"/>
            </a:br>
            <a:r>
              <a:rPr lang="pl-PL" sz="1400" smtClean="0"/>
              <a:t>LEPPERYZM SKRAJNY: j.w. Wszystkiemu jest winna rodzina Balcerowicza do</a:t>
            </a:r>
            <a:br>
              <a:rPr lang="pl-PL" sz="1400" smtClean="0"/>
            </a:br>
            <a:r>
              <a:rPr lang="pl-PL" sz="1400" smtClean="0"/>
              <a:t>piatego pokolenia wstecz. Niektore krowy zostaly zainfekowane waglikiem o</a:t>
            </a:r>
            <a:br>
              <a:rPr lang="pl-PL" sz="1400" smtClean="0"/>
            </a:br>
            <a:r>
              <a:rPr lang="pl-PL" sz="1400" smtClean="0"/>
              <a:t>czym rzad wie, ale nie mowi. Wszystko to jest zarejestrowane na dwoch</a:t>
            </a:r>
            <a:br>
              <a:rPr lang="pl-PL" sz="1400" smtClean="0"/>
            </a:br>
            <a:r>
              <a:rPr lang="pl-PL" sz="1400" smtClean="0"/>
              <a:t>kasetach, jednej tasmie VHS i trzech plytkach.</a:t>
            </a:r>
          </a:p>
        </p:txBody>
      </p:sp>
      <p:sp>
        <p:nvSpPr>
          <p:cNvPr id="65540" name="Symbol zastępczy daty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200" smtClean="0">
                <a:solidFill>
                  <a:schemeClr val="tx2"/>
                </a:solidFill>
              </a:rPr>
              <a:t>Witold Kwaśnicki (INE, UWr), Notatki do wykładów</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ytuł 1"/>
          <p:cNvSpPr>
            <a:spLocks noGrp="1"/>
          </p:cNvSpPr>
          <p:nvPr>
            <p:ph type="title"/>
          </p:nvPr>
        </p:nvSpPr>
        <p:spPr/>
        <p:txBody>
          <a:bodyPr/>
          <a:lstStyle/>
          <a:p>
            <a:r>
              <a:rPr lang="pl-PL" b="1" smtClean="0"/>
              <a:t>Krowa a ustrój</a:t>
            </a:r>
            <a:endParaRPr lang="pl-PL" smtClean="0"/>
          </a:p>
        </p:txBody>
      </p:sp>
      <p:sp>
        <p:nvSpPr>
          <p:cNvPr id="66563" name="Symbol zastępczy zawartości 2"/>
          <p:cNvSpPr>
            <a:spLocks noGrp="1"/>
          </p:cNvSpPr>
          <p:nvPr>
            <p:ph idx="1"/>
          </p:nvPr>
        </p:nvSpPr>
        <p:spPr>
          <a:xfrm>
            <a:off x="611188" y="1000125"/>
            <a:ext cx="8532812" cy="5276850"/>
          </a:xfrm>
        </p:spPr>
        <p:txBody>
          <a:bodyPr/>
          <a:lstStyle/>
          <a:p>
            <a:r>
              <a:rPr lang="pl-PL" sz="1400" smtClean="0"/>
              <a:t>BUDDYZM ZEN: Masz dwie krowy. Zrozmiesz to gdy potrafisz klasnac jedna reka.</a:t>
            </a:r>
            <a:br>
              <a:rPr lang="pl-PL" sz="1400" smtClean="0"/>
            </a:br>
            <a:r>
              <a:rPr lang="pl-PL" sz="1400" smtClean="0"/>
              <a:t>Cyprys na podworku.</a:t>
            </a:r>
            <a:br>
              <a:rPr lang="pl-PL" sz="1400" smtClean="0"/>
            </a:br>
            <a:r>
              <a:rPr lang="pl-PL" sz="1400" smtClean="0"/>
              <a:t/>
            </a:r>
            <a:br>
              <a:rPr lang="pl-PL" sz="1400" smtClean="0"/>
            </a:br>
            <a:r>
              <a:rPr lang="pl-PL" sz="1400" smtClean="0"/>
              <a:t>USTRÓJ RUMUNSKI: W kraju sa dwie krowy. Twoi sasiedzi juz nauczyli sie mowic</a:t>
            </a:r>
            <a:br>
              <a:rPr lang="pl-PL" sz="1400" smtClean="0"/>
            </a:br>
            <a:r>
              <a:rPr lang="pl-PL" sz="1400" smtClean="0"/>
              <a:t>"Pane daj" w czternastu jezykach.</a:t>
            </a:r>
            <a:br>
              <a:rPr lang="pl-PL" sz="1400" smtClean="0"/>
            </a:br>
            <a:r>
              <a:rPr lang="pl-PL" sz="1400" smtClean="0"/>
              <a:t/>
            </a:r>
            <a:br>
              <a:rPr lang="pl-PL" sz="1400" smtClean="0"/>
            </a:br>
            <a:r>
              <a:rPr lang="pl-PL" sz="1400" smtClean="0"/>
              <a:t>USTRÓJ SZWEDZKI: Masz dwie krowy ktorymi opiekuje sie Panstwo.</a:t>
            </a:r>
            <a:br>
              <a:rPr lang="pl-PL" sz="1400" smtClean="0"/>
            </a:br>
            <a:r>
              <a:rPr lang="pl-PL" sz="1400" smtClean="0"/>
              <a:t/>
            </a:r>
            <a:br>
              <a:rPr lang="pl-PL" sz="1400" smtClean="0"/>
            </a:br>
            <a:r>
              <a:rPr lang="pl-PL" sz="1400" smtClean="0"/>
              <a:t>USTRÓJ WCZESNORADZIECKI: Masz dwie milujace pokoj krowy. Po probie</a:t>
            </a:r>
            <a:br>
              <a:rPr lang="pl-PL" sz="1400" smtClean="0"/>
            </a:br>
            <a:r>
              <a:rPr lang="pl-PL" sz="1400" smtClean="0"/>
              <a:t>imperialistycznego zamachu przeprowadzonego przez trockistowskich</a:t>
            </a:r>
            <a:br>
              <a:rPr lang="pl-PL" sz="1400" smtClean="0"/>
            </a:br>
            <a:r>
              <a:rPr lang="pl-PL" sz="1400" smtClean="0"/>
              <a:t>kontrrewolucjonistow krowy odpowiedzialy ogniem i spokojnie odlecialy w</a:t>
            </a:r>
            <a:br>
              <a:rPr lang="pl-PL" sz="1400" smtClean="0"/>
            </a:br>
            <a:r>
              <a:rPr lang="pl-PL" sz="1400" smtClean="0"/>
              <a:t>kierunku najblizszej bazy.</a:t>
            </a:r>
            <a:br>
              <a:rPr lang="pl-PL" sz="1400" smtClean="0"/>
            </a:br>
            <a:r>
              <a:rPr lang="pl-PL" sz="1400" smtClean="0"/>
              <a:t/>
            </a:r>
            <a:br>
              <a:rPr lang="pl-PL" sz="1400" smtClean="0"/>
            </a:br>
            <a:r>
              <a:rPr lang="pl-PL" sz="1400" smtClean="0"/>
              <a:t>USTRÓJ RADZIECKI: Masz dwie milujace pokoj krowy. Wpadasz czasem z wizyta do</a:t>
            </a:r>
            <a:br>
              <a:rPr lang="pl-PL" sz="1400" smtClean="0"/>
            </a:br>
            <a:r>
              <a:rPr lang="pl-PL" sz="1400" smtClean="0"/>
              <a:t>sasiednich obor, aby pozostale krowy mialy tak samo dobrze jak twoje.</a:t>
            </a:r>
            <a:br>
              <a:rPr lang="pl-PL" sz="1400" smtClean="0"/>
            </a:br>
            <a:r>
              <a:rPr lang="pl-PL" sz="1400" smtClean="0"/>
              <a:t/>
            </a:r>
            <a:br>
              <a:rPr lang="pl-PL" sz="1400" smtClean="0"/>
            </a:br>
            <a:r>
              <a:rPr lang="pl-PL" sz="1400" smtClean="0"/>
              <a:t>DOJRZALY USTRÓJ RADZIECKI: Masz dwie krowy i po dziesiec karabinow dla kazdej krowy.</a:t>
            </a:r>
            <a:br>
              <a:rPr lang="pl-PL" sz="1400" smtClean="0"/>
            </a:br>
            <a:r>
              <a:rPr lang="pl-PL" sz="1400" smtClean="0"/>
              <a:t/>
            </a:r>
            <a:br>
              <a:rPr lang="pl-PL" sz="1400" smtClean="0"/>
            </a:br>
            <a:r>
              <a:rPr lang="pl-PL" sz="1400" smtClean="0"/>
              <a:t>SCHYLKOWY USTRÓJ RADZIECKI: Masz dwie krowy i po dziesiec karabinow dla</a:t>
            </a:r>
            <a:br>
              <a:rPr lang="pl-PL" sz="1400" smtClean="0"/>
            </a:br>
            <a:r>
              <a:rPr lang="pl-PL" sz="1400" smtClean="0"/>
              <a:t>kazdej krowy. Nie masz siana.</a:t>
            </a:r>
            <a:br>
              <a:rPr lang="pl-PL" sz="1400" smtClean="0"/>
            </a:br>
            <a:r>
              <a:rPr lang="pl-PL" sz="1400" smtClean="0"/>
              <a:t/>
            </a:r>
            <a:br>
              <a:rPr lang="pl-PL" sz="1400" smtClean="0"/>
            </a:br>
            <a:r>
              <a:rPr lang="pl-PL" sz="1400" smtClean="0"/>
              <a:t>USTRÓJ POSTRADZIECKI: Sprzedajesz krowy facetowi w turbanie i z wiazka</a:t>
            </a:r>
            <a:br>
              <a:rPr lang="pl-PL" sz="1400" smtClean="0"/>
            </a:br>
            <a:r>
              <a:rPr lang="pl-PL" sz="1400" smtClean="0"/>
              <a:t>granatow wokol pasa. Karabiny ukradli.</a:t>
            </a:r>
            <a:br>
              <a:rPr lang="pl-PL" sz="1400" smtClean="0"/>
            </a:br>
            <a:r>
              <a:rPr lang="pl-PL" sz="1400" smtClean="0"/>
              <a:t/>
            </a:r>
            <a:br>
              <a:rPr lang="pl-PL" sz="1400" smtClean="0"/>
            </a:br>
            <a:r>
              <a:rPr lang="pl-PL" sz="1400" smtClean="0"/>
              <a:t>USTRÓJ WCZESNOAFGANSKI: Masz piekny, gorzysty kraj i zadnej krowy.</a:t>
            </a:r>
            <a:br>
              <a:rPr lang="pl-PL" sz="1400" smtClean="0"/>
            </a:br>
            <a:r>
              <a:rPr lang="pl-PL" sz="1400" smtClean="0"/>
              <a:t/>
            </a:r>
            <a:br>
              <a:rPr lang="pl-PL" sz="1400" smtClean="0"/>
            </a:br>
            <a:r>
              <a:rPr lang="pl-PL" sz="1400" smtClean="0"/>
              <a:t>USTRÓJ AFGANSKI: Masz piekny, gorzysty kraj, zadnej krowy i kupe Ruskich.</a:t>
            </a:r>
          </a:p>
        </p:txBody>
      </p:sp>
      <p:sp>
        <p:nvSpPr>
          <p:cNvPr id="66564" name="Symbol zastępczy daty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200" smtClean="0">
                <a:solidFill>
                  <a:schemeClr val="tx2"/>
                </a:solidFill>
              </a:rPr>
              <a:t>Witold Kwaśnicki (INE, UWr), Notatki do wykładów</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ytuł 1"/>
          <p:cNvSpPr>
            <a:spLocks noGrp="1"/>
          </p:cNvSpPr>
          <p:nvPr>
            <p:ph type="title"/>
          </p:nvPr>
        </p:nvSpPr>
        <p:spPr/>
        <p:txBody>
          <a:bodyPr/>
          <a:lstStyle/>
          <a:p>
            <a:r>
              <a:rPr lang="pl-PL" b="1" smtClean="0"/>
              <a:t>Krowa a ustrój</a:t>
            </a:r>
            <a:endParaRPr lang="pl-PL" smtClean="0"/>
          </a:p>
        </p:txBody>
      </p:sp>
      <p:sp>
        <p:nvSpPr>
          <p:cNvPr id="67587" name="Symbol zastępczy zawartości 2"/>
          <p:cNvSpPr>
            <a:spLocks noGrp="1"/>
          </p:cNvSpPr>
          <p:nvPr>
            <p:ph idx="1"/>
          </p:nvPr>
        </p:nvSpPr>
        <p:spPr/>
        <p:txBody>
          <a:bodyPr/>
          <a:lstStyle/>
          <a:p>
            <a:r>
              <a:rPr lang="pl-PL" sz="1400" smtClean="0"/>
              <a:t>USTRÓJ WCZESNOTALIBANSKI: Masz piekny, gorzysty kraj, zadnej krowy, zadnych</a:t>
            </a:r>
            <a:br>
              <a:rPr lang="pl-PL" sz="1400" smtClean="0"/>
            </a:br>
            <a:r>
              <a:rPr lang="pl-PL" sz="1400" smtClean="0"/>
              <a:t>ruskich, zadnych dolarow. Za kradziez krowy obcinaja reke. Nie wiesz co to</a:t>
            </a:r>
            <a:br>
              <a:rPr lang="pl-PL" sz="1400" smtClean="0"/>
            </a:br>
            <a:r>
              <a:rPr lang="pl-PL" sz="1400" smtClean="0"/>
              <a:t>jest samochod.</a:t>
            </a:r>
            <a:br>
              <a:rPr lang="pl-PL" sz="1400" smtClean="0"/>
            </a:br>
            <a:r>
              <a:rPr lang="pl-PL" sz="1400" smtClean="0"/>
              <a:t/>
            </a:r>
            <a:br>
              <a:rPr lang="pl-PL" sz="1400" smtClean="0"/>
            </a:br>
            <a:r>
              <a:rPr lang="pl-PL" sz="1400" smtClean="0"/>
              <a:t>USTRÓJ POZNOTALIBANSKI: Masz piekny, rowninny kraj. Najblizszy sasiad</a:t>
            </a:r>
            <a:br>
              <a:rPr lang="pl-PL" sz="1400" smtClean="0"/>
            </a:br>
            <a:r>
              <a:rPr lang="pl-PL" sz="1400" smtClean="0"/>
              <a:t>mieszka o kilkaset kilometrow. Z nieba czasem leca bomby, a czasami krowy.</a:t>
            </a:r>
            <a:br>
              <a:rPr lang="pl-PL" sz="1400" smtClean="0"/>
            </a:br>
            <a:r>
              <a:rPr lang="pl-PL" sz="1400" smtClean="0"/>
              <a:t/>
            </a:r>
            <a:br>
              <a:rPr lang="pl-PL" sz="1400" smtClean="0"/>
            </a:br>
            <a:r>
              <a:rPr lang="pl-PL" sz="1400" smtClean="0"/>
              <a:t>USTRÓJ KRZYZACKI: Masz dwie krowy. Obie maja charketrystyczny uklad plam.</a:t>
            </a:r>
            <a:br>
              <a:rPr lang="pl-PL" sz="1400" smtClean="0"/>
            </a:br>
            <a:r>
              <a:rPr lang="pl-PL" sz="1400" smtClean="0"/>
              <a:t/>
            </a:r>
            <a:br>
              <a:rPr lang="pl-PL" sz="1400" smtClean="0"/>
            </a:br>
            <a:r>
              <a:rPr lang="pl-PL" sz="1400" smtClean="0"/>
              <a:t>USTRÓJ WG LOVECRAFTA: Masz dwie krowy. Masz wrazenie ze kiedy wchodzisz do</a:t>
            </a:r>
            <a:br>
              <a:rPr lang="pl-PL" sz="1400" smtClean="0"/>
            </a:br>
            <a:r>
              <a:rPr lang="pl-PL" sz="1400" smtClean="0"/>
              <a:t>obory spogladaja za toba dziwnym spojrzeniem. Cienie sie wydluzaja. Nocami</a:t>
            </a:r>
            <a:br>
              <a:rPr lang="pl-PL" sz="1400" smtClean="0"/>
            </a:br>
            <a:r>
              <a:rPr lang="pl-PL" sz="1400" smtClean="0"/>
              <a:t>slyszysz ponure wycia krow.</a:t>
            </a:r>
            <a:br>
              <a:rPr lang="pl-PL" sz="1400" smtClean="0"/>
            </a:br>
            <a:r>
              <a:rPr lang="pl-PL" sz="1400" smtClean="0"/>
              <a:t/>
            </a:r>
            <a:br>
              <a:rPr lang="pl-PL" sz="1400" smtClean="0"/>
            </a:br>
            <a:r>
              <a:rPr lang="pl-PL" sz="1400" smtClean="0"/>
              <a:t>USTRÓJ WG FOXA MULDERA: Masz dwie martwe krowy na ktorych ktos dokonal</a:t>
            </a:r>
            <a:br>
              <a:rPr lang="pl-PL" sz="1400" smtClean="0"/>
            </a:br>
            <a:r>
              <a:rPr lang="pl-PL" sz="1400" smtClean="0"/>
              <a:t>obdukcji. Rzad cos ukrywa.</a:t>
            </a:r>
            <a:br>
              <a:rPr lang="pl-PL" sz="1400" smtClean="0"/>
            </a:br>
            <a:r>
              <a:rPr lang="pl-PL" sz="1400" smtClean="0"/>
              <a:t/>
            </a:r>
            <a:br>
              <a:rPr lang="pl-PL" sz="1400" smtClean="0"/>
            </a:br>
            <a:r>
              <a:rPr lang="pl-PL" sz="1400" smtClean="0"/>
              <a:t>USTRÓJ WG SCULLY: j.w. ale wszystko da sie naukowo wyjasnic. </a:t>
            </a:r>
          </a:p>
          <a:p>
            <a:r>
              <a:rPr lang="pl-PL" sz="1400" smtClean="0"/>
              <a:t>KAPITALIZM TRADYCYJNY</a:t>
            </a:r>
            <a:br>
              <a:rPr lang="pl-PL" sz="1400" smtClean="0"/>
            </a:br>
            <a:r>
              <a:rPr lang="pl-PL" sz="1400" smtClean="0"/>
              <a:t> Masz dwie krowy.</a:t>
            </a:r>
            <a:br>
              <a:rPr lang="pl-PL" sz="1400" smtClean="0"/>
            </a:br>
            <a:r>
              <a:rPr lang="pl-PL" sz="1400" smtClean="0"/>
              <a:t> Sprzedajesz jedna i kupujesz byka.</a:t>
            </a:r>
            <a:br>
              <a:rPr lang="pl-PL" sz="1400" smtClean="0"/>
            </a:br>
            <a:r>
              <a:rPr lang="pl-PL" sz="1400" smtClean="0"/>
              <a:t> Stado się rozmnaża i firma się rozrasta.</a:t>
            </a:r>
            <a:br>
              <a:rPr lang="pl-PL" sz="1400" smtClean="0"/>
            </a:br>
            <a:r>
              <a:rPr lang="pl-PL" sz="1400" smtClean="0"/>
              <a:t> Sprzedajesz całość i żyjesz z dochodu.</a:t>
            </a:r>
          </a:p>
        </p:txBody>
      </p:sp>
      <p:sp>
        <p:nvSpPr>
          <p:cNvPr id="67588" name="Symbol zastępczy daty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200" smtClean="0">
                <a:solidFill>
                  <a:schemeClr val="tx2"/>
                </a:solidFill>
              </a:rPr>
              <a:t>Witold Kwaśnicki (INE, UWr), Notatki do wykładów</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ytuł 1"/>
          <p:cNvSpPr>
            <a:spLocks noGrp="1"/>
          </p:cNvSpPr>
          <p:nvPr>
            <p:ph type="title"/>
          </p:nvPr>
        </p:nvSpPr>
        <p:spPr/>
        <p:txBody>
          <a:bodyPr/>
          <a:lstStyle/>
          <a:p>
            <a:r>
              <a:rPr lang="pl-PL" b="1" smtClean="0"/>
              <a:t>Krowa a ustrój</a:t>
            </a:r>
            <a:endParaRPr lang="pl-PL" smtClean="0"/>
          </a:p>
        </p:txBody>
      </p:sp>
      <p:sp>
        <p:nvSpPr>
          <p:cNvPr id="68611" name="Symbol zastępczy zawartości 2"/>
          <p:cNvSpPr>
            <a:spLocks noGrp="1"/>
          </p:cNvSpPr>
          <p:nvPr>
            <p:ph idx="1"/>
          </p:nvPr>
        </p:nvSpPr>
        <p:spPr>
          <a:xfrm>
            <a:off x="357188" y="1223963"/>
            <a:ext cx="8786812" cy="5053012"/>
          </a:xfrm>
        </p:spPr>
        <p:txBody>
          <a:bodyPr/>
          <a:lstStyle/>
          <a:p>
            <a:r>
              <a:rPr lang="pl-PL" sz="1400" smtClean="0"/>
              <a:t>KORPORACJA AMERYKAŃSKA</a:t>
            </a:r>
            <a:br>
              <a:rPr lang="pl-PL" sz="1400" smtClean="0"/>
            </a:br>
            <a:r>
              <a:rPr lang="pl-PL" sz="1400" smtClean="0"/>
              <a:t> Masz dwie krowy.</a:t>
            </a:r>
            <a:br>
              <a:rPr lang="pl-PL" sz="1400" smtClean="0"/>
            </a:br>
            <a:r>
              <a:rPr lang="pl-PL" sz="1400" smtClean="0"/>
              <a:t> Jedna sprzedajesz, a druga zmuszasz, aby dawała tyle mleka, co  cztery krowy. Jesteś zdziwiony, ze krowa zdycha.</a:t>
            </a:r>
            <a:br>
              <a:rPr lang="pl-PL" sz="1400" smtClean="0"/>
            </a:br>
            <a:r>
              <a:rPr lang="pl-PL" sz="1400" smtClean="0"/>
              <a:t> FRANCUSKA KORPORACJA</a:t>
            </a:r>
            <a:br>
              <a:rPr lang="pl-PL" sz="1400" smtClean="0"/>
            </a:br>
            <a:r>
              <a:rPr lang="pl-PL" sz="1400" smtClean="0"/>
              <a:t> Masz dwie krowy.</a:t>
            </a:r>
            <a:br>
              <a:rPr lang="pl-PL" sz="1400" smtClean="0"/>
            </a:br>
            <a:r>
              <a:rPr lang="pl-PL" sz="1400" smtClean="0"/>
              <a:t> Rozpoczynasz strajk, ponieważ chcesz mieć trzy krowy.</a:t>
            </a:r>
            <a:br>
              <a:rPr lang="pl-PL" sz="1400" smtClean="0"/>
            </a:br>
            <a:r>
              <a:rPr lang="pl-PL" sz="1400" smtClean="0"/>
              <a:t> JAPOŃSKA KORPORACJA</a:t>
            </a:r>
            <a:br>
              <a:rPr lang="pl-PL" sz="1400" smtClean="0"/>
            </a:br>
            <a:r>
              <a:rPr lang="pl-PL" sz="1400" smtClean="0"/>
              <a:t> Masz dwie krowy.</a:t>
            </a:r>
            <a:br>
              <a:rPr lang="pl-PL" sz="1400" smtClean="0"/>
            </a:br>
            <a:r>
              <a:rPr lang="pl-PL" sz="1400" smtClean="0"/>
              <a:t>Przeprojektowujesz je w taki sposób, aby miały jedna dziesiąta wielkości zwykłej krowy i dawały 20 razy więcej mleka.  Następnie tworzysz komiks o super krowie zwany Cowkimon i  sprzedajesz go na całym świecie.</a:t>
            </a:r>
            <a:br>
              <a:rPr lang="pl-PL" sz="1400" smtClean="0"/>
            </a:br>
            <a:r>
              <a:rPr lang="pl-PL" sz="1400" smtClean="0"/>
              <a:t> NIEMIECKA KORPORACJA</a:t>
            </a:r>
            <a:br>
              <a:rPr lang="pl-PL" sz="1400" smtClean="0"/>
            </a:br>
            <a:r>
              <a:rPr lang="pl-PL" sz="1400" smtClean="0"/>
              <a:t> Masz dwie krowy.</a:t>
            </a:r>
            <a:br>
              <a:rPr lang="pl-PL" sz="1400" smtClean="0"/>
            </a:br>
            <a:r>
              <a:rPr lang="pl-PL" sz="1400" smtClean="0"/>
              <a:t> Tak je modernizujesz, aby żyły sto lat,  jadły raz w miesiącu i same się wydajały.</a:t>
            </a:r>
            <a:br>
              <a:rPr lang="pl-PL" sz="1400" smtClean="0"/>
            </a:br>
            <a:r>
              <a:rPr lang="pl-PL" sz="1400" smtClean="0"/>
              <a:t> ANGIELSKA KORPORACJA</a:t>
            </a:r>
            <a:br>
              <a:rPr lang="pl-PL" sz="1400" smtClean="0"/>
            </a:br>
            <a:r>
              <a:rPr lang="pl-PL" sz="1400" smtClean="0"/>
              <a:t> Masz dwie krowy. Obie są szalone.</a:t>
            </a:r>
            <a:br>
              <a:rPr lang="pl-PL" sz="1400" smtClean="0"/>
            </a:br>
            <a:r>
              <a:rPr lang="pl-PL" sz="1400" smtClean="0"/>
              <a:t> WLOSKA KORPORACJA</a:t>
            </a:r>
            <a:br>
              <a:rPr lang="pl-PL" sz="1400" smtClean="0"/>
            </a:br>
            <a:r>
              <a:rPr lang="pl-PL" sz="1400" smtClean="0"/>
              <a:t> Masz dwie krowy, ale nie wiesz, gdzie one sa.</a:t>
            </a:r>
            <a:br>
              <a:rPr lang="pl-PL" sz="1400" smtClean="0"/>
            </a:br>
            <a:r>
              <a:rPr lang="pl-PL" sz="1400" smtClean="0"/>
              <a:t> Idziesz na lunch.</a:t>
            </a:r>
            <a:br>
              <a:rPr lang="pl-PL" sz="1400" smtClean="0"/>
            </a:br>
            <a:r>
              <a:rPr lang="pl-PL" sz="1400" smtClean="0"/>
              <a:t> ROSYJSKA KORPORACJA</a:t>
            </a:r>
            <a:br>
              <a:rPr lang="pl-PL" sz="1400" smtClean="0"/>
            </a:br>
            <a:r>
              <a:rPr lang="pl-PL" sz="1400" smtClean="0"/>
              <a:t> Masz dwie krowy. Zaczynasz je liczyć i okazuje się, ze jest ich  piec. Liczysz znowu i okazuje się, ze jest ich 42.  W tym momencie przestajesz liczyć i otwierasz następna butelkę wódki.</a:t>
            </a:r>
            <a:br>
              <a:rPr lang="pl-PL" sz="1400" smtClean="0"/>
            </a:br>
            <a:r>
              <a:rPr lang="pl-PL" sz="1400" smtClean="0"/>
              <a:t> </a:t>
            </a:r>
          </a:p>
        </p:txBody>
      </p:sp>
      <p:sp>
        <p:nvSpPr>
          <p:cNvPr id="68612" name="Symbol zastępczy daty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200" smtClean="0">
                <a:solidFill>
                  <a:schemeClr val="tx2"/>
                </a:solidFill>
              </a:rPr>
              <a:t>Witold Kwaśnicki (INE, UWr), Notatki do wykładów</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ytuł 1"/>
          <p:cNvSpPr>
            <a:spLocks noGrp="1"/>
          </p:cNvSpPr>
          <p:nvPr>
            <p:ph type="title"/>
          </p:nvPr>
        </p:nvSpPr>
        <p:spPr/>
        <p:txBody>
          <a:bodyPr/>
          <a:lstStyle/>
          <a:p>
            <a:r>
              <a:rPr lang="pl-PL" b="1" smtClean="0"/>
              <a:t>Krowa a ustrój</a:t>
            </a:r>
            <a:endParaRPr lang="pl-PL" smtClean="0"/>
          </a:p>
        </p:txBody>
      </p:sp>
      <p:sp>
        <p:nvSpPr>
          <p:cNvPr id="69635" name="Symbol zastępczy zawartości 2"/>
          <p:cNvSpPr>
            <a:spLocks noGrp="1"/>
          </p:cNvSpPr>
          <p:nvPr>
            <p:ph idx="1"/>
          </p:nvPr>
        </p:nvSpPr>
        <p:spPr>
          <a:xfrm>
            <a:off x="611188" y="1071563"/>
            <a:ext cx="8343900" cy="5205412"/>
          </a:xfrm>
        </p:spPr>
        <p:txBody>
          <a:bodyPr/>
          <a:lstStyle/>
          <a:p>
            <a:r>
              <a:rPr lang="pl-PL" sz="1400" smtClean="0"/>
              <a:t>SZWAJCARSKA KORPORACJA</a:t>
            </a:r>
            <a:br>
              <a:rPr lang="pl-PL" sz="1400" smtClean="0"/>
            </a:br>
            <a:r>
              <a:rPr lang="pl-PL" sz="1400" smtClean="0"/>
              <a:t> Masz 5000 krów, ale żadna z nich nie jest twoja.</a:t>
            </a:r>
            <a:br>
              <a:rPr lang="pl-PL" sz="1400" smtClean="0"/>
            </a:br>
            <a:r>
              <a:rPr lang="pl-PL" sz="1400" smtClean="0"/>
              <a:t> Inni płaca ci za to, ze trzymasz ich krowy.</a:t>
            </a:r>
            <a:br>
              <a:rPr lang="pl-PL" sz="1400" smtClean="0"/>
            </a:br>
            <a:r>
              <a:rPr lang="pl-PL" sz="1400" smtClean="0"/>
              <a:t/>
            </a:r>
            <a:br>
              <a:rPr lang="pl-PL" sz="1400" smtClean="0"/>
            </a:br>
            <a:r>
              <a:rPr lang="pl-PL" sz="1400" smtClean="0"/>
              <a:t> INDYJSKA KORPORACJA</a:t>
            </a:r>
            <a:br>
              <a:rPr lang="pl-PL" sz="1400" smtClean="0"/>
            </a:br>
            <a:r>
              <a:rPr lang="pl-PL" sz="1400" smtClean="0"/>
              <a:t> Masz dwie krowy. Wielbisz je.</a:t>
            </a:r>
            <a:br>
              <a:rPr lang="pl-PL" sz="1400" smtClean="0"/>
            </a:br>
            <a:r>
              <a:rPr lang="pl-PL" sz="1400" smtClean="0"/>
              <a:t/>
            </a:r>
            <a:br>
              <a:rPr lang="pl-PL" sz="1400" smtClean="0"/>
            </a:br>
            <a:r>
              <a:rPr lang="pl-PL" sz="1400" smtClean="0"/>
              <a:t>CHIŃSKA KORPORACJA.</a:t>
            </a:r>
            <a:br>
              <a:rPr lang="pl-PL" sz="1400" smtClean="0"/>
            </a:br>
            <a:r>
              <a:rPr lang="pl-PL" sz="1400" smtClean="0"/>
              <a:t>Masz dwie krowy i 300 ludzi, którzy je doją.</a:t>
            </a:r>
            <a:br>
              <a:rPr lang="pl-PL" sz="1400" smtClean="0"/>
            </a:br>
            <a:r>
              <a:rPr lang="pl-PL" sz="1400" smtClean="0"/>
              <a:t>Stwierdzasz pełne zatrudnienie, wysoka produktywność wołowiny i aresztujesz dziennikarza, które podał prawdziwe dane.</a:t>
            </a:r>
            <a:br>
              <a:rPr lang="pl-PL" sz="1400" smtClean="0"/>
            </a:br>
            <a:r>
              <a:rPr lang="pl-PL" sz="1400" smtClean="0"/>
              <a:t/>
            </a:r>
            <a:br>
              <a:rPr lang="pl-PL" sz="1400" smtClean="0"/>
            </a:br>
            <a:r>
              <a:rPr lang="pl-PL" sz="1400" smtClean="0"/>
              <a:t> WALIJSKA KORPORACJA</a:t>
            </a:r>
            <a:br>
              <a:rPr lang="pl-PL" sz="1400" smtClean="0"/>
            </a:br>
            <a:r>
              <a:rPr lang="pl-PL" sz="1400" smtClean="0"/>
              <a:t> Masz dwie krowy. Jedna z nich jest nawet fajna.</a:t>
            </a:r>
            <a:br>
              <a:rPr lang="pl-PL" sz="1400" smtClean="0"/>
            </a:br>
            <a:r>
              <a:rPr lang="pl-PL" sz="1400" smtClean="0"/>
              <a:t/>
            </a:r>
            <a:br>
              <a:rPr lang="pl-PL" sz="1400" smtClean="0"/>
            </a:br>
            <a:r>
              <a:rPr lang="pl-PL" sz="1400" smtClean="0"/>
              <a:t>PRZEDSIĘWZIĘCIE W STYLU ENRONA</a:t>
            </a:r>
            <a:br>
              <a:rPr lang="pl-PL" sz="1400" smtClean="0"/>
            </a:br>
            <a:r>
              <a:rPr lang="pl-PL" sz="1400" smtClean="0"/>
              <a:t>Masz dwie krowy.</a:t>
            </a:r>
            <a:br>
              <a:rPr lang="pl-PL" sz="1400" smtClean="0"/>
            </a:br>
            <a:r>
              <a:rPr lang="pl-PL" sz="1400" smtClean="0"/>
              <a:t>Trzy z nich sprzedajesz dla swojej notowanej na giełdzie spółki, używając akredytywy otwartej przez twojego szwagra na bank, następnie uruchamiasz swapa dłużnego podłączonego do ogólnej oferty tak, ze zwracają ci się wszystkie cztery krowy, ze zwolnieniem podatkowym na piec. Prawa do mleka wszystkich sześciu krów zostają przeniesione za pomocą pośrednika na firmę działająca w na wyspie Cayman, której nieoficjalnym właścicielem jest główny udziałowiec, który sprzedaje prawa do wszystkich siedmiu krów dla twojej notowanej spółki. W sprawozdaniu rocznym jest napisane, ze posiadasz osiem krów, z opcja na jedna krowę więcej. Sprzedajesz jedna krowę, aby kupić prezydenta Stanów Zjednoczonych i zostaje ci dziewięć krów. Nie ma żadnego bilansu. Twój byk zostaje kupiony w ofercie publicznej.</a:t>
            </a:r>
          </a:p>
        </p:txBody>
      </p:sp>
      <p:sp>
        <p:nvSpPr>
          <p:cNvPr id="69636" name="Symbol zastępczy daty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200" smtClean="0">
                <a:solidFill>
                  <a:schemeClr val="tx2"/>
                </a:solidFill>
              </a:rPr>
              <a:t>Witold Kwaśnicki (INE, UWr), Notatki do wykładów</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Symbol zastępczy daty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200" smtClean="0">
                <a:solidFill>
                  <a:schemeClr val="tx2"/>
                </a:solidFill>
              </a:rPr>
              <a:t>Witold Kwaśnicki (INE, UWr), Notatki do wykładów</a:t>
            </a:r>
          </a:p>
        </p:txBody>
      </p:sp>
      <p:sp>
        <p:nvSpPr>
          <p:cNvPr id="272389" name="Rectangle 5"/>
          <p:cNvSpPr>
            <a:spLocks noGrp="1" noChangeArrowheads="1"/>
          </p:cNvSpPr>
          <p:nvPr>
            <p:ph type="title"/>
          </p:nvPr>
        </p:nvSpPr>
        <p:spPr/>
        <p:txBody>
          <a:bodyPr/>
          <a:lstStyle/>
          <a:p>
            <a:pPr eaLnBrk="1" hangingPunct="1"/>
            <a:r>
              <a:rPr lang="pl-PL" smtClean="0"/>
              <a:t>Socjalizm</a:t>
            </a:r>
          </a:p>
        </p:txBody>
      </p:sp>
      <p:pic>
        <p:nvPicPr>
          <p:cNvPr id="8196" name="Picture 4" descr="Sawka-socjaliz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403350" y="1223963"/>
            <a:ext cx="6757988" cy="5053012"/>
          </a:xfrm>
          <a:noFill/>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withEffect">
                                  <p:stCondLst>
                                    <p:cond delay="0"/>
                                  </p:stCondLst>
                                  <p:childTnLst>
                                    <p:set>
                                      <p:cBhvr>
                                        <p:cTn id="6" dur="1" fill="hold">
                                          <p:stCondLst>
                                            <p:cond delay="0"/>
                                          </p:stCondLst>
                                        </p:cTn>
                                        <p:tgtEl>
                                          <p:spTgt spid="272389"/>
                                        </p:tgtEl>
                                        <p:attrNameLst>
                                          <p:attrName>style.visibility</p:attrName>
                                        </p:attrNameLst>
                                      </p:cBhvr>
                                      <p:to>
                                        <p:strVal val="visible"/>
                                      </p:to>
                                    </p:set>
                                    <p:animEffect transition="in" filter="fade">
                                      <p:cBhvr>
                                        <p:cTn id="7" dur="1000"/>
                                        <p:tgtEl>
                                          <p:spTgt spid="272389"/>
                                        </p:tgtEl>
                                      </p:cBhvr>
                                    </p:animEffect>
                                    <p:anim calcmode="lin" valueType="num">
                                      <p:cBhvr>
                                        <p:cTn id="8" dur="1000" fill="hold"/>
                                        <p:tgtEl>
                                          <p:spTgt spid="272389"/>
                                        </p:tgtEl>
                                        <p:attrNameLst>
                                          <p:attrName>ppt_x</p:attrName>
                                        </p:attrNameLst>
                                      </p:cBhvr>
                                      <p:tavLst>
                                        <p:tav tm="0">
                                          <p:val>
                                            <p:strVal val="#ppt_x"/>
                                          </p:val>
                                        </p:tav>
                                        <p:tav tm="100000">
                                          <p:val>
                                            <p:strVal val="#ppt_x"/>
                                          </p:val>
                                        </p:tav>
                                      </p:tavLst>
                                    </p:anim>
                                    <p:anim calcmode="lin" valueType="num">
                                      <p:cBhvr>
                                        <p:cTn id="9" dur="898" decel="100000" fill="hold"/>
                                        <p:tgtEl>
                                          <p:spTgt spid="272389"/>
                                        </p:tgtEl>
                                        <p:attrNameLst>
                                          <p:attrName>ppt_y</p:attrName>
                                        </p:attrNameLst>
                                      </p:cBhvr>
                                      <p:tavLst>
                                        <p:tav tm="0">
                                          <p:val>
                                            <p:strVal val="#ppt_y+1"/>
                                          </p:val>
                                        </p:tav>
                                        <p:tav tm="100000">
                                          <p:val>
                                            <p:strVal val="#ppt_y-.03"/>
                                          </p:val>
                                        </p:tav>
                                      </p:tavLst>
                                    </p:anim>
                                    <p:anim calcmode="lin" valueType="num">
                                      <p:cBhvr>
                                        <p:cTn id="10" dur="100" accel="100000" fill="hold">
                                          <p:stCondLst>
                                            <p:cond delay="898"/>
                                          </p:stCondLst>
                                        </p:cTn>
                                        <p:tgtEl>
                                          <p:spTgt spid="27238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9"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ymbol zastępczy daty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200" smtClean="0">
                <a:solidFill>
                  <a:schemeClr val="tx2"/>
                </a:solidFill>
              </a:rPr>
              <a:t>Witold Kwaśnicki (INE, UWr), Notatki do wykładów</a:t>
            </a:r>
          </a:p>
        </p:txBody>
      </p:sp>
      <p:sp>
        <p:nvSpPr>
          <p:cNvPr id="70659" name="Rectangle 2"/>
          <p:cNvSpPr>
            <a:spLocks noGrp="1" noChangeArrowheads="1"/>
          </p:cNvSpPr>
          <p:nvPr>
            <p:ph type="title"/>
          </p:nvPr>
        </p:nvSpPr>
        <p:spPr/>
        <p:txBody>
          <a:bodyPr/>
          <a:lstStyle/>
          <a:p>
            <a:pPr algn="r" eaLnBrk="1" hangingPunct="1"/>
            <a:r>
              <a:rPr lang="pl-PL" sz="2800" smtClean="0"/>
              <a:t>„Kapitalizm zabija, zabijmy kapitalizm”</a:t>
            </a:r>
            <a:br>
              <a:rPr lang="pl-PL" sz="2800" smtClean="0"/>
            </a:br>
            <a:r>
              <a:rPr lang="pl-PL" sz="1100" smtClean="0"/>
              <a:t>(okrzyki anytyglobalistów w Warszawie)</a:t>
            </a:r>
          </a:p>
        </p:txBody>
      </p:sp>
      <p:pic>
        <p:nvPicPr>
          <p:cNvPr id="70660" name="Picture 3" descr="odbiezcie biednym dajcie bogaty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042988" y="1223963"/>
            <a:ext cx="6481762" cy="4691062"/>
          </a:xfrm>
          <a:noFill/>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ymbol zastępczy daty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200" smtClean="0">
                <a:solidFill>
                  <a:schemeClr val="tx2"/>
                </a:solidFill>
              </a:rPr>
              <a:t>Witold Kwaśnicki (INE, UWr), Notatki do wykładów</a:t>
            </a:r>
          </a:p>
        </p:txBody>
      </p:sp>
      <p:sp>
        <p:nvSpPr>
          <p:cNvPr id="71683" name="Rectangle 2"/>
          <p:cNvSpPr>
            <a:spLocks noGrp="1" noChangeArrowheads="1"/>
          </p:cNvSpPr>
          <p:nvPr>
            <p:ph type="title"/>
          </p:nvPr>
        </p:nvSpPr>
        <p:spPr/>
        <p:txBody>
          <a:bodyPr/>
          <a:lstStyle/>
          <a:p>
            <a:pPr eaLnBrk="1" hangingPunct="1"/>
            <a:r>
              <a:rPr lang="pl-PL" smtClean="0"/>
              <a:t>„Świat dla ludzi, nie dla zysku”</a:t>
            </a:r>
          </a:p>
        </p:txBody>
      </p:sp>
      <p:pic>
        <p:nvPicPr>
          <p:cNvPr id="71684" name="Picture 3" descr="swiat dla ludzi"/>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403350" y="1700213"/>
            <a:ext cx="7058025" cy="4699000"/>
          </a:xfrm>
          <a:noFill/>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ymbol zastępczy daty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200" smtClean="0">
                <a:solidFill>
                  <a:schemeClr val="tx2"/>
                </a:solidFill>
              </a:rPr>
              <a:t>Witold Kwaśnicki (INE, UWr), Notatki do wykładów</a:t>
            </a:r>
          </a:p>
        </p:txBody>
      </p:sp>
      <p:sp>
        <p:nvSpPr>
          <p:cNvPr id="72707" name="Rectangle 2"/>
          <p:cNvSpPr>
            <a:spLocks noGrp="1" noChangeArrowheads="1"/>
          </p:cNvSpPr>
          <p:nvPr>
            <p:ph type="title"/>
          </p:nvPr>
        </p:nvSpPr>
        <p:spPr/>
        <p:txBody>
          <a:bodyPr/>
          <a:lstStyle/>
          <a:p>
            <a:pPr eaLnBrk="1" hangingPunct="1"/>
            <a:endParaRPr lang="pl-PL" smtClean="0"/>
          </a:p>
        </p:txBody>
      </p:sp>
      <p:pic>
        <p:nvPicPr>
          <p:cNvPr id="72708" name="Picture 3" descr="ukrzyzowany"/>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339975" y="404813"/>
            <a:ext cx="4171950" cy="6264275"/>
          </a:xfrm>
          <a:noFill/>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ymbol zastępczy daty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200" smtClean="0">
                <a:solidFill>
                  <a:schemeClr val="tx2"/>
                </a:solidFill>
              </a:rPr>
              <a:t>Witold Kwaśnicki (INE, UWr), Notatki do wykładów</a:t>
            </a:r>
          </a:p>
        </p:txBody>
      </p:sp>
      <p:sp>
        <p:nvSpPr>
          <p:cNvPr id="73731" name="Rectangle 2"/>
          <p:cNvSpPr>
            <a:spLocks noGrp="1" noChangeArrowheads="1"/>
          </p:cNvSpPr>
          <p:nvPr>
            <p:ph type="title"/>
          </p:nvPr>
        </p:nvSpPr>
        <p:spPr/>
        <p:txBody>
          <a:bodyPr/>
          <a:lstStyle/>
          <a:p>
            <a:pPr eaLnBrk="1" hangingPunct="1"/>
            <a:endParaRPr lang="pl-PL" smtClean="0"/>
          </a:p>
        </p:txBody>
      </p:sp>
      <p:pic>
        <p:nvPicPr>
          <p:cNvPr id="73732" name="Picture 3" descr="kostuch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692275" y="404813"/>
            <a:ext cx="4171950" cy="6264275"/>
          </a:xfrm>
          <a:noFill/>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ymbol zastępczy daty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200" smtClean="0">
                <a:solidFill>
                  <a:schemeClr val="tx2"/>
                </a:solidFill>
              </a:rPr>
              <a:t>Witold Kwaśnicki (INE, UWr), Notatki do wykładów</a:t>
            </a:r>
          </a:p>
        </p:txBody>
      </p:sp>
      <p:sp>
        <p:nvSpPr>
          <p:cNvPr id="74755" name="Rectangle 2"/>
          <p:cNvSpPr>
            <a:spLocks noGrp="1" noChangeArrowheads="1"/>
          </p:cNvSpPr>
          <p:nvPr>
            <p:ph type="title"/>
          </p:nvPr>
        </p:nvSpPr>
        <p:spPr/>
        <p:txBody>
          <a:bodyPr/>
          <a:lstStyle/>
          <a:p>
            <a:pPr eaLnBrk="1" hangingPunct="1"/>
            <a:r>
              <a:rPr lang="pl-PL" smtClean="0"/>
              <a:t>Lekcja rynku</a:t>
            </a:r>
          </a:p>
        </p:txBody>
      </p:sp>
      <p:pic>
        <p:nvPicPr>
          <p:cNvPr id="74756" name="Picture 3" descr="s45w"/>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t="8337"/>
          <a:stretch>
            <a:fillRect/>
          </a:stretch>
        </p:blipFill>
        <p:spPr>
          <a:xfrm>
            <a:off x="611188" y="1628775"/>
            <a:ext cx="7777162" cy="4848225"/>
          </a:xfrm>
          <a:noFill/>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ymbol zastępczy daty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200" smtClean="0">
                <a:solidFill>
                  <a:schemeClr val="tx2"/>
                </a:solidFill>
              </a:rPr>
              <a:t>Witold Kwaśnicki (INE, UWr), Notatki do wykładów</a:t>
            </a:r>
          </a:p>
        </p:txBody>
      </p:sp>
      <p:sp>
        <p:nvSpPr>
          <p:cNvPr id="75779" name="Rectangle 2"/>
          <p:cNvSpPr>
            <a:spLocks noGrp="1" noChangeArrowheads="1"/>
          </p:cNvSpPr>
          <p:nvPr>
            <p:ph type="title"/>
          </p:nvPr>
        </p:nvSpPr>
        <p:spPr/>
        <p:txBody>
          <a:bodyPr/>
          <a:lstStyle/>
          <a:p>
            <a:pPr eaLnBrk="1" hangingPunct="1"/>
            <a:r>
              <a:rPr lang="pl-PL" smtClean="0"/>
              <a:t>„Wykres karpia”</a:t>
            </a:r>
          </a:p>
        </p:txBody>
      </p:sp>
      <p:pic>
        <p:nvPicPr>
          <p:cNvPr id="75780" name="Picture 3" descr="indeks_karpi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2349500"/>
            <a:ext cx="9144000" cy="3151188"/>
          </a:xfrm>
          <a:noFill/>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ytuł 5"/>
          <p:cNvSpPr>
            <a:spLocks noGrp="1"/>
          </p:cNvSpPr>
          <p:nvPr>
            <p:ph type="title"/>
          </p:nvPr>
        </p:nvSpPr>
        <p:spPr/>
        <p:txBody>
          <a:bodyPr/>
          <a:lstStyle/>
          <a:p>
            <a:pPr eaLnBrk="1" hangingPunct="1"/>
            <a:r>
              <a:rPr lang="pl-PL" smtClean="0"/>
              <a:t>i indeks Krakusa</a:t>
            </a:r>
          </a:p>
        </p:txBody>
      </p:sp>
      <p:pic>
        <p:nvPicPr>
          <p:cNvPr id="76803" name="Picture 2" descr="C:\roboczy\IndeksKrakusa200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00250"/>
            <a:ext cx="8831263" cy="321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4" name="Picture 8" descr="s7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6250" y="0"/>
            <a:ext cx="1293813" cy="139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ymbol zastępczy daty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200" smtClean="0">
                <a:solidFill>
                  <a:schemeClr val="tx2"/>
                </a:solidFill>
              </a:rPr>
              <a:t>Witold Kwaśnicki (INE, UWr), Notatki do wykładów</a:t>
            </a:r>
          </a:p>
        </p:txBody>
      </p:sp>
      <p:sp>
        <p:nvSpPr>
          <p:cNvPr id="77827" name="Rectangle 2"/>
          <p:cNvSpPr>
            <a:spLocks noGrp="1" noChangeArrowheads="1"/>
          </p:cNvSpPr>
          <p:nvPr>
            <p:ph type="title"/>
          </p:nvPr>
        </p:nvSpPr>
        <p:spPr/>
        <p:txBody>
          <a:bodyPr/>
          <a:lstStyle/>
          <a:p>
            <a:pPr eaLnBrk="1" hangingPunct="1"/>
            <a:r>
              <a:rPr lang="pl-PL" smtClean="0"/>
              <a:t>Kartki w PRLu</a:t>
            </a:r>
          </a:p>
        </p:txBody>
      </p:sp>
      <p:pic>
        <p:nvPicPr>
          <p:cNvPr id="77828" name="Picture 3" descr="Pierwsze kartki na cukier, wprowadzone w 1976"/>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196850" y="1773238"/>
            <a:ext cx="2460625" cy="3095625"/>
          </a:xfrm>
          <a:noFill/>
        </p:spPr>
      </p:pic>
      <p:sp>
        <p:nvSpPr>
          <p:cNvPr id="77829" name="Text Box 4"/>
          <p:cNvSpPr txBox="1">
            <a:spLocks noChangeArrowheads="1"/>
          </p:cNvSpPr>
          <p:nvPr/>
        </p:nvSpPr>
        <p:spPr bwMode="auto">
          <a:xfrm>
            <a:off x="250825" y="5157788"/>
            <a:ext cx="266382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pl-PL" sz="1800"/>
              <a:t>Pierwsze kartki na cukier, wprowadzone w 1976</a:t>
            </a:r>
          </a:p>
        </p:txBody>
      </p:sp>
      <p:pic>
        <p:nvPicPr>
          <p:cNvPr id="77830" name="Picture 5" descr="Kartka na mleko dla karmiących matek z czerwca 198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3851275" y="1458913"/>
            <a:ext cx="4537075" cy="3344862"/>
          </a:xfrm>
          <a:noFill/>
        </p:spPr>
      </p:pic>
      <p:sp>
        <p:nvSpPr>
          <p:cNvPr id="77831" name="Text Box 6"/>
          <p:cNvSpPr txBox="1">
            <a:spLocks noChangeArrowheads="1"/>
          </p:cNvSpPr>
          <p:nvPr/>
        </p:nvSpPr>
        <p:spPr bwMode="auto">
          <a:xfrm>
            <a:off x="3924300" y="5229225"/>
            <a:ext cx="41036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pl-PL" sz="1800"/>
              <a:t>Kartka na mleko dla karmiących matek z czerwca 1983</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ymbol zastępczy daty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200" smtClean="0">
                <a:solidFill>
                  <a:schemeClr val="tx2"/>
                </a:solidFill>
              </a:rPr>
              <a:t>Witold Kwaśnicki (INE, UWr), Notatki do wykładów</a:t>
            </a:r>
          </a:p>
        </p:txBody>
      </p:sp>
      <p:sp>
        <p:nvSpPr>
          <p:cNvPr id="78851" name="Rectangle 2"/>
          <p:cNvSpPr>
            <a:spLocks noGrp="1" noChangeArrowheads="1"/>
          </p:cNvSpPr>
          <p:nvPr>
            <p:ph type="title"/>
          </p:nvPr>
        </p:nvSpPr>
        <p:spPr/>
        <p:txBody>
          <a:bodyPr/>
          <a:lstStyle/>
          <a:p>
            <a:pPr eaLnBrk="1" hangingPunct="1"/>
            <a:r>
              <a:rPr lang="pl-PL" smtClean="0"/>
              <a:t>Kartki na mięso w PRLu</a:t>
            </a:r>
          </a:p>
        </p:txBody>
      </p:sp>
      <p:pic>
        <p:nvPicPr>
          <p:cNvPr id="78852" name="Picture 3" descr="M-I dla pracowników umysłowych z listopada 198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187450" y="1557338"/>
            <a:ext cx="5761038" cy="3865562"/>
          </a:xfrm>
          <a:noFill/>
        </p:spPr>
      </p:pic>
      <p:sp>
        <p:nvSpPr>
          <p:cNvPr id="78853" name="Text Box 4"/>
          <p:cNvSpPr txBox="1">
            <a:spLocks noChangeArrowheads="1"/>
          </p:cNvSpPr>
          <p:nvPr/>
        </p:nvSpPr>
        <p:spPr bwMode="auto">
          <a:xfrm>
            <a:off x="2339975" y="5734050"/>
            <a:ext cx="47529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pl-PL"/>
              <a:t>M-I dla pracowników umysłowych z listopada 1986</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ymbol zastępczy daty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200" smtClean="0">
                <a:solidFill>
                  <a:schemeClr val="tx2"/>
                </a:solidFill>
              </a:rPr>
              <a:t>Witold Kwaśnicki (INE, UWr), Notatki do wykładów</a:t>
            </a:r>
          </a:p>
        </p:txBody>
      </p:sp>
      <p:sp>
        <p:nvSpPr>
          <p:cNvPr id="79875" name="Rectangle 2"/>
          <p:cNvSpPr>
            <a:spLocks noGrp="1" noChangeArrowheads="1"/>
          </p:cNvSpPr>
          <p:nvPr>
            <p:ph type="title"/>
          </p:nvPr>
        </p:nvSpPr>
        <p:spPr/>
        <p:txBody>
          <a:bodyPr/>
          <a:lstStyle/>
          <a:p>
            <a:pPr eaLnBrk="1" hangingPunct="1"/>
            <a:r>
              <a:rPr lang="pl-PL" smtClean="0"/>
              <a:t>M-II dla pracowników fizycznych</a:t>
            </a:r>
          </a:p>
        </p:txBody>
      </p:sp>
      <p:pic>
        <p:nvPicPr>
          <p:cNvPr id="79876" name="Picture 3" descr="M-II dla pracowników fizycznych z 1989 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71550" y="1484313"/>
            <a:ext cx="6192838" cy="4205287"/>
          </a:xfr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ymbol zastępczy daty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200" smtClean="0">
                <a:solidFill>
                  <a:schemeClr val="tx2"/>
                </a:solidFill>
              </a:rPr>
              <a:t>Witold Kwaśnicki (INE, UWr), Notatki do wykładów</a:t>
            </a:r>
          </a:p>
        </p:txBody>
      </p:sp>
      <p:sp>
        <p:nvSpPr>
          <p:cNvPr id="274437" name="Rectangle 5"/>
          <p:cNvSpPr>
            <a:spLocks noGrp="1" noChangeArrowheads="1"/>
          </p:cNvSpPr>
          <p:nvPr>
            <p:ph type="title"/>
          </p:nvPr>
        </p:nvSpPr>
        <p:spPr/>
        <p:txBody>
          <a:bodyPr/>
          <a:lstStyle/>
          <a:p>
            <a:pPr eaLnBrk="1" hangingPunct="1"/>
            <a:r>
              <a:rPr lang="pl-PL" smtClean="0"/>
              <a:t>Kapitalizm</a:t>
            </a:r>
          </a:p>
        </p:txBody>
      </p:sp>
      <p:pic>
        <p:nvPicPr>
          <p:cNvPr id="9220" name="Picture 4" descr="Sawka-kapitaliz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274763" y="1223963"/>
            <a:ext cx="7016750" cy="5053012"/>
          </a:xfrm>
          <a:noFill/>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withEffect">
                                  <p:stCondLst>
                                    <p:cond delay="0"/>
                                  </p:stCondLst>
                                  <p:childTnLst>
                                    <p:set>
                                      <p:cBhvr>
                                        <p:cTn id="6" dur="1" fill="hold">
                                          <p:stCondLst>
                                            <p:cond delay="0"/>
                                          </p:stCondLst>
                                        </p:cTn>
                                        <p:tgtEl>
                                          <p:spTgt spid="274437"/>
                                        </p:tgtEl>
                                        <p:attrNameLst>
                                          <p:attrName>style.visibility</p:attrName>
                                        </p:attrNameLst>
                                      </p:cBhvr>
                                      <p:to>
                                        <p:strVal val="visible"/>
                                      </p:to>
                                    </p:set>
                                    <p:animEffect transition="in" filter="fade">
                                      <p:cBhvr>
                                        <p:cTn id="7" dur="1000"/>
                                        <p:tgtEl>
                                          <p:spTgt spid="274437"/>
                                        </p:tgtEl>
                                      </p:cBhvr>
                                    </p:animEffect>
                                    <p:anim calcmode="lin" valueType="num">
                                      <p:cBhvr>
                                        <p:cTn id="8" dur="1000" fill="hold"/>
                                        <p:tgtEl>
                                          <p:spTgt spid="274437"/>
                                        </p:tgtEl>
                                        <p:attrNameLst>
                                          <p:attrName>ppt_x</p:attrName>
                                        </p:attrNameLst>
                                      </p:cBhvr>
                                      <p:tavLst>
                                        <p:tav tm="0">
                                          <p:val>
                                            <p:strVal val="#ppt_x"/>
                                          </p:val>
                                        </p:tav>
                                        <p:tav tm="100000">
                                          <p:val>
                                            <p:strVal val="#ppt_x"/>
                                          </p:val>
                                        </p:tav>
                                      </p:tavLst>
                                    </p:anim>
                                    <p:anim calcmode="lin" valueType="num">
                                      <p:cBhvr>
                                        <p:cTn id="9" dur="898" decel="100000" fill="hold"/>
                                        <p:tgtEl>
                                          <p:spTgt spid="274437"/>
                                        </p:tgtEl>
                                        <p:attrNameLst>
                                          <p:attrName>ppt_y</p:attrName>
                                        </p:attrNameLst>
                                      </p:cBhvr>
                                      <p:tavLst>
                                        <p:tav tm="0">
                                          <p:val>
                                            <p:strVal val="#ppt_y+1"/>
                                          </p:val>
                                        </p:tav>
                                        <p:tav tm="100000">
                                          <p:val>
                                            <p:strVal val="#ppt_y-.03"/>
                                          </p:val>
                                        </p:tav>
                                      </p:tavLst>
                                    </p:anim>
                                    <p:anim calcmode="lin" valueType="num">
                                      <p:cBhvr>
                                        <p:cTn id="10" dur="100" accel="100000" fill="hold">
                                          <p:stCondLst>
                                            <p:cond delay="898"/>
                                          </p:stCondLst>
                                        </p:cTn>
                                        <p:tgtEl>
                                          <p:spTgt spid="27443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7"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ymbol zastępczy daty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200" smtClean="0">
                <a:solidFill>
                  <a:schemeClr val="tx2"/>
                </a:solidFill>
              </a:rPr>
              <a:t>Witold Kwaśnicki (INE, UWr), Notatki do wykładów</a:t>
            </a:r>
          </a:p>
        </p:txBody>
      </p:sp>
      <p:sp>
        <p:nvSpPr>
          <p:cNvPr id="80899" name="Rectangle 2"/>
          <p:cNvSpPr>
            <a:spLocks noGrp="1" noChangeArrowheads="1"/>
          </p:cNvSpPr>
          <p:nvPr>
            <p:ph type="title"/>
          </p:nvPr>
        </p:nvSpPr>
        <p:spPr/>
        <p:txBody>
          <a:bodyPr/>
          <a:lstStyle/>
          <a:p>
            <a:pPr eaLnBrk="1" hangingPunct="1"/>
            <a:r>
              <a:rPr lang="pl-PL" smtClean="0"/>
              <a:t>M-II dla pracowników fizycznych</a:t>
            </a:r>
          </a:p>
        </p:txBody>
      </p:sp>
      <p:pic>
        <p:nvPicPr>
          <p:cNvPr id="80900" name="Picture 3" descr="M-II dla pracowników fizycznych z 1989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417638" y="1223963"/>
            <a:ext cx="6731000" cy="5053012"/>
          </a:xfrm>
          <a:noFill/>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ymbol zastępczy daty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200" smtClean="0">
                <a:solidFill>
                  <a:schemeClr val="tx2"/>
                </a:solidFill>
              </a:rPr>
              <a:t>Witold Kwaśnicki (INE, UWr), Notatki do wykładów</a:t>
            </a:r>
          </a:p>
        </p:txBody>
      </p:sp>
      <p:sp>
        <p:nvSpPr>
          <p:cNvPr id="81923" name="Rectangle 6"/>
          <p:cNvSpPr>
            <a:spLocks noGrp="1" noChangeArrowheads="1"/>
          </p:cNvSpPr>
          <p:nvPr>
            <p:ph type="title"/>
          </p:nvPr>
        </p:nvSpPr>
        <p:spPr/>
        <p:txBody>
          <a:bodyPr/>
          <a:lstStyle/>
          <a:p>
            <a:pPr eaLnBrk="1" hangingPunct="1"/>
            <a:endParaRPr lang="pl-PL" smtClean="0"/>
          </a:p>
        </p:txBody>
      </p:sp>
      <p:pic>
        <p:nvPicPr>
          <p:cNvPr id="81924" name="Picture 5" descr="polki w Universami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979613" y="188913"/>
            <a:ext cx="5145087" cy="6669087"/>
          </a:xfrm>
          <a:noFill/>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ymbol zastępczy daty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200" smtClean="0">
                <a:solidFill>
                  <a:schemeClr val="tx2"/>
                </a:solidFill>
              </a:rPr>
              <a:t>Witold Kwaśnicki (INE, UWr), Notatki do wykładów</a:t>
            </a:r>
          </a:p>
        </p:txBody>
      </p:sp>
      <p:sp>
        <p:nvSpPr>
          <p:cNvPr id="82947" name="Rectangle 6"/>
          <p:cNvSpPr>
            <a:spLocks noGrp="1" noChangeArrowheads="1"/>
          </p:cNvSpPr>
          <p:nvPr>
            <p:ph type="title"/>
          </p:nvPr>
        </p:nvSpPr>
        <p:spPr/>
        <p:txBody>
          <a:bodyPr/>
          <a:lstStyle/>
          <a:p>
            <a:pPr eaLnBrk="1" hangingPunct="1"/>
            <a:endParaRPr lang="pl-PL" smtClean="0"/>
          </a:p>
        </p:txBody>
      </p:sp>
      <p:pic>
        <p:nvPicPr>
          <p:cNvPr id="82948" name="Picture 5" descr="szczesliwi obywatel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84213" y="1557338"/>
            <a:ext cx="8370887" cy="4897437"/>
          </a:xfrm>
          <a:noFill/>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ytuł 1"/>
          <p:cNvSpPr>
            <a:spLocks noGrp="1"/>
          </p:cNvSpPr>
          <p:nvPr>
            <p:ph type="title"/>
          </p:nvPr>
        </p:nvSpPr>
        <p:spPr/>
        <p:txBody>
          <a:bodyPr/>
          <a:lstStyle/>
          <a:p>
            <a:endParaRPr lang="pl-PL" smtClean="0"/>
          </a:p>
        </p:txBody>
      </p:sp>
      <p:sp>
        <p:nvSpPr>
          <p:cNvPr id="83971" name="Symbol zastępczy daty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200" smtClean="0">
                <a:solidFill>
                  <a:schemeClr val="tx2"/>
                </a:solidFill>
              </a:rPr>
              <a:t>Witold Kwaśnicki (INE, UWr), Notatki do wykładów</a:t>
            </a:r>
          </a:p>
        </p:txBody>
      </p:sp>
      <p:pic>
        <p:nvPicPr>
          <p:cNvPr id="83972" name="Picture 2" descr="C:\Ekonomia dydaktyka\Wykorzystac EkonLit6\Polska bieda i PRL.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b="66821"/>
          <a:stretch>
            <a:fillRect/>
          </a:stretch>
        </p:blipFill>
        <p:spPr>
          <a:xfrm>
            <a:off x="2078038" y="1223963"/>
            <a:ext cx="5410200" cy="5053012"/>
          </a:xfrm>
          <a:noFill/>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ytuł 1"/>
          <p:cNvSpPr>
            <a:spLocks noGrp="1"/>
          </p:cNvSpPr>
          <p:nvPr>
            <p:ph type="title"/>
          </p:nvPr>
        </p:nvSpPr>
        <p:spPr/>
        <p:txBody>
          <a:bodyPr/>
          <a:lstStyle/>
          <a:p>
            <a:endParaRPr lang="pl-PL" smtClean="0"/>
          </a:p>
        </p:txBody>
      </p:sp>
      <p:sp>
        <p:nvSpPr>
          <p:cNvPr id="84995" name="Symbol zastępczy zawartości 2"/>
          <p:cNvSpPr>
            <a:spLocks noGrp="1"/>
          </p:cNvSpPr>
          <p:nvPr>
            <p:ph idx="1"/>
          </p:nvPr>
        </p:nvSpPr>
        <p:spPr/>
        <p:txBody>
          <a:bodyPr/>
          <a:lstStyle/>
          <a:p>
            <a:endParaRPr lang="pl-PL" smtClean="0"/>
          </a:p>
        </p:txBody>
      </p:sp>
      <p:sp>
        <p:nvSpPr>
          <p:cNvPr id="84996" name="Symbol zastępczy daty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200" smtClean="0">
                <a:solidFill>
                  <a:schemeClr val="tx2"/>
                </a:solidFill>
              </a:rPr>
              <a:t>Witold Kwaśnicki (INE, UWr), Notatki do wykładów</a:t>
            </a:r>
          </a:p>
        </p:txBody>
      </p:sp>
      <p:pic>
        <p:nvPicPr>
          <p:cNvPr id="84997" name="Picture 2" descr="C:\Ekonomia dydaktyka\Wykorzystac EkonLit6\Polska bieda i PRL.jpg"/>
          <p:cNvPicPr>
            <a:picLocks noChangeAspect="1" noChangeArrowheads="1"/>
          </p:cNvPicPr>
          <p:nvPr/>
        </p:nvPicPr>
        <p:blipFill>
          <a:blip r:embed="rId2">
            <a:extLst>
              <a:ext uri="{28A0092B-C50C-407E-A947-70E740481C1C}">
                <a14:useLocalDpi xmlns:a14="http://schemas.microsoft.com/office/drawing/2010/main" val="0"/>
              </a:ext>
            </a:extLst>
          </a:blip>
          <a:srcRect t="33646" b="33177"/>
          <a:stretch>
            <a:fillRect/>
          </a:stretch>
        </p:blipFill>
        <p:spPr bwMode="auto">
          <a:xfrm>
            <a:off x="1857375" y="1214438"/>
            <a:ext cx="5429250" cy="507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ytuł 1"/>
          <p:cNvSpPr>
            <a:spLocks noGrp="1"/>
          </p:cNvSpPr>
          <p:nvPr>
            <p:ph type="title"/>
          </p:nvPr>
        </p:nvSpPr>
        <p:spPr/>
        <p:txBody>
          <a:bodyPr/>
          <a:lstStyle/>
          <a:p>
            <a:endParaRPr lang="pl-PL" smtClean="0"/>
          </a:p>
        </p:txBody>
      </p:sp>
      <p:sp>
        <p:nvSpPr>
          <p:cNvPr id="86019" name="Symbol zastępczy zawartości 2"/>
          <p:cNvSpPr>
            <a:spLocks noGrp="1"/>
          </p:cNvSpPr>
          <p:nvPr>
            <p:ph idx="1"/>
          </p:nvPr>
        </p:nvSpPr>
        <p:spPr/>
        <p:txBody>
          <a:bodyPr/>
          <a:lstStyle/>
          <a:p>
            <a:endParaRPr lang="pl-PL" smtClean="0"/>
          </a:p>
        </p:txBody>
      </p:sp>
      <p:sp>
        <p:nvSpPr>
          <p:cNvPr id="86020" name="Symbol zastępczy daty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200" smtClean="0">
                <a:solidFill>
                  <a:schemeClr val="tx2"/>
                </a:solidFill>
              </a:rPr>
              <a:t>Witold Kwaśnicki (INE, UWr), Notatki do wykładów</a:t>
            </a:r>
          </a:p>
        </p:txBody>
      </p:sp>
      <p:pic>
        <p:nvPicPr>
          <p:cNvPr id="86021" name="Picture 2" descr="C:\Ekonomia dydaktyka\Wykorzystac EkonLit6\Polska bieda i PRL.jpg"/>
          <p:cNvPicPr>
            <a:picLocks noChangeAspect="1" noChangeArrowheads="1"/>
          </p:cNvPicPr>
          <p:nvPr/>
        </p:nvPicPr>
        <p:blipFill>
          <a:blip r:embed="rId2">
            <a:extLst>
              <a:ext uri="{28A0092B-C50C-407E-A947-70E740481C1C}">
                <a14:useLocalDpi xmlns:a14="http://schemas.microsoft.com/office/drawing/2010/main" val="0"/>
              </a:ext>
            </a:extLst>
          </a:blip>
          <a:srcRect t="67290"/>
          <a:stretch>
            <a:fillRect/>
          </a:stretch>
        </p:blipFill>
        <p:spPr bwMode="auto">
          <a:xfrm>
            <a:off x="1785938" y="1357313"/>
            <a:ext cx="5429250" cy="500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ymbol zastępczy daty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200" smtClean="0">
                <a:solidFill>
                  <a:schemeClr val="tx2"/>
                </a:solidFill>
              </a:rPr>
              <a:t>Witold Kwaśnicki (INE, UWr), Notatki do wykładów</a:t>
            </a:r>
          </a:p>
        </p:txBody>
      </p:sp>
      <p:sp>
        <p:nvSpPr>
          <p:cNvPr id="10243" name="Rectangle 5"/>
          <p:cNvSpPr>
            <a:spLocks noGrp="1" noChangeArrowheads="1"/>
          </p:cNvSpPr>
          <p:nvPr>
            <p:ph type="title"/>
          </p:nvPr>
        </p:nvSpPr>
        <p:spPr/>
        <p:txBody>
          <a:bodyPr/>
          <a:lstStyle/>
          <a:p>
            <a:pPr eaLnBrk="1" hangingPunct="1"/>
            <a:endParaRPr lang="en-GB" smtClean="0"/>
          </a:p>
        </p:txBody>
      </p:sp>
      <p:pic>
        <p:nvPicPr>
          <p:cNvPr id="10244" name="Picture 4" descr="PyramidCapitalis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124075" y="0"/>
            <a:ext cx="5545138" cy="6858000"/>
          </a:xfr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Symbol zastępczy daty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sz="1200" smtClean="0">
                <a:solidFill>
                  <a:schemeClr val="tx2"/>
                </a:solidFill>
              </a:rPr>
              <a:t>Witold Kwaśnicki (INE, UWr), Notatki do wykładów</a:t>
            </a:r>
          </a:p>
        </p:txBody>
      </p:sp>
      <p:sp>
        <p:nvSpPr>
          <p:cNvPr id="286722" name="Rectangle 2"/>
          <p:cNvSpPr>
            <a:spLocks noGrp="1" noChangeArrowheads="1"/>
          </p:cNvSpPr>
          <p:nvPr>
            <p:ph type="title"/>
          </p:nvPr>
        </p:nvSpPr>
        <p:spPr/>
        <p:txBody>
          <a:bodyPr/>
          <a:lstStyle/>
          <a:p>
            <a:pPr eaLnBrk="1" hangingPunct="1"/>
            <a:r>
              <a:rPr lang="pl-PL" smtClean="0"/>
              <a:t>Kapitalizm-socjalizm</a:t>
            </a:r>
          </a:p>
        </p:txBody>
      </p:sp>
      <p:sp>
        <p:nvSpPr>
          <p:cNvPr id="286723" name="Rectangle 3"/>
          <p:cNvSpPr>
            <a:spLocks noGrp="1" noChangeArrowheads="1"/>
          </p:cNvSpPr>
          <p:nvPr>
            <p:ph type="body" idx="1"/>
          </p:nvPr>
        </p:nvSpPr>
        <p:spPr>
          <a:xfrm>
            <a:off x="611188" y="1143000"/>
            <a:ext cx="8343900" cy="5715000"/>
          </a:xfrm>
        </p:spPr>
        <p:txBody>
          <a:bodyPr/>
          <a:lstStyle/>
          <a:p>
            <a:pPr eaLnBrk="1" hangingPunct="1">
              <a:lnSpc>
                <a:spcPct val="90000"/>
              </a:lnSpc>
            </a:pPr>
            <a:r>
              <a:rPr lang="pl-PL" sz="2400" smtClean="0"/>
              <a:t>"Kapitalizm jest oparty na złocie a socjalizm na cynie ... (społecnym)."</a:t>
            </a:r>
          </a:p>
          <a:p>
            <a:pPr eaLnBrk="1" hangingPunct="1">
              <a:lnSpc>
                <a:spcPct val="90000"/>
              </a:lnSpc>
            </a:pPr>
            <a:r>
              <a:rPr lang="pl-PL" sz="2400" smtClean="0"/>
              <a:t>"Socjalizm to pokój, ....</a:t>
            </a:r>
          </a:p>
          <a:p>
            <a:pPr eaLnBrk="1" hangingPunct="1">
              <a:lnSpc>
                <a:spcPct val="90000"/>
              </a:lnSpc>
              <a:buFont typeface="Wingdings" pitchFamily="2" charset="2"/>
              <a:buNone/>
            </a:pPr>
            <a:r>
              <a:rPr lang="pl-PL" sz="2400" smtClean="0"/>
              <a:t>kapitalizm to dwa pokoje.”</a:t>
            </a:r>
          </a:p>
          <a:p>
            <a:pPr eaLnBrk="1" hangingPunct="1">
              <a:lnSpc>
                <a:spcPct val="90000"/>
              </a:lnSpc>
            </a:pPr>
            <a:r>
              <a:rPr lang="pl-PL" sz="2400" smtClean="0"/>
              <a:t>„Kapitalizm to wyzysk człowieka przez człowieka, </a:t>
            </a:r>
          </a:p>
          <a:p>
            <a:pPr eaLnBrk="1" hangingPunct="1">
              <a:lnSpc>
                <a:spcPct val="90000"/>
              </a:lnSpc>
              <a:buFont typeface="Wingdings" pitchFamily="2" charset="2"/>
              <a:buNone/>
            </a:pPr>
            <a:r>
              <a:rPr lang="pl-PL" sz="2400" smtClean="0"/>
              <a:t>w socjalizmie jest na odwrót.”</a:t>
            </a:r>
          </a:p>
          <a:p>
            <a:pPr lvl="1" eaLnBrk="1" hangingPunct="1">
              <a:lnSpc>
                <a:spcPct val="90000"/>
              </a:lnSpc>
            </a:pPr>
            <a:r>
              <a:rPr lang="pl-PL" sz="2000" i="1" smtClean="0"/>
              <a:t>Kowalski i Syrenka</a:t>
            </a:r>
          </a:p>
          <a:p>
            <a:pPr eaLnBrk="1" hangingPunct="1">
              <a:lnSpc>
                <a:spcPct val="90000"/>
              </a:lnSpc>
            </a:pPr>
            <a:r>
              <a:rPr lang="en-US" sz="2400" i="1" smtClean="0"/>
              <a:t>„Capitalism is about turning luxuries into necessities”</a:t>
            </a:r>
          </a:p>
          <a:p>
            <a:pPr lvl="2" algn="r" eaLnBrk="1" hangingPunct="1">
              <a:lnSpc>
                <a:spcPct val="90000"/>
              </a:lnSpc>
            </a:pPr>
            <a:r>
              <a:rPr lang="en-US" sz="1800" smtClean="0"/>
              <a:t>Andrew Carnegie</a:t>
            </a:r>
          </a:p>
          <a:p>
            <a:pPr eaLnBrk="1" hangingPunct="1">
              <a:lnSpc>
                <a:spcPct val="90000"/>
              </a:lnSpc>
            </a:pPr>
            <a:r>
              <a:rPr lang="pl-PL" sz="2400" smtClean="0"/>
              <a:t>“Socjalizm to równe dzielenie biedy, a kapitalizm to nierówne dzielenie bogactwa”</a:t>
            </a:r>
          </a:p>
          <a:p>
            <a:pPr lvl="2" algn="r" eaLnBrk="1" hangingPunct="1">
              <a:lnSpc>
                <a:spcPct val="90000"/>
              </a:lnSpc>
            </a:pPr>
            <a:r>
              <a:rPr lang="pl-PL" sz="1800" smtClean="0"/>
              <a:t>Henry Kissinger </a:t>
            </a:r>
          </a:p>
          <a:p>
            <a:pPr eaLnBrk="1" hangingPunct="1">
              <a:lnSpc>
                <a:spcPct val="90000"/>
              </a:lnSpc>
            </a:pPr>
            <a:r>
              <a:rPr lang="pl-PL" sz="2400" smtClean="0"/>
              <a:t>„Socjalizm to ustrój, który bohatersko walczy z problemami nieznanymi w innych ustrojach”</a:t>
            </a:r>
          </a:p>
          <a:p>
            <a:pPr lvl="2" algn="r" eaLnBrk="1" hangingPunct="1">
              <a:lnSpc>
                <a:spcPct val="90000"/>
              </a:lnSpc>
            </a:pPr>
            <a:r>
              <a:rPr lang="pl-PL" sz="1800" smtClean="0"/>
              <a:t>Stefan Kisielewski</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withEffect">
                                  <p:stCondLst>
                                    <p:cond delay="0"/>
                                  </p:stCondLst>
                                  <p:childTnLst>
                                    <p:set>
                                      <p:cBhvr>
                                        <p:cTn id="6" dur="1" fill="hold">
                                          <p:stCondLst>
                                            <p:cond delay="0"/>
                                          </p:stCondLst>
                                        </p:cTn>
                                        <p:tgtEl>
                                          <p:spTgt spid="286722"/>
                                        </p:tgtEl>
                                        <p:attrNameLst>
                                          <p:attrName>style.visibility</p:attrName>
                                        </p:attrNameLst>
                                      </p:cBhvr>
                                      <p:to>
                                        <p:strVal val="visible"/>
                                      </p:to>
                                    </p:set>
                                    <p:animEffect transition="in" filter="fade">
                                      <p:cBhvr>
                                        <p:cTn id="7" dur="1000"/>
                                        <p:tgtEl>
                                          <p:spTgt spid="286722"/>
                                        </p:tgtEl>
                                      </p:cBhvr>
                                    </p:animEffect>
                                    <p:anim calcmode="lin" valueType="num">
                                      <p:cBhvr>
                                        <p:cTn id="8" dur="1000" fill="hold"/>
                                        <p:tgtEl>
                                          <p:spTgt spid="286722"/>
                                        </p:tgtEl>
                                        <p:attrNameLst>
                                          <p:attrName>ppt_x</p:attrName>
                                        </p:attrNameLst>
                                      </p:cBhvr>
                                      <p:tavLst>
                                        <p:tav tm="0">
                                          <p:val>
                                            <p:strVal val="#ppt_x"/>
                                          </p:val>
                                        </p:tav>
                                        <p:tav tm="100000">
                                          <p:val>
                                            <p:strVal val="#ppt_x"/>
                                          </p:val>
                                        </p:tav>
                                      </p:tavLst>
                                    </p:anim>
                                    <p:anim calcmode="lin" valueType="num">
                                      <p:cBhvr>
                                        <p:cTn id="9" dur="898" decel="100000" fill="hold"/>
                                        <p:tgtEl>
                                          <p:spTgt spid="286722"/>
                                        </p:tgtEl>
                                        <p:attrNameLst>
                                          <p:attrName>ppt_y</p:attrName>
                                        </p:attrNameLst>
                                      </p:cBhvr>
                                      <p:tavLst>
                                        <p:tav tm="0">
                                          <p:val>
                                            <p:strVal val="#ppt_y+1"/>
                                          </p:val>
                                        </p:tav>
                                        <p:tav tm="100000">
                                          <p:val>
                                            <p:strVal val="#ppt_y-.03"/>
                                          </p:val>
                                        </p:tav>
                                      </p:tavLst>
                                    </p:anim>
                                    <p:anim calcmode="lin" valueType="num">
                                      <p:cBhvr>
                                        <p:cTn id="10" dur="100" accel="100000" fill="hold">
                                          <p:stCondLst>
                                            <p:cond delay="898"/>
                                          </p:stCondLst>
                                        </p:cTn>
                                        <p:tgtEl>
                                          <p:spTgt spid="286722"/>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286723">
                                            <p:txEl>
                                              <p:pRg st="0" end="0"/>
                                            </p:txEl>
                                          </p:spTgt>
                                        </p:tgtEl>
                                        <p:attrNameLst>
                                          <p:attrName>style.visibility</p:attrName>
                                        </p:attrNameLst>
                                      </p:cBhvr>
                                      <p:to>
                                        <p:strVal val="visible"/>
                                      </p:to>
                                    </p:set>
                                    <p:animEffect transition="in" filter="fade">
                                      <p:cBhvr>
                                        <p:cTn id="15" dur="1000"/>
                                        <p:tgtEl>
                                          <p:spTgt spid="286723">
                                            <p:txEl>
                                              <p:pRg st="0" end="0"/>
                                            </p:txEl>
                                          </p:spTgt>
                                        </p:tgtEl>
                                      </p:cBhvr>
                                    </p:animEffect>
                                    <p:anim calcmode="lin" valueType="num">
                                      <p:cBhvr>
                                        <p:cTn id="16" dur="1000" fill="hold"/>
                                        <p:tgtEl>
                                          <p:spTgt spid="286723">
                                            <p:txEl>
                                              <p:pRg st="0" end="0"/>
                                            </p:txEl>
                                          </p:spTgt>
                                        </p:tgtEl>
                                        <p:attrNameLst>
                                          <p:attrName>ppt_x</p:attrName>
                                        </p:attrNameLst>
                                      </p:cBhvr>
                                      <p:tavLst>
                                        <p:tav tm="0">
                                          <p:val>
                                            <p:strVal val="#ppt_x"/>
                                          </p:val>
                                        </p:tav>
                                        <p:tav tm="100000">
                                          <p:val>
                                            <p:strVal val="#ppt_x"/>
                                          </p:val>
                                        </p:tav>
                                      </p:tavLst>
                                    </p:anim>
                                    <p:anim calcmode="lin" valueType="num">
                                      <p:cBhvr>
                                        <p:cTn id="17" dur="898" decel="100000" fill="hold"/>
                                        <p:tgtEl>
                                          <p:spTgt spid="286723">
                                            <p:txEl>
                                              <p:pRg st="0" end="0"/>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898"/>
                                          </p:stCondLst>
                                        </p:cTn>
                                        <p:tgtEl>
                                          <p:spTgt spid="286723">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7" presetClass="entr" presetSubtype="0" fill="hold" grpId="0" nodeType="clickEffect">
                                  <p:stCondLst>
                                    <p:cond delay="0"/>
                                  </p:stCondLst>
                                  <p:childTnLst>
                                    <p:set>
                                      <p:cBhvr>
                                        <p:cTn id="22" dur="1" fill="hold">
                                          <p:stCondLst>
                                            <p:cond delay="0"/>
                                          </p:stCondLst>
                                        </p:cTn>
                                        <p:tgtEl>
                                          <p:spTgt spid="286723">
                                            <p:txEl>
                                              <p:pRg st="1" end="1"/>
                                            </p:txEl>
                                          </p:spTgt>
                                        </p:tgtEl>
                                        <p:attrNameLst>
                                          <p:attrName>style.visibility</p:attrName>
                                        </p:attrNameLst>
                                      </p:cBhvr>
                                      <p:to>
                                        <p:strVal val="visible"/>
                                      </p:to>
                                    </p:set>
                                    <p:animEffect transition="in" filter="fade">
                                      <p:cBhvr>
                                        <p:cTn id="23" dur="1000"/>
                                        <p:tgtEl>
                                          <p:spTgt spid="286723">
                                            <p:txEl>
                                              <p:pRg st="1" end="1"/>
                                            </p:txEl>
                                          </p:spTgt>
                                        </p:tgtEl>
                                      </p:cBhvr>
                                    </p:animEffect>
                                    <p:anim calcmode="lin" valueType="num">
                                      <p:cBhvr>
                                        <p:cTn id="24" dur="1000" fill="hold"/>
                                        <p:tgtEl>
                                          <p:spTgt spid="286723">
                                            <p:txEl>
                                              <p:pRg st="1" end="1"/>
                                            </p:txEl>
                                          </p:spTgt>
                                        </p:tgtEl>
                                        <p:attrNameLst>
                                          <p:attrName>ppt_x</p:attrName>
                                        </p:attrNameLst>
                                      </p:cBhvr>
                                      <p:tavLst>
                                        <p:tav tm="0">
                                          <p:val>
                                            <p:strVal val="#ppt_x"/>
                                          </p:val>
                                        </p:tav>
                                        <p:tav tm="100000">
                                          <p:val>
                                            <p:strVal val="#ppt_x"/>
                                          </p:val>
                                        </p:tav>
                                      </p:tavLst>
                                    </p:anim>
                                    <p:anim calcmode="lin" valueType="num">
                                      <p:cBhvr>
                                        <p:cTn id="25" dur="898" decel="100000" fill="hold"/>
                                        <p:tgtEl>
                                          <p:spTgt spid="286723">
                                            <p:txEl>
                                              <p:pRg st="1" end="1"/>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898"/>
                                          </p:stCondLst>
                                        </p:cTn>
                                        <p:tgtEl>
                                          <p:spTgt spid="286723">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37" presetClass="entr" presetSubtype="0" fill="hold" grpId="0" nodeType="clickEffect">
                                  <p:stCondLst>
                                    <p:cond delay="0"/>
                                  </p:stCondLst>
                                  <p:childTnLst>
                                    <p:set>
                                      <p:cBhvr>
                                        <p:cTn id="30" dur="1" fill="hold">
                                          <p:stCondLst>
                                            <p:cond delay="0"/>
                                          </p:stCondLst>
                                        </p:cTn>
                                        <p:tgtEl>
                                          <p:spTgt spid="286723">
                                            <p:txEl>
                                              <p:pRg st="2" end="2"/>
                                            </p:txEl>
                                          </p:spTgt>
                                        </p:tgtEl>
                                        <p:attrNameLst>
                                          <p:attrName>style.visibility</p:attrName>
                                        </p:attrNameLst>
                                      </p:cBhvr>
                                      <p:to>
                                        <p:strVal val="visible"/>
                                      </p:to>
                                    </p:set>
                                    <p:animEffect transition="in" filter="fade">
                                      <p:cBhvr>
                                        <p:cTn id="31" dur="1000"/>
                                        <p:tgtEl>
                                          <p:spTgt spid="286723">
                                            <p:txEl>
                                              <p:pRg st="2" end="2"/>
                                            </p:txEl>
                                          </p:spTgt>
                                        </p:tgtEl>
                                      </p:cBhvr>
                                    </p:animEffect>
                                    <p:anim calcmode="lin" valueType="num">
                                      <p:cBhvr>
                                        <p:cTn id="32" dur="1000" fill="hold"/>
                                        <p:tgtEl>
                                          <p:spTgt spid="286723">
                                            <p:txEl>
                                              <p:pRg st="2" end="2"/>
                                            </p:txEl>
                                          </p:spTgt>
                                        </p:tgtEl>
                                        <p:attrNameLst>
                                          <p:attrName>ppt_x</p:attrName>
                                        </p:attrNameLst>
                                      </p:cBhvr>
                                      <p:tavLst>
                                        <p:tav tm="0">
                                          <p:val>
                                            <p:strVal val="#ppt_x"/>
                                          </p:val>
                                        </p:tav>
                                        <p:tav tm="100000">
                                          <p:val>
                                            <p:strVal val="#ppt_x"/>
                                          </p:val>
                                        </p:tav>
                                      </p:tavLst>
                                    </p:anim>
                                    <p:anim calcmode="lin" valueType="num">
                                      <p:cBhvr>
                                        <p:cTn id="33" dur="898" decel="100000" fill="hold"/>
                                        <p:tgtEl>
                                          <p:spTgt spid="286723">
                                            <p:txEl>
                                              <p:pRg st="2" end="2"/>
                                            </p:txEl>
                                          </p:spTgt>
                                        </p:tgtEl>
                                        <p:attrNameLst>
                                          <p:attrName>ppt_y</p:attrName>
                                        </p:attrNameLst>
                                      </p:cBhvr>
                                      <p:tavLst>
                                        <p:tav tm="0">
                                          <p:val>
                                            <p:strVal val="#ppt_y+1"/>
                                          </p:val>
                                        </p:tav>
                                        <p:tav tm="100000">
                                          <p:val>
                                            <p:strVal val="#ppt_y-.03"/>
                                          </p:val>
                                        </p:tav>
                                      </p:tavLst>
                                    </p:anim>
                                    <p:anim calcmode="lin" valueType="num">
                                      <p:cBhvr>
                                        <p:cTn id="34" dur="100" accel="100000" fill="hold">
                                          <p:stCondLst>
                                            <p:cond delay="898"/>
                                          </p:stCondLst>
                                        </p:cTn>
                                        <p:tgtEl>
                                          <p:spTgt spid="286723">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37" presetClass="entr" presetSubtype="0" fill="hold" grpId="0" nodeType="clickEffect">
                                  <p:stCondLst>
                                    <p:cond delay="0"/>
                                  </p:stCondLst>
                                  <p:childTnLst>
                                    <p:set>
                                      <p:cBhvr>
                                        <p:cTn id="38" dur="1" fill="hold">
                                          <p:stCondLst>
                                            <p:cond delay="0"/>
                                          </p:stCondLst>
                                        </p:cTn>
                                        <p:tgtEl>
                                          <p:spTgt spid="286723">
                                            <p:txEl>
                                              <p:pRg st="3" end="3"/>
                                            </p:txEl>
                                          </p:spTgt>
                                        </p:tgtEl>
                                        <p:attrNameLst>
                                          <p:attrName>style.visibility</p:attrName>
                                        </p:attrNameLst>
                                      </p:cBhvr>
                                      <p:to>
                                        <p:strVal val="visible"/>
                                      </p:to>
                                    </p:set>
                                    <p:animEffect transition="in" filter="fade">
                                      <p:cBhvr>
                                        <p:cTn id="39" dur="1000"/>
                                        <p:tgtEl>
                                          <p:spTgt spid="286723">
                                            <p:txEl>
                                              <p:pRg st="3" end="3"/>
                                            </p:txEl>
                                          </p:spTgt>
                                        </p:tgtEl>
                                      </p:cBhvr>
                                    </p:animEffect>
                                    <p:anim calcmode="lin" valueType="num">
                                      <p:cBhvr>
                                        <p:cTn id="40" dur="1000" fill="hold"/>
                                        <p:tgtEl>
                                          <p:spTgt spid="286723">
                                            <p:txEl>
                                              <p:pRg st="3" end="3"/>
                                            </p:txEl>
                                          </p:spTgt>
                                        </p:tgtEl>
                                        <p:attrNameLst>
                                          <p:attrName>ppt_x</p:attrName>
                                        </p:attrNameLst>
                                      </p:cBhvr>
                                      <p:tavLst>
                                        <p:tav tm="0">
                                          <p:val>
                                            <p:strVal val="#ppt_x"/>
                                          </p:val>
                                        </p:tav>
                                        <p:tav tm="100000">
                                          <p:val>
                                            <p:strVal val="#ppt_x"/>
                                          </p:val>
                                        </p:tav>
                                      </p:tavLst>
                                    </p:anim>
                                    <p:anim calcmode="lin" valueType="num">
                                      <p:cBhvr>
                                        <p:cTn id="41" dur="898" decel="100000" fill="hold"/>
                                        <p:tgtEl>
                                          <p:spTgt spid="286723">
                                            <p:txEl>
                                              <p:pRg st="3" end="3"/>
                                            </p:txEl>
                                          </p:spTgt>
                                        </p:tgtEl>
                                        <p:attrNameLst>
                                          <p:attrName>ppt_y</p:attrName>
                                        </p:attrNameLst>
                                      </p:cBhvr>
                                      <p:tavLst>
                                        <p:tav tm="0">
                                          <p:val>
                                            <p:strVal val="#ppt_y+1"/>
                                          </p:val>
                                        </p:tav>
                                        <p:tav tm="100000">
                                          <p:val>
                                            <p:strVal val="#ppt_y-.03"/>
                                          </p:val>
                                        </p:tav>
                                      </p:tavLst>
                                    </p:anim>
                                    <p:anim calcmode="lin" valueType="num">
                                      <p:cBhvr>
                                        <p:cTn id="42" dur="100" accel="100000" fill="hold">
                                          <p:stCondLst>
                                            <p:cond delay="898"/>
                                          </p:stCondLst>
                                        </p:cTn>
                                        <p:tgtEl>
                                          <p:spTgt spid="286723">
                                            <p:txEl>
                                              <p:pRg st="3" end="3"/>
                                            </p:txEl>
                                          </p:spTgt>
                                        </p:tgtEl>
                                        <p:attrNameLst>
                                          <p:attrName>ppt_y</p:attrName>
                                        </p:attrNameLst>
                                      </p:cBhvr>
                                      <p:tavLst>
                                        <p:tav tm="0">
                                          <p:val>
                                            <p:strVal val="#ppt_y-.03"/>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37" presetClass="entr" presetSubtype="0" fill="hold" grpId="0" nodeType="clickEffect">
                                  <p:stCondLst>
                                    <p:cond delay="0"/>
                                  </p:stCondLst>
                                  <p:childTnLst>
                                    <p:set>
                                      <p:cBhvr>
                                        <p:cTn id="46" dur="1" fill="hold">
                                          <p:stCondLst>
                                            <p:cond delay="0"/>
                                          </p:stCondLst>
                                        </p:cTn>
                                        <p:tgtEl>
                                          <p:spTgt spid="286723">
                                            <p:txEl>
                                              <p:pRg st="4" end="4"/>
                                            </p:txEl>
                                          </p:spTgt>
                                        </p:tgtEl>
                                        <p:attrNameLst>
                                          <p:attrName>style.visibility</p:attrName>
                                        </p:attrNameLst>
                                      </p:cBhvr>
                                      <p:to>
                                        <p:strVal val="visible"/>
                                      </p:to>
                                    </p:set>
                                    <p:animEffect transition="in" filter="fade">
                                      <p:cBhvr>
                                        <p:cTn id="47" dur="1000"/>
                                        <p:tgtEl>
                                          <p:spTgt spid="286723">
                                            <p:txEl>
                                              <p:pRg st="4" end="4"/>
                                            </p:txEl>
                                          </p:spTgt>
                                        </p:tgtEl>
                                      </p:cBhvr>
                                    </p:animEffect>
                                    <p:anim calcmode="lin" valueType="num">
                                      <p:cBhvr>
                                        <p:cTn id="48" dur="1000" fill="hold"/>
                                        <p:tgtEl>
                                          <p:spTgt spid="286723">
                                            <p:txEl>
                                              <p:pRg st="4" end="4"/>
                                            </p:txEl>
                                          </p:spTgt>
                                        </p:tgtEl>
                                        <p:attrNameLst>
                                          <p:attrName>ppt_x</p:attrName>
                                        </p:attrNameLst>
                                      </p:cBhvr>
                                      <p:tavLst>
                                        <p:tav tm="0">
                                          <p:val>
                                            <p:strVal val="#ppt_x"/>
                                          </p:val>
                                        </p:tav>
                                        <p:tav tm="100000">
                                          <p:val>
                                            <p:strVal val="#ppt_x"/>
                                          </p:val>
                                        </p:tav>
                                      </p:tavLst>
                                    </p:anim>
                                    <p:anim calcmode="lin" valueType="num">
                                      <p:cBhvr>
                                        <p:cTn id="49" dur="898" decel="100000" fill="hold"/>
                                        <p:tgtEl>
                                          <p:spTgt spid="286723">
                                            <p:txEl>
                                              <p:pRg st="4" end="4"/>
                                            </p:txEl>
                                          </p:spTgt>
                                        </p:tgtEl>
                                        <p:attrNameLst>
                                          <p:attrName>ppt_y</p:attrName>
                                        </p:attrNameLst>
                                      </p:cBhvr>
                                      <p:tavLst>
                                        <p:tav tm="0">
                                          <p:val>
                                            <p:strVal val="#ppt_y+1"/>
                                          </p:val>
                                        </p:tav>
                                        <p:tav tm="100000">
                                          <p:val>
                                            <p:strVal val="#ppt_y-.03"/>
                                          </p:val>
                                        </p:tav>
                                      </p:tavLst>
                                    </p:anim>
                                    <p:anim calcmode="lin" valueType="num">
                                      <p:cBhvr>
                                        <p:cTn id="50" dur="100" accel="100000" fill="hold">
                                          <p:stCondLst>
                                            <p:cond delay="898"/>
                                          </p:stCondLst>
                                        </p:cTn>
                                        <p:tgtEl>
                                          <p:spTgt spid="286723">
                                            <p:txEl>
                                              <p:pRg st="4" end="4"/>
                                            </p:txEl>
                                          </p:spTgt>
                                        </p:tgtEl>
                                        <p:attrNameLst>
                                          <p:attrName>ppt_y</p:attrName>
                                        </p:attrNameLst>
                                      </p:cBhvr>
                                      <p:tavLst>
                                        <p:tav tm="0">
                                          <p:val>
                                            <p:strVal val="#ppt_y-.03"/>
                                          </p:val>
                                        </p:tav>
                                        <p:tav tm="100000">
                                          <p:val>
                                            <p:strVal val="#ppt_y"/>
                                          </p:val>
                                        </p:tav>
                                      </p:tavLst>
                                    </p:anim>
                                  </p:childTnLst>
                                </p:cTn>
                              </p:par>
                              <p:par>
                                <p:cTn id="51" presetID="37" presetClass="entr" presetSubtype="0" fill="hold" grpId="0" nodeType="withEffect">
                                  <p:stCondLst>
                                    <p:cond delay="0"/>
                                  </p:stCondLst>
                                  <p:childTnLst>
                                    <p:set>
                                      <p:cBhvr>
                                        <p:cTn id="52" dur="1" fill="hold">
                                          <p:stCondLst>
                                            <p:cond delay="0"/>
                                          </p:stCondLst>
                                        </p:cTn>
                                        <p:tgtEl>
                                          <p:spTgt spid="286723">
                                            <p:txEl>
                                              <p:pRg st="5" end="5"/>
                                            </p:txEl>
                                          </p:spTgt>
                                        </p:tgtEl>
                                        <p:attrNameLst>
                                          <p:attrName>style.visibility</p:attrName>
                                        </p:attrNameLst>
                                      </p:cBhvr>
                                      <p:to>
                                        <p:strVal val="visible"/>
                                      </p:to>
                                    </p:set>
                                    <p:animEffect transition="in" filter="fade">
                                      <p:cBhvr>
                                        <p:cTn id="53" dur="1000"/>
                                        <p:tgtEl>
                                          <p:spTgt spid="286723">
                                            <p:txEl>
                                              <p:pRg st="5" end="5"/>
                                            </p:txEl>
                                          </p:spTgt>
                                        </p:tgtEl>
                                      </p:cBhvr>
                                    </p:animEffect>
                                    <p:anim calcmode="lin" valueType="num">
                                      <p:cBhvr>
                                        <p:cTn id="54" dur="1000" fill="hold"/>
                                        <p:tgtEl>
                                          <p:spTgt spid="286723">
                                            <p:txEl>
                                              <p:pRg st="5" end="5"/>
                                            </p:txEl>
                                          </p:spTgt>
                                        </p:tgtEl>
                                        <p:attrNameLst>
                                          <p:attrName>ppt_x</p:attrName>
                                        </p:attrNameLst>
                                      </p:cBhvr>
                                      <p:tavLst>
                                        <p:tav tm="0">
                                          <p:val>
                                            <p:strVal val="#ppt_x"/>
                                          </p:val>
                                        </p:tav>
                                        <p:tav tm="100000">
                                          <p:val>
                                            <p:strVal val="#ppt_x"/>
                                          </p:val>
                                        </p:tav>
                                      </p:tavLst>
                                    </p:anim>
                                    <p:anim calcmode="lin" valueType="num">
                                      <p:cBhvr>
                                        <p:cTn id="55" dur="898" decel="100000" fill="hold"/>
                                        <p:tgtEl>
                                          <p:spTgt spid="286723">
                                            <p:txEl>
                                              <p:pRg st="5" end="5"/>
                                            </p:txEl>
                                          </p:spTgt>
                                        </p:tgtEl>
                                        <p:attrNameLst>
                                          <p:attrName>ppt_y</p:attrName>
                                        </p:attrNameLst>
                                      </p:cBhvr>
                                      <p:tavLst>
                                        <p:tav tm="0">
                                          <p:val>
                                            <p:strVal val="#ppt_y+1"/>
                                          </p:val>
                                        </p:tav>
                                        <p:tav tm="100000">
                                          <p:val>
                                            <p:strVal val="#ppt_y-.03"/>
                                          </p:val>
                                        </p:tav>
                                      </p:tavLst>
                                    </p:anim>
                                    <p:anim calcmode="lin" valueType="num">
                                      <p:cBhvr>
                                        <p:cTn id="56" dur="100" accel="100000" fill="hold">
                                          <p:stCondLst>
                                            <p:cond delay="898"/>
                                          </p:stCondLst>
                                        </p:cTn>
                                        <p:tgtEl>
                                          <p:spTgt spid="286723">
                                            <p:txEl>
                                              <p:pRg st="5" end="5"/>
                                            </p:txEl>
                                          </p:spTgt>
                                        </p:tgtEl>
                                        <p:attrNameLst>
                                          <p:attrName>ppt_y</p:attrName>
                                        </p:attrNameLst>
                                      </p:cBhvr>
                                      <p:tavLst>
                                        <p:tav tm="0">
                                          <p:val>
                                            <p:strVal val="#ppt_y-.03"/>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37" presetClass="entr" presetSubtype="0" fill="hold" grpId="0" nodeType="clickEffect">
                                  <p:stCondLst>
                                    <p:cond delay="0"/>
                                  </p:stCondLst>
                                  <p:childTnLst>
                                    <p:set>
                                      <p:cBhvr>
                                        <p:cTn id="60" dur="1" fill="hold">
                                          <p:stCondLst>
                                            <p:cond delay="0"/>
                                          </p:stCondLst>
                                        </p:cTn>
                                        <p:tgtEl>
                                          <p:spTgt spid="286723">
                                            <p:txEl>
                                              <p:pRg st="6" end="6"/>
                                            </p:txEl>
                                          </p:spTgt>
                                        </p:tgtEl>
                                        <p:attrNameLst>
                                          <p:attrName>style.visibility</p:attrName>
                                        </p:attrNameLst>
                                      </p:cBhvr>
                                      <p:to>
                                        <p:strVal val="visible"/>
                                      </p:to>
                                    </p:set>
                                    <p:animEffect transition="in" filter="fade">
                                      <p:cBhvr>
                                        <p:cTn id="61" dur="1000"/>
                                        <p:tgtEl>
                                          <p:spTgt spid="286723">
                                            <p:txEl>
                                              <p:pRg st="6" end="6"/>
                                            </p:txEl>
                                          </p:spTgt>
                                        </p:tgtEl>
                                      </p:cBhvr>
                                    </p:animEffect>
                                    <p:anim calcmode="lin" valueType="num">
                                      <p:cBhvr>
                                        <p:cTn id="62" dur="1000" fill="hold"/>
                                        <p:tgtEl>
                                          <p:spTgt spid="286723">
                                            <p:txEl>
                                              <p:pRg st="6" end="6"/>
                                            </p:txEl>
                                          </p:spTgt>
                                        </p:tgtEl>
                                        <p:attrNameLst>
                                          <p:attrName>ppt_x</p:attrName>
                                        </p:attrNameLst>
                                      </p:cBhvr>
                                      <p:tavLst>
                                        <p:tav tm="0">
                                          <p:val>
                                            <p:strVal val="#ppt_x"/>
                                          </p:val>
                                        </p:tav>
                                        <p:tav tm="100000">
                                          <p:val>
                                            <p:strVal val="#ppt_x"/>
                                          </p:val>
                                        </p:tav>
                                      </p:tavLst>
                                    </p:anim>
                                    <p:anim calcmode="lin" valueType="num">
                                      <p:cBhvr>
                                        <p:cTn id="63" dur="898" decel="100000" fill="hold"/>
                                        <p:tgtEl>
                                          <p:spTgt spid="286723">
                                            <p:txEl>
                                              <p:pRg st="6" end="6"/>
                                            </p:txEl>
                                          </p:spTgt>
                                        </p:tgtEl>
                                        <p:attrNameLst>
                                          <p:attrName>ppt_y</p:attrName>
                                        </p:attrNameLst>
                                      </p:cBhvr>
                                      <p:tavLst>
                                        <p:tav tm="0">
                                          <p:val>
                                            <p:strVal val="#ppt_y+1"/>
                                          </p:val>
                                        </p:tav>
                                        <p:tav tm="100000">
                                          <p:val>
                                            <p:strVal val="#ppt_y-.03"/>
                                          </p:val>
                                        </p:tav>
                                      </p:tavLst>
                                    </p:anim>
                                    <p:anim calcmode="lin" valueType="num">
                                      <p:cBhvr>
                                        <p:cTn id="64" dur="100" accel="100000" fill="hold">
                                          <p:stCondLst>
                                            <p:cond delay="898"/>
                                          </p:stCondLst>
                                        </p:cTn>
                                        <p:tgtEl>
                                          <p:spTgt spid="286723">
                                            <p:txEl>
                                              <p:pRg st="6" end="6"/>
                                            </p:txEl>
                                          </p:spTgt>
                                        </p:tgtEl>
                                        <p:attrNameLst>
                                          <p:attrName>ppt_y</p:attrName>
                                        </p:attrNameLst>
                                      </p:cBhvr>
                                      <p:tavLst>
                                        <p:tav tm="0">
                                          <p:val>
                                            <p:strVal val="#ppt_y-.03"/>
                                          </p:val>
                                        </p:tav>
                                        <p:tav tm="100000">
                                          <p:val>
                                            <p:strVal val="#ppt_y"/>
                                          </p:val>
                                        </p:tav>
                                      </p:tavLst>
                                    </p:anim>
                                  </p:childTnLst>
                                </p:cTn>
                              </p:par>
                              <p:par>
                                <p:cTn id="65" presetID="37" presetClass="entr" presetSubtype="0" fill="hold" grpId="0" nodeType="withEffect">
                                  <p:stCondLst>
                                    <p:cond delay="0"/>
                                  </p:stCondLst>
                                  <p:childTnLst>
                                    <p:set>
                                      <p:cBhvr>
                                        <p:cTn id="66" dur="1" fill="hold">
                                          <p:stCondLst>
                                            <p:cond delay="0"/>
                                          </p:stCondLst>
                                        </p:cTn>
                                        <p:tgtEl>
                                          <p:spTgt spid="286723">
                                            <p:txEl>
                                              <p:pRg st="7" end="7"/>
                                            </p:txEl>
                                          </p:spTgt>
                                        </p:tgtEl>
                                        <p:attrNameLst>
                                          <p:attrName>style.visibility</p:attrName>
                                        </p:attrNameLst>
                                      </p:cBhvr>
                                      <p:to>
                                        <p:strVal val="visible"/>
                                      </p:to>
                                    </p:set>
                                    <p:animEffect transition="in" filter="fade">
                                      <p:cBhvr>
                                        <p:cTn id="67" dur="1000"/>
                                        <p:tgtEl>
                                          <p:spTgt spid="286723">
                                            <p:txEl>
                                              <p:pRg st="7" end="7"/>
                                            </p:txEl>
                                          </p:spTgt>
                                        </p:tgtEl>
                                      </p:cBhvr>
                                    </p:animEffect>
                                    <p:anim calcmode="lin" valueType="num">
                                      <p:cBhvr>
                                        <p:cTn id="68" dur="1000" fill="hold"/>
                                        <p:tgtEl>
                                          <p:spTgt spid="286723">
                                            <p:txEl>
                                              <p:pRg st="7" end="7"/>
                                            </p:txEl>
                                          </p:spTgt>
                                        </p:tgtEl>
                                        <p:attrNameLst>
                                          <p:attrName>ppt_x</p:attrName>
                                        </p:attrNameLst>
                                      </p:cBhvr>
                                      <p:tavLst>
                                        <p:tav tm="0">
                                          <p:val>
                                            <p:strVal val="#ppt_x"/>
                                          </p:val>
                                        </p:tav>
                                        <p:tav tm="100000">
                                          <p:val>
                                            <p:strVal val="#ppt_x"/>
                                          </p:val>
                                        </p:tav>
                                      </p:tavLst>
                                    </p:anim>
                                    <p:anim calcmode="lin" valueType="num">
                                      <p:cBhvr>
                                        <p:cTn id="69" dur="898" decel="100000" fill="hold"/>
                                        <p:tgtEl>
                                          <p:spTgt spid="286723">
                                            <p:txEl>
                                              <p:pRg st="7" end="7"/>
                                            </p:txEl>
                                          </p:spTgt>
                                        </p:tgtEl>
                                        <p:attrNameLst>
                                          <p:attrName>ppt_y</p:attrName>
                                        </p:attrNameLst>
                                      </p:cBhvr>
                                      <p:tavLst>
                                        <p:tav tm="0">
                                          <p:val>
                                            <p:strVal val="#ppt_y+1"/>
                                          </p:val>
                                        </p:tav>
                                        <p:tav tm="100000">
                                          <p:val>
                                            <p:strVal val="#ppt_y-.03"/>
                                          </p:val>
                                        </p:tav>
                                      </p:tavLst>
                                    </p:anim>
                                    <p:anim calcmode="lin" valueType="num">
                                      <p:cBhvr>
                                        <p:cTn id="70" dur="100" accel="100000" fill="hold">
                                          <p:stCondLst>
                                            <p:cond delay="898"/>
                                          </p:stCondLst>
                                        </p:cTn>
                                        <p:tgtEl>
                                          <p:spTgt spid="286723">
                                            <p:txEl>
                                              <p:pRg st="7" end="7"/>
                                            </p:txEl>
                                          </p:spTgt>
                                        </p:tgtEl>
                                        <p:attrNameLst>
                                          <p:attrName>ppt_y</p:attrName>
                                        </p:attrNameLst>
                                      </p:cBhvr>
                                      <p:tavLst>
                                        <p:tav tm="0">
                                          <p:val>
                                            <p:strVal val="#ppt_y-.03"/>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37" presetClass="entr" presetSubtype="0" fill="hold" grpId="0" nodeType="clickEffect">
                                  <p:stCondLst>
                                    <p:cond delay="0"/>
                                  </p:stCondLst>
                                  <p:childTnLst>
                                    <p:set>
                                      <p:cBhvr>
                                        <p:cTn id="74" dur="1" fill="hold">
                                          <p:stCondLst>
                                            <p:cond delay="0"/>
                                          </p:stCondLst>
                                        </p:cTn>
                                        <p:tgtEl>
                                          <p:spTgt spid="286723">
                                            <p:txEl>
                                              <p:pRg st="8" end="8"/>
                                            </p:txEl>
                                          </p:spTgt>
                                        </p:tgtEl>
                                        <p:attrNameLst>
                                          <p:attrName>style.visibility</p:attrName>
                                        </p:attrNameLst>
                                      </p:cBhvr>
                                      <p:to>
                                        <p:strVal val="visible"/>
                                      </p:to>
                                    </p:set>
                                    <p:animEffect transition="in" filter="fade">
                                      <p:cBhvr>
                                        <p:cTn id="75" dur="1000"/>
                                        <p:tgtEl>
                                          <p:spTgt spid="286723">
                                            <p:txEl>
                                              <p:pRg st="8" end="8"/>
                                            </p:txEl>
                                          </p:spTgt>
                                        </p:tgtEl>
                                      </p:cBhvr>
                                    </p:animEffect>
                                    <p:anim calcmode="lin" valueType="num">
                                      <p:cBhvr>
                                        <p:cTn id="76" dur="1000" fill="hold"/>
                                        <p:tgtEl>
                                          <p:spTgt spid="286723">
                                            <p:txEl>
                                              <p:pRg st="8" end="8"/>
                                            </p:txEl>
                                          </p:spTgt>
                                        </p:tgtEl>
                                        <p:attrNameLst>
                                          <p:attrName>ppt_x</p:attrName>
                                        </p:attrNameLst>
                                      </p:cBhvr>
                                      <p:tavLst>
                                        <p:tav tm="0">
                                          <p:val>
                                            <p:strVal val="#ppt_x"/>
                                          </p:val>
                                        </p:tav>
                                        <p:tav tm="100000">
                                          <p:val>
                                            <p:strVal val="#ppt_x"/>
                                          </p:val>
                                        </p:tav>
                                      </p:tavLst>
                                    </p:anim>
                                    <p:anim calcmode="lin" valueType="num">
                                      <p:cBhvr>
                                        <p:cTn id="77" dur="898" decel="100000" fill="hold"/>
                                        <p:tgtEl>
                                          <p:spTgt spid="286723">
                                            <p:txEl>
                                              <p:pRg st="8" end="8"/>
                                            </p:txEl>
                                          </p:spTgt>
                                        </p:tgtEl>
                                        <p:attrNameLst>
                                          <p:attrName>ppt_y</p:attrName>
                                        </p:attrNameLst>
                                      </p:cBhvr>
                                      <p:tavLst>
                                        <p:tav tm="0">
                                          <p:val>
                                            <p:strVal val="#ppt_y+1"/>
                                          </p:val>
                                        </p:tav>
                                        <p:tav tm="100000">
                                          <p:val>
                                            <p:strVal val="#ppt_y-.03"/>
                                          </p:val>
                                        </p:tav>
                                      </p:tavLst>
                                    </p:anim>
                                    <p:anim calcmode="lin" valueType="num">
                                      <p:cBhvr>
                                        <p:cTn id="78" dur="100" accel="100000" fill="hold">
                                          <p:stCondLst>
                                            <p:cond delay="898"/>
                                          </p:stCondLst>
                                        </p:cTn>
                                        <p:tgtEl>
                                          <p:spTgt spid="286723">
                                            <p:txEl>
                                              <p:pRg st="8" end="8"/>
                                            </p:txEl>
                                          </p:spTgt>
                                        </p:tgtEl>
                                        <p:attrNameLst>
                                          <p:attrName>ppt_y</p:attrName>
                                        </p:attrNameLst>
                                      </p:cBhvr>
                                      <p:tavLst>
                                        <p:tav tm="0">
                                          <p:val>
                                            <p:strVal val="#ppt_y-.03"/>
                                          </p:val>
                                        </p:tav>
                                        <p:tav tm="100000">
                                          <p:val>
                                            <p:strVal val="#ppt_y"/>
                                          </p:val>
                                        </p:tav>
                                      </p:tavLst>
                                    </p:anim>
                                  </p:childTnLst>
                                </p:cTn>
                              </p:par>
                              <p:par>
                                <p:cTn id="79" presetID="37" presetClass="entr" presetSubtype="0" fill="hold" grpId="0" nodeType="withEffect">
                                  <p:stCondLst>
                                    <p:cond delay="0"/>
                                  </p:stCondLst>
                                  <p:childTnLst>
                                    <p:set>
                                      <p:cBhvr>
                                        <p:cTn id="80" dur="1" fill="hold">
                                          <p:stCondLst>
                                            <p:cond delay="0"/>
                                          </p:stCondLst>
                                        </p:cTn>
                                        <p:tgtEl>
                                          <p:spTgt spid="286723">
                                            <p:txEl>
                                              <p:pRg st="9" end="9"/>
                                            </p:txEl>
                                          </p:spTgt>
                                        </p:tgtEl>
                                        <p:attrNameLst>
                                          <p:attrName>style.visibility</p:attrName>
                                        </p:attrNameLst>
                                      </p:cBhvr>
                                      <p:to>
                                        <p:strVal val="visible"/>
                                      </p:to>
                                    </p:set>
                                    <p:animEffect transition="in" filter="fade">
                                      <p:cBhvr>
                                        <p:cTn id="81" dur="1000"/>
                                        <p:tgtEl>
                                          <p:spTgt spid="286723">
                                            <p:txEl>
                                              <p:pRg st="9" end="9"/>
                                            </p:txEl>
                                          </p:spTgt>
                                        </p:tgtEl>
                                      </p:cBhvr>
                                    </p:animEffect>
                                    <p:anim calcmode="lin" valueType="num">
                                      <p:cBhvr>
                                        <p:cTn id="82" dur="1000" fill="hold"/>
                                        <p:tgtEl>
                                          <p:spTgt spid="286723">
                                            <p:txEl>
                                              <p:pRg st="9" end="9"/>
                                            </p:txEl>
                                          </p:spTgt>
                                        </p:tgtEl>
                                        <p:attrNameLst>
                                          <p:attrName>ppt_x</p:attrName>
                                        </p:attrNameLst>
                                      </p:cBhvr>
                                      <p:tavLst>
                                        <p:tav tm="0">
                                          <p:val>
                                            <p:strVal val="#ppt_x"/>
                                          </p:val>
                                        </p:tav>
                                        <p:tav tm="100000">
                                          <p:val>
                                            <p:strVal val="#ppt_x"/>
                                          </p:val>
                                        </p:tav>
                                      </p:tavLst>
                                    </p:anim>
                                    <p:anim calcmode="lin" valueType="num">
                                      <p:cBhvr>
                                        <p:cTn id="83" dur="898" decel="100000" fill="hold"/>
                                        <p:tgtEl>
                                          <p:spTgt spid="286723">
                                            <p:txEl>
                                              <p:pRg st="9" end="9"/>
                                            </p:txEl>
                                          </p:spTgt>
                                        </p:tgtEl>
                                        <p:attrNameLst>
                                          <p:attrName>ppt_y</p:attrName>
                                        </p:attrNameLst>
                                      </p:cBhvr>
                                      <p:tavLst>
                                        <p:tav tm="0">
                                          <p:val>
                                            <p:strVal val="#ppt_y+1"/>
                                          </p:val>
                                        </p:tav>
                                        <p:tav tm="100000">
                                          <p:val>
                                            <p:strVal val="#ppt_y-.03"/>
                                          </p:val>
                                        </p:tav>
                                      </p:tavLst>
                                    </p:anim>
                                    <p:anim calcmode="lin" valueType="num">
                                      <p:cBhvr>
                                        <p:cTn id="84" dur="100" accel="100000" fill="hold">
                                          <p:stCondLst>
                                            <p:cond delay="898"/>
                                          </p:stCondLst>
                                        </p:cTn>
                                        <p:tgtEl>
                                          <p:spTgt spid="286723">
                                            <p:txEl>
                                              <p:pRg st="9" end="9"/>
                                            </p:txEl>
                                          </p:spTgt>
                                        </p:tgtEl>
                                        <p:attrNameLst>
                                          <p:attrName>ppt_y</p:attrName>
                                        </p:attrNameLst>
                                      </p:cBhvr>
                                      <p:tavLst>
                                        <p:tav tm="0">
                                          <p:val>
                                            <p:strVal val="#ppt_y-.03"/>
                                          </p:val>
                                        </p:tav>
                                        <p:tav tm="100000">
                                          <p:val>
                                            <p:strVal val="#ppt_y"/>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37" presetClass="entr" presetSubtype="0" fill="hold" grpId="0" nodeType="clickEffect">
                                  <p:stCondLst>
                                    <p:cond delay="0"/>
                                  </p:stCondLst>
                                  <p:childTnLst>
                                    <p:set>
                                      <p:cBhvr>
                                        <p:cTn id="88" dur="1" fill="hold">
                                          <p:stCondLst>
                                            <p:cond delay="0"/>
                                          </p:stCondLst>
                                        </p:cTn>
                                        <p:tgtEl>
                                          <p:spTgt spid="286723">
                                            <p:txEl>
                                              <p:pRg st="10" end="10"/>
                                            </p:txEl>
                                          </p:spTgt>
                                        </p:tgtEl>
                                        <p:attrNameLst>
                                          <p:attrName>style.visibility</p:attrName>
                                        </p:attrNameLst>
                                      </p:cBhvr>
                                      <p:to>
                                        <p:strVal val="visible"/>
                                      </p:to>
                                    </p:set>
                                    <p:animEffect transition="in" filter="fade">
                                      <p:cBhvr>
                                        <p:cTn id="89" dur="1000"/>
                                        <p:tgtEl>
                                          <p:spTgt spid="286723">
                                            <p:txEl>
                                              <p:pRg st="10" end="10"/>
                                            </p:txEl>
                                          </p:spTgt>
                                        </p:tgtEl>
                                      </p:cBhvr>
                                    </p:animEffect>
                                    <p:anim calcmode="lin" valueType="num">
                                      <p:cBhvr>
                                        <p:cTn id="90" dur="1000" fill="hold"/>
                                        <p:tgtEl>
                                          <p:spTgt spid="286723">
                                            <p:txEl>
                                              <p:pRg st="10" end="10"/>
                                            </p:txEl>
                                          </p:spTgt>
                                        </p:tgtEl>
                                        <p:attrNameLst>
                                          <p:attrName>ppt_x</p:attrName>
                                        </p:attrNameLst>
                                      </p:cBhvr>
                                      <p:tavLst>
                                        <p:tav tm="0">
                                          <p:val>
                                            <p:strVal val="#ppt_x"/>
                                          </p:val>
                                        </p:tav>
                                        <p:tav tm="100000">
                                          <p:val>
                                            <p:strVal val="#ppt_x"/>
                                          </p:val>
                                        </p:tav>
                                      </p:tavLst>
                                    </p:anim>
                                    <p:anim calcmode="lin" valueType="num">
                                      <p:cBhvr>
                                        <p:cTn id="91" dur="898" decel="100000" fill="hold"/>
                                        <p:tgtEl>
                                          <p:spTgt spid="286723">
                                            <p:txEl>
                                              <p:pRg st="10" end="10"/>
                                            </p:txEl>
                                          </p:spTgt>
                                        </p:tgtEl>
                                        <p:attrNameLst>
                                          <p:attrName>ppt_y</p:attrName>
                                        </p:attrNameLst>
                                      </p:cBhvr>
                                      <p:tavLst>
                                        <p:tav tm="0">
                                          <p:val>
                                            <p:strVal val="#ppt_y+1"/>
                                          </p:val>
                                        </p:tav>
                                        <p:tav tm="100000">
                                          <p:val>
                                            <p:strVal val="#ppt_y-.03"/>
                                          </p:val>
                                        </p:tav>
                                      </p:tavLst>
                                    </p:anim>
                                    <p:anim calcmode="lin" valueType="num">
                                      <p:cBhvr>
                                        <p:cTn id="92" dur="100" accel="100000" fill="hold">
                                          <p:stCondLst>
                                            <p:cond delay="898"/>
                                          </p:stCondLst>
                                        </p:cTn>
                                        <p:tgtEl>
                                          <p:spTgt spid="286723">
                                            <p:txEl>
                                              <p:pRg st="10" end="10"/>
                                            </p:txEl>
                                          </p:spTgt>
                                        </p:tgtEl>
                                        <p:attrNameLst>
                                          <p:attrName>ppt_y</p:attrName>
                                        </p:attrNameLst>
                                      </p:cBhvr>
                                      <p:tavLst>
                                        <p:tav tm="0">
                                          <p:val>
                                            <p:strVal val="#ppt_y-.03"/>
                                          </p:val>
                                        </p:tav>
                                        <p:tav tm="100000">
                                          <p:val>
                                            <p:strVal val="#ppt_y"/>
                                          </p:val>
                                        </p:tav>
                                      </p:tavLst>
                                    </p:anim>
                                  </p:childTnLst>
                                </p:cTn>
                              </p:par>
                              <p:par>
                                <p:cTn id="93" presetID="37" presetClass="entr" presetSubtype="0" fill="hold" grpId="0" nodeType="withEffect">
                                  <p:stCondLst>
                                    <p:cond delay="0"/>
                                  </p:stCondLst>
                                  <p:childTnLst>
                                    <p:set>
                                      <p:cBhvr>
                                        <p:cTn id="94" dur="1" fill="hold">
                                          <p:stCondLst>
                                            <p:cond delay="0"/>
                                          </p:stCondLst>
                                        </p:cTn>
                                        <p:tgtEl>
                                          <p:spTgt spid="286723">
                                            <p:txEl>
                                              <p:pRg st="11" end="11"/>
                                            </p:txEl>
                                          </p:spTgt>
                                        </p:tgtEl>
                                        <p:attrNameLst>
                                          <p:attrName>style.visibility</p:attrName>
                                        </p:attrNameLst>
                                      </p:cBhvr>
                                      <p:to>
                                        <p:strVal val="visible"/>
                                      </p:to>
                                    </p:set>
                                    <p:animEffect transition="in" filter="fade">
                                      <p:cBhvr>
                                        <p:cTn id="95" dur="1000"/>
                                        <p:tgtEl>
                                          <p:spTgt spid="286723">
                                            <p:txEl>
                                              <p:pRg st="11" end="11"/>
                                            </p:txEl>
                                          </p:spTgt>
                                        </p:tgtEl>
                                      </p:cBhvr>
                                    </p:animEffect>
                                    <p:anim calcmode="lin" valueType="num">
                                      <p:cBhvr>
                                        <p:cTn id="96" dur="1000" fill="hold"/>
                                        <p:tgtEl>
                                          <p:spTgt spid="286723">
                                            <p:txEl>
                                              <p:pRg st="11" end="11"/>
                                            </p:txEl>
                                          </p:spTgt>
                                        </p:tgtEl>
                                        <p:attrNameLst>
                                          <p:attrName>ppt_x</p:attrName>
                                        </p:attrNameLst>
                                      </p:cBhvr>
                                      <p:tavLst>
                                        <p:tav tm="0">
                                          <p:val>
                                            <p:strVal val="#ppt_x"/>
                                          </p:val>
                                        </p:tav>
                                        <p:tav tm="100000">
                                          <p:val>
                                            <p:strVal val="#ppt_x"/>
                                          </p:val>
                                        </p:tav>
                                      </p:tavLst>
                                    </p:anim>
                                    <p:anim calcmode="lin" valueType="num">
                                      <p:cBhvr>
                                        <p:cTn id="97" dur="898" decel="100000" fill="hold"/>
                                        <p:tgtEl>
                                          <p:spTgt spid="286723">
                                            <p:txEl>
                                              <p:pRg st="11" end="11"/>
                                            </p:txEl>
                                          </p:spTgt>
                                        </p:tgtEl>
                                        <p:attrNameLst>
                                          <p:attrName>ppt_y</p:attrName>
                                        </p:attrNameLst>
                                      </p:cBhvr>
                                      <p:tavLst>
                                        <p:tav tm="0">
                                          <p:val>
                                            <p:strVal val="#ppt_y+1"/>
                                          </p:val>
                                        </p:tav>
                                        <p:tav tm="100000">
                                          <p:val>
                                            <p:strVal val="#ppt_y-.03"/>
                                          </p:val>
                                        </p:tav>
                                      </p:tavLst>
                                    </p:anim>
                                    <p:anim calcmode="lin" valueType="num">
                                      <p:cBhvr>
                                        <p:cTn id="98" dur="100" accel="100000" fill="hold">
                                          <p:stCondLst>
                                            <p:cond delay="898"/>
                                          </p:stCondLst>
                                        </p:cTn>
                                        <p:tgtEl>
                                          <p:spTgt spid="286723">
                                            <p:txEl>
                                              <p:pRg st="11" end="11"/>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2" grpId="0"/>
      <p:bldP spid="286723" grpId="0" build="p"/>
    </p:bldLst>
  </p:timing>
</p:sld>
</file>

<file path=ppt/theme/theme1.xml><?xml version="1.0" encoding="utf-8"?>
<a:theme xmlns:a="http://schemas.openxmlformats.org/drawingml/2006/main" name="Mieszany">
  <a:themeElements>
    <a:clrScheme name="Mieszany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Mieszany">
      <a:majorFont>
        <a:latin typeface="Tahoma"/>
        <a:ea typeface=""/>
        <a:cs typeface=""/>
      </a:majorFont>
      <a:minorFont>
        <a:latin typeface="Tahoma"/>
        <a:ea typeface=""/>
        <a:cs typeface=""/>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Mieszany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Mieszany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Mieszany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Mieszany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Mieszany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Mieszany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Mieszany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otyw pakietu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otyw pakietu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Designs\Mieszany.pot</Template>
  <TotalTime>2216</TotalTime>
  <Words>2800</Words>
  <Application>Microsoft Office PowerPoint</Application>
  <PresentationFormat>Pokaz na ekranie (4:3)</PresentationFormat>
  <Paragraphs>310</Paragraphs>
  <Slides>75</Slides>
  <Notes>3</Notes>
  <HiddenSlides>0</HiddenSlides>
  <MMClips>0</MMClips>
  <ScaleCrop>false</ScaleCrop>
  <HeadingPairs>
    <vt:vector size="4" baseType="variant">
      <vt:variant>
        <vt:lpstr>Motyw</vt:lpstr>
      </vt:variant>
      <vt:variant>
        <vt:i4>1</vt:i4>
      </vt:variant>
      <vt:variant>
        <vt:lpstr>Tytuły slajdów</vt:lpstr>
      </vt:variant>
      <vt:variant>
        <vt:i4>75</vt:i4>
      </vt:variant>
    </vt:vector>
  </HeadingPairs>
  <TitlesOfParts>
    <vt:vector size="76" baseType="lpstr">
      <vt:lpstr>Mieszany</vt:lpstr>
      <vt:lpstr>Systemy gospodarcze</vt:lpstr>
      <vt:lpstr>Za czym kolejka ta stoi?</vt:lpstr>
      <vt:lpstr>Papier toaletowy!</vt:lpstr>
      <vt:lpstr>Przyjaźń polsko-radziecka</vt:lpstr>
      <vt:lpstr>Przyjaźń radziecko-niemiecka i radziecko-polska!</vt:lpstr>
      <vt:lpstr>Socjalizm</vt:lpstr>
      <vt:lpstr>Kapitalizm</vt:lpstr>
      <vt:lpstr>Prezentacja programu PowerPoint</vt:lpstr>
      <vt:lpstr>Kapitalizm-socjalizm</vt:lpstr>
      <vt:lpstr>Kapitalizm-socjalizm</vt:lpstr>
      <vt:lpstr>Prezentacja programu PowerPoint</vt:lpstr>
      <vt:lpstr>North Korea and  South Korea  at night</vt:lpstr>
      <vt:lpstr>Przeciwieństwa</vt:lpstr>
      <vt:lpstr>J.A. Schumpeter</vt:lpstr>
      <vt:lpstr>Czym w istocie różnią się systemy gospodarcze?</vt:lpstr>
      <vt:lpstr>Wolność gospodarcza</vt:lpstr>
      <vt:lpstr>Gospodarka liberalna a gospodarka etatystyczna</vt:lpstr>
      <vt:lpstr>Zakazy</vt:lpstr>
      <vt:lpstr>Nakazy</vt:lpstr>
      <vt:lpstr>Zakres wolności gospodarczej</vt:lpstr>
      <vt:lpstr>Wprowadzić w życie ponownie ‘ustawę Wilczka’</vt:lpstr>
      <vt:lpstr>Jak mierzyć zakres wolności gospodarczej?</vt:lpstr>
      <vt:lpstr>Wskaźniki wolności gospodarczej</vt:lpstr>
      <vt:lpstr>Wolność gospodarcza a dobrobyt </vt:lpstr>
      <vt:lpstr>Gospodarka rynkowa i liberalna</vt:lpstr>
      <vt:lpstr>Rynkowa Etatystyczna</vt:lpstr>
      <vt:lpstr>Ustrój stanowy </vt:lpstr>
      <vt:lpstr>Klasyfikacja ustrojów gospodarczych </vt:lpstr>
      <vt:lpstr>János Korani (2000), ‘What the Change of System From Socialism to capitalism Does and Does Not Mean”, Journal of Economic Perspectives Vol. 14 (1), Winter p. 27-42. </vt:lpstr>
      <vt:lpstr>Gospodarka planowa</vt:lpstr>
      <vt:lpstr>Prezentacja programu PowerPoint</vt:lpstr>
      <vt:lpstr>Prezentacja programu PowerPoint</vt:lpstr>
      <vt:lpstr>Prezentacja programu PowerPoint</vt:lpstr>
      <vt:lpstr>Prezentacja programu PowerPoint</vt:lpstr>
      <vt:lpstr>Prezentacja programu PowerPoint</vt:lpstr>
      <vt:lpstr>Ferdynand Zweig (1932), Cztery systemy w ekonomii, Kraków </vt:lpstr>
      <vt:lpstr>Richard M. EbelingThe Free Market versus the Interventionist State, The Freeman, January 2008</vt:lpstr>
      <vt:lpstr>Richard M. EbelingThe Free Market versus the Interventionist State, The Freeman, January 2008</vt:lpstr>
      <vt:lpstr>Richard M. EbelingThe Free Market versus the Interventionist State, The Freeman, January 2008</vt:lpstr>
      <vt:lpstr>Prezentacja programu PowerPoint</vt:lpstr>
      <vt:lpstr>http://www.joemonster.org</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Socjalizm</vt:lpstr>
      <vt:lpstr>Kapitalizm</vt:lpstr>
      <vt:lpstr>Janusz Korwin-Mikke (podobno)</vt:lpstr>
      <vt:lpstr>Krowa a ustrój</vt:lpstr>
      <vt:lpstr>Krowa a ustrój</vt:lpstr>
      <vt:lpstr>Krowa a ustrój</vt:lpstr>
      <vt:lpstr>Krowa a ustrój</vt:lpstr>
      <vt:lpstr>Krowa a ustrój</vt:lpstr>
      <vt:lpstr>Krowa a ustrój</vt:lpstr>
      <vt:lpstr>Krowa a ustrój</vt:lpstr>
      <vt:lpstr>Krowa a ustrój</vt:lpstr>
      <vt:lpstr>„Kapitalizm zabija, zabijmy kapitalizm” (okrzyki anytyglobalistów w Warszawie)</vt:lpstr>
      <vt:lpstr>„Świat dla ludzi, nie dla zysku”</vt:lpstr>
      <vt:lpstr>Prezentacja programu PowerPoint</vt:lpstr>
      <vt:lpstr>Prezentacja programu PowerPoint</vt:lpstr>
      <vt:lpstr>Lekcja rynku</vt:lpstr>
      <vt:lpstr>„Wykres karpia”</vt:lpstr>
      <vt:lpstr>i indeks Krakusa</vt:lpstr>
      <vt:lpstr>Kartki w PRLu</vt:lpstr>
      <vt:lpstr>Kartki na mięso w PRLu</vt:lpstr>
      <vt:lpstr>M-II dla pracowników fizycznych</vt:lpstr>
      <vt:lpstr>M-II dla pracowników fizycznych</vt:lpstr>
      <vt:lpstr>Prezentacja programu PowerPoint</vt:lpstr>
      <vt:lpstr>Prezentacja programu PowerPoint</vt:lpstr>
      <vt:lpstr>Prezentacja programu PowerPoint</vt:lpstr>
      <vt:lpstr>Prezentacja programu PowerPoint</vt:lpstr>
      <vt:lpstr>Prezentacja programu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Makroekonomia, wzrost gospodarczy</dc:title>
  <dc:creator>Kwasniccy</dc:creator>
  <cp:lastModifiedBy>Witold Kwaśnicki</cp:lastModifiedBy>
  <cp:revision>273</cp:revision>
  <cp:lastPrinted>1601-01-01T00:00:00Z</cp:lastPrinted>
  <dcterms:created xsi:type="dcterms:W3CDTF">2003-10-25T19:28:46Z</dcterms:created>
  <dcterms:modified xsi:type="dcterms:W3CDTF">2013-10-13T22:11:32Z</dcterms:modified>
</cp:coreProperties>
</file>