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7" r:id="rId1"/>
  </p:sldMasterIdLst>
  <p:notesMasterIdLst>
    <p:notesMasterId r:id="rId32"/>
  </p:notesMasterIdLst>
  <p:handoutMasterIdLst>
    <p:handoutMasterId r:id="rId33"/>
  </p:handoutMasterIdLst>
  <p:sldIdLst>
    <p:sldId id="256" r:id="rId2"/>
    <p:sldId id="348" r:id="rId3"/>
    <p:sldId id="321" r:id="rId4"/>
    <p:sldId id="380" r:id="rId5"/>
    <p:sldId id="383" r:id="rId6"/>
    <p:sldId id="384" r:id="rId7"/>
    <p:sldId id="382" r:id="rId8"/>
    <p:sldId id="355" r:id="rId9"/>
    <p:sldId id="354" r:id="rId10"/>
    <p:sldId id="365" r:id="rId11"/>
    <p:sldId id="366" r:id="rId12"/>
    <p:sldId id="367" r:id="rId13"/>
    <p:sldId id="352" r:id="rId14"/>
    <p:sldId id="373" r:id="rId15"/>
    <p:sldId id="291" r:id="rId16"/>
    <p:sldId id="288" r:id="rId17"/>
    <p:sldId id="263" r:id="rId18"/>
    <p:sldId id="301" r:id="rId19"/>
    <p:sldId id="287" r:id="rId20"/>
    <p:sldId id="270" r:id="rId21"/>
    <p:sldId id="272" r:id="rId22"/>
    <p:sldId id="374" r:id="rId23"/>
    <p:sldId id="369" r:id="rId24"/>
    <p:sldId id="377" r:id="rId25"/>
    <p:sldId id="356" r:id="rId26"/>
    <p:sldId id="358" r:id="rId27"/>
    <p:sldId id="357" r:id="rId28"/>
    <p:sldId id="359" r:id="rId29"/>
    <p:sldId id="379" r:id="rId30"/>
    <p:sldId id="381" r:id="rId31"/>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FF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660" autoAdjust="0"/>
    <p:restoredTop sz="93830" autoAdjust="0"/>
  </p:normalViewPr>
  <p:slideViewPr>
    <p:cSldViewPr>
      <p:cViewPr varScale="1">
        <p:scale>
          <a:sx n="66" d="100"/>
          <a:sy n="66" d="100"/>
        </p:scale>
        <p:origin x="932" y="36"/>
      </p:cViewPr>
      <p:guideLst>
        <p:guide orient="horz" pos="2160"/>
        <p:guide pos="2880"/>
      </p:guideLst>
    </p:cSldViewPr>
  </p:slideViewPr>
  <p:outlineViewPr>
    <p:cViewPr>
      <p:scale>
        <a:sx n="33" d="100"/>
        <a:sy n="33" d="100"/>
      </p:scale>
      <p:origin x="0" y="-9860"/>
    </p:cViewPr>
  </p:outlineViewPr>
  <p:notesTextViewPr>
    <p:cViewPr>
      <p:scale>
        <a:sx n="100" d="100"/>
        <a:sy n="100" d="100"/>
      </p:scale>
      <p:origin x="0" y="0"/>
    </p:cViewPr>
  </p:notesTextViewPr>
  <p:sorterViewPr>
    <p:cViewPr>
      <p:scale>
        <a:sx n="40" d="100"/>
        <a:sy n="40" d="100"/>
      </p:scale>
      <p:origin x="0" y="0"/>
    </p:cViewPr>
  </p:sorterViewPr>
  <p:notesViewPr>
    <p:cSldViewPr>
      <p:cViewPr varScale="1">
        <p:scale>
          <a:sx n="55" d="100"/>
          <a:sy n="55" d="100"/>
        </p:scale>
        <p:origin x="-184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1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pl-PL"/>
          </a:p>
        </p:txBody>
      </p:sp>
      <p:sp>
        <p:nvSpPr>
          <p:cNvPr id="2611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pl-PL"/>
          </a:p>
        </p:txBody>
      </p:sp>
      <p:sp>
        <p:nvSpPr>
          <p:cNvPr id="2611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pl-PL"/>
          </a:p>
        </p:txBody>
      </p:sp>
      <p:sp>
        <p:nvSpPr>
          <p:cNvPr id="2611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anose="020B0604020202020204" pitchFamily="34" charset="0"/>
              </a:defRPr>
            </a:lvl1pPr>
          </a:lstStyle>
          <a:p>
            <a:fld id="{5D2A352C-907E-4F9D-8A97-08957531844D}" type="slidenum">
              <a:rPr lang="pl-PL" altLang="pl-PL"/>
              <a:pPr/>
              <a:t>‹#›</a:t>
            </a:fld>
            <a:endParaRPr lang="pl-PL" altLang="pl-PL"/>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39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pl-PL"/>
          </a:p>
        </p:txBody>
      </p:sp>
      <p:sp>
        <p:nvSpPr>
          <p:cNvPr id="25395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pl-PL"/>
          </a:p>
        </p:txBody>
      </p:sp>
      <p:sp>
        <p:nvSpPr>
          <p:cNvPr id="716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395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pl-PL" noProof="0" smtClean="0"/>
              <a:t>Kliknij, aby edytować style wzorca tekstu</a:t>
            </a:r>
          </a:p>
          <a:p>
            <a:pPr lvl="1"/>
            <a:r>
              <a:rPr lang="pl-PL" noProof="0" smtClean="0"/>
              <a:t>Drugi poziom</a:t>
            </a:r>
          </a:p>
          <a:p>
            <a:pPr lvl="2"/>
            <a:r>
              <a:rPr lang="pl-PL" noProof="0" smtClean="0"/>
              <a:t>Trzeci poziom</a:t>
            </a:r>
          </a:p>
          <a:p>
            <a:pPr lvl="3"/>
            <a:r>
              <a:rPr lang="pl-PL" noProof="0" smtClean="0"/>
              <a:t>Czwarty poziom</a:t>
            </a:r>
          </a:p>
          <a:p>
            <a:pPr lvl="4"/>
            <a:r>
              <a:rPr lang="pl-PL" noProof="0" smtClean="0"/>
              <a:t>Piąty poziom</a:t>
            </a:r>
          </a:p>
        </p:txBody>
      </p:sp>
      <p:sp>
        <p:nvSpPr>
          <p:cNvPr id="25395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pl-PL"/>
          </a:p>
        </p:txBody>
      </p:sp>
      <p:sp>
        <p:nvSpPr>
          <p:cNvPr id="25395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anose="020B0604020202020204" pitchFamily="34" charset="0"/>
              </a:defRPr>
            </a:lvl1pPr>
          </a:lstStyle>
          <a:p>
            <a:fld id="{8CA1FA80-61BF-40D1-963D-594AECD1462D}" type="slidenum">
              <a:rPr lang="pl-PL" altLang="pl-PL"/>
              <a:pPr/>
              <a:t>‹#›</a:t>
            </a:fld>
            <a:endParaRPr lang="pl-PL" altLang="pl-PL"/>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ymbol zastępczy obrazu slajdu 1"/>
          <p:cNvSpPr>
            <a:spLocks noGrp="1" noRot="1" noChangeAspect="1" noTextEdit="1"/>
          </p:cNvSpPr>
          <p:nvPr>
            <p:ph type="sldImg"/>
          </p:nvPr>
        </p:nvSpPr>
        <p:spPr>
          <a:ln/>
        </p:spPr>
      </p:sp>
      <p:sp>
        <p:nvSpPr>
          <p:cNvPr id="72707" name="Symbol zastępczy notatek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l-PL" altLang="en-US" dirty="0" smtClean="0">
              <a:latin typeface="Arial" panose="020B0604020202020204" pitchFamily="34" charset="0"/>
            </a:endParaRPr>
          </a:p>
        </p:txBody>
      </p:sp>
      <p:sp>
        <p:nvSpPr>
          <p:cNvPr id="72708" name="Symbol zastępczy numeru slajdu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panose="020B0604020202020204" pitchFamily="34" charset="0"/>
              </a:defRPr>
            </a:lvl1pPr>
            <a:lvl2pPr marL="742950" indent="-285750" eaLnBrk="0" hangingPunct="0">
              <a:spcBef>
                <a:spcPct val="30000"/>
              </a:spcBef>
              <a:defRPr kumimoji="1" sz="1200">
                <a:solidFill>
                  <a:schemeClr val="tx1"/>
                </a:solidFill>
                <a:latin typeface="Arial" panose="020B0604020202020204" pitchFamily="34" charset="0"/>
              </a:defRPr>
            </a:lvl2pPr>
            <a:lvl3pPr marL="1143000" indent="-228600" eaLnBrk="0" hangingPunct="0">
              <a:spcBef>
                <a:spcPct val="30000"/>
              </a:spcBef>
              <a:defRPr kumimoji="1" sz="1200">
                <a:solidFill>
                  <a:schemeClr val="tx1"/>
                </a:solidFill>
                <a:latin typeface="Arial" panose="020B0604020202020204" pitchFamily="34" charset="0"/>
              </a:defRPr>
            </a:lvl3pPr>
            <a:lvl4pPr marL="1600200" indent="-228600" eaLnBrk="0" hangingPunct="0">
              <a:spcBef>
                <a:spcPct val="30000"/>
              </a:spcBef>
              <a:defRPr kumimoji="1" sz="1200">
                <a:solidFill>
                  <a:schemeClr val="tx1"/>
                </a:solidFill>
                <a:latin typeface="Arial" panose="020B0604020202020204" pitchFamily="34" charset="0"/>
              </a:defRPr>
            </a:lvl4pPr>
            <a:lvl5pPr marL="2057400" indent="-228600" eaLnBrk="0" hangingPunct="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eaLnBrk="1" hangingPunct="1">
              <a:spcBef>
                <a:spcPct val="0"/>
              </a:spcBef>
            </a:pPr>
            <a:fld id="{A8915C99-159E-4753-B2FC-24D650DBAFB5}" type="slidenum">
              <a:rPr kumimoji="0" lang="pl-PL" altLang="en-US"/>
              <a:pPr eaLnBrk="1" hangingPunct="1">
                <a:spcBef>
                  <a:spcPct val="0"/>
                </a:spcBef>
              </a:pPr>
              <a:t>1</a:t>
            </a:fld>
            <a:endParaRPr kumimoji="0" lang="pl-PL"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ymbol zastępczy obrazu slajdu 1"/>
          <p:cNvSpPr>
            <a:spLocks noGrp="1" noRot="1" noChangeAspect="1" noTextEdit="1"/>
          </p:cNvSpPr>
          <p:nvPr>
            <p:ph type="sldImg"/>
          </p:nvPr>
        </p:nvSpPr>
        <p:spPr>
          <a:ln/>
        </p:spPr>
      </p:sp>
      <p:sp>
        <p:nvSpPr>
          <p:cNvPr id="73731" name="Symbol zastępczy notatek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l-PL" altLang="en-US" dirty="0" smtClean="0">
              <a:latin typeface="Arial" panose="020B0604020202020204" pitchFamily="34" charset="0"/>
            </a:endParaRPr>
          </a:p>
        </p:txBody>
      </p:sp>
      <p:sp>
        <p:nvSpPr>
          <p:cNvPr id="73732" name="Symbol zastępczy numeru slajdu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panose="020B0604020202020204" pitchFamily="34" charset="0"/>
              </a:defRPr>
            </a:lvl1pPr>
            <a:lvl2pPr marL="742950" indent="-285750" eaLnBrk="0" hangingPunct="0">
              <a:spcBef>
                <a:spcPct val="30000"/>
              </a:spcBef>
              <a:defRPr kumimoji="1" sz="1200">
                <a:solidFill>
                  <a:schemeClr val="tx1"/>
                </a:solidFill>
                <a:latin typeface="Arial" panose="020B0604020202020204" pitchFamily="34" charset="0"/>
              </a:defRPr>
            </a:lvl2pPr>
            <a:lvl3pPr marL="1143000" indent="-228600" eaLnBrk="0" hangingPunct="0">
              <a:spcBef>
                <a:spcPct val="30000"/>
              </a:spcBef>
              <a:defRPr kumimoji="1" sz="1200">
                <a:solidFill>
                  <a:schemeClr val="tx1"/>
                </a:solidFill>
                <a:latin typeface="Arial" panose="020B0604020202020204" pitchFamily="34" charset="0"/>
              </a:defRPr>
            </a:lvl3pPr>
            <a:lvl4pPr marL="1600200" indent="-228600" eaLnBrk="0" hangingPunct="0">
              <a:spcBef>
                <a:spcPct val="30000"/>
              </a:spcBef>
              <a:defRPr kumimoji="1" sz="1200">
                <a:solidFill>
                  <a:schemeClr val="tx1"/>
                </a:solidFill>
                <a:latin typeface="Arial" panose="020B0604020202020204" pitchFamily="34" charset="0"/>
              </a:defRPr>
            </a:lvl4pPr>
            <a:lvl5pPr marL="2057400" indent="-228600" eaLnBrk="0" hangingPunct="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eaLnBrk="1" hangingPunct="1">
              <a:spcBef>
                <a:spcPct val="0"/>
              </a:spcBef>
            </a:pPr>
            <a:fld id="{646BF715-9922-4F3F-B0FB-A22B66829CEB}" type="slidenum">
              <a:rPr kumimoji="0" lang="pl-PL" altLang="en-US"/>
              <a:pPr eaLnBrk="1" hangingPunct="1">
                <a:spcBef>
                  <a:spcPct val="0"/>
                </a:spcBef>
              </a:pPr>
              <a:t>2</a:t>
            </a:fld>
            <a:endParaRPr kumimoji="0" lang="pl-PL"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http://en.chateauversailles.fr/history/versailles-during-the-centuries/living-at-the-court/a-day-in-the-life-of-louis-xiv</a:t>
            </a:r>
            <a:endParaRPr lang="pl-PL" dirty="0"/>
          </a:p>
        </p:txBody>
      </p:sp>
      <p:sp>
        <p:nvSpPr>
          <p:cNvPr id="4" name="Symbol zastępczy numeru slajdu 3"/>
          <p:cNvSpPr>
            <a:spLocks noGrp="1"/>
          </p:cNvSpPr>
          <p:nvPr>
            <p:ph type="sldNum" sz="quarter" idx="10"/>
          </p:nvPr>
        </p:nvSpPr>
        <p:spPr/>
        <p:txBody>
          <a:bodyPr/>
          <a:lstStyle/>
          <a:p>
            <a:fld id="{8CA1FA80-61BF-40D1-963D-594AECD1462D}" type="slidenum">
              <a:rPr lang="pl-PL" altLang="pl-PL" smtClean="0"/>
              <a:pPr/>
              <a:t>5</a:t>
            </a:fld>
            <a:endParaRPr lang="pl-PL" altLang="pl-PL"/>
          </a:p>
        </p:txBody>
      </p:sp>
    </p:spTree>
    <p:extLst>
      <p:ext uri="{BB962C8B-B14F-4D97-AF65-F5344CB8AC3E}">
        <p14:creationId xmlns:p14="http://schemas.microsoft.com/office/powerpoint/2010/main" val="4327697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ymbol zastępczy obrazu slajdu 1"/>
          <p:cNvSpPr>
            <a:spLocks noGrp="1" noRot="1" noChangeAspect="1" noTextEdit="1"/>
          </p:cNvSpPr>
          <p:nvPr>
            <p:ph type="sldImg"/>
          </p:nvPr>
        </p:nvSpPr>
        <p:spPr>
          <a:ln/>
        </p:spPr>
      </p:sp>
      <p:sp>
        <p:nvSpPr>
          <p:cNvPr id="39939" name="Symbol zastępczy notatek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pl-PL" b="1" smtClean="0"/>
              <a:t>The Economics of Industrial Innovation</a:t>
            </a:r>
          </a:p>
          <a:p>
            <a:r>
              <a:rPr lang="en-US" altLang="pl-PL" smtClean="0"/>
              <a:t> Autorzy Chris Freeman</a:t>
            </a:r>
            <a:r>
              <a:rPr lang="pl-PL" altLang="pl-PL" smtClean="0"/>
              <a:t> Luc Soete</a:t>
            </a:r>
          </a:p>
          <a:p>
            <a:r>
              <a:rPr lang="en-GB" altLang="en-US" smtClean="0"/>
              <a:t>http://books.google.pl/books?id=Ovs5T__m4hAC&amp;printsec=frontcover&amp;hl=pl&amp;source=gbs_ge_summary_r&amp;cad=0#v=onepage&amp;q&amp;f=false</a:t>
            </a:r>
            <a:endParaRPr lang="pl-PL" altLang="en-US" smtClean="0"/>
          </a:p>
          <a:p>
            <a:r>
              <a:rPr lang="en-GB" altLang="en-US" smtClean="0"/>
              <a:t>http://books.google.pl/books?id=EeWrAgAAQBAJ&amp;printsec=frontcover&amp;hl=pl&amp;source=gbs_ge_summary_r&amp;cad=0#v=onepage&amp;q&amp;f=false</a:t>
            </a:r>
            <a:endParaRPr lang="pl-PL" altLang="en-US" smtClean="0"/>
          </a:p>
          <a:p>
            <a:endParaRPr lang="en-GB" altLang="en-US" smtClean="0"/>
          </a:p>
        </p:txBody>
      </p:sp>
      <p:sp>
        <p:nvSpPr>
          <p:cNvPr id="39940" name="Symbol zastępczy numeru slajdu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B510120D-3767-480E-ACD2-565CC0FEA2B7}" type="slidenum">
              <a:rPr kumimoji="0" lang="pl-PL" altLang="en-US" smtClean="0"/>
              <a:pPr eaLnBrk="1" hangingPunct="1">
                <a:spcBef>
                  <a:spcPct val="0"/>
                </a:spcBef>
              </a:pPr>
              <a:t>9</a:t>
            </a:fld>
            <a:endParaRPr kumimoji="0" lang="pl-PL" altLang="en-US" smtClean="0"/>
          </a:p>
        </p:txBody>
      </p:sp>
    </p:spTree>
    <p:extLst>
      <p:ext uri="{BB962C8B-B14F-4D97-AF65-F5344CB8AC3E}">
        <p14:creationId xmlns:p14="http://schemas.microsoft.com/office/powerpoint/2010/main" val="2152096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8CA1FA80-61BF-40D1-963D-594AECD1462D}" type="slidenum">
              <a:rPr lang="pl-PL" altLang="pl-PL" smtClean="0"/>
              <a:pPr/>
              <a:t>25</a:t>
            </a:fld>
            <a:endParaRPr lang="pl-PL" altLang="pl-PL"/>
          </a:p>
        </p:txBody>
      </p:sp>
    </p:spTree>
    <p:extLst>
      <p:ext uri="{BB962C8B-B14F-4D97-AF65-F5344CB8AC3E}">
        <p14:creationId xmlns:p14="http://schemas.microsoft.com/office/powerpoint/2010/main" val="4483789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https://fee.org/articles/6-things-your-harvard-economics-textbook-wont-tell-you/</a:t>
            </a:r>
            <a:endParaRPr lang="pl-PL" dirty="0"/>
          </a:p>
        </p:txBody>
      </p:sp>
      <p:sp>
        <p:nvSpPr>
          <p:cNvPr id="4" name="Symbol zastępczy numeru slajdu 3"/>
          <p:cNvSpPr>
            <a:spLocks noGrp="1"/>
          </p:cNvSpPr>
          <p:nvPr>
            <p:ph type="sldNum" sz="quarter" idx="10"/>
          </p:nvPr>
        </p:nvSpPr>
        <p:spPr/>
        <p:txBody>
          <a:bodyPr/>
          <a:lstStyle/>
          <a:p>
            <a:fld id="{8CA1FA80-61BF-40D1-963D-594AECD1462D}" type="slidenum">
              <a:rPr lang="pl-PL" altLang="pl-PL" smtClean="0"/>
              <a:pPr/>
              <a:t>26</a:t>
            </a:fld>
            <a:endParaRPr lang="pl-PL" altLang="pl-PL"/>
          </a:p>
        </p:txBody>
      </p:sp>
    </p:spTree>
    <p:extLst>
      <p:ext uri="{BB962C8B-B14F-4D97-AF65-F5344CB8AC3E}">
        <p14:creationId xmlns:p14="http://schemas.microsoft.com/office/powerpoint/2010/main" val="3854204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defRPr/>
                </a:pPr>
                <a:endParaRPr lang="pl-PL" altLang="en-US" smtClean="0"/>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defRPr/>
                </a:pPr>
                <a:endParaRPr lang="pl-PL" altLang="en-US" smtClean="0"/>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defRPr/>
                </a:pPr>
                <a:endParaRPr lang="pl-PL" altLang="en-US" smtClean="0"/>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defRPr/>
                </a:pPr>
                <a:endParaRPr lang="pl-PL" altLang="en-US" smtClean="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defRPr/>
              </a:pPr>
              <a:endParaRPr lang="pl-PL" altLang="en-US" smtClean="0"/>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defRPr/>
              </a:pPr>
              <a:endParaRPr lang="pl-PL" altLang="en-US" smtClean="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defRPr/>
              </a:pPr>
              <a:endParaRPr lang="pl-PL" altLang="en-US" smtClean="0"/>
            </a:p>
          </p:txBody>
        </p:sp>
      </p:grpSp>
      <p:sp>
        <p:nvSpPr>
          <p:cNvPr id="65548" name="Rectangle 12"/>
          <p:cNvSpPr>
            <a:spLocks noGrp="1" noChangeArrowheads="1"/>
          </p:cNvSpPr>
          <p:nvPr>
            <p:ph type="ctrTitle"/>
          </p:nvPr>
        </p:nvSpPr>
        <p:spPr>
          <a:xfrm>
            <a:off x="990600" y="1828800"/>
            <a:ext cx="7772400" cy="1143000"/>
          </a:xfrm>
        </p:spPr>
        <p:txBody>
          <a:bodyPr/>
          <a:lstStyle>
            <a:lvl1pPr>
              <a:defRPr/>
            </a:lvl1pPr>
          </a:lstStyle>
          <a:p>
            <a:r>
              <a:rPr lang="pl-PL"/>
              <a:t>Kliknij, aby edytować styl wzorca tytułu</a:t>
            </a:r>
          </a:p>
        </p:txBody>
      </p:sp>
      <p:sp>
        <p:nvSpPr>
          <p:cNvPr id="6554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pl-PL"/>
              <a:t>Kliknij, aby edytować styl wzorca podtytułu</a:t>
            </a:r>
          </a:p>
        </p:txBody>
      </p:sp>
      <p:sp>
        <p:nvSpPr>
          <p:cNvPr id="14" name="Rectangle 14"/>
          <p:cNvSpPr>
            <a:spLocks noGrp="1" noChangeArrowheads="1"/>
          </p:cNvSpPr>
          <p:nvPr>
            <p:ph type="dt" sz="half" idx="10"/>
          </p:nvPr>
        </p:nvSpPr>
        <p:spPr>
          <a:xfrm rot="16200000">
            <a:off x="-1342232" y="4771232"/>
            <a:ext cx="3141663" cy="457200"/>
          </a:xfrm>
        </p:spPr>
        <p:txBody>
          <a:bodyPr/>
          <a:lstStyle>
            <a:lvl1pPr>
              <a:defRPr sz="1400" i="0">
                <a:solidFill>
                  <a:schemeClr val="bg2"/>
                </a:solidFill>
              </a:defRPr>
            </a:lvl1pPr>
          </a:lstStyle>
          <a:p>
            <a:pPr>
              <a:defRPr/>
            </a:pPr>
            <a:r>
              <a:rPr lang="pl-PL"/>
              <a:t>Witold Kwaśnicki (INE, UWr), Notatki do wykładów</a:t>
            </a:r>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pl-PL"/>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fld id="{843BC341-6313-48E6-A5C2-7C5318109A53}" type="slidenum">
              <a:rPr lang="pl-PL" altLang="pl-PL"/>
              <a:pPr/>
              <a:t>‹#›</a:t>
            </a:fld>
            <a:endParaRPr lang="pl-PL" altLang="pl-PL"/>
          </a:p>
        </p:txBody>
      </p:sp>
    </p:spTree>
    <p:extLst>
      <p:ext uri="{BB962C8B-B14F-4D97-AF65-F5344CB8AC3E}">
        <p14:creationId xmlns:p14="http://schemas.microsoft.com/office/powerpoint/2010/main" val="3804314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tytułu pionowego 2"/>
          <p:cNvSpPr>
            <a:spLocks noGrp="1"/>
          </p:cNvSpPr>
          <p:nvPr>
            <p:ph type="body" orient="vert" idx="1"/>
          </p:nvPr>
        </p:nvSpPr>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Rectangle 11"/>
          <p:cNvSpPr>
            <a:spLocks noGrp="1" noChangeArrowheads="1"/>
          </p:cNvSpPr>
          <p:nvPr>
            <p:ph type="dt" sz="half" idx="10"/>
          </p:nvPr>
        </p:nvSpPr>
        <p:spPr>
          <a:ln/>
        </p:spPr>
        <p:txBody>
          <a:bodyPr/>
          <a:lstStyle>
            <a:lvl1pPr>
              <a:defRPr/>
            </a:lvl1pPr>
          </a:lstStyle>
          <a:p>
            <a:pPr>
              <a:defRPr/>
            </a:pPr>
            <a:r>
              <a:rPr lang="pl-PL"/>
              <a:t>Witold Kwaśnicki (INE, UWr), Notatki do wykładów</a:t>
            </a:r>
          </a:p>
        </p:txBody>
      </p:sp>
      <p:sp>
        <p:nvSpPr>
          <p:cNvPr id="5" name="Rectangle 12"/>
          <p:cNvSpPr>
            <a:spLocks noGrp="1" noChangeArrowheads="1"/>
          </p:cNvSpPr>
          <p:nvPr>
            <p:ph type="ftr" sz="quarter" idx="11"/>
          </p:nvPr>
        </p:nvSpPr>
        <p:spPr>
          <a:ln/>
        </p:spPr>
        <p:txBody>
          <a:bodyPr/>
          <a:lstStyle>
            <a:lvl1pPr>
              <a:defRPr/>
            </a:lvl1pPr>
          </a:lstStyle>
          <a:p>
            <a:pPr>
              <a:defRPr/>
            </a:pPr>
            <a:endParaRPr lang="pl-PL"/>
          </a:p>
        </p:txBody>
      </p:sp>
      <p:sp>
        <p:nvSpPr>
          <p:cNvPr id="6" name="Rectangle 13"/>
          <p:cNvSpPr>
            <a:spLocks noGrp="1" noChangeArrowheads="1"/>
          </p:cNvSpPr>
          <p:nvPr>
            <p:ph type="sldNum" sz="quarter" idx="12"/>
          </p:nvPr>
        </p:nvSpPr>
        <p:spPr>
          <a:ln/>
        </p:spPr>
        <p:txBody>
          <a:bodyPr/>
          <a:lstStyle>
            <a:lvl1pPr>
              <a:defRPr/>
            </a:lvl1pPr>
          </a:lstStyle>
          <a:p>
            <a:fld id="{0686A6A0-0D93-4077-8EF6-8C54FAFD1678}" type="slidenum">
              <a:rPr lang="pl-PL" altLang="pl-PL"/>
              <a:pPr/>
              <a:t>‹#›</a:t>
            </a:fld>
            <a:endParaRPr lang="pl-PL" altLang="pl-PL"/>
          </a:p>
        </p:txBody>
      </p:sp>
    </p:spTree>
    <p:extLst>
      <p:ext uri="{BB962C8B-B14F-4D97-AF65-F5344CB8AC3E}">
        <p14:creationId xmlns:p14="http://schemas.microsoft.com/office/powerpoint/2010/main" val="2623357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6813550" y="188913"/>
            <a:ext cx="2141538" cy="6554787"/>
          </a:xfrm>
        </p:spPr>
        <p:txBody>
          <a:bodyPr vert="eaVert"/>
          <a:lstStyle/>
          <a:p>
            <a:r>
              <a:rPr lang="pl-PL" smtClean="0"/>
              <a:t>Kliknij, aby edytować styl</a:t>
            </a:r>
            <a:endParaRPr lang="pl-PL"/>
          </a:p>
        </p:txBody>
      </p:sp>
      <p:sp>
        <p:nvSpPr>
          <p:cNvPr id="3" name="Symbol zastępczy tytułu pionowego 2"/>
          <p:cNvSpPr>
            <a:spLocks noGrp="1"/>
          </p:cNvSpPr>
          <p:nvPr>
            <p:ph type="body" orient="vert" idx="1"/>
          </p:nvPr>
        </p:nvSpPr>
        <p:spPr>
          <a:xfrm>
            <a:off x="385763" y="188913"/>
            <a:ext cx="6275387" cy="6554787"/>
          </a:xfrm>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Rectangle 11"/>
          <p:cNvSpPr>
            <a:spLocks noGrp="1" noChangeArrowheads="1"/>
          </p:cNvSpPr>
          <p:nvPr>
            <p:ph type="dt" sz="half" idx="10"/>
          </p:nvPr>
        </p:nvSpPr>
        <p:spPr>
          <a:ln/>
        </p:spPr>
        <p:txBody>
          <a:bodyPr/>
          <a:lstStyle>
            <a:lvl1pPr>
              <a:defRPr/>
            </a:lvl1pPr>
          </a:lstStyle>
          <a:p>
            <a:pPr>
              <a:defRPr/>
            </a:pPr>
            <a:r>
              <a:rPr lang="pl-PL"/>
              <a:t>Witold Kwaśnicki (INE, UWr), Notatki do wykładów</a:t>
            </a:r>
          </a:p>
        </p:txBody>
      </p:sp>
      <p:sp>
        <p:nvSpPr>
          <p:cNvPr id="5" name="Rectangle 12"/>
          <p:cNvSpPr>
            <a:spLocks noGrp="1" noChangeArrowheads="1"/>
          </p:cNvSpPr>
          <p:nvPr>
            <p:ph type="ftr" sz="quarter" idx="11"/>
          </p:nvPr>
        </p:nvSpPr>
        <p:spPr>
          <a:ln/>
        </p:spPr>
        <p:txBody>
          <a:bodyPr/>
          <a:lstStyle>
            <a:lvl1pPr>
              <a:defRPr/>
            </a:lvl1pPr>
          </a:lstStyle>
          <a:p>
            <a:pPr>
              <a:defRPr/>
            </a:pPr>
            <a:endParaRPr lang="pl-PL"/>
          </a:p>
        </p:txBody>
      </p:sp>
      <p:sp>
        <p:nvSpPr>
          <p:cNvPr id="6" name="Rectangle 13"/>
          <p:cNvSpPr>
            <a:spLocks noGrp="1" noChangeArrowheads="1"/>
          </p:cNvSpPr>
          <p:nvPr>
            <p:ph type="sldNum" sz="quarter" idx="12"/>
          </p:nvPr>
        </p:nvSpPr>
        <p:spPr>
          <a:ln/>
        </p:spPr>
        <p:txBody>
          <a:bodyPr/>
          <a:lstStyle>
            <a:lvl1pPr>
              <a:defRPr/>
            </a:lvl1pPr>
          </a:lstStyle>
          <a:p>
            <a:fld id="{FD8640AA-CA7C-4783-B1F3-7988246EA433}" type="slidenum">
              <a:rPr lang="pl-PL" altLang="pl-PL"/>
              <a:pPr/>
              <a:t>‹#›</a:t>
            </a:fld>
            <a:endParaRPr lang="pl-PL" altLang="pl-PL"/>
          </a:p>
        </p:txBody>
      </p:sp>
    </p:spTree>
    <p:extLst>
      <p:ext uri="{BB962C8B-B14F-4D97-AF65-F5344CB8AC3E}">
        <p14:creationId xmlns:p14="http://schemas.microsoft.com/office/powerpoint/2010/main" val="2934168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ytuł, tekst i 2 elementy zawartości">
    <p:spTree>
      <p:nvGrpSpPr>
        <p:cNvPr id="1" name=""/>
        <p:cNvGrpSpPr/>
        <p:nvPr/>
      </p:nvGrpSpPr>
      <p:grpSpPr>
        <a:xfrm>
          <a:off x="0" y="0"/>
          <a:ext cx="0" cy="0"/>
          <a:chOff x="0" y="0"/>
          <a:chExt cx="0" cy="0"/>
        </a:xfrm>
      </p:grpSpPr>
      <p:sp>
        <p:nvSpPr>
          <p:cNvPr id="2" name="Tytuł 1"/>
          <p:cNvSpPr>
            <a:spLocks noGrp="1"/>
          </p:cNvSpPr>
          <p:nvPr>
            <p:ph type="title"/>
          </p:nvPr>
        </p:nvSpPr>
        <p:spPr>
          <a:xfrm>
            <a:off x="1258888" y="188913"/>
            <a:ext cx="7577137" cy="576262"/>
          </a:xfrm>
        </p:spPr>
        <p:txBody>
          <a:bodyPr/>
          <a:lstStyle/>
          <a:p>
            <a:r>
              <a:rPr lang="pl-PL" smtClean="0"/>
              <a:t>Kliknij, aby edytować styl</a:t>
            </a:r>
            <a:endParaRPr lang="pl-PL"/>
          </a:p>
        </p:txBody>
      </p:sp>
      <p:sp>
        <p:nvSpPr>
          <p:cNvPr id="3" name="Symbol zastępczy tekstu 2"/>
          <p:cNvSpPr>
            <a:spLocks noGrp="1"/>
          </p:cNvSpPr>
          <p:nvPr>
            <p:ph type="body" sz="half" idx="1"/>
          </p:nvPr>
        </p:nvSpPr>
        <p:spPr>
          <a:xfrm>
            <a:off x="385763" y="1125538"/>
            <a:ext cx="4208462" cy="5618162"/>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zawartości 3"/>
          <p:cNvSpPr>
            <a:spLocks noGrp="1"/>
          </p:cNvSpPr>
          <p:nvPr>
            <p:ph sz="quarter" idx="2"/>
          </p:nvPr>
        </p:nvSpPr>
        <p:spPr>
          <a:xfrm>
            <a:off x="4746625" y="1125538"/>
            <a:ext cx="4208463" cy="2732087"/>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zawartości 4"/>
          <p:cNvSpPr>
            <a:spLocks noGrp="1"/>
          </p:cNvSpPr>
          <p:nvPr>
            <p:ph sz="quarter" idx="3"/>
          </p:nvPr>
        </p:nvSpPr>
        <p:spPr>
          <a:xfrm>
            <a:off x="4746625" y="4010025"/>
            <a:ext cx="4208463" cy="2733675"/>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6" name="Rectangle 11"/>
          <p:cNvSpPr>
            <a:spLocks noGrp="1" noChangeArrowheads="1"/>
          </p:cNvSpPr>
          <p:nvPr>
            <p:ph type="dt" sz="half" idx="10"/>
          </p:nvPr>
        </p:nvSpPr>
        <p:spPr>
          <a:ln/>
        </p:spPr>
        <p:txBody>
          <a:bodyPr/>
          <a:lstStyle>
            <a:lvl1pPr>
              <a:defRPr/>
            </a:lvl1pPr>
          </a:lstStyle>
          <a:p>
            <a:pPr>
              <a:defRPr/>
            </a:pPr>
            <a:r>
              <a:rPr lang="pl-PL"/>
              <a:t>Witold Kwaśnicki (INE, UWr), Notatki do wykładów</a:t>
            </a:r>
          </a:p>
        </p:txBody>
      </p:sp>
      <p:sp>
        <p:nvSpPr>
          <p:cNvPr id="7" name="Rectangle 12"/>
          <p:cNvSpPr>
            <a:spLocks noGrp="1" noChangeArrowheads="1"/>
          </p:cNvSpPr>
          <p:nvPr>
            <p:ph type="ftr" sz="quarter" idx="11"/>
          </p:nvPr>
        </p:nvSpPr>
        <p:spPr>
          <a:ln/>
        </p:spPr>
        <p:txBody>
          <a:bodyPr/>
          <a:lstStyle>
            <a:lvl1pPr>
              <a:defRPr/>
            </a:lvl1pPr>
          </a:lstStyle>
          <a:p>
            <a:pPr>
              <a:defRPr/>
            </a:pPr>
            <a:endParaRPr lang="pl-PL"/>
          </a:p>
        </p:txBody>
      </p:sp>
      <p:sp>
        <p:nvSpPr>
          <p:cNvPr id="8" name="Rectangle 13"/>
          <p:cNvSpPr>
            <a:spLocks noGrp="1" noChangeArrowheads="1"/>
          </p:cNvSpPr>
          <p:nvPr>
            <p:ph type="sldNum" sz="quarter" idx="12"/>
          </p:nvPr>
        </p:nvSpPr>
        <p:spPr>
          <a:ln/>
        </p:spPr>
        <p:txBody>
          <a:bodyPr/>
          <a:lstStyle>
            <a:lvl1pPr>
              <a:defRPr/>
            </a:lvl1pPr>
          </a:lstStyle>
          <a:p>
            <a:fld id="{49EB597C-CA0A-45DE-AED9-08C7FC79D481}" type="slidenum">
              <a:rPr lang="pl-PL" altLang="pl-PL"/>
              <a:pPr/>
              <a:t>‹#›</a:t>
            </a:fld>
            <a:endParaRPr lang="pl-PL" altLang="pl-PL"/>
          </a:p>
        </p:txBody>
      </p:sp>
    </p:spTree>
    <p:extLst>
      <p:ext uri="{BB962C8B-B14F-4D97-AF65-F5344CB8AC3E}">
        <p14:creationId xmlns:p14="http://schemas.microsoft.com/office/powerpoint/2010/main" val="40852715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ytuł, tekst i zawartość">
    <p:spTree>
      <p:nvGrpSpPr>
        <p:cNvPr id="1" name=""/>
        <p:cNvGrpSpPr/>
        <p:nvPr/>
      </p:nvGrpSpPr>
      <p:grpSpPr>
        <a:xfrm>
          <a:off x="0" y="0"/>
          <a:ext cx="0" cy="0"/>
          <a:chOff x="0" y="0"/>
          <a:chExt cx="0" cy="0"/>
        </a:xfrm>
      </p:grpSpPr>
      <p:sp>
        <p:nvSpPr>
          <p:cNvPr id="2" name="Tytuł 1"/>
          <p:cNvSpPr>
            <a:spLocks noGrp="1"/>
          </p:cNvSpPr>
          <p:nvPr>
            <p:ph type="title"/>
          </p:nvPr>
        </p:nvSpPr>
        <p:spPr>
          <a:xfrm>
            <a:off x="1258888" y="188913"/>
            <a:ext cx="7577137" cy="576262"/>
          </a:xfrm>
        </p:spPr>
        <p:txBody>
          <a:bodyPr/>
          <a:lstStyle/>
          <a:p>
            <a:r>
              <a:rPr lang="pl-PL" smtClean="0"/>
              <a:t>Kliknij, aby edytować styl</a:t>
            </a:r>
            <a:endParaRPr lang="pl-PL"/>
          </a:p>
        </p:txBody>
      </p:sp>
      <p:sp>
        <p:nvSpPr>
          <p:cNvPr id="3" name="Symbol zastępczy tekstu 2"/>
          <p:cNvSpPr>
            <a:spLocks noGrp="1"/>
          </p:cNvSpPr>
          <p:nvPr>
            <p:ph type="body" sz="half" idx="1"/>
          </p:nvPr>
        </p:nvSpPr>
        <p:spPr>
          <a:xfrm>
            <a:off x="385763" y="1125538"/>
            <a:ext cx="4208462" cy="5618162"/>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zawartości 3"/>
          <p:cNvSpPr>
            <a:spLocks noGrp="1"/>
          </p:cNvSpPr>
          <p:nvPr>
            <p:ph sz="half" idx="2"/>
          </p:nvPr>
        </p:nvSpPr>
        <p:spPr>
          <a:xfrm>
            <a:off x="4746625" y="1125538"/>
            <a:ext cx="4208463" cy="5618162"/>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Rectangle 11"/>
          <p:cNvSpPr>
            <a:spLocks noGrp="1" noChangeArrowheads="1"/>
          </p:cNvSpPr>
          <p:nvPr>
            <p:ph type="dt" sz="half" idx="10"/>
          </p:nvPr>
        </p:nvSpPr>
        <p:spPr>
          <a:ln/>
        </p:spPr>
        <p:txBody>
          <a:bodyPr/>
          <a:lstStyle>
            <a:lvl1pPr>
              <a:defRPr/>
            </a:lvl1pPr>
          </a:lstStyle>
          <a:p>
            <a:pPr>
              <a:defRPr/>
            </a:pPr>
            <a:r>
              <a:rPr lang="pl-PL"/>
              <a:t>Witold Kwaśnicki (INE, UWr), Notatki do wykładów</a:t>
            </a:r>
          </a:p>
        </p:txBody>
      </p:sp>
      <p:sp>
        <p:nvSpPr>
          <p:cNvPr id="6" name="Rectangle 12"/>
          <p:cNvSpPr>
            <a:spLocks noGrp="1" noChangeArrowheads="1"/>
          </p:cNvSpPr>
          <p:nvPr>
            <p:ph type="ftr" sz="quarter" idx="11"/>
          </p:nvPr>
        </p:nvSpPr>
        <p:spPr>
          <a:ln/>
        </p:spPr>
        <p:txBody>
          <a:bodyPr/>
          <a:lstStyle>
            <a:lvl1pPr>
              <a:defRPr/>
            </a:lvl1pPr>
          </a:lstStyle>
          <a:p>
            <a:pPr>
              <a:defRPr/>
            </a:pPr>
            <a:endParaRPr lang="pl-PL"/>
          </a:p>
        </p:txBody>
      </p:sp>
      <p:sp>
        <p:nvSpPr>
          <p:cNvPr id="7" name="Rectangle 13"/>
          <p:cNvSpPr>
            <a:spLocks noGrp="1" noChangeArrowheads="1"/>
          </p:cNvSpPr>
          <p:nvPr>
            <p:ph type="sldNum" sz="quarter" idx="12"/>
          </p:nvPr>
        </p:nvSpPr>
        <p:spPr>
          <a:ln/>
        </p:spPr>
        <p:txBody>
          <a:bodyPr/>
          <a:lstStyle>
            <a:lvl1pPr>
              <a:defRPr/>
            </a:lvl1pPr>
          </a:lstStyle>
          <a:p>
            <a:fld id="{57542D36-CEA9-4AA4-94E3-AE847CBB744F}" type="slidenum">
              <a:rPr lang="pl-PL" altLang="pl-PL"/>
              <a:pPr/>
              <a:t>‹#›</a:t>
            </a:fld>
            <a:endParaRPr lang="pl-PL" altLang="pl-PL"/>
          </a:p>
        </p:txBody>
      </p:sp>
    </p:spTree>
    <p:extLst>
      <p:ext uri="{BB962C8B-B14F-4D97-AF65-F5344CB8AC3E}">
        <p14:creationId xmlns:p14="http://schemas.microsoft.com/office/powerpoint/2010/main" val="3444232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reserve="1">
  <p:cSld name="Tytuł, zawartość i 2 elementy zawartości">
    <p:spTree>
      <p:nvGrpSpPr>
        <p:cNvPr id="1" name=""/>
        <p:cNvGrpSpPr/>
        <p:nvPr/>
      </p:nvGrpSpPr>
      <p:grpSpPr>
        <a:xfrm>
          <a:off x="0" y="0"/>
          <a:ext cx="0" cy="0"/>
          <a:chOff x="0" y="0"/>
          <a:chExt cx="0" cy="0"/>
        </a:xfrm>
      </p:grpSpPr>
      <p:sp>
        <p:nvSpPr>
          <p:cNvPr id="2" name="Tytuł 1"/>
          <p:cNvSpPr>
            <a:spLocks noGrp="1"/>
          </p:cNvSpPr>
          <p:nvPr>
            <p:ph type="title"/>
          </p:nvPr>
        </p:nvSpPr>
        <p:spPr>
          <a:xfrm>
            <a:off x="1258888" y="188913"/>
            <a:ext cx="7577137" cy="576262"/>
          </a:xfrm>
        </p:spPr>
        <p:txBody>
          <a:bodyPr/>
          <a:lstStyle/>
          <a:p>
            <a:r>
              <a:rPr lang="pl-PL" smtClean="0"/>
              <a:t>Kliknij, aby edytować styl</a:t>
            </a:r>
            <a:endParaRPr lang="pl-PL"/>
          </a:p>
        </p:txBody>
      </p:sp>
      <p:sp>
        <p:nvSpPr>
          <p:cNvPr id="3" name="Symbol zastępczy zawartości 2"/>
          <p:cNvSpPr>
            <a:spLocks noGrp="1"/>
          </p:cNvSpPr>
          <p:nvPr>
            <p:ph sz="half" idx="1"/>
          </p:nvPr>
        </p:nvSpPr>
        <p:spPr>
          <a:xfrm>
            <a:off x="385763" y="1125538"/>
            <a:ext cx="4208462" cy="5618162"/>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zawartości 3"/>
          <p:cNvSpPr>
            <a:spLocks noGrp="1"/>
          </p:cNvSpPr>
          <p:nvPr>
            <p:ph sz="quarter" idx="2"/>
          </p:nvPr>
        </p:nvSpPr>
        <p:spPr>
          <a:xfrm>
            <a:off x="4746625" y="1125538"/>
            <a:ext cx="4208463" cy="2732087"/>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zawartości 4"/>
          <p:cNvSpPr>
            <a:spLocks noGrp="1"/>
          </p:cNvSpPr>
          <p:nvPr>
            <p:ph sz="quarter" idx="3"/>
          </p:nvPr>
        </p:nvSpPr>
        <p:spPr>
          <a:xfrm>
            <a:off x="4746625" y="4010025"/>
            <a:ext cx="4208463" cy="2733675"/>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6" name="Rectangle 11"/>
          <p:cNvSpPr>
            <a:spLocks noGrp="1" noChangeArrowheads="1"/>
          </p:cNvSpPr>
          <p:nvPr>
            <p:ph type="dt" sz="half" idx="10"/>
          </p:nvPr>
        </p:nvSpPr>
        <p:spPr>
          <a:ln/>
        </p:spPr>
        <p:txBody>
          <a:bodyPr/>
          <a:lstStyle>
            <a:lvl1pPr>
              <a:defRPr/>
            </a:lvl1pPr>
          </a:lstStyle>
          <a:p>
            <a:pPr>
              <a:defRPr/>
            </a:pPr>
            <a:r>
              <a:rPr lang="pl-PL"/>
              <a:t>Witold Kwaśnicki (INE, UWr), Notatki do wykładów</a:t>
            </a:r>
          </a:p>
        </p:txBody>
      </p:sp>
      <p:sp>
        <p:nvSpPr>
          <p:cNvPr id="7" name="Rectangle 12"/>
          <p:cNvSpPr>
            <a:spLocks noGrp="1" noChangeArrowheads="1"/>
          </p:cNvSpPr>
          <p:nvPr>
            <p:ph type="ftr" sz="quarter" idx="11"/>
          </p:nvPr>
        </p:nvSpPr>
        <p:spPr>
          <a:ln/>
        </p:spPr>
        <p:txBody>
          <a:bodyPr/>
          <a:lstStyle>
            <a:lvl1pPr>
              <a:defRPr/>
            </a:lvl1pPr>
          </a:lstStyle>
          <a:p>
            <a:pPr>
              <a:defRPr/>
            </a:pPr>
            <a:endParaRPr lang="pl-PL"/>
          </a:p>
        </p:txBody>
      </p:sp>
      <p:sp>
        <p:nvSpPr>
          <p:cNvPr id="8" name="Rectangle 13"/>
          <p:cNvSpPr>
            <a:spLocks noGrp="1" noChangeArrowheads="1"/>
          </p:cNvSpPr>
          <p:nvPr>
            <p:ph type="sldNum" sz="quarter" idx="12"/>
          </p:nvPr>
        </p:nvSpPr>
        <p:spPr>
          <a:ln/>
        </p:spPr>
        <p:txBody>
          <a:bodyPr/>
          <a:lstStyle>
            <a:lvl1pPr>
              <a:defRPr/>
            </a:lvl1pPr>
          </a:lstStyle>
          <a:p>
            <a:fld id="{8380248B-90E8-419C-B373-390DF5DAAEEC}" type="slidenum">
              <a:rPr lang="pl-PL" altLang="pl-PL"/>
              <a:pPr/>
              <a:t>‹#›</a:t>
            </a:fld>
            <a:endParaRPr lang="pl-PL" altLang="pl-PL"/>
          </a:p>
        </p:txBody>
      </p:sp>
    </p:spTree>
    <p:extLst>
      <p:ext uri="{BB962C8B-B14F-4D97-AF65-F5344CB8AC3E}">
        <p14:creationId xmlns:p14="http://schemas.microsoft.com/office/powerpoint/2010/main" val="4226318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idx="1"/>
          </p:nvPr>
        </p:nvSpPr>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Rectangle 11"/>
          <p:cNvSpPr>
            <a:spLocks noGrp="1" noChangeArrowheads="1"/>
          </p:cNvSpPr>
          <p:nvPr>
            <p:ph type="dt" sz="half" idx="10"/>
          </p:nvPr>
        </p:nvSpPr>
        <p:spPr>
          <a:ln/>
        </p:spPr>
        <p:txBody>
          <a:bodyPr/>
          <a:lstStyle>
            <a:lvl1pPr>
              <a:defRPr/>
            </a:lvl1pPr>
          </a:lstStyle>
          <a:p>
            <a:pPr>
              <a:defRPr/>
            </a:pPr>
            <a:r>
              <a:rPr lang="pl-PL"/>
              <a:t>Witold Kwaśnicki (INE, UWr), Notatki do wykładów</a:t>
            </a:r>
          </a:p>
        </p:txBody>
      </p:sp>
      <p:sp>
        <p:nvSpPr>
          <p:cNvPr id="5" name="Rectangle 12"/>
          <p:cNvSpPr>
            <a:spLocks noGrp="1" noChangeArrowheads="1"/>
          </p:cNvSpPr>
          <p:nvPr>
            <p:ph type="ftr" sz="quarter" idx="11"/>
          </p:nvPr>
        </p:nvSpPr>
        <p:spPr>
          <a:ln/>
        </p:spPr>
        <p:txBody>
          <a:bodyPr/>
          <a:lstStyle>
            <a:lvl1pPr>
              <a:defRPr/>
            </a:lvl1pPr>
          </a:lstStyle>
          <a:p>
            <a:pPr>
              <a:defRPr/>
            </a:pPr>
            <a:endParaRPr lang="pl-PL"/>
          </a:p>
        </p:txBody>
      </p:sp>
      <p:sp>
        <p:nvSpPr>
          <p:cNvPr id="6" name="Rectangle 13"/>
          <p:cNvSpPr>
            <a:spLocks noGrp="1" noChangeArrowheads="1"/>
          </p:cNvSpPr>
          <p:nvPr>
            <p:ph type="sldNum" sz="quarter" idx="12"/>
          </p:nvPr>
        </p:nvSpPr>
        <p:spPr>
          <a:ln/>
        </p:spPr>
        <p:txBody>
          <a:bodyPr/>
          <a:lstStyle>
            <a:lvl1pPr>
              <a:defRPr/>
            </a:lvl1pPr>
          </a:lstStyle>
          <a:p>
            <a:fld id="{C1ABBF2C-66B5-47C7-A132-8C279448F76E}" type="slidenum">
              <a:rPr lang="pl-PL" altLang="pl-PL"/>
              <a:pPr/>
              <a:t>‹#›</a:t>
            </a:fld>
            <a:endParaRPr lang="pl-PL" altLang="pl-PL"/>
          </a:p>
        </p:txBody>
      </p:sp>
    </p:spTree>
    <p:extLst>
      <p:ext uri="{BB962C8B-B14F-4D97-AF65-F5344CB8AC3E}">
        <p14:creationId xmlns:p14="http://schemas.microsoft.com/office/powerpoint/2010/main" val="4091898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722313" y="4406900"/>
            <a:ext cx="7772400" cy="1362075"/>
          </a:xfrm>
        </p:spPr>
        <p:txBody>
          <a:bodyPr anchor="t"/>
          <a:lstStyle>
            <a:lvl1pPr algn="l">
              <a:defRPr sz="4000" b="1" cap="all"/>
            </a:lvl1pPr>
          </a:lstStyle>
          <a:p>
            <a:r>
              <a:rPr lang="pl-PL" smtClean="0"/>
              <a:t>Kliknij, aby edytować styl</a:t>
            </a:r>
            <a:endParaRPr lang="pl-PL"/>
          </a:p>
        </p:txBody>
      </p:sp>
      <p:sp>
        <p:nvSpPr>
          <p:cNvPr id="3" name="Symbol zastępczy tekstu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l-PL" smtClean="0"/>
              <a:t>Kliknij, aby edytować style wzorca tekstu</a:t>
            </a:r>
          </a:p>
        </p:txBody>
      </p:sp>
      <p:sp>
        <p:nvSpPr>
          <p:cNvPr id="4" name="Rectangle 11"/>
          <p:cNvSpPr>
            <a:spLocks noGrp="1" noChangeArrowheads="1"/>
          </p:cNvSpPr>
          <p:nvPr>
            <p:ph type="dt" sz="half" idx="10"/>
          </p:nvPr>
        </p:nvSpPr>
        <p:spPr>
          <a:ln/>
        </p:spPr>
        <p:txBody>
          <a:bodyPr/>
          <a:lstStyle>
            <a:lvl1pPr>
              <a:defRPr/>
            </a:lvl1pPr>
          </a:lstStyle>
          <a:p>
            <a:pPr>
              <a:defRPr/>
            </a:pPr>
            <a:r>
              <a:rPr lang="pl-PL"/>
              <a:t>Witold Kwaśnicki (INE, UWr), Notatki do wykładów</a:t>
            </a:r>
          </a:p>
        </p:txBody>
      </p:sp>
      <p:sp>
        <p:nvSpPr>
          <p:cNvPr id="5" name="Rectangle 12"/>
          <p:cNvSpPr>
            <a:spLocks noGrp="1" noChangeArrowheads="1"/>
          </p:cNvSpPr>
          <p:nvPr>
            <p:ph type="ftr" sz="quarter" idx="11"/>
          </p:nvPr>
        </p:nvSpPr>
        <p:spPr>
          <a:ln/>
        </p:spPr>
        <p:txBody>
          <a:bodyPr/>
          <a:lstStyle>
            <a:lvl1pPr>
              <a:defRPr/>
            </a:lvl1pPr>
          </a:lstStyle>
          <a:p>
            <a:pPr>
              <a:defRPr/>
            </a:pPr>
            <a:endParaRPr lang="pl-PL"/>
          </a:p>
        </p:txBody>
      </p:sp>
      <p:sp>
        <p:nvSpPr>
          <p:cNvPr id="6" name="Rectangle 13"/>
          <p:cNvSpPr>
            <a:spLocks noGrp="1" noChangeArrowheads="1"/>
          </p:cNvSpPr>
          <p:nvPr>
            <p:ph type="sldNum" sz="quarter" idx="12"/>
          </p:nvPr>
        </p:nvSpPr>
        <p:spPr>
          <a:ln/>
        </p:spPr>
        <p:txBody>
          <a:bodyPr/>
          <a:lstStyle>
            <a:lvl1pPr>
              <a:defRPr/>
            </a:lvl1pPr>
          </a:lstStyle>
          <a:p>
            <a:fld id="{755A922E-D262-4EC4-8118-7A9AB9EF8D1F}" type="slidenum">
              <a:rPr lang="pl-PL" altLang="pl-PL"/>
              <a:pPr/>
              <a:t>‹#›</a:t>
            </a:fld>
            <a:endParaRPr lang="pl-PL" altLang="pl-PL"/>
          </a:p>
        </p:txBody>
      </p:sp>
    </p:spTree>
    <p:extLst>
      <p:ext uri="{BB962C8B-B14F-4D97-AF65-F5344CB8AC3E}">
        <p14:creationId xmlns:p14="http://schemas.microsoft.com/office/powerpoint/2010/main" val="1900013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sz="half" idx="1"/>
          </p:nvPr>
        </p:nvSpPr>
        <p:spPr>
          <a:xfrm>
            <a:off x="385763" y="1125538"/>
            <a:ext cx="4208462" cy="56181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zawartości 3"/>
          <p:cNvSpPr>
            <a:spLocks noGrp="1"/>
          </p:cNvSpPr>
          <p:nvPr>
            <p:ph sz="half" idx="2"/>
          </p:nvPr>
        </p:nvSpPr>
        <p:spPr>
          <a:xfrm>
            <a:off x="4746625" y="1125538"/>
            <a:ext cx="4208463" cy="56181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Rectangle 11"/>
          <p:cNvSpPr>
            <a:spLocks noGrp="1" noChangeArrowheads="1"/>
          </p:cNvSpPr>
          <p:nvPr>
            <p:ph type="dt" sz="half" idx="10"/>
          </p:nvPr>
        </p:nvSpPr>
        <p:spPr>
          <a:ln/>
        </p:spPr>
        <p:txBody>
          <a:bodyPr/>
          <a:lstStyle>
            <a:lvl1pPr>
              <a:defRPr/>
            </a:lvl1pPr>
          </a:lstStyle>
          <a:p>
            <a:pPr>
              <a:defRPr/>
            </a:pPr>
            <a:r>
              <a:rPr lang="pl-PL"/>
              <a:t>Witold Kwaśnicki (INE, UWr), Notatki do wykładów</a:t>
            </a:r>
          </a:p>
        </p:txBody>
      </p:sp>
      <p:sp>
        <p:nvSpPr>
          <p:cNvPr id="6" name="Rectangle 12"/>
          <p:cNvSpPr>
            <a:spLocks noGrp="1" noChangeArrowheads="1"/>
          </p:cNvSpPr>
          <p:nvPr>
            <p:ph type="ftr" sz="quarter" idx="11"/>
          </p:nvPr>
        </p:nvSpPr>
        <p:spPr>
          <a:ln/>
        </p:spPr>
        <p:txBody>
          <a:bodyPr/>
          <a:lstStyle>
            <a:lvl1pPr>
              <a:defRPr/>
            </a:lvl1pPr>
          </a:lstStyle>
          <a:p>
            <a:pPr>
              <a:defRPr/>
            </a:pPr>
            <a:endParaRPr lang="pl-PL"/>
          </a:p>
        </p:txBody>
      </p:sp>
      <p:sp>
        <p:nvSpPr>
          <p:cNvPr id="7" name="Rectangle 13"/>
          <p:cNvSpPr>
            <a:spLocks noGrp="1" noChangeArrowheads="1"/>
          </p:cNvSpPr>
          <p:nvPr>
            <p:ph type="sldNum" sz="quarter" idx="12"/>
          </p:nvPr>
        </p:nvSpPr>
        <p:spPr>
          <a:ln/>
        </p:spPr>
        <p:txBody>
          <a:bodyPr/>
          <a:lstStyle>
            <a:lvl1pPr>
              <a:defRPr/>
            </a:lvl1pPr>
          </a:lstStyle>
          <a:p>
            <a:fld id="{002E816A-AC26-41F9-998B-8A9CD71F3E4F}" type="slidenum">
              <a:rPr lang="pl-PL" altLang="pl-PL"/>
              <a:pPr/>
              <a:t>‹#›</a:t>
            </a:fld>
            <a:endParaRPr lang="pl-PL" altLang="pl-PL"/>
          </a:p>
        </p:txBody>
      </p:sp>
    </p:spTree>
    <p:extLst>
      <p:ext uri="{BB962C8B-B14F-4D97-AF65-F5344CB8AC3E}">
        <p14:creationId xmlns:p14="http://schemas.microsoft.com/office/powerpoint/2010/main" val="916111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a:xfrm>
            <a:off x="457200" y="274638"/>
            <a:ext cx="8229600" cy="1143000"/>
          </a:xfrm>
        </p:spPr>
        <p:txBody>
          <a:bodyPr/>
          <a:lstStyle>
            <a:lvl1pPr>
              <a:defRPr/>
            </a:lvl1pPr>
          </a:lstStyle>
          <a:p>
            <a:r>
              <a:rPr lang="pl-PL" smtClean="0"/>
              <a:t>Kliknij, aby edytować styl</a:t>
            </a:r>
            <a:endParaRPr lang="pl-PL"/>
          </a:p>
        </p:txBody>
      </p:sp>
      <p:sp>
        <p:nvSpPr>
          <p:cNvPr id="3" name="Symbol zastępczy tekst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4" name="Symbol zastępczy zawartości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tekst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6" name="Symbol zastępczy zawartości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7" name="Rectangle 11"/>
          <p:cNvSpPr>
            <a:spLocks noGrp="1" noChangeArrowheads="1"/>
          </p:cNvSpPr>
          <p:nvPr>
            <p:ph type="dt" sz="half" idx="10"/>
          </p:nvPr>
        </p:nvSpPr>
        <p:spPr>
          <a:ln/>
        </p:spPr>
        <p:txBody>
          <a:bodyPr/>
          <a:lstStyle>
            <a:lvl1pPr>
              <a:defRPr/>
            </a:lvl1pPr>
          </a:lstStyle>
          <a:p>
            <a:pPr>
              <a:defRPr/>
            </a:pPr>
            <a:r>
              <a:rPr lang="pl-PL"/>
              <a:t>Witold Kwaśnicki (INE, UWr), Notatki do wykładów</a:t>
            </a:r>
          </a:p>
        </p:txBody>
      </p:sp>
      <p:sp>
        <p:nvSpPr>
          <p:cNvPr id="8" name="Rectangle 12"/>
          <p:cNvSpPr>
            <a:spLocks noGrp="1" noChangeArrowheads="1"/>
          </p:cNvSpPr>
          <p:nvPr>
            <p:ph type="ftr" sz="quarter" idx="11"/>
          </p:nvPr>
        </p:nvSpPr>
        <p:spPr>
          <a:ln/>
        </p:spPr>
        <p:txBody>
          <a:bodyPr/>
          <a:lstStyle>
            <a:lvl1pPr>
              <a:defRPr/>
            </a:lvl1pPr>
          </a:lstStyle>
          <a:p>
            <a:pPr>
              <a:defRPr/>
            </a:pPr>
            <a:endParaRPr lang="pl-PL"/>
          </a:p>
        </p:txBody>
      </p:sp>
      <p:sp>
        <p:nvSpPr>
          <p:cNvPr id="9" name="Rectangle 13"/>
          <p:cNvSpPr>
            <a:spLocks noGrp="1" noChangeArrowheads="1"/>
          </p:cNvSpPr>
          <p:nvPr>
            <p:ph type="sldNum" sz="quarter" idx="12"/>
          </p:nvPr>
        </p:nvSpPr>
        <p:spPr>
          <a:ln/>
        </p:spPr>
        <p:txBody>
          <a:bodyPr/>
          <a:lstStyle>
            <a:lvl1pPr>
              <a:defRPr/>
            </a:lvl1pPr>
          </a:lstStyle>
          <a:p>
            <a:fld id="{6991B1C8-843D-46B2-8C63-8455C9C8F19A}" type="slidenum">
              <a:rPr lang="pl-PL" altLang="pl-PL"/>
              <a:pPr/>
              <a:t>‹#›</a:t>
            </a:fld>
            <a:endParaRPr lang="pl-PL" altLang="pl-PL"/>
          </a:p>
        </p:txBody>
      </p:sp>
    </p:spTree>
    <p:extLst>
      <p:ext uri="{BB962C8B-B14F-4D97-AF65-F5344CB8AC3E}">
        <p14:creationId xmlns:p14="http://schemas.microsoft.com/office/powerpoint/2010/main" val="2973631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Rectangle 11"/>
          <p:cNvSpPr>
            <a:spLocks noGrp="1" noChangeArrowheads="1"/>
          </p:cNvSpPr>
          <p:nvPr>
            <p:ph type="dt" sz="half" idx="10"/>
          </p:nvPr>
        </p:nvSpPr>
        <p:spPr>
          <a:ln/>
        </p:spPr>
        <p:txBody>
          <a:bodyPr/>
          <a:lstStyle>
            <a:lvl1pPr>
              <a:defRPr/>
            </a:lvl1pPr>
          </a:lstStyle>
          <a:p>
            <a:pPr>
              <a:defRPr/>
            </a:pPr>
            <a:r>
              <a:rPr lang="pl-PL"/>
              <a:t>Witold Kwaśnicki (INE, UWr), Notatki do wykładów</a:t>
            </a:r>
          </a:p>
        </p:txBody>
      </p:sp>
      <p:sp>
        <p:nvSpPr>
          <p:cNvPr id="4" name="Rectangle 12"/>
          <p:cNvSpPr>
            <a:spLocks noGrp="1" noChangeArrowheads="1"/>
          </p:cNvSpPr>
          <p:nvPr>
            <p:ph type="ftr" sz="quarter" idx="11"/>
          </p:nvPr>
        </p:nvSpPr>
        <p:spPr>
          <a:ln/>
        </p:spPr>
        <p:txBody>
          <a:bodyPr/>
          <a:lstStyle>
            <a:lvl1pPr>
              <a:defRPr/>
            </a:lvl1pPr>
          </a:lstStyle>
          <a:p>
            <a:pPr>
              <a:defRPr/>
            </a:pPr>
            <a:endParaRPr lang="pl-PL"/>
          </a:p>
        </p:txBody>
      </p:sp>
      <p:sp>
        <p:nvSpPr>
          <p:cNvPr id="5" name="Rectangle 13"/>
          <p:cNvSpPr>
            <a:spLocks noGrp="1" noChangeArrowheads="1"/>
          </p:cNvSpPr>
          <p:nvPr>
            <p:ph type="sldNum" sz="quarter" idx="12"/>
          </p:nvPr>
        </p:nvSpPr>
        <p:spPr>
          <a:ln/>
        </p:spPr>
        <p:txBody>
          <a:bodyPr/>
          <a:lstStyle>
            <a:lvl1pPr>
              <a:defRPr/>
            </a:lvl1pPr>
          </a:lstStyle>
          <a:p>
            <a:fld id="{E7983C00-A619-4137-B6F2-C718B1C57857}" type="slidenum">
              <a:rPr lang="pl-PL" altLang="pl-PL"/>
              <a:pPr/>
              <a:t>‹#›</a:t>
            </a:fld>
            <a:endParaRPr lang="pl-PL" altLang="pl-PL"/>
          </a:p>
        </p:txBody>
      </p:sp>
    </p:spTree>
    <p:extLst>
      <p:ext uri="{BB962C8B-B14F-4D97-AF65-F5344CB8AC3E}">
        <p14:creationId xmlns:p14="http://schemas.microsoft.com/office/powerpoint/2010/main" val="950249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r>
              <a:rPr lang="pl-PL"/>
              <a:t>Witold Kwaśnicki (INE, UWr), Notatki do wykładów</a:t>
            </a:r>
          </a:p>
        </p:txBody>
      </p:sp>
      <p:sp>
        <p:nvSpPr>
          <p:cNvPr id="3" name="Rectangle 12"/>
          <p:cNvSpPr>
            <a:spLocks noGrp="1" noChangeArrowheads="1"/>
          </p:cNvSpPr>
          <p:nvPr>
            <p:ph type="ftr" sz="quarter" idx="11"/>
          </p:nvPr>
        </p:nvSpPr>
        <p:spPr>
          <a:ln/>
        </p:spPr>
        <p:txBody>
          <a:bodyPr/>
          <a:lstStyle>
            <a:lvl1pPr>
              <a:defRPr/>
            </a:lvl1pPr>
          </a:lstStyle>
          <a:p>
            <a:pPr>
              <a:defRPr/>
            </a:pPr>
            <a:endParaRPr lang="pl-PL"/>
          </a:p>
        </p:txBody>
      </p:sp>
      <p:sp>
        <p:nvSpPr>
          <p:cNvPr id="4" name="Rectangle 13"/>
          <p:cNvSpPr>
            <a:spLocks noGrp="1" noChangeArrowheads="1"/>
          </p:cNvSpPr>
          <p:nvPr>
            <p:ph type="sldNum" sz="quarter" idx="12"/>
          </p:nvPr>
        </p:nvSpPr>
        <p:spPr>
          <a:ln/>
        </p:spPr>
        <p:txBody>
          <a:bodyPr/>
          <a:lstStyle>
            <a:lvl1pPr>
              <a:defRPr/>
            </a:lvl1pPr>
          </a:lstStyle>
          <a:p>
            <a:fld id="{6E0E7262-EF8C-4301-9E90-7393B4577592}" type="slidenum">
              <a:rPr lang="pl-PL" altLang="pl-PL"/>
              <a:pPr/>
              <a:t>‹#›</a:t>
            </a:fld>
            <a:endParaRPr lang="pl-PL" altLang="pl-PL"/>
          </a:p>
        </p:txBody>
      </p:sp>
    </p:spTree>
    <p:extLst>
      <p:ext uri="{BB962C8B-B14F-4D97-AF65-F5344CB8AC3E}">
        <p14:creationId xmlns:p14="http://schemas.microsoft.com/office/powerpoint/2010/main" val="736658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457200" y="273050"/>
            <a:ext cx="3008313" cy="1162050"/>
          </a:xfrm>
        </p:spPr>
        <p:txBody>
          <a:bodyPr/>
          <a:lstStyle>
            <a:lvl1pPr algn="l">
              <a:defRPr sz="2000" b="1"/>
            </a:lvl1pPr>
          </a:lstStyle>
          <a:p>
            <a:r>
              <a:rPr lang="pl-PL" smtClean="0"/>
              <a:t>Kliknij, aby edytować styl</a:t>
            </a:r>
            <a:endParaRPr lang="pl-PL"/>
          </a:p>
        </p:txBody>
      </p:sp>
      <p:sp>
        <p:nvSpPr>
          <p:cNvPr id="3" name="Symbol zastępczy zawartości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tekst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Rectangle 11"/>
          <p:cNvSpPr>
            <a:spLocks noGrp="1" noChangeArrowheads="1"/>
          </p:cNvSpPr>
          <p:nvPr>
            <p:ph type="dt" sz="half" idx="10"/>
          </p:nvPr>
        </p:nvSpPr>
        <p:spPr>
          <a:ln/>
        </p:spPr>
        <p:txBody>
          <a:bodyPr/>
          <a:lstStyle>
            <a:lvl1pPr>
              <a:defRPr/>
            </a:lvl1pPr>
          </a:lstStyle>
          <a:p>
            <a:pPr>
              <a:defRPr/>
            </a:pPr>
            <a:r>
              <a:rPr lang="pl-PL"/>
              <a:t>Witold Kwaśnicki (INE, UWr), Notatki do wykładów</a:t>
            </a:r>
          </a:p>
        </p:txBody>
      </p:sp>
      <p:sp>
        <p:nvSpPr>
          <p:cNvPr id="6" name="Rectangle 12"/>
          <p:cNvSpPr>
            <a:spLocks noGrp="1" noChangeArrowheads="1"/>
          </p:cNvSpPr>
          <p:nvPr>
            <p:ph type="ftr" sz="quarter" idx="11"/>
          </p:nvPr>
        </p:nvSpPr>
        <p:spPr>
          <a:ln/>
        </p:spPr>
        <p:txBody>
          <a:bodyPr/>
          <a:lstStyle>
            <a:lvl1pPr>
              <a:defRPr/>
            </a:lvl1pPr>
          </a:lstStyle>
          <a:p>
            <a:pPr>
              <a:defRPr/>
            </a:pPr>
            <a:endParaRPr lang="pl-PL"/>
          </a:p>
        </p:txBody>
      </p:sp>
      <p:sp>
        <p:nvSpPr>
          <p:cNvPr id="7" name="Rectangle 13"/>
          <p:cNvSpPr>
            <a:spLocks noGrp="1" noChangeArrowheads="1"/>
          </p:cNvSpPr>
          <p:nvPr>
            <p:ph type="sldNum" sz="quarter" idx="12"/>
          </p:nvPr>
        </p:nvSpPr>
        <p:spPr>
          <a:ln/>
        </p:spPr>
        <p:txBody>
          <a:bodyPr/>
          <a:lstStyle>
            <a:lvl1pPr>
              <a:defRPr/>
            </a:lvl1pPr>
          </a:lstStyle>
          <a:p>
            <a:fld id="{A917EDD3-FAFB-4B25-8E26-60DC17A19D9A}" type="slidenum">
              <a:rPr lang="pl-PL" altLang="pl-PL"/>
              <a:pPr/>
              <a:t>‹#›</a:t>
            </a:fld>
            <a:endParaRPr lang="pl-PL" altLang="pl-PL"/>
          </a:p>
        </p:txBody>
      </p:sp>
    </p:spTree>
    <p:extLst>
      <p:ext uri="{BB962C8B-B14F-4D97-AF65-F5344CB8AC3E}">
        <p14:creationId xmlns:p14="http://schemas.microsoft.com/office/powerpoint/2010/main" val="1214246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1792288" y="4800600"/>
            <a:ext cx="5486400" cy="566738"/>
          </a:xfrm>
        </p:spPr>
        <p:txBody>
          <a:bodyPr/>
          <a:lstStyle>
            <a:lvl1pPr algn="l">
              <a:defRPr sz="2000" b="1"/>
            </a:lvl1pPr>
          </a:lstStyle>
          <a:p>
            <a:r>
              <a:rPr lang="pl-PL" smtClean="0"/>
              <a:t>Kliknij, aby edytować styl</a:t>
            </a:r>
            <a:endParaRPr lang="pl-PL"/>
          </a:p>
        </p:txBody>
      </p:sp>
      <p:sp>
        <p:nvSpPr>
          <p:cNvPr id="3" name="Symbol zastępczy obraz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l-PL" noProof="0" smtClean="0"/>
          </a:p>
        </p:txBody>
      </p:sp>
      <p:sp>
        <p:nvSpPr>
          <p:cNvPr id="4" name="Symbol zastępczy tekst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Rectangle 11"/>
          <p:cNvSpPr>
            <a:spLocks noGrp="1" noChangeArrowheads="1"/>
          </p:cNvSpPr>
          <p:nvPr>
            <p:ph type="dt" sz="half" idx="10"/>
          </p:nvPr>
        </p:nvSpPr>
        <p:spPr>
          <a:ln/>
        </p:spPr>
        <p:txBody>
          <a:bodyPr/>
          <a:lstStyle>
            <a:lvl1pPr>
              <a:defRPr/>
            </a:lvl1pPr>
          </a:lstStyle>
          <a:p>
            <a:pPr>
              <a:defRPr/>
            </a:pPr>
            <a:r>
              <a:rPr lang="pl-PL"/>
              <a:t>Witold Kwaśnicki (INE, UWr), Notatki do wykładów</a:t>
            </a:r>
          </a:p>
        </p:txBody>
      </p:sp>
      <p:sp>
        <p:nvSpPr>
          <p:cNvPr id="6" name="Rectangle 12"/>
          <p:cNvSpPr>
            <a:spLocks noGrp="1" noChangeArrowheads="1"/>
          </p:cNvSpPr>
          <p:nvPr>
            <p:ph type="ftr" sz="quarter" idx="11"/>
          </p:nvPr>
        </p:nvSpPr>
        <p:spPr>
          <a:ln/>
        </p:spPr>
        <p:txBody>
          <a:bodyPr/>
          <a:lstStyle>
            <a:lvl1pPr>
              <a:defRPr/>
            </a:lvl1pPr>
          </a:lstStyle>
          <a:p>
            <a:pPr>
              <a:defRPr/>
            </a:pPr>
            <a:endParaRPr lang="pl-PL"/>
          </a:p>
        </p:txBody>
      </p:sp>
      <p:sp>
        <p:nvSpPr>
          <p:cNvPr id="7" name="Rectangle 13"/>
          <p:cNvSpPr>
            <a:spLocks noGrp="1" noChangeArrowheads="1"/>
          </p:cNvSpPr>
          <p:nvPr>
            <p:ph type="sldNum" sz="quarter" idx="12"/>
          </p:nvPr>
        </p:nvSpPr>
        <p:spPr>
          <a:ln/>
        </p:spPr>
        <p:txBody>
          <a:bodyPr/>
          <a:lstStyle>
            <a:lvl1pPr>
              <a:defRPr/>
            </a:lvl1pPr>
          </a:lstStyle>
          <a:p>
            <a:fld id="{59873627-7865-43B0-BE4E-F26EFC3C2B3C}" type="slidenum">
              <a:rPr lang="pl-PL" altLang="pl-PL"/>
              <a:pPr/>
              <a:t>‹#›</a:t>
            </a:fld>
            <a:endParaRPr lang="pl-PL" altLang="pl-PL"/>
          </a:p>
        </p:txBody>
      </p:sp>
    </p:spTree>
    <p:extLst>
      <p:ext uri="{BB962C8B-B14F-4D97-AF65-F5344CB8AC3E}">
        <p14:creationId xmlns:p14="http://schemas.microsoft.com/office/powerpoint/2010/main" val="746183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319088" y="212725"/>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defRPr/>
            </a:pPr>
            <a:endParaRPr kumimoji="1" lang="pl-PL" altLang="en-US" smtClean="0"/>
          </a:p>
        </p:txBody>
      </p:sp>
      <p:sp>
        <p:nvSpPr>
          <p:cNvPr id="1027" name="Rectangle 3"/>
          <p:cNvSpPr>
            <a:spLocks noChangeArrowheads="1"/>
          </p:cNvSpPr>
          <p:nvPr/>
        </p:nvSpPr>
        <p:spPr bwMode="ltGray">
          <a:xfrm>
            <a:off x="701675" y="212725"/>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defRPr/>
            </a:pPr>
            <a:endParaRPr kumimoji="1" lang="pl-PL" altLang="en-US" smtClean="0"/>
          </a:p>
        </p:txBody>
      </p:sp>
      <p:sp>
        <p:nvSpPr>
          <p:cNvPr id="1028" name="Rectangle 4"/>
          <p:cNvSpPr>
            <a:spLocks noChangeArrowheads="1"/>
          </p:cNvSpPr>
          <p:nvPr/>
        </p:nvSpPr>
        <p:spPr bwMode="ltGray">
          <a:xfrm>
            <a:off x="442913" y="635000"/>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defRPr/>
            </a:pPr>
            <a:endParaRPr kumimoji="1" lang="pl-PL" altLang="en-US" smtClean="0"/>
          </a:p>
        </p:txBody>
      </p:sp>
      <p:sp>
        <p:nvSpPr>
          <p:cNvPr id="1029" name="Rectangle 5"/>
          <p:cNvSpPr>
            <a:spLocks noChangeArrowheads="1"/>
          </p:cNvSpPr>
          <p:nvPr/>
        </p:nvSpPr>
        <p:spPr bwMode="ltGray">
          <a:xfrm>
            <a:off x="812800" y="635000"/>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defRPr/>
            </a:pPr>
            <a:endParaRPr kumimoji="1" lang="pl-PL" altLang="en-US" smtClean="0"/>
          </a:p>
        </p:txBody>
      </p:sp>
      <p:sp>
        <p:nvSpPr>
          <p:cNvPr id="1030" name="Rectangle 6"/>
          <p:cNvSpPr>
            <a:spLocks noChangeArrowheads="1"/>
          </p:cNvSpPr>
          <p:nvPr/>
        </p:nvSpPr>
        <p:spPr bwMode="ltGray">
          <a:xfrm>
            <a:off x="28575" y="561975"/>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defRPr/>
            </a:pPr>
            <a:endParaRPr kumimoji="1" lang="pl-PL" altLang="en-US" smtClean="0"/>
          </a:p>
        </p:txBody>
      </p:sp>
      <p:sp>
        <p:nvSpPr>
          <p:cNvPr id="1031" name="Rectangle 7"/>
          <p:cNvSpPr>
            <a:spLocks noChangeArrowheads="1"/>
          </p:cNvSpPr>
          <p:nvPr/>
        </p:nvSpPr>
        <p:spPr bwMode="gray">
          <a:xfrm>
            <a:off x="485775" y="115888"/>
            <a:ext cx="31750" cy="10525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defRPr/>
            </a:pPr>
            <a:endParaRPr kumimoji="1" lang="pl-PL" altLang="en-US" smtClean="0"/>
          </a:p>
        </p:txBody>
      </p:sp>
      <p:sp>
        <p:nvSpPr>
          <p:cNvPr id="1032" name="Rectangle 9"/>
          <p:cNvSpPr>
            <a:spLocks noGrp="1" noChangeArrowheads="1"/>
          </p:cNvSpPr>
          <p:nvPr>
            <p:ph type="title"/>
          </p:nvPr>
        </p:nvSpPr>
        <p:spPr bwMode="auto">
          <a:xfrm>
            <a:off x="1258888" y="188913"/>
            <a:ext cx="7577137"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pl-PL" altLang="en-US" smtClean="0"/>
              <a:t>Kliknij, aby edytować styl wzorca tytułu</a:t>
            </a:r>
          </a:p>
        </p:txBody>
      </p:sp>
      <p:sp>
        <p:nvSpPr>
          <p:cNvPr id="1033" name="Rectangle 10"/>
          <p:cNvSpPr>
            <a:spLocks noGrp="1" noChangeArrowheads="1"/>
          </p:cNvSpPr>
          <p:nvPr>
            <p:ph type="body" idx="1"/>
          </p:nvPr>
        </p:nvSpPr>
        <p:spPr bwMode="auto">
          <a:xfrm>
            <a:off x="385763" y="1125538"/>
            <a:ext cx="8569325" cy="561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pl-PL" altLang="en-US" smtClean="0"/>
              <a:t>Kliknij, aby edytować style wzorca tekstu</a:t>
            </a:r>
          </a:p>
          <a:p>
            <a:pPr lvl="1"/>
            <a:r>
              <a:rPr lang="pl-PL" altLang="en-US" smtClean="0"/>
              <a:t>Drugi poziom</a:t>
            </a:r>
          </a:p>
          <a:p>
            <a:pPr lvl="2"/>
            <a:r>
              <a:rPr lang="pl-PL" altLang="en-US" smtClean="0"/>
              <a:t>Trzeci poziom</a:t>
            </a:r>
          </a:p>
          <a:p>
            <a:pPr lvl="3"/>
            <a:r>
              <a:rPr lang="pl-PL" altLang="en-US" smtClean="0"/>
              <a:t>Czwarty poziom</a:t>
            </a:r>
          </a:p>
          <a:p>
            <a:pPr lvl="4"/>
            <a:r>
              <a:rPr lang="pl-PL" altLang="en-US" smtClean="0"/>
              <a:t>Piąty poziom</a:t>
            </a:r>
          </a:p>
        </p:txBody>
      </p:sp>
      <p:sp>
        <p:nvSpPr>
          <p:cNvPr id="64523" name="Rectangle 11"/>
          <p:cNvSpPr>
            <a:spLocks noGrp="1" noChangeArrowheads="1"/>
          </p:cNvSpPr>
          <p:nvPr>
            <p:ph type="dt" sz="half" idx="2"/>
          </p:nvPr>
        </p:nvSpPr>
        <p:spPr bwMode="auto">
          <a:xfrm rot="16200000">
            <a:off x="-2092325" y="4441825"/>
            <a:ext cx="4508500" cy="3238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i="1">
                <a:solidFill>
                  <a:schemeClr val="tx2"/>
                </a:solidFill>
                <a:latin typeface="Tahoma" charset="0"/>
              </a:defRPr>
            </a:lvl1pPr>
          </a:lstStyle>
          <a:p>
            <a:pPr>
              <a:defRPr/>
            </a:pPr>
            <a:r>
              <a:rPr lang="pl-PL"/>
              <a:t>Witold Kwaśnicki (INE, UWr), Notatki do wykładów</a:t>
            </a:r>
          </a:p>
        </p:txBody>
      </p:sp>
      <p:sp>
        <p:nvSpPr>
          <p:cNvPr id="64524" name="Rectangle 12"/>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atin typeface="Tahoma" charset="0"/>
              </a:defRPr>
            </a:lvl1pPr>
          </a:lstStyle>
          <a:p>
            <a:pPr>
              <a:defRPr/>
            </a:pPr>
            <a:endParaRPr lang="pl-PL"/>
          </a:p>
        </p:txBody>
      </p:sp>
      <p:sp>
        <p:nvSpPr>
          <p:cNvPr id="64525" name="Rectangle 13"/>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fld id="{E3957251-4A46-4353-BF1A-70395482CC06}" type="slidenum">
              <a:rPr lang="pl-PL" altLang="pl-PL"/>
              <a:pPr/>
              <a:t>‹#›</a:t>
            </a:fld>
            <a:endParaRPr lang="pl-PL" altLang="pl-PL"/>
          </a:p>
        </p:txBody>
      </p:sp>
      <p:sp>
        <p:nvSpPr>
          <p:cNvPr id="1037" name="Rectangle 14"/>
          <p:cNvSpPr>
            <a:spLocks noChangeArrowheads="1"/>
          </p:cNvSpPr>
          <p:nvPr userDrawn="1"/>
        </p:nvSpPr>
        <p:spPr bwMode="ltGray">
          <a:xfrm>
            <a:off x="319088" y="185738"/>
            <a:ext cx="438150" cy="47466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defRPr/>
            </a:pPr>
            <a:endParaRPr kumimoji="1" lang="pl-PL" altLang="en-US" smtClean="0"/>
          </a:p>
        </p:txBody>
      </p:sp>
      <p:sp>
        <p:nvSpPr>
          <p:cNvPr id="1038" name="Rectangle 15"/>
          <p:cNvSpPr>
            <a:spLocks noChangeArrowheads="1"/>
          </p:cNvSpPr>
          <p:nvPr userDrawn="1"/>
        </p:nvSpPr>
        <p:spPr bwMode="ltGray">
          <a:xfrm>
            <a:off x="701675" y="185738"/>
            <a:ext cx="328613" cy="47466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defRPr/>
            </a:pPr>
            <a:endParaRPr kumimoji="1" lang="pl-PL" altLang="en-US" smtClean="0"/>
          </a:p>
        </p:txBody>
      </p:sp>
      <p:sp>
        <p:nvSpPr>
          <p:cNvPr id="1039" name="Rectangle 16"/>
          <p:cNvSpPr>
            <a:spLocks noChangeArrowheads="1"/>
          </p:cNvSpPr>
          <p:nvPr userDrawn="1"/>
        </p:nvSpPr>
        <p:spPr bwMode="ltGray">
          <a:xfrm>
            <a:off x="442913" y="608013"/>
            <a:ext cx="422275" cy="47466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defRPr/>
            </a:pPr>
            <a:endParaRPr kumimoji="1" lang="pl-PL" altLang="en-US" smtClean="0"/>
          </a:p>
        </p:txBody>
      </p:sp>
      <p:sp>
        <p:nvSpPr>
          <p:cNvPr id="1040" name="Rectangle 17"/>
          <p:cNvSpPr>
            <a:spLocks noChangeArrowheads="1"/>
          </p:cNvSpPr>
          <p:nvPr userDrawn="1"/>
        </p:nvSpPr>
        <p:spPr bwMode="ltGray">
          <a:xfrm>
            <a:off x="812800" y="608013"/>
            <a:ext cx="368300" cy="47466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defRPr/>
            </a:pPr>
            <a:endParaRPr kumimoji="1" lang="pl-PL" altLang="en-US" smtClean="0"/>
          </a:p>
        </p:txBody>
      </p:sp>
      <p:sp>
        <p:nvSpPr>
          <p:cNvPr id="1041" name="Rectangle 18"/>
          <p:cNvSpPr>
            <a:spLocks noChangeArrowheads="1"/>
          </p:cNvSpPr>
          <p:nvPr userDrawn="1"/>
        </p:nvSpPr>
        <p:spPr bwMode="ltGray">
          <a:xfrm>
            <a:off x="28575" y="534988"/>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defRPr/>
            </a:pPr>
            <a:endParaRPr kumimoji="1" lang="pl-PL" altLang="en-US" smtClean="0"/>
          </a:p>
        </p:txBody>
      </p:sp>
      <p:sp>
        <p:nvSpPr>
          <p:cNvPr id="1042" name="Rectangle 19"/>
          <p:cNvSpPr>
            <a:spLocks noChangeArrowheads="1"/>
          </p:cNvSpPr>
          <p:nvPr userDrawn="1"/>
        </p:nvSpPr>
        <p:spPr bwMode="gray">
          <a:xfrm>
            <a:off x="485775" y="8890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defRPr/>
            </a:pPr>
            <a:endParaRPr kumimoji="1" lang="pl-PL" altLang="en-US" smtClean="0"/>
          </a:p>
        </p:txBody>
      </p:sp>
      <p:sp>
        <p:nvSpPr>
          <p:cNvPr id="1043" name="Rectangle 21"/>
          <p:cNvSpPr>
            <a:spLocks noChangeArrowheads="1"/>
          </p:cNvSpPr>
          <p:nvPr userDrawn="1"/>
        </p:nvSpPr>
        <p:spPr bwMode="ltGray">
          <a:xfrm>
            <a:off x="319088" y="185738"/>
            <a:ext cx="438150" cy="47466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defRPr/>
            </a:pPr>
            <a:endParaRPr kumimoji="1" lang="pl-PL" altLang="en-US" smtClean="0"/>
          </a:p>
        </p:txBody>
      </p:sp>
      <p:sp>
        <p:nvSpPr>
          <p:cNvPr id="1044" name="Rectangle 22"/>
          <p:cNvSpPr>
            <a:spLocks noChangeArrowheads="1"/>
          </p:cNvSpPr>
          <p:nvPr userDrawn="1"/>
        </p:nvSpPr>
        <p:spPr bwMode="ltGray">
          <a:xfrm>
            <a:off x="701675" y="185738"/>
            <a:ext cx="328613" cy="47466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defRPr/>
            </a:pPr>
            <a:endParaRPr kumimoji="1" lang="pl-PL" altLang="en-US" smtClean="0"/>
          </a:p>
        </p:txBody>
      </p:sp>
      <p:sp>
        <p:nvSpPr>
          <p:cNvPr id="1045" name="Rectangle 23"/>
          <p:cNvSpPr>
            <a:spLocks noChangeArrowheads="1"/>
          </p:cNvSpPr>
          <p:nvPr userDrawn="1"/>
        </p:nvSpPr>
        <p:spPr bwMode="ltGray">
          <a:xfrm>
            <a:off x="442913" y="608013"/>
            <a:ext cx="422275" cy="47466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defRPr/>
            </a:pPr>
            <a:endParaRPr kumimoji="1" lang="pl-PL" altLang="en-US" smtClean="0"/>
          </a:p>
        </p:txBody>
      </p:sp>
      <p:sp>
        <p:nvSpPr>
          <p:cNvPr id="1046" name="Rectangle 24"/>
          <p:cNvSpPr>
            <a:spLocks noChangeArrowheads="1"/>
          </p:cNvSpPr>
          <p:nvPr userDrawn="1"/>
        </p:nvSpPr>
        <p:spPr bwMode="ltGray">
          <a:xfrm>
            <a:off x="812800" y="608013"/>
            <a:ext cx="368300" cy="47466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defRPr/>
            </a:pPr>
            <a:endParaRPr kumimoji="1" lang="pl-PL" altLang="en-US" smtClean="0"/>
          </a:p>
        </p:txBody>
      </p:sp>
      <p:sp>
        <p:nvSpPr>
          <p:cNvPr id="1047" name="Rectangle 25"/>
          <p:cNvSpPr>
            <a:spLocks noChangeArrowheads="1"/>
          </p:cNvSpPr>
          <p:nvPr userDrawn="1"/>
        </p:nvSpPr>
        <p:spPr bwMode="ltGray">
          <a:xfrm>
            <a:off x="28575" y="534988"/>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defRPr/>
            </a:pPr>
            <a:endParaRPr kumimoji="1" lang="pl-PL" altLang="en-US" smtClean="0"/>
          </a:p>
        </p:txBody>
      </p:sp>
      <p:sp>
        <p:nvSpPr>
          <p:cNvPr id="1048" name="Rectangle 26"/>
          <p:cNvSpPr>
            <a:spLocks noChangeArrowheads="1"/>
          </p:cNvSpPr>
          <p:nvPr userDrawn="1"/>
        </p:nvSpPr>
        <p:spPr bwMode="gray">
          <a:xfrm>
            <a:off x="485775" y="8890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defRPr/>
            </a:pPr>
            <a:endParaRPr kumimoji="1" lang="pl-PL" altLang="en-US" smtClean="0"/>
          </a:p>
        </p:txBody>
      </p:sp>
      <p:sp>
        <p:nvSpPr>
          <p:cNvPr id="1049" name="Rectangle 8"/>
          <p:cNvSpPr>
            <a:spLocks noChangeArrowheads="1"/>
          </p:cNvSpPr>
          <p:nvPr/>
        </p:nvSpPr>
        <p:spPr bwMode="gray">
          <a:xfrm>
            <a:off x="174625" y="833438"/>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defRPr/>
            </a:pPr>
            <a:endParaRPr kumimoji="1" lang="pl-PL" altLang="en-US" smtClean="0"/>
          </a:p>
        </p:txBody>
      </p:sp>
    </p:spTree>
  </p:cSld>
  <p:clrMap bg1="lt1" tx1="dk1" bg2="lt2" tx2="dk2" accent1="accent1" accent2="accent2" accent3="accent3" accent4="accent4" accent5="accent5" accent6="accent6" hlink="hlink" folHlink="folHlink"/>
  <p:sldLayoutIdLst>
    <p:sldLayoutId id="2147484301" r:id="rId1"/>
    <p:sldLayoutId id="2147484288" r:id="rId2"/>
    <p:sldLayoutId id="2147484289" r:id="rId3"/>
    <p:sldLayoutId id="2147484290" r:id="rId4"/>
    <p:sldLayoutId id="2147484291" r:id="rId5"/>
    <p:sldLayoutId id="2147484292" r:id="rId6"/>
    <p:sldLayoutId id="2147484293" r:id="rId7"/>
    <p:sldLayoutId id="2147484294" r:id="rId8"/>
    <p:sldLayoutId id="2147484295" r:id="rId9"/>
    <p:sldLayoutId id="2147484296" r:id="rId10"/>
    <p:sldLayoutId id="2147484297" r:id="rId11"/>
    <p:sldLayoutId id="2147484298" r:id="rId12"/>
    <p:sldLayoutId id="2147484299" r:id="rId13"/>
    <p:sldLayoutId id="2147484300" r:id="rId14"/>
  </p:sldLayoutIdLst>
  <p:hf sldNum="0" hdr="0" ftr="0"/>
  <p:txStyles>
    <p:titleStyle>
      <a:lvl1pPr algn="l" rtl="0" eaLnBrk="0" fontAlgn="base" hangingPunct="0">
        <a:spcBef>
          <a:spcPct val="0"/>
        </a:spcBef>
        <a:spcAft>
          <a:spcPct val="0"/>
        </a:spcAft>
        <a:defRPr sz="2800">
          <a:solidFill>
            <a:schemeClr val="tx2"/>
          </a:solidFill>
          <a:latin typeface="+mj-lt"/>
          <a:ea typeface="+mj-ea"/>
          <a:cs typeface="+mj-cs"/>
        </a:defRPr>
      </a:lvl1pPr>
      <a:lvl2pPr algn="l" rtl="0" eaLnBrk="0" fontAlgn="base" hangingPunct="0">
        <a:spcBef>
          <a:spcPct val="0"/>
        </a:spcBef>
        <a:spcAft>
          <a:spcPct val="0"/>
        </a:spcAft>
        <a:defRPr sz="2800">
          <a:solidFill>
            <a:schemeClr val="tx2"/>
          </a:solidFill>
          <a:latin typeface="Tahoma" charset="0"/>
        </a:defRPr>
      </a:lvl2pPr>
      <a:lvl3pPr algn="l" rtl="0" eaLnBrk="0" fontAlgn="base" hangingPunct="0">
        <a:spcBef>
          <a:spcPct val="0"/>
        </a:spcBef>
        <a:spcAft>
          <a:spcPct val="0"/>
        </a:spcAft>
        <a:defRPr sz="2800">
          <a:solidFill>
            <a:schemeClr val="tx2"/>
          </a:solidFill>
          <a:latin typeface="Tahoma" charset="0"/>
        </a:defRPr>
      </a:lvl3pPr>
      <a:lvl4pPr algn="l" rtl="0" eaLnBrk="0" fontAlgn="base" hangingPunct="0">
        <a:spcBef>
          <a:spcPct val="0"/>
        </a:spcBef>
        <a:spcAft>
          <a:spcPct val="0"/>
        </a:spcAft>
        <a:defRPr sz="2800">
          <a:solidFill>
            <a:schemeClr val="tx2"/>
          </a:solidFill>
          <a:latin typeface="Tahoma" charset="0"/>
        </a:defRPr>
      </a:lvl4pPr>
      <a:lvl5pPr algn="l" rtl="0" eaLnBrk="0" fontAlgn="base" hangingPunct="0">
        <a:spcBef>
          <a:spcPct val="0"/>
        </a:spcBef>
        <a:spcAft>
          <a:spcPct val="0"/>
        </a:spcAft>
        <a:defRPr sz="2800">
          <a:solidFill>
            <a:schemeClr val="tx2"/>
          </a:solidFill>
          <a:latin typeface="Tahoma" charset="0"/>
        </a:defRPr>
      </a:lvl5pPr>
      <a:lvl6pPr marL="457200" algn="l" rtl="0" fontAlgn="base">
        <a:spcBef>
          <a:spcPct val="0"/>
        </a:spcBef>
        <a:spcAft>
          <a:spcPct val="0"/>
        </a:spcAft>
        <a:defRPr sz="2800">
          <a:solidFill>
            <a:schemeClr val="tx2"/>
          </a:solidFill>
          <a:latin typeface="Tahoma" charset="0"/>
        </a:defRPr>
      </a:lvl6pPr>
      <a:lvl7pPr marL="914400" algn="l" rtl="0" fontAlgn="base">
        <a:spcBef>
          <a:spcPct val="0"/>
        </a:spcBef>
        <a:spcAft>
          <a:spcPct val="0"/>
        </a:spcAft>
        <a:defRPr sz="2800">
          <a:solidFill>
            <a:schemeClr val="tx2"/>
          </a:solidFill>
          <a:latin typeface="Tahoma" charset="0"/>
        </a:defRPr>
      </a:lvl7pPr>
      <a:lvl8pPr marL="1371600" algn="l" rtl="0" fontAlgn="base">
        <a:spcBef>
          <a:spcPct val="0"/>
        </a:spcBef>
        <a:spcAft>
          <a:spcPct val="0"/>
        </a:spcAft>
        <a:defRPr sz="2800">
          <a:solidFill>
            <a:schemeClr val="tx2"/>
          </a:solidFill>
          <a:latin typeface="Tahoma" charset="0"/>
        </a:defRPr>
      </a:lvl8pPr>
      <a:lvl9pPr marL="1828800" algn="l" rtl="0" fontAlgn="base">
        <a:spcBef>
          <a:spcPct val="0"/>
        </a:spcBef>
        <a:spcAft>
          <a:spcPct val="0"/>
        </a:spcAft>
        <a:defRPr sz="2800">
          <a:solidFill>
            <a:schemeClr val="tx2"/>
          </a:solidFill>
          <a:latin typeface="Tahoma"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witold.kwasnicki@uwr.edu.pl"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kwasnicki.prawo.uni.wroc.pl/"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 Id="rId6" Type="http://schemas.openxmlformats.org/officeDocument/2006/relationships/hyperlink" Target="traffic%20accident%20-%20crash.flv" TargetMode="External"/><Relationship Id="rId5" Type="http://schemas.openxmlformats.org/officeDocument/2006/relationships/hyperlink" Target="India%20traffic%20cam.flv" TargetMode="External"/><Relationship Id="rId4" Type="http://schemas.openxmlformats.org/officeDocument/2006/relationships/image" Target="../media/image17.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23.jpeg"/><Relationship Id="rId3" Type="http://schemas.openxmlformats.org/officeDocument/2006/relationships/image" Target="../media/image18.gif"/><Relationship Id="rId7" Type="http://schemas.openxmlformats.org/officeDocument/2006/relationships/image" Target="../media/image22.jpe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21.jpeg"/><Relationship Id="rId11" Type="http://schemas.openxmlformats.org/officeDocument/2006/relationships/image" Target="../media/image26.jpeg"/><Relationship Id="rId5" Type="http://schemas.openxmlformats.org/officeDocument/2006/relationships/image" Target="../media/image20.jpeg"/><Relationship Id="rId10" Type="http://schemas.openxmlformats.org/officeDocument/2006/relationships/image" Target="../media/image25.jpeg"/><Relationship Id="rId4" Type="http://schemas.openxmlformats.org/officeDocument/2006/relationships/image" Target="../media/image19.jpeg"/><Relationship Id="rId9" Type="http://schemas.openxmlformats.org/officeDocument/2006/relationships/image" Target="../media/image24.jpe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6.xml"/><Relationship Id="rId4" Type="http://schemas.openxmlformats.org/officeDocument/2006/relationships/image" Target="../media/image29.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0469" name="Rectangle 5"/>
          <p:cNvSpPr>
            <a:spLocks noGrp="1" noChangeArrowheads="1"/>
          </p:cNvSpPr>
          <p:nvPr>
            <p:ph type="ctrTitle"/>
          </p:nvPr>
        </p:nvSpPr>
        <p:spPr>
          <a:xfrm>
            <a:off x="1187623" y="2098104"/>
            <a:ext cx="7555165" cy="1143000"/>
          </a:xfrm>
        </p:spPr>
        <p:txBody>
          <a:bodyPr/>
          <a:lstStyle/>
          <a:p>
            <a:pPr eaLnBrk="1" hangingPunct="1"/>
            <a:r>
              <a:rPr lang="en-US" dirty="0"/>
              <a:t>Vision for a Better </a:t>
            </a:r>
            <a:r>
              <a:rPr lang="en-US" dirty="0" smtClean="0"/>
              <a:t>Future</a:t>
            </a:r>
            <a:r>
              <a:rPr lang="pl-PL" dirty="0" smtClean="0"/>
              <a:t/>
            </a:r>
            <a:br>
              <a:rPr lang="pl-PL" dirty="0" smtClean="0"/>
            </a:br>
            <a:r>
              <a:rPr lang="pl-PL" dirty="0" smtClean="0"/>
              <a:t>The </a:t>
            </a:r>
            <a:r>
              <a:rPr lang="pl-PL" dirty="0" err="1" smtClean="0"/>
              <a:t>economist’s</a:t>
            </a:r>
            <a:r>
              <a:rPr lang="pl-PL" dirty="0" smtClean="0"/>
              <a:t> </a:t>
            </a:r>
            <a:r>
              <a:rPr lang="pl-PL" dirty="0" err="1" smtClean="0"/>
              <a:t>view</a:t>
            </a:r>
            <a:endParaRPr lang="pl-PL" altLang="en-US" dirty="0" smtClean="0"/>
          </a:p>
        </p:txBody>
      </p:sp>
      <p:sp>
        <p:nvSpPr>
          <p:cNvPr id="190470" name="Rectangle 6"/>
          <p:cNvSpPr>
            <a:spLocks noGrp="1" noChangeArrowheads="1"/>
          </p:cNvSpPr>
          <p:nvPr>
            <p:ph type="subTitle" idx="1"/>
          </p:nvPr>
        </p:nvSpPr>
        <p:spPr>
          <a:xfrm>
            <a:off x="1371600" y="3886200"/>
            <a:ext cx="7304088" cy="2782888"/>
          </a:xfrm>
        </p:spPr>
        <p:txBody>
          <a:bodyPr/>
          <a:lstStyle/>
          <a:p>
            <a:pPr algn="l" eaLnBrk="1" hangingPunct="1">
              <a:lnSpc>
                <a:spcPct val="80000"/>
              </a:lnSpc>
            </a:pPr>
            <a:r>
              <a:rPr lang="pl-PL" altLang="en-US" sz="2400" i="1" dirty="0" smtClean="0"/>
              <a:t>„</a:t>
            </a:r>
            <a:r>
              <a:rPr lang="pl-PL" altLang="en-US" sz="2400" i="1" dirty="0" err="1" smtClean="0"/>
              <a:t>What</a:t>
            </a:r>
            <a:r>
              <a:rPr lang="pl-PL" altLang="en-US" sz="2400" i="1" dirty="0" smtClean="0"/>
              <a:t> </a:t>
            </a:r>
            <a:r>
              <a:rPr lang="pl-PL" altLang="en-US" sz="2400" i="1" dirty="0" err="1" smtClean="0"/>
              <a:t>makes</a:t>
            </a:r>
            <a:r>
              <a:rPr lang="pl-PL" altLang="en-US" sz="2400" i="1" dirty="0" smtClean="0"/>
              <a:t> </a:t>
            </a:r>
            <a:r>
              <a:rPr lang="pl-PL" altLang="en-US" sz="2400" i="1" dirty="0" err="1" smtClean="0"/>
              <a:t>it</a:t>
            </a:r>
            <a:r>
              <a:rPr lang="pl-PL" altLang="en-US" sz="2400" i="1" dirty="0" smtClean="0"/>
              <a:t> [</a:t>
            </a:r>
            <a:r>
              <a:rPr lang="pl-PL" altLang="en-US" sz="2400" i="1" dirty="0" err="1" smtClean="0"/>
              <a:t>economics</a:t>
            </a:r>
            <a:r>
              <a:rPr lang="pl-PL" altLang="en-US" sz="2400" i="1" dirty="0" smtClean="0"/>
              <a:t>] most </a:t>
            </a:r>
            <a:r>
              <a:rPr lang="pl-PL" altLang="en-US" sz="2400" i="1" dirty="0" err="1" smtClean="0"/>
              <a:t>fascinating</a:t>
            </a:r>
            <a:r>
              <a:rPr lang="pl-PL" altLang="en-US" sz="2400" i="1" dirty="0" smtClean="0"/>
              <a:t> </a:t>
            </a:r>
            <a:r>
              <a:rPr lang="pl-PL" altLang="en-US" sz="2400" i="1" dirty="0" err="1" smtClean="0"/>
              <a:t>is</a:t>
            </a:r>
            <a:r>
              <a:rPr lang="pl-PL" altLang="en-US" sz="2400" i="1" dirty="0" smtClean="0"/>
              <a:t> </a:t>
            </a:r>
            <a:r>
              <a:rPr lang="pl-PL" altLang="en-US" sz="2400" i="1" dirty="0" err="1" smtClean="0"/>
              <a:t>that</a:t>
            </a:r>
            <a:r>
              <a:rPr lang="pl-PL" altLang="en-US" sz="2400" i="1" dirty="0" smtClean="0"/>
              <a:t> </a:t>
            </a:r>
            <a:r>
              <a:rPr lang="pl-PL" altLang="en-US" sz="2400" i="1" dirty="0" err="1" smtClean="0"/>
              <a:t>its</a:t>
            </a:r>
            <a:r>
              <a:rPr lang="pl-PL" altLang="en-US" sz="2400" i="1" dirty="0" smtClean="0"/>
              <a:t> </a:t>
            </a:r>
            <a:r>
              <a:rPr lang="pl-PL" altLang="en-US" sz="2400" i="1" dirty="0" err="1" smtClean="0"/>
              <a:t>fundamental</a:t>
            </a:r>
            <a:r>
              <a:rPr lang="pl-PL" altLang="en-US" sz="2400" i="1" dirty="0" smtClean="0"/>
              <a:t> </a:t>
            </a:r>
            <a:r>
              <a:rPr lang="pl-PL" altLang="en-US" sz="2400" i="1" dirty="0" err="1" smtClean="0"/>
              <a:t>principles</a:t>
            </a:r>
            <a:r>
              <a:rPr lang="pl-PL" altLang="en-US" sz="2400" i="1" dirty="0" smtClean="0"/>
              <a:t> </a:t>
            </a:r>
            <a:r>
              <a:rPr lang="pl-PL" altLang="en-US" sz="2400" i="1" dirty="0" err="1" smtClean="0"/>
              <a:t>are</a:t>
            </a:r>
            <a:r>
              <a:rPr lang="pl-PL" altLang="en-US" sz="2400" i="1" dirty="0" smtClean="0"/>
              <a:t> </a:t>
            </a:r>
            <a:r>
              <a:rPr lang="pl-PL" altLang="en-US" sz="2400" i="1" dirty="0" err="1" smtClean="0"/>
              <a:t>so</a:t>
            </a:r>
            <a:r>
              <a:rPr lang="pl-PL" altLang="en-US" sz="2400" i="1" dirty="0" smtClean="0"/>
              <a:t> </a:t>
            </a:r>
            <a:r>
              <a:rPr lang="pl-PL" altLang="en-US" sz="2400" i="1" dirty="0" err="1" smtClean="0"/>
              <a:t>simple</a:t>
            </a:r>
            <a:r>
              <a:rPr lang="pl-PL" altLang="en-US" sz="2400" i="1" dirty="0" smtClean="0"/>
              <a:t> </a:t>
            </a:r>
            <a:r>
              <a:rPr lang="pl-PL" altLang="en-US" sz="2400" i="1" dirty="0" err="1" smtClean="0"/>
              <a:t>that</a:t>
            </a:r>
            <a:r>
              <a:rPr lang="pl-PL" altLang="en-US" sz="2400" i="1" dirty="0" smtClean="0"/>
              <a:t> </a:t>
            </a:r>
            <a:r>
              <a:rPr lang="pl-PL" altLang="en-US" sz="2400" i="1" dirty="0" err="1" smtClean="0"/>
              <a:t>they</a:t>
            </a:r>
            <a:r>
              <a:rPr lang="pl-PL" altLang="en-US" sz="2400" i="1" dirty="0" smtClean="0"/>
              <a:t> </a:t>
            </a:r>
            <a:r>
              <a:rPr lang="pl-PL" altLang="en-US" sz="2400" i="1" dirty="0" err="1" smtClean="0"/>
              <a:t>can</a:t>
            </a:r>
            <a:r>
              <a:rPr lang="pl-PL" altLang="en-US" sz="2400" i="1" dirty="0" smtClean="0"/>
              <a:t> be </a:t>
            </a:r>
            <a:r>
              <a:rPr lang="pl-PL" altLang="en-US" sz="2400" i="1" dirty="0" err="1" smtClean="0"/>
              <a:t>written</a:t>
            </a:r>
            <a:r>
              <a:rPr lang="pl-PL" altLang="en-US" sz="2400" i="1" dirty="0" smtClean="0"/>
              <a:t> on one </a:t>
            </a:r>
            <a:r>
              <a:rPr lang="pl-PL" altLang="en-US" sz="2400" i="1" dirty="0" err="1" smtClean="0"/>
              <a:t>page</a:t>
            </a:r>
            <a:r>
              <a:rPr lang="pl-PL" altLang="en-US" sz="2400" i="1" dirty="0" smtClean="0"/>
              <a:t>, </a:t>
            </a:r>
            <a:r>
              <a:rPr lang="pl-PL" altLang="en-US" sz="2400" i="1" dirty="0" err="1" smtClean="0"/>
              <a:t>that</a:t>
            </a:r>
            <a:r>
              <a:rPr lang="pl-PL" altLang="en-US" sz="2400" i="1" dirty="0" smtClean="0"/>
              <a:t> </a:t>
            </a:r>
            <a:r>
              <a:rPr lang="pl-PL" altLang="en-US" sz="2400" i="1" dirty="0" err="1" smtClean="0"/>
              <a:t>anyone</a:t>
            </a:r>
            <a:r>
              <a:rPr lang="pl-PL" altLang="en-US" sz="2400" i="1" dirty="0" smtClean="0"/>
              <a:t> </a:t>
            </a:r>
            <a:r>
              <a:rPr lang="pl-PL" altLang="en-US" sz="2400" i="1" dirty="0" err="1" smtClean="0"/>
              <a:t>can</a:t>
            </a:r>
            <a:r>
              <a:rPr lang="pl-PL" altLang="en-US" sz="2400" i="1" dirty="0" smtClean="0"/>
              <a:t> </a:t>
            </a:r>
            <a:r>
              <a:rPr lang="pl-PL" altLang="en-US" sz="2400" i="1" dirty="0" err="1" smtClean="0"/>
              <a:t>understand</a:t>
            </a:r>
            <a:r>
              <a:rPr lang="pl-PL" altLang="en-US" sz="2400" i="1" dirty="0" smtClean="0"/>
              <a:t> </a:t>
            </a:r>
            <a:r>
              <a:rPr lang="pl-PL" altLang="en-US" sz="2400" i="1" dirty="0" err="1" smtClean="0"/>
              <a:t>them</a:t>
            </a:r>
            <a:r>
              <a:rPr lang="pl-PL" altLang="en-US" sz="2400" i="1" dirty="0" smtClean="0"/>
              <a:t>, and </a:t>
            </a:r>
            <a:r>
              <a:rPr lang="pl-PL" altLang="en-US" sz="2400" i="1" dirty="0" err="1" smtClean="0"/>
              <a:t>yet</a:t>
            </a:r>
            <a:r>
              <a:rPr lang="pl-PL" altLang="en-US" sz="2400" i="1" dirty="0" smtClean="0"/>
              <a:t> </a:t>
            </a:r>
            <a:r>
              <a:rPr lang="pl-PL" altLang="en-US" sz="2400" i="1" dirty="0" err="1" smtClean="0"/>
              <a:t>very</a:t>
            </a:r>
            <a:r>
              <a:rPr lang="pl-PL" altLang="en-US" sz="2400" i="1" dirty="0" smtClean="0"/>
              <a:t> </a:t>
            </a:r>
            <a:r>
              <a:rPr lang="pl-PL" altLang="en-US" sz="2400" i="1" dirty="0" err="1" smtClean="0"/>
              <a:t>few</a:t>
            </a:r>
            <a:r>
              <a:rPr lang="pl-PL" altLang="en-US" sz="2400" i="1" dirty="0" smtClean="0"/>
              <a:t> do.”</a:t>
            </a:r>
          </a:p>
          <a:p>
            <a:pPr eaLnBrk="1" hangingPunct="1">
              <a:lnSpc>
                <a:spcPct val="80000"/>
              </a:lnSpc>
            </a:pPr>
            <a:r>
              <a:rPr lang="pl-PL" altLang="en-US" sz="2400" dirty="0" smtClean="0"/>
              <a:t>                     		Milton Friedman</a:t>
            </a:r>
            <a:br>
              <a:rPr lang="pl-PL" altLang="en-US" sz="2400" dirty="0" smtClean="0"/>
            </a:br>
            <a:endParaRPr lang="pl-PL" altLang="en-US" sz="2400" dirty="0" smtClean="0"/>
          </a:p>
          <a:p>
            <a:pPr algn="r" eaLnBrk="1" hangingPunct="1">
              <a:lnSpc>
                <a:spcPct val="80000"/>
              </a:lnSpc>
            </a:pPr>
            <a:r>
              <a:rPr lang="pl-PL" altLang="en-US" sz="1600" dirty="0" err="1" smtClean="0"/>
              <a:t>Quoted</a:t>
            </a:r>
            <a:r>
              <a:rPr lang="pl-PL" altLang="en-US" sz="1600" dirty="0" smtClean="0"/>
              <a:t> in interview, </a:t>
            </a:r>
            <a:r>
              <a:rPr lang="pl-PL" altLang="en-US" sz="1600" i="1" dirty="0" err="1" smtClean="0"/>
              <a:t>Lives</a:t>
            </a:r>
            <a:r>
              <a:rPr lang="pl-PL" altLang="en-US" sz="1600" i="1" dirty="0" smtClean="0"/>
              <a:t> of the </a:t>
            </a:r>
            <a:r>
              <a:rPr lang="pl-PL" altLang="en-US" sz="1600" i="1" dirty="0" err="1" smtClean="0"/>
              <a:t>Laureates</a:t>
            </a:r>
            <a:r>
              <a:rPr lang="pl-PL" altLang="en-US" sz="1600" dirty="0" smtClean="0"/>
              <a:t>, William </a:t>
            </a:r>
            <a:r>
              <a:rPr lang="pl-PL" altLang="en-US" sz="1600" dirty="0" err="1" smtClean="0"/>
              <a:t>Breit</a:t>
            </a:r>
            <a:r>
              <a:rPr lang="pl-PL" altLang="en-US" sz="1600" dirty="0" smtClean="0"/>
              <a:t> and Roger W. Spencer, </a:t>
            </a:r>
            <a:r>
              <a:rPr lang="pl-PL" altLang="en-US" sz="1600" dirty="0" err="1" smtClean="0"/>
              <a:t>eds</a:t>
            </a:r>
            <a:r>
              <a:rPr lang="pl-PL" altLang="en-US" sz="1600" dirty="0" smtClean="0"/>
              <a:t>. (Cambridge, Mass.: MIT Press, 1986), p.91.</a:t>
            </a:r>
            <a:br>
              <a:rPr lang="pl-PL" altLang="en-US" sz="1600" dirty="0" smtClean="0"/>
            </a:br>
            <a:endParaRPr lang="pl-PL" altLang="en-US" sz="1600" dirty="0" smtClean="0"/>
          </a:p>
        </p:txBody>
      </p:sp>
      <p:sp>
        <p:nvSpPr>
          <p:cNvPr id="4" name="Rectangle 8"/>
          <p:cNvSpPr txBox="1">
            <a:spLocks noChangeArrowheads="1"/>
          </p:cNvSpPr>
          <p:nvPr/>
        </p:nvSpPr>
        <p:spPr bwMode="auto">
          <a:xfrm>
            <a:off x="5004048" y="75728"/>
            <a:ext cx="3960440" cy="1841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folHlink"/>
              </a:buClr>
              <a:buSzPct val="60000"/>
              <a:buFont typeface="Wingdings" pitchFamily="2" charset="2"/>
              <a:buNone/>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algn="r"/>
            <a:r>
              <a:rPr lang="en-GB" sz="1600" kern="0" dirty="0" smtClean="0"/>
              <a:t>Witold Kwasnicki</a:t>
            </a:r>
            <a:endParaRPr lang="pl-PL" sz="1600" kern="0" dirty="0" smtClean="0"/>
          </a:p>
          <a:p>
            <a:pPr algn="r"/>
            <a:r>
              <a:rPr lang="en-GB" sz="1600" kern="0" dirty="0" smtClean="0"/>
              <a:t>Institute of Economic Sciences</a:t>
            </a:r>
            <a:endParaRPr lang="pl-PL" sz="1600" kern="0" dirty="0" smtClean="0"/>
          </a:p>
          <a:p>
            <a:pPr algn="r"/>
            <a:r>
              <a:rPr lang="en-GB" sz="1600" kern="0" dirty="0" smtClean="0"/>
              <a:t>University</a:t>
            </a:r>
            <a:r>
              <a:rPr lang="pl-PL" sz="1600" kern="0" dirty="0" smtClean="0"/>
              <a:t> of </a:t>
            </a:r>
            <a:r>
              <a:rPr lang="en-GB" sz="1600" kern="0" dirty="0" smtClean="0"/>
              <a:t>Wroclaw</a:t>
            </a:r>
            <a:r>
              <a:rPr lang="en-GB" sz="1600" kern="0" dirty="0"/>
              <a:t>, </a:t>
            </a:r>
            <a:r>
              <a:rPr lang="en-GB" sz="1600" kern="0" dirty="0" smtClean="0"/>
              <a:t>Poland</a:t>
            </a:r>
            <a:endParaRPr lang="pl-PL" sz="1600" kern="0" dirty="0" smtClean="0"/>
          </a:p>
          <a:p>
            <a:pPr algn="r"/>
            <a:r>
              <a:rPr lang="en-GB" sz="1600" kern="0" dirty="0" smtClean="0"/>
              <a:t>e-mail: </a:t>
            </a:r>
            <a:r>
              <a:rPr lang="pl-PL" sz="1600" kern="0" dirty="0" smtClean="0">
                <a:hlinkClick r:id="rId3"/>
              </a:rPr>
              <a:t>witold.</a:t>
            </a:r>
            <a:r>
              <a:rPr lang="en-GB" sz="1600" u="sng" kern="0" dirty="0" err="1" smtClean="0">
                <a:hlinkClick r:id="rId3"/>
              </a:rPr>
              <a:t>kwasnicki</a:t>
            </a:r>
            <a:r>
              <a:rPr lang="en-GB" sz="1600" u="sng" kern="0" dirty="0" smtClean="0">
                <a:hlinkClick r:id="rId3"/>
              </a:rPr>
              <a:t>@</a:t>
            </a:r>
            <a:r>
              <a:rPr lang="pl-PL" sz="1600" u="sng" kern="0" dirty="0" smtClean="0">
                <a:hlinkClick r:id="rId3"/>
              </a:rPr>
              <a:t>uwr.edu</a:t>
            </a:r>
            <a:r>
              <a:rPr lang="en-GB" sz="1600" u="sng" kern="0" dirty="0" smtClean="0">
                <a:hlinkClick r:id="rId3"/>
              </a:rPr>
              <a:t>.</a:t>
            </a:r>
            <a:r>
              <a:rPr lang="en-GB" sz="1600" u="sng" kern="0" dirty="0" err="1" smtClean="0">
                <a:hlinkClick r:id="rId3"/>
              </a:rPr>
              <a:t>pl</a:t>
            </a:r>
            <a:endParaRPr lang="pl-PL" sz="1600" u="sng" kern="0" dirty="0" smtClean="0"/>
          </a:p>
          <a:p>
            <a:pPr algn="r"/>
            <a:r>
              <a:rPr lang="en-GB" sz="1600" u="sng" kern="0" dirty="0" smtClean="0">
                <a:hlinkClick r:id="rId4"/>
              </a:rPr>
              <a:t>http://kwasnicki.prawo.uni.wroc.pl/</a:t>
            </a:r>
            <a:endParaRPr lang="pl-PL" sz="1600" u="sng" kern="0" smtClean="0"/>
          </a:p>
          <a:p>
            <a:pPr algn="r"/>
            <a:endParaRPr lang="en-GB" sz="1600" kern="0" dirty="0" smtClean="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grpId="0" nodeType="withEffect">
                                  <p:stCondLst>
                                    <p:cond delay="0"/>
                                  </p:stCondLst>
                                  <p:childTnLst>
                                    <p:set>
                                      <p:cBhvr>
                                        <p:cTn id="6" dur="1" fill="hold">
                                          <p:stCondLst>
                                            <p:cond delay="0"/>
                                          </p:stCondLst>
                                        </p:cTn>
                                        <p:tgtEl>
                                          <p:spTgt spid="190469"/>
                                        </p:tgtEl>
                                        <p:attrNameLst>
                                          <p:attrName>style.visibility</p:attrName>
                                        </p:attrNameLst>
                                      </p:cBhvr>
                                      <p:to>
                                        <p:strVal val="visible"/>
                                      </p:to>
                                    </p:set>
                                    <p:animEffect transition="in" filter="fade">
                                      <p:cBhvr>
                                        <p:cTn id="7" dur="1000"/>
                                        <p:tgtEl>
                                          <p:spTgt spid="190469"/>
                                        </p:tgtEl>
                                      </p:cBhvr>
                                    </p:animEffect>
                                    <p:anim calcmode="lin" valueType="num">
                                      <p:cBhvr>
                                        <p:cTn id="8" dur="1000" fill="hold"/>
                                        <p:tgtEl>
                                          <p:spTgt spid="190469"/>
                                        </p:tgtEl>
                                        <p:attrNameLst>
                                          <p:attrName>ppt_x</p:attrName>
                                        </p:attrNameLst>
                                      </p:cBhvr>
                                      <p:tavLst>
                                        <p:tav tm="0">
                                          <p:val>
                                            <p:strVal val="#ppt_x"/>
                                          </p:val>
                                        </p:tav>
                                        <p:tav tm="100000">
                                          <p:val>
                                            <p:strVal val="#ppt_x"/>
                                          </p:val>
                                        </p:tav>
                                      </p:tavLst>
                                    </p:anim>
                                    <p:anim calcmode="lin" valueType="num">
                                      <p:cBhvr>
                                        <p:cTn id="9" dur="898" decel="100000" fill="hold"/>
                                        <p:tgtEl>
                                          <p:spTgt spid="190469"/>
                                        </p:tgtEl>
                                        <p:attrNameLst>
                                          <p:attrName>ppt_y</p:attrName>
                                        </p:attrNameLst>
                                      </p:cBhvr>
                                      <p:tavLst>
                                        <p:tav tm="0">
                                          <p:val>
                                            <p:strVal val="#ppt_y+1"/>
                                          </p:val>
                                        </p:tav>
                                        <p:tav tm="100000">
                                          <p:val>
                                            <p:strVal val="#ppt_y-.03"/>
                                          </p:val>
                                        </p:tav>
                                      </p:tavLst>
                                    </p:anim>
                                    <p:anim calcmode="lin" valueType="num">
                                      <p:cBhvr>
                                        <p:cTn id="10" dur="100" accel="100000" fill="hold">
                                          <p:stCondLst>
                                            <p:cond delay="898"/>
                                          </p:stCondLst>
                                        </p:cTn>
                                        <p:tgtEl>
                                          <p:spTgt spid="190469"/>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190470">
                                            <p:txEl>
                                              <p:pRg st="0" end="0"/>
                                            </p:txEl>
                                          </p:spTgt>
                                        </p:tgtEl>
                                        <p:attrNameLst>
                                          <p:attrName>style.visibility</p:attrName>
                                        </p:attrNameLst>
                                      </p:cBhvr>
                                      <p:to>
                                        <p:strVal val="visible"/>
                                      </p:to>
                                    </p:set>
                                    <p:animEffect transition="in" filter="fade">
                                      <p:cBhvr>
                                        <p:cTn id="15" dur="1000"/>
                                        <p:tgtEl>
                                          <p:spTgt spid="190470">
                                            <p:txEl>
                                              <p:pRg st="0" end="0"/>
                                            </p:txEl>
                                          </p:spTgt>
                                        </p:tgtEl>
                                      </p:cBhvr>
                                    </p:animEffect>
                                    <p:anim calcmode="lin" valueType="num">
                                      <p:cBhvr>
                                        <p:cTn id="16" dur="1000" fill="hold"/>
                                        <p:tgtEl>
                                          <p:spTgt spid="190470">
                                            <p:txEl>
                                              <p:pRg st="0" end="0"/>
                                            </p:txEl>
                                          </p:spTgt>
                                        </p:tgtEl>
                                        <p:attrNameLst>
                                          <p:attrName>ppt_x</p:attrName>
                                        </p:attrNameLst>
                                      </p:cBhvr>
                                      <p:tavLst>
                                        <p:tav tm="0">
                                          <p:val>
                                            <p:strVal val="#ppt_x"/>
                                          </p:val>
                                        </p:tav>
                                        <p:tav tm="100000">
                                          <p:val>
                                            <p:strVal val="#ppt_x"/>
                                          </p:val>
                                        </p:tav>
                                      </p:tavLst>
                                    </p:anim>
                                    <p:anim calcmode="lin" valueType="num">
                                      <p:cBhvr>
                                        <p:cTn id="17" dur="898" decel="100000" fill="hold"/>
                                        <p:tgtEl>
                                          <p:spTgt spid="190470">
                                            <p:txEl>
                                              <p:pRg st="0" end="0"/>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898"/>
                                          </p:stCondLst>
                                        </p:cTn>
                                        <p:tgtEl>
                                          <p:spTgt spid="190470">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7" presetClass="entr" presetSubtype="0" fill="hold" grpId="0" nodeType="clickEffect">
                                  <p:stCondLst>
                                    <p:cond delay="0"/>
                                  </p:stCondLst>
                                  <p:childTnLst>
                                    <p:set>
                                      <p:cBhvr>
                                        <p:cTn id="22" dur="1" fill="hold">
                                          <p:stCondLst>
                                            <p:cond delay="0"/>
                                          </p:stCondLst>
                                        </p:cTn>
                                        <p:tgtEl>
                                          <p:spTgt spid="190470">
                                            <p:txEl>
                                              <p:pRg st="1" end="1"/>
                                            </p:txEl>
                                          </p:spTgt>
                                        </p:tgtEl>
                                        <p:attrNameLst>
                                          <p:attrName>style.visibility</p:attrName>
                                        </p:attrNameLst>
                                      </p:cBhvr>
                                      <p:to>
                                        <p:strVal val="visible"/>
                                      </p:to>
                                    </p:set>
                                    <p:animEffect transition="in" filter="fade">
                                      <p:cBhvr>
                                        <p:cTn id="23" dur="1000"/>
                                        <p:tgtEl>
                                          <p:spTgt spid="190470">
                                            <p:txEl>
                                              <p:pRg st="1" end="1"/>
                                            </p:txEl>
                                          </p:spTgt>
                                        </p:tgtEl>
                                      </p:cBhvr>
                                    </p:animEffect>
                                    <p:anim calcmode="lin" valueType="num">
                                      <p:cBhvr>
                                        <p:cTn id="24" dur="1000" fill="hold"/>
                                        <p:tgtEl>
                                          <p:spTgt spid="190470">
                                            <p:txEl>
                                              <p:pRg st="1" end="1"/>
                                            </p:txEl>
                                          </p:spTgt>
                                        </p:tgtEl>
                                        <p:attrNameLst>
                                          <p:attrName>ppt_x</p:attrName>
                                        </p:attrNameLst>
                                      </p:cBhvr>
                                      <p:tavLst>
                                        <p:tav tm="0">
                                          <p:val>
                                            <p:strVal val="#ppt_x"/>
                                          </p:val>
                                        </p:tav>
                                        <p:tav tm="100000">
                                          <p:val>
                                            <p:strVal val="#ppt_x"/>
                                          </p:val>
                                        </p:tav>
                                      </p:tavLst>
                                    </p:anim>
                                    <p:anim calcmode="lin" valueType="num">
                                      <p:cBhvr>
                                        <p:cTn id="25" dur="898" decel="100000" fill="hold"/>
                                        <p:tgtEl>
                                          <p:spTgt spid="190470">
                                            <p:txEl>
                                              <p:pRg st="1" end="1"/>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898"/>
                                          </p:stCondLst>
                                        </p:cTn>
                                        <p:tgtEl>
                                          <p:spTgt spid="190470">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37" presetClass="entr" presetSubtype="0" fill="hold" grpId="0" nodeType="clickEffect">
                                  <p:stCondLst>
                                    <p:cond delay="0"/>
                                  </p:stCondLst>
                                  <p:childTnLst>
                                    <p:set>
                                      <p:cBhvr>
                                        <p:cTn id="30" dur="1" fill="hold">
                                          <p:stCondLst>
                                            <p:cond delay="0"/>
                                          </p:stCondLst>
                                        </p:cTn>
                                        <p:tgtEl>
                                          <p:spTgt spid="190470">
                                            <p:txEl>
                                              <p:pRg st="2" end="2"/>
                                            </p:txEl>
                                          </p:spTgt>
                                        </p:tgtEl>
                                        <p:attrNameLst>
                                          <p:attrName>style.visibility</p:attrName>
                                        </p:attrNameLst>
                                      </p:cBhvr>
                                      <p:to>
                                        <p:strVal val="visible"/>
                                      </p:to>
                                    </p:set>
                                    <p:animEffect transition="in" filter="fade">
                                      <p:cBhvr>
                                        <p:cTn id="31" dur="1000"/>
                                        <p:tgtEl>
                                          <p:spTgt spid="190470">
                                            <p:txEl>
                                              <p:pRg st="2" end="2"/>
                                            </p:txEl>
                                          </p:spTgt>
                                        </p:tgtEl>
                                      </p:cBhvr>
                                    </p:animEffect>
                                    <p:anim calcmode="lin" valueType="num">
                                      <p:cBhvr>
                                        <p:cTn id="32" dur="1000" fill="hold"/>
                                        <p:tgtEl>
                                          <p:spTgt spid="190470">
                                            <p:txEl>
                                              <p:pRg st="2" end="2"/>
                                            </p:txEl>
                                          </p:spTgt>
                                        </p:tgtEl>
                                        <p:attrNameLst>
                                          <p:attrName>ppt_x</p:attrName>
                                        </p:attrNameLst>
                                      </p:cBhvr>
                                      <p:tavLst>
                                        <p:tav tm="0">
                                          <p:val>
                                            <p:strVal val="#ppt_x"/>
                                          </p:val>
                                        </p:tav>
                                        <p:tav tm="100000">
                                          <p:val>
                                            <p:strVal val="#ppt_x"/>
                                          </p:val>
                                        </p:tav>
                                      </p:tavLst>
                                    </p:anim>
                                    <p:anim calcmode="lin" valueType="num">
                                      <p:cBhvr>
                                        <p:cTn id="33" dur="898" decel="100000" fill="hold"/>
                                        <p:tgtEl>
                                          <p:spTgt spid="190470">
                                            <p:txEl>
                                              <p:pRg st="2" end="2"/>
                                            </p:txEl>
                                          </p:spTgt>
                                        </p:tgtEl>
                                        <p:attrNameLst>
                                          <p:attrName>ppt_y</p:attrName>
                                        </p:attrNameLst>
                                      </p:cBhvr>
                                      <p:tavLst>
                                        <p:tav tm="0">
                                          <p:val>
                                            <p:strVal val="#ppt_y+1"/>
                                          </p:val>
                                        </p:tav>
                                        <p:tav tm="100000">
                                          <p:val>
                                            <p:strVal val="#ppt_y-.03"/>
                                          </p:val>
                                        </p:tav>
                                      </p:tavLst>
                                    </p:anim>
                                    <p:anim calcmode="lin" valueType="num">
                                      <p:cBhvr>
                                        <p:cTn id="34" dur="100" accel="100000" fill="hold">
                                          <p:stCondLst>
                                            <p:cond delay="898"/>
                                          </p:stCondLst>
                                        </p:cTn>
                                        <p:tgtEl>
                                          <p:spTgt spid="190470">
                                            <p:txEl>
                                              <p:pRg st="2" end="2"/>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9" grpId="0"/>
      <p:bldP spid="190470"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endParaRPr lang="pl-PL"/>
          </a:p>
        </p:txBody>
      </p:sp>
      <p:sp>
        <p:nvSpPr>
          <p:cNvPr id="3" name="Symbol zastępczy daty 2"/>
          <p:cNvSpPr>
            <a:spLocks noGrp="1"/>
          </p:cNvSpPr>
          <p:nvPr>
            <p:ph type="dt" sz="half" idx="10"/>
          </p:nvPr>
        </p:nvSpPr>
        <p:spPr/>
        <p:txBody>
          <a:bodyPr/>
          <a:lstStyle/>
          <a:p>
            <a:pPr>
              <a:defRPr/>
            </a:pPr>
            <a:r>
              <a:rPr lang="pl-PL" smtClean="0"/>
              <a:t>Witold Kwaśnicki (INE, UWr), Notatki do wykładów</a:t>
            </a:r>
            <a:endParaRPr lang="pl-PL"/>
          </a:p>
        </p:txBody>
      </p:sp>
      <p:pic>
        <p:nvPicPr>
          <p:cNvPr id="4" name="Obraz 3" descr="World-Poverty-Since-1820"/>
          <p:cNvPicPr/>
          <p:nvPr/>
        </p:nvPicPr>
        <p:blipFill>
          <a:blip r:embed="rId2">
            <a:extLst>
              <a:ext uri="{28A0092B-C50C-407E-A947-70E740481C1C}">
                <a14:useLocalDpi xmlns:a14="http://schemas.microsoft.com/office/drawing/2010/main" val="0"/>
              </a:ext>
            </a:extLst>
          </a:blip>
          <a:srcRect/>
          <a:stretch>
            <a:fillRect/>
          </a:stretch>
        </p:blipFill>
        <p:spPr bwMode="auto">
          <a:xfrm>
            <a:off x="0" y="116632"/>
            <a:ext cx="9036496" cy="6624736"/>
          </a:xfrm>
          <a:prstGeom prst="rect">
            <a:avLst/>
          </a:prstGeom>
          <a:noFill/>
          <a:ln>
            <a:noFill/>
          </a:ln>
        </p:spPr>
      </p:pic>
    </p:spTree>
    <p:extLst>
      <p:ext uri="{BB962C8B-B14F-4D97-AF65-F5344CB8AC3E}">
        <p14:creationId xmlns:p14="http://schemas.microsoft.com/office/powerpoint/2010/main" val="22772390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258888" y="188912"/>
            <a:ext cx="7577137" cy="719807"/>
          </a:xfrm>
        </p:spPr>
        <p:txBody>
          <a:bodyPr/>
          <a:lstStyle/>
          <a:p>
            <a:r>
              <a:rPr lang="pl-PL" dirty="0" smtClean="0"/>
              <a:t>Global </a:t>
            </a:r>
            <a:r>
              <a:rPr lang="pl-PL" dirty="0" err="1" smtClean="0"/>
              <a:t>poverty</a:t>
            </a:r>
            <a:r>
              <a:rPr lang="pl-PL" dirty="0" smtClean="0"/>
              <a:t> </a:t>
            </a:r>
            <a:r>
              <a:rPr lang="pl-PL" dirty="0" err="1" smtClean="0"/>
              <a:t>rate</a:t>
            </a:r>
            <a:r>
              <a:rPr lang="pl-PL" dirty="0" smtClean="0"/>
              <a:t> </a:t>
            </a:r>
            <a:br>
              <a:rPr lang="pl-PL" dirty="0" smtClean="0"/>
            </a:br>
            <a:r>
              <a:rPr lang="pl-PL" sz="2400" dirty="0" smtClean="0"/>
              <a:t>(</a:t>
            </a:r>
            <a:r>
              <a:rPr lang="pl-PL" sz="2400" dirty="0" err="1" smtClean="0"/>
              <a:t>official</a:t>
            </a:r>
            <a:r>
              <a:rPr lang="pl-PL" sz="2400" dirty="0" smtClean="0"/>
              <a:t> and </a:t>
            </a:r>
            <a:r>
              <a:rPr lang="pl-PL" sz="2400" dirty="0" err="1" smtClean="0"/>
              <a:t>baseline</a:t>
            </a:r>
            <a:r>
              <a:rPr lang="pl-PL" sz="2400" dirty="0" smtClean="0"/>
              <a:t> </a:t>
            </a:r>
            <a:r>
              <a:rPr lang="pl-PL" sz="2400" dirty="0" err="1" smtClean="0"/>
              <a:t>scenario</a:t>
            </a:r>
            <a:r>
              <a:rPr lang="pl-PL" sz="2400" dirty="0" smtClean="0"/>
              <a:t>, in </a:t>
            </a:r>
            <a:r>
              <a:rPr lang="pl-PL" sz="2400" dirty="0" err="1" smtClean="0"/>
              <a:t>percent</a:t>
            </a:r>
            <a:r>
              <a:rPr lang="pl-PL" sz="2400" dirty="0" smtClean="0"/>
              <a:t>)</a:t>
            </a:r>
            <a:endParaRPr lang="pl-PL" sz="2400" dirty="0"/>
          </a:p>
        </p:txBody>
      </p:sp>
      <p:pic>
        <p:nvPicPr>
          <p:cNvPr id="4" name="Obraz 3" descr="label"/>
          <p:cNvPicPr/>
          <p:nvPr/>
        </p:nvPicPr>
        <p:blipFill rotWithShape="1">
          <a:blip r:embed="rId2">
            <a:extLst>
              <a:ext uri="{28A0092B-C50C-407E-A947-70E740481C1C}">
                <a14:useLocalDpi xmlns:a14="http://schemas.microsoft.com/office/drawing/2010/main" val="0"/>
              </a:ext>
            </a:extLst>
          </a:blip>
          <a:srcRect l="-705" t="8553" r="705" b="34783"/>
          <a:stretch/>
        </p:blipFill>
        <p:spPr bwMode="auto">
          <a:xfrm>
            <a:off x="-180528" y="1412776"/>
            <a:ext cx="9324528" cy="4968552"/>
          </a:xfrm>
          <a:prstGeom prst="rect">
            <a:avLst/>
          </a:prstGeom>
          <a:noFill/>
          <a:ln>
            <a:noFill/>
          </a:ln>
        </p:spPr>
      </p:pic>
      <p:sp>
        <p:nvSpPr>
          <p:cNvPr id="5" name="Owal 4"/>
          <p:cNvSpPr/>
          <p:nvPr/>
        </p:nvSpPr>
        <p:spPr bwMode="auto">
          <a:xfrm>
            <a:off x="6084168" y="4941168"/>
            <a:ext cx="144016" cy="144016"/>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2400" b="0" i="0" u="none" strike="noStrike" cap="none" normalizeH="0" baseline="0" smtClean="0">
              <a:ln>
                <a:noFill/>
              </a:ln>
              <a:solidFill>
                <a:schemeClr val="tx1"/>
              </a:solidFill>
              <a:effectLst/>
              <a:latin typeface="Tahoma" charset="0"/>
            </a:endParaRPr>
          </a:p>
        </p:txBody>
      </p:sp>
    </p:spTree>
    <p:extLst>
      <p:ext uri="{BB962C8B-B14F-4D97-AF65-F5344CB8AC3E}">
        <p14:creationId xmlns:p14="http://schemas.microsoft.com/office/powerpoint/2010/main" val="24894152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Life </a:t>
            </a:r>
            <a:r>
              <a:rPr lang="pl-PL" dirty="0" err="1" smtClean="0"/>
              <a:t>expectancy</a:t>
            </a:r>
            <a:r>
              <a:rPr lang="pl-PL" dirty="0" smtClean="0"/>
              <a:t> </a:t>
            </a:r>
            <a:r>
              <a:rPr lang="pl-PL" dirty="0" err="1" smtClean="0"/>
              <a:t>at</a:t>
            </a:r>
            <a:r>
              <a:rPr lang="pl-PL" dirty="0" smtClean="0"/>
              <a:t> </a:t>
            </a:r>
            <a:r>
              <a:rPr lang="pl-PL" dirty="0" err="1" smtClean="0"/>
              <a:t>birth</a:t>
            </a:r>
            <a:r>
              <a:rPr lang="pl-PL" dirty="0" smtClean="0"/>
              <a:t> (West, the Rest)</a:t>
            </a:r>
            <a:endParaRPr lang="pl-PL" dirty="0"/>
          </a:p>
        </p:txBody>
      </p:sp>
      <p:pic>
        <p:nvPicPr>
          <p:cNvPr id="4" name="Obraz 3"/>
          <p:cNvPicPr/>
          <p:nvPr/>
        </p:nvPicPr>
        <p:blipFill rotWithShape="1">
          <a:blip r:embed="rId2"/>
          <a:srcRect t="13579" b="3323"/>
          <a:stretch/>
        </p:blipFill>
        <p:spPr>
          <a:xfrm>
            <a:off x="0" y="1340768"/>
            <a:ext cx="9144000" cy="4896544"/>
          </a:xfrm>
          <a:prstGeom prst="rect">
            <a:avLst/>
          </a:prstGeom>
        </p:spPr>
      </p:pic>
    </p:spTree>
    <p:extLst>
      <p:ext uri="{BB962C8B-B14F-4D97-AF65-F5344CB8AC3E}">
        <p14:creationId xmlns:p14="http://schemas.microsoft.com/office/powerpoint/2010/main" val="27697722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ytuł 1"/>
          <p:cNvSpPr>
            <a:spLocks noGrp="1"/>
          </p:cNvSpPr>
          <p:nvPr>
            <p:ph type="title"/>
          </p:nvPr>
        </p:nvSpPr>
        <p:spPr/>
        <p:txBody>
          <a:bodyPr/>
          <a:lstStyle/>
          <a:p>
            <a:r>
              <a:rPr lang="en-US" altLang="en-US" b="1" smtClean="0"/>
              <a:t>Human Action, Ludvig von Mises</a:t>
            </a:r>
            <a:endParaRPr lang="pl-PL" altLang="en-US" smtClean="0"/>
          </a:p>
        </p:txBody>
      </p:sp>
      <p:sp>
        <p:nvSpPr>
          <p:cNvPr id="24579" name="Symbol zastępczy zawartości 2"/>
          <p:cNvSpPr>
            <a:spLocks noGrp="1"/>
          </p:cNvSpPr>
          <p:nvPr>
            <p:ph idx="1"/>
          </p:nvPr>
        </p:nvSpPr>
        <p:spPr>
          <a:xfrm>
            <a:off x="250825" y="1052513"/>
            <a:ext cx="8704263" cy="5691187"/>
          </a:xfrm>
        </p:spPr>
        <p:txBody>
          <a:bodyPr/>
          <a:lstStyle/>
          <a:p>
            <a:r>
              <a:rPr lang="en-US" altLang="en-US" sz="2200" dirty="0" smtClean="0"/>
              <a:t>“</a:t>
            </a:r>
            <a:r>
              <a:rPr lang="en-US" altLang="en-US" sz="2200" dirty="0" smtClean="0">
                <a:solidFill>
                  <a:srgbClr val="FF0000"/>
                </a:solidFill>
              </a:rPr>
              <a:t>The natural sciences </a:t>
            </a:r>
            <a:r>
              <a:rPr lang="en-US" altLang="en-US" sz="2200" dirty="0" smtClean="0"/>
              <a:t>have achieved amazing results in the last two or three hundred years, and the practical utilization of these results has succeeded </a:t>
            </a:r>
            <a:r>
              <a:rPr lang="en-US" altLang="en-US" sz="2200" dirty="0" smtClean="0">
                <a:solidFill>
                  <a:srgbClr val="FF0000"/>
                </a:solidFill>
              </a:rPr>
              <a:t>in improving the general standard of living to an unprecedented extent</a:t>
            </a:r>
            <a:r>
              <a:rPr lang="en-US" altLang="en-US" sz="2200" dirty="0" smtClean="0"/>
              <a:t>. But, say these critics, </a:t>
            </a:r>
            <a:r>
              <a:rPr lang="en-US" altLang="en-US" sz="2200" dirty="0" smtClean="0">
                <a:solidFill>
                  <a:srgbClr val="FF0000"/>
                </a:solidFill>
              </a:rPr>
              <a:t>the social sciences</a:t>
            </a:r>
            <a:r>
              <a:rPr lang="en-US" altLang="en-US" sz="2200" dirty="0" smtClean="0"/>
              <a:t> have utterly </a:t>
            </a:r>
            <a:r>
              <a:rPr lang="en-US" altLang="en-US" sz="2200" dirty="0" smtClean="0">
                <a:solidFill>
                  <a:srgbClr val="FF0000"/>
                </a:solidFill>
              </a:rPr>
              <a:t>failed</a:t>
            </a:r>
            <a:r>
              <a:rPr lang="en-US" altLang="en-US" sz="2200" dirty="0" smtClean="0"/>
              <a:t> in the task of </a:t>
            </a:r>
            <a:r>
              <a:rPr lang="en-US" altLang="en-US" sz="2200" dirty="0" smtClean="0">
                <a:solidFill>
                  <a:srgbClr val="FF0000"/>
                </a:solidFill>
              </a:rPr>
              <a:t>rendering social conditions more satisfactory</a:t>
            </a:r>
            <a:r>
              <a:rPr lang="en-US" altLang="en-US" sz="2200" dirty="0" smtClean="0"/>
              <a:t>. </a:t>
            </a:r>
            <a:r>
              <a:rPr lang="pl-PL" altLang="en-US" sz="2200" dirty="0" smtClean="0"/>
              <a:t> … </a:t>
            </a:r>
            <a:r>
              <a:rPr lang="en-US" altLang="en-US" sz="2200" dirty="0" smtClean="0"/>
              <a:t>These grumblers do not realize that the </a:t>
            </a:r>
            <a:r>
              <a:rPr lang="en-US" altLang="en-US" sz="2200" dirty="0" smtClean="0">
                <a:solidFill>
                  <a:srgbClr val="FF0000"/>
                </a:solidFill>
              </a:rPr>
              <a:t>tremendous progress of technological methods of production</a:t>
            </a:r>
            <a:r>
              <a:rPr lang="en-US" altLang="en-US" sz="2200" dirty="0" smtClean="0"/>
              <a:t> and the resulting increase in wealth and welfare were feasible only </a:t>
            </a:r>
            <a:r>
              <a:rPr lang="en-US" altLang="en-US" sz="2200" dirty="0" smtClean="0">
                <a:solidFill>
                  <a:srgbClr val="FF0000"/>
                </a:solidFill>
              </a:rPr>
              <a:t>through the pursuit of those </a:t>
            </a:r>
            <a:r>
              <a:rPr lang="en-US" altLang="en-US" sz="2200" b="1" dirty="0" smtClean="0">
                <a:solidFill>
                  <a:srgbClr val="FF0000"/>
                </a:solidFill>
              </a:rPr>
              <a:t>liberal policies </a:t>
            </a:r>
            <a:r>
              <a:rPr lang="en-US" altLang="en-US" sz="2200" dirty="0" smtClean="0"/>
              <a:t>which were the practical application of the teachings of economics. </a:t>
            </a:r>
            <a:r>
              <a:rPr lang="pl-PL" altLang="en-US" sz="2200" dirty="0" smtClean="0"/>
              <a:t> … </a:t>
            </a:r>
            <a:r>
              <a:rPr lang="en-US" altLang="en-US" sz="2200" dirty="0" smtClean="0"/>
              <a:t>What is commonly called the “industrial revolution” was an offspring of the ideological revolution brought about by the doctrines of the economists. </a:t>
            </a:r>
            <a:r>
              <a:rPr lang="pl-PL" altLang="en-US" sz="2200" dirty="0" smtClean="0"/>
              <a:t> … </a:t>
            </a:r>
            <a:r>
              <a:rPr lang="en-US" altLang="en-US" sz="2200" dirty="0" smtClean="0"/>
              <a:t>What is wrong with our age is precisely </a:t>
            </a:r>
            <a:r>
              <a:rPr lang="en-US" altLang="en-US" sz="2200" dirty="0" smtClean="0">
                <a:solidFill>
                  <a:srgbClr val="FF0000"/>
                </a:solidFill>
              </a:rPr>
              <a:t>the widespread ignorance of the role which these policies of </a:t>
            </a:r>
            <a:r>
              <a:rPr lang="en-US" altLang="en-US" sz="2200" b="1" dirty="0" smtClean="0">
                <a:solidFill>
                  <a:srgbClr val="FF0000"/>
                </a:solidFill>
              </a:rPr>
              <a:t>economic freedom </a:t>
            </a:r>
            <a:r>
              <a:rPr lang="en-US" altLang="en-US" sz="2200" dirty="0" smtClean="0">
                <a:solidFill>
                  <a:srgbClr val="FF0000"/>
                </a:solidFill>
              </a:rPr>
              <a:t>played in the technological evolution </a:t>
            </a:r>
            <a:r>
              <a:rPr lang="en-US" altLang="en-US" sz="2200" dirty="0" smtClean="0"/>
              <a:t>of the last two hundred years. </a:t>
            </a:r>
            <a:r>
              <a:rPr lang="pl-PL" altLang="en-US" sz="2200" dirty="0" smtClean="0"/>
              <a:t> …”</a:t>
            </a:r>
          </a:p>
        </p:txBody>
      </p:sp>
      <p:sp>
        <p:nvSpPr>
          <p:cNvPr id="24580" name="Symbol zastępczy daty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pl-PL" altLang="en-US" sz="1200" smtClean="0">
                <a:solidFill>
                  <a:schemeClr val="tx2"/>
                </a:solidFill>
              </a:rPr>
              <a:t>Witold Kwaśnicki (INE, UWr), Notatki do wykładów</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z="4000" dirty="0" err="1"/>
              <a:t>Fundamental</a:t>
            </a:r>
            <a:r>
              <a:rPr lang="pl-PL" sz="4000" dirty="0"/>
              <a:t> </a:t>
            </a:r>
            <a:r>
              <a:rPr lang="pl-PL" sz="4000" dirty="0" err="1"/>
              <a:t>Concepts</a:t>
            </a:r>
            <a:endParaRPr lang="pl-PL" sz="4000" dirty="0"/>
          </a:p>
        </p:txBody>
      </p:sp>
      <p:sp>
        <p:nvSpPr>
          <p:cNvPr id="3" name="Symbol zastępczy zawartości 2"/>
          <p:cNvSpPr>
            <a:spLocks noGrp="1"/>
          </p:cNvSpPr>
          <p:nvPr>
            <p:ph idx="1"/>
          </p:nvPr>
        </p:nvSpPr>
        <p:spPr>
          <a:xfrm>
            <a:off x="971600" y="1125538"/>
            <a:ext cx="7983488" cy="5618162"/>
          </a:xfrm>
        </p:spPr>
        <p:txBody>
          <a:bodyPr/>
          <a:lstStyle/>
          <a:p>
            <a:r>
              <a:rPr lang="en-US" sz="3600" dirty="0"/>
              <a:t>Individual Action </a:t>
            </a:r>
            <a:endParaRPr lang="pl-PL" sz="3600" dirty="0" smtClean="0"/>
          </a:p>
          <a:p>
            <a:r>
              <a:rPr lang="en-US" sz="3600" dirty="0" smtClean="0"/>
              <a:t>Scarcity</a:t>
            </a:r>
            <a:endParaRPr lang="pl-PL" sz="3600" dirty="0" smtClean="0"/>
          </a:p>
          <a:p>
            <a:r>
              <a:rPr lang="pl-PL" sz="3600" dirty="0" smtClean="0"/>
              <a:t>Choice</a:t>
            </a:r>
          </a:p>
          <a:p>
            <a:r>
              <a:rPr lang="pl-PL" sz="3600" dirty="0" err="1" smtClean="0"/>
              <a:t>Subjective</a:t>
            </a:r>
            <a:r>
              <a:rPr lang="pl-PL" sz="3600" dirty="0" smtClean="0"/>
              <a:t> </a:t>
            </a:r>
            <a:r>
              <a:rPr lang="pl-PL" sz="3600" dirty="0" err="1" smtClean="0"/>
              <a:t>value</a:t>
            </a:r>
            <a:endParaRPr lang="en-US" sz="3600" dirty="0"/>
          </a:p>
          <a:p>
            <a:r>
              <a:rPr lang="en-US" sz="3600" dirty="0" smtClean="0"/>
              <a:t>Tradeoffs </a:t>
            </a:r>
            <a:r>
              <a:rPr lang="en-US" sz="3600" dirty="0"/>
              <a:t>and Opportunity Costs </a:t>
            </a:r>
          </a:p>
          <a:p>
            <a:r>
              <a:rPr lang="en-US" sz="3600" dirty="0" smtClean="0"/>
              <a:t>Incentives</a:t>
            </a:r>
            <a:endParaRPr lang="pl-PL" sz="3600" dirty="0"/>
          </a:p>
        </p:txBody>
      </p:sp>
      <p:sp>
        <p:nvSpPr>
          <p:cNvPr id="4" name="Symbol zastępczy daty 3"/>
          <p:cNvSpPr>
            <a:spLocks noGrp="1"/>
          </p:cNvSpPr>
          <p:nvPr>
            <p:ph type="dt" sz="half" idx="10"/>
          </p:nvPr>
        </p:nvSpPr>
        <p:spPr/>
        <p:txBody>
          <a:bodyPr/>
          <a:lstStyle/>
          <a:p>
            <a:pPr>
              <a:defRPr/>
            </a:pPr>
            <a:r>
              <a:rPr lang="pl-PL" smtClean="0"/>
              <a:t>Witold Kwaśnicki (INE, UWr), Notatki do wykładów</a:t>
            </a:r>
            <a:endParaRPr lang="pl-PL"/>
          </a:p>
        </p:txBody>
      </p:sp>
    </p:spTree>
    <p:extLst>
      <p:ext uri="{BB962C8B-B14F-4D97-AF65-F5344CB8AC3E}">
        <p14:creationId xmlns:p14="http://schemas.microsoft.com/office/powerpoint/2010/main" val="5230302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Symbol zastępczy daty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pl-PL" altLang="en-US" sz="1200" smtClean="0">
                <a:solidFill>
                  <a:schemeClr val="tx2"/>
                </a:solidFill>
              </a:rPr>
              <a:t>Witold Kwaśnicki (INE, UWr), Notatki do wykładów</a:t>
            </a:r>
          </a:p>
        </p:txBody>
      </p:sp>
      <p:sp>
        <p:nvSpPr>
          <p:cNvPr id="310274" name="Rectangle 2"/>
          <p:cNvSpPr>
            <a:spLocks noGrp="1" noChangeArrowheads="1"/>
          </p:cNvSpPr>
          <p:nvPr>
            <p:ph type="title"/>
          </p:nvPr>
        </p:nvSpPr>
        <p:spPr/>
        <p:txBody>
          <a:bodyPr/>
          <a:lstStyle/>
          <a:p>
            <a:pPr eaLnBrk="1" hangingPunct="1"/>
            <a:r>
              <a:rPr lang="pl-PL" altLang="en-US" sz="3400" smtClean="0">
                <a:solidFill>
                  <a:schemeClr val="hlink"/>
                </a:solidFill>
              </a:rPr>
              <a:t>!</a:t>
            </a:r>
          </a:p>
        </p:txBody>
      </p:sp>
      <p:sp>
        <p:nvSpPr>
          <p:cNvPr id="310275" name="Rectangle 3"/>
          <p:cNvSpPr>
            <a:spLocks noGrp="1" noChangeArrowheads="1"/>
          </p:cNvSpPr>
          <p:nvPr>
            <p:ph type="body" idx="1"/>
          </p:nvPr>
        </p:nvSpPr>
        <p:spPr/>
        <p:txBody>
          <a:bodyPr/>
          <a:lstStyle/>
          <a:p>
            <a:pPr eaLnBrk="1" hangingPunct="1">
              <a:lnSpc>
                <a:spcPct val="80000"/>
              </a:lnSpc>
            </a:pPr>
            <a:r>
              <a:rPr lang="en-GB" altLang="en-US" sz="2800" b="1" dirty="0" smtClean="0"/>
              <a:t>unlimited human desire (unlimited human needs to be fulfilled) vs. limited resources (scar</a:t>
            </a:r>
            <a:r>
              <a:rPr lang="pl-PL" altLang="en-US" sz="2800" b="1" dirty="0" smtClean="0"/>
              <a:t>ce</a:t>
            </a:r>
            <a:r>
              <a:rPr lang="en-GB" altLang="en-US" sz="2800" b="1" dirty="0" smtClean="0"/>
              <a:t> resources). </a:t>
            </a:r>
          </a:p>
          <a:p>
            <a:pPr eaLnBrk="1" hangingPunct="1">
              <a:lnSpc>
                <a:spcPct val="80000"/>
              </a:lnSpc>
            </a:pPr>
            <a:r>
              <a:rPr lang="en-GB" altLang="en-US" sz="2800" dirty="0" smtClean="0"/>
              <a:t>resources:</a:t>
            </a:r>
          </a:p>
          <a:p>
            <a:pPr lvl="1" eaLnBrk="1" hangingPunct="1">
              <a:lnSpc>
                <a:spcPct val="80000"/>
              </a:lnSpc>
            </a:pPr>
            <a:r>
              <a:rPr lang="en-GB" altLang="en-US" sz="2400" dirty="0" smtClean="0"/>
              <a:t>material (natural: coal, water, forest, …)</a:t>
            </a:r>
          </a:p>
          <a:p>
            <a:pPr lvl="1" eaLnBrk="1" hangingPunct="1">
              <a:lnSpc>
                <a:spcPct val="80000"/>
              </a:lnSpc>
            </a:pPr>
            <a:r>
              <a:rPr lang="en-US" altLang="en-US" sz="2400" dirty="0" smtClean="0"/>
              <a:t>artificial (artefacts); (raw materials, tools, machines, food, cloths, flats, transport means, …)</a:t>
            </a:r>
          </a:p>
          <a:p>
            <a:pPr lvl="1" eaLnBrk="1" hangingPunct="1">
              <a:lnSpc>
                <a:spcPct val="80000"/>
              </a:lnSpc>
            </a:pPr>
            <a:r>
              <a:rPr lang="en-US" altLang="en-US" sz="2400" dirty="0" smtClean="0"/>
              <a:t>human resources (human knowledge, practical knowledge, experience, theoretical knowledge). </a:t>
            </a:r>
          </a:p>
          <a:p>
            <a:pPr lvl="1" eaLnBrk="1" hangingPunct="1">
              <a:lnSpc>
                <a:spcPct val="80000"/>
              </a:lnSpc>
            </a:pPr>
            <a:endParaRPr lang="en-US" altLang="en-US" sz="2400" dirty="0" smtClean="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grpId="0" nodeType="withEffect">
                                  <p:stCondLst>
                                    <p:cond delay="0"/>
                                  </p:stCondLst>
                                  <p:childTnLst>
                                    <p:set>
                                      <p:cBhvr>
                                        <p:cTn id="6" dur="1" fill="hold">
                                          <p:stCondLst>
                                            <p:cond delay="0"/>
                                          </p:stCondLst>
                                        </p:cTn>
                                        <p:tgtEl>
                                          <p:spTgt spid="310274"/>
                                        </p:tgtEl>
                                        <p:attrNameLst>
                                          <p:attrName>style.visibility</p:attrName>
                                        </p:attrNameLst>
                                      </p:cBhvr>
                                      <p:to>
                                        <p:strVal val="visible"/>
                                      </p:to>
                                    </p:set>
                                    <p:animEffect transition="in" filter="fade">
                                      <p:cBhvr>
                                        <p:cTn id="7" dur="1000"/>
                                        <p:tgtEl>
                                          <p:spTgt spid="310274"/>
                                        </p:tgtEl>
                                      </p:cBhvr>
                                    </p:animEffect>
                                    <p:anim calcmode="lin" valueType="num">
                                      <p:cBhvr>
                                        <p:cTn id="8" dur="1000" fill="hold"/>
                                        <p:tgtEl>
                                          <p:spTgt spid="310274"/>
                                        </p:tgtEl>
                                        <p:attrNameLst>
                                          <p:attrName>ppt_x</p:attrName>
                                        </p:attrNameLst>
                                      </p:cBhvr>
                                      <p:tavLst>
                                        <p:tav tm="0">
                                          <p:val>
                                            <p:strVal val="#ppt_x"/>
                                          </p:val>
                                        </p:tav>
                                        <p:tav tm="100000">
                                          <p:val>
                                            <p:strVal val="#ppt_x"/>
                                          </p:val>
                                        </p:tav>
                                      </p:tavLst>
                                    </p:anim>
                                    <p:anim calcmode="lin" valueType="num">
                                      <p:cBhvr>
                                        <p:cTn id="9" dur="898" decel="100000" fill="hold"/>
                                        <p:tgtEl>
                                          <p:spTgt spid="310274"/>
                                        </p:tgtEl>
                                        <p:attrNameLst>
                                          <p:attrName>ppt_y</p:attrName>
                                        </p:attrNameLst>
                                      </p:cBhvr>
                                      <p:tavLst>
                                        <p:tav tm="0">
                                          <p:val>
                                            <p:strVal val="#ppt_y+1"/>
                                          </p:val>
                                        </p:tav>
                                        <p:tav tm="100000">
                                          <p:val>
                                            <p:strVal val="#ppt_y-.03"/>
                                          </p:val>
                                        </p:tav>
                                      </p:tavLst>
                                    </p:anim>
                                    <p:anim calcmode="lin" valueType="num">
                                      <p:cBhvr>
                                        <p:cTn id="10" dur="100" accel="100000" fill="hold">
                                          <p:stCondLst>
                                            <p:cond delay="898"/>
                                          </p:stCondLst>
                                        </p:cTn>
                                        <p:tgtEl>
                                          <p:spTgt spid="310274"/>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310275">
                                            <p:txEl>
                                              <p:pRg st="0" end="0"/>
                                            </p:txEl>
                                          </p:spTgt>
                                        </p:tgtEl>
                                        <p:attrNameLst>
                                          <p:attrName>style.visibility</p:attrName>
                                        </p:attrNameLst>
                                      </p:cBhvr>
                                      <p:to>
                                        <p:strVal val="visible"/>
                                      </p:to>
                                    </p:set>
                                    <p:animEffect transition="in" filter="fade">
                                      <p:cBhvr>
                                        <p:cTn id="15" dur="1000"/>
                                        <p:tgtEl>
                                          <p:spTgt spid="310275">
                                            <p:txEl>
                                              <p:pRg st="0" end="0"/>
                                            </p:txEl>
                                          </p:spTgt>
                                        </p:tgtEl>
                                      </p:cBhvr>
                                    </p:animEffect>
                                    <p:anim calcmode="lin" valueType="num">
                                      <p:cBhvr>
                                        <p:cTn id="16" dur="1000" fill="hold"/>
                                        <p:tgtEl>
                                          <p:spTgt spid="310275">
                                            <p:txEl>
                                              <p:pRg st="0" end="0"/>
                                            </p:txEl>
                                          </p:spTgt>
                                        </p:tgtEl>
                                        <p:attrNameLst>
                                          <p:attrName>ppt_x</p:attrName>
                                        </p:attrNameLst>
                                      </p:cBhvr>
                                      <p:tavLst>
                                        <p:tav tm="0">
                                          <p:val>
                                            <p:strVal val="#ppt_x"/>
                                          </p:val>
                                        </p:tav>
                                        <p:tav tm="100000">
                                          <p:val>
                                            <p:strVal val="#ppt_x"/>
                                          </p:val>
                                        </p:tav>
                                      </p:tavLst>
                                    </p:anim>
                                    <p:anim calcmode="lin" valueType="num">
                                      <p:cBhvr>
                                        <p:cTn id="17" dur="898" decel="100000" fill="hold"/>
                                        <p:tgtEl>
                                          <p:spTgt spid="310275">
                                            <p:txEl>
                                              <p:pRg st="0" end="0"/>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898"/>
                                          </p:stCondLst>
                                        </p:cTn>
                                        <p:tgtEl>
                                          <p:spTgt spid="310275">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7" presetClass="entr" presetSubtype="0" fill="hold" grpId="0" nodeType="clickEffect">
                                  <p:stCondLst>
                                    <p:cond delay="0"/>
                                  </p:stCondLst>
                                  <p:childTnLst>
                                    <p:set>
                                      <p:cBhvr>
                                        <p:cTn id="22" dur="1" fill="hold">
                                          <p:stCondLst>
                                            <p:cond delay="0"/>
                                          </p:stCondLst>
                                        </p:cTn>
                                        <p:tgtEl>
                                          <p:spTgt spid="310275">
                                            <p:txEl>
                                              <p:pRg st="1" end="1"/>
                                            </p:txEl>
                                          </p:spTgt>
                                        </p:tgtEl>
                                        <p:attrNameLst>
                                          <p:attrName>style.visibility</p:attrName>
                                        </p:attrNameLst>
                                      </p:cBhvr>
                                      <p:to>
                                        <p:strVal val="visible"/>
                                      </p:to>
                                    </p:set>
                                    <p:animEffect transition="in" filter="fade">
                                      <p:cBhvr>
                                        <p:cTn id="23" dur="1000"/>
                                        <p:tgtEl>
                                          <p:spTgt spid="310275">
                                            <p:txEl>
                                              <p:pRg st="1" end="1"/>
                                            </p:txEl>
                                          </p:spTgt>
                                        </p:tgtEl>
                                      </p:cBhvr>
                                    </p:animEffect>
                                    <p:anim calcmode="lin" valueType="num">
                                      <p:cBhvr>
                                        <p:cTn id="24" dur="1000" fill="hold"/>
                                        <p:tgtEl>
                                          <p:spTgt spid="310275">
                                            <p:txEl>
                                              <p:pRg st="1" end="1"/>
                                            </p:txEl>
                                          </p:spTgt>
                                        </p:tgtEl>
                                        <p:attrNameLst>
                                          <p:attrName>ppt_x</p:attrName>
                                        </p:attrNameLst>
                                      </p:cBhvr>
                                      <p:tavLst>
                                        <p:tav tm="0">
                                          <p:val>
                                            <p:strVal val="#ppt_x"/>
                                          </p:val>
                                        </p:tav>
                                        <p:tav tm="100000">
                                          <p:val>
                                            <p:strVal val="#ppt_x"/>
                                          </p:val>
                                        </p:tav>
                                      </p:tavLst>
                                    </p:anim>
                                    <p:anim calcmode="lin" valueType="num">
                                      <p:cBhvr>
                                        <p:cTn id="25" dur="898" decel="100000" fill="hold"/>
                                        <p:tgtEl>
                                          <p:spTgt spid="310275">
                                            <p:txEl>
                                              <p:pRg st="1" end="1"/>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898"/>
                                          </p:stCondLst>
                                        </p:cTn>
                                        <p:tgtEl>
                                          <p:spTgt spid="310275">
                                            <p:txEl>
                                              <p:pRg st="1" end="1"/>
                                            </p:txEl>
                                          </p:spTgt>
                                        </p:tgtEl>
                                        <p:attrNameLst>
                                          <p:attrName>ppt_y</p:attrName>
                                        </p:attrNameLst>
                                      </p:cBhvr>
                                      <p:tavLst>
                                        <p:tav tm="0">
                                          <p:val>
                                            <p:strVal val="#ppt_y-.03"/>
                                          </p:val>
                                        </p:tav>
                                        <p:tav tm="100000">
                                          <p:val>
                                            <p:strVal val="#ppt_y"/>
                                          </p:val>
                                        </p:tav>
                                      </p:tavLst>
                                    </p:anim>
                                  </p:childTnLst>
                                </p:cTn>
                              </p:par>
                              <p:par>
                                <p:cTn id="27" presetID="37" presetClass="entr" presetSubtype="0" fill="hold" grpId="0" nodeType="withEffect">
                                  <p:stCondLst>
                                    <p:cond delay="0"/>
                                  </p:stCondLst>
                                  <p:childTnLst>
                                    <p:set>
                                      <p:cBhvr>
                                        <p:cTn id="28" dur="1" fill="hold">
                                          <p:stCondLst>
                                            <p:cond delay="0"/>
                                          </p:stCondLst>
                                        </p:cTn>
                                        <p:tgtEl>
                                          <p:spTgt spid="310275">
                                            <p:txEl>
                                              <p:pRg st="2" end="2"/>
                                            </p:txEl>
                                          </p:spTgt>
                                        </p:tgtEl>
                                        <p:attrNameLst>
                                          <p:attrName>style.visibility</p:attrName>
                                        </p:attrNameLst>
                                      </p:cBhvr>
                                      <p:to>
                                        <p:strVal val="visible"/>
                                      </p:to>
                                    </p:set>
                                    <p:animEffect transition="in" filter="fade">
                                      <p:cBhvr>
                                        <p:cTn id="29" dur="1000"/>
                                        <p:tgtEl>
                                          <p:spTgt spid="310275">
                                            <p:txEl>
                                              <p:pRg st="2" end="2"/>
                                            </p:txEl>
                                          </p:spTgt>
                                        </p:tgtEl>
                                      </p:cBhvr>
                                    </p:animEffect>
                                    <p:anim calcmode="lin" valueType="num">
                                      <p:cBhvr>
                                        <p:cTn id="30" dur="1000" fill="hold"/>
                                        <p:tgtEl>
                                          <p:spTgt spid="310275">
                                            <p:txEl>
                                              <p:pRg st="2" end="2"/>
                                            </p:txEl>
                                          </p:spTgt>
                                        </p:tgtEl>
                                        <p:attrNameLst>
                                          <p:attrName>ppt_x</p:attrName>
                                        </p:attrNameLst>
                                      </p:cBhvr>
                                      <p:tavLst>
                                        <p:tav tm="0">
                                          <p:val>
                                            <p:strVal val="#ppt_x"/>
                                          </p:val>
                                        </p:tav>
                                        <p:tav tm="100000">
                                          <p:val>
                                            <p:strVal val="#ppt_x"/>
                                          </p:val>
                                        </p:tav>
                                      </p:tavLst>
                                    </p:anim>
                                    <p:anim calcmode="lin" valueType="num">
                                      <p:cBhvr>
                                        <p:cTn id="31" dur="898" decel="100000" fill="hold"/>
                                        <p:tgtEl>
                                          <p:spTgt spid="310275">
                                            <p:txEl>
                                              <p:pRg st="2" end="2"/>
                                            </p:txEl>
                                          </p:spTgt>
                                        </p:tgtEl>
                                        <p:attrNameLst>
                                          <p:attrName>ppt_y</p:attrName>
                                        </p:attrNameLst>
                                      </p:cBhvr>
                                      <p:tavLst>
                                        <p:tav tm="0">
                                          <p:val>
                                            <p:strVal val="#ppt_y+1"/>
                                          </p:val>
                                        </p:tav>
                                        <p:tav tm="100000">
                                          <p:val>
                                            <p:strVal val="#ppt_y-.03"/>
                                          </p:val>
                                        </p:tav>
                                      </p:tavLst>
                                    </p:anim>
                                    <p:anim calcmode="lin" valueType="num">
                                      <p:cBhvr>
                                        <p:cTn id="32" dur="100" accel="100000" fill="hold">
                                          <p:stCondLst>
                                            <p:cond delay="898"/>
                                          </p:stCondLst>
                                        </p:cTn>
                                        <p:tgtEl>
                                          <p:spTgt spid="310275">
                                            <p:txEl>
                                              <p:pRg st="2" end="2"/>
                                            </p:txEl>
                                          </p:spTgt>
                                        </p:tgtEl>
                                        <p:attrNameLst>
                                          <p:attrName>ppt_y</p:attrName>
                                        </p:attrNameLst>
                                      </p:cBhvr>
                                      <p:tavLst>
                                        <p:tav tm="0">
                                          <p:val>
                                            <p:strVal val="#ppt_y-.03"/>
                                          </p:val>
                                        </p:tav>
                                        <p:tav tm="100000">
                                          <p:val>
                                            <p:strVal val="#ppt_y"/>
                                          </p:val>
                                        </p:tav>
                                      </p:tavLst>
                                    </p:anim>
                                  </p:childTnLst>
                                </p:cTn>
                              </p:par>
                              <p:par>
                                <p:cTn id="33" presetID="37" presetClass="entr" presetSubtype="0" fill="hold" grpId="0" nodeType="withEffect">
                                  <p:stCondLst>
                                    <p:cond delay="0"/>
                                  </p:stCondLst>
                                  <p:childTnLst>
                                    <p:set>
                                      <p:cBhvr>
                                        <p:cTn id="34" dur="1" fill="hold">
                                          <p:stCondLst>
                                            <p:cond delay="0"/>
                                          </p:stCondLst>
                                        </p:cTn>
                                        <p:tgtEl>
                                          <p:spTgt spid="310275">
                                            <p:txEl>
                                              <p:pRg st="3" end="3"/>
                                            </p:txEl>
                                          </p:spTgt>
                                        </p:tgtEl>
                                        <p:attrNameLst>
                                          <p:attrName>style.visibility</p:attrName>
                                        </p:attrNameLst>
                                      </p:cBhvr>
                                      <p:to>
                                        <p:strVal val="visible"/>
                                      </p:to>
                                    </p:set>
                                    <p:animEffect transition="in" filter="fade">
                                      <p:cBhvr>
                                        <p:cTn id="35" dur="1000"/>
                                        <p:tgtEl>
                                          <p:spTgt spid="310275">
                                            <p:txEl>
                                              <p:pRg st="3" end="3"/>
                                            </p:txEl>
                                          </p:spTgt>
                                        </p:tgtEl>
                                      </p:cBhvr>
                                    </p:animEffect>
                                    <p:anim calcmode="lin" valueType="num">
                                      <p:cBhvr>
                                        <p:cTn id="36" dur="1000" fill="hold"/>
                                        <p:tgtEl>
                                          <p:spTgt spid="310275">
                                            <p:txEl>
                                              <p:pRg st="3" end="3"/>
                                            </p:txEl>
                                          </p:spTgt>
                                        </p:tgtEl>
                                        <p:attrNameLst>
                                          <p:attrName>ppt_x</p:attrName>
                                        </p:attrNameLst>
                                      </p:cBhvr>
                                      <p:tavLst>
                                        <p:tav tm="0">
                                          <p:val>
                                            <p:strVal val="#ppt_x"/>
                                          </p:val>
                                        </p:tav>
                                        <p:tav tm="100000">
                                          <p:val>
                                            <p:strVal val="#ppt_x"/>
                                          </p:val>
                                        </p:tav>
                                      </p:tavLst>
                                    </p:anim>
                                    <p:anim calcmode="lin" valueType="num">
                                      <p:cBhvr>
                                        <p:cTn id="37" dur="898" decel="100000" fill="hold"/>
                                        <p:tgtEl>
                                          <p:spTgt spid="310275">
                                            <p:txEl>
                                              <p:pRg st="3" end="3"/>
                                            </p:txEl>
                                          </p:spTgt>
                                        </p:tgtEl>
                                        <p:attrNameLst>
                                          <p:attrName>ppt_y</p:attrName>
                                        </p:attrNameLst>
                                      </p:cBhvr>
                                      <p:tavLst>
                                        <p:tav tm="0">
                                          <p:val>
                                            <p:strVal val="#ppt_y+1"/>
                                          </p:val>
                                        </p:tav>
                                        <p:tav tm="100000">
                                          <p:val>
                                            <p:strVal val="#ppt_y-.03"/>
                                          </p:val>
                                        </p:tav>
                                      </p:tavLst>
                                    </p:anim>
                                    <p:anim calcmode="lin" valueType="num">
                                      <p:cBhvr>
                                        <p:cTn id="38" dur="100" accel="100000" fill="hold">
                                          <p:stCondLst>
                                            <p:cond delay="898"/>
                                          </p:stCondLst>
                                        </p:cTn>
                                        <p:tgtEl>
                                          <p:spTgt spid="310275">
                                            <p:txEl>
                                              <p:pRg st="3" end="3"/>
                                            </p:txEl>
                                          </p:spTgt>
                                        </p:tgtEl>
                                        <p:attrNameLst>
                                          <p:attrName>ppt_y</p:attrName>
                                        </p:attrNameLst>
                                      </p:cBhvr>
                                      <p:tavLst>
                                        <p:tav tm="0">
                                          <p:val>
                                            <p:strVal val="#ppt_y-.03"/>
                                          </p:val>
                                        </p:tav>
                                        <p:tav tm="100000">
                                          <p:val>
                                            <p:strVal val="#ppt_y"/>
                                          </p:val>
                                        </p:tav>
                                      </p:tavLst>
                                    </p:anim>
                                  </p:childTnLst>
                                </p:cTn>
                              </p:par>
                              <p:par>
                                <p:cTn id="39" presetID="37" presetClass="entr" presetSubtype="0" fill="hold" grpId="0" nodeType="withEffect">
                                  <p:stCondLst>
                                    <p:cond delay="0"/>
                                  </p:stCondLst>
                                  <p:childTnLst>
                                    <p:set>
                                      <p:cBhvr>
                                        <p:cTn id="40" dur="1" fill="hold">
                                          <p:stCondLst>
                                            <p:cond delay="0"/>
                                          </p:stCondLst>
                                        </p:cTn>
                                        <p:tgtEl>
                                          <p:spTgt spid="310275">
                                            <p:txEl>
                                              <p:pRg st="4" end="4"/>
                                            </p:txEl>
                                          </p:spTgt>
                                        </p:tgtEl>
                                        <p:attrNameLst>
                                          <p:attrName>style.visibility</p:attrName>
                                        </p:attrNameLst>
                                      </p:cBhvr>
                                      <p:to>
                                        <p:strVal val="visible"/>
                                      </p:to>
                                    </p:set>
                                    <p:animEffect transition="in" filter="fade">
                                      <p:cBhvr>
                                        <p:cTn id="41" dur="1000"/>
                                        <p:tgtEl>
                                          <p:spTgt spid="310275">
                                            <p:txEl>
                                              <p:pRg st="4" end="4"/>
                                            </p:txEl>
                                          </p:spTgt>
                                        </p:tgtEl>
                                      </p:cBhvr>
                                    </p:animEffect>
                                    <p:anim calcmode="lin" valueType="num">
                                      <p:cBhvr>
                                        <p:cTn id="42" dur="1000" fill="hold"/>
                                        <p:tgtEl>
                                          <p:spTgt spid="310275">
                                            <p:txEl>
                                              <p:pRg st="4" end="4"/>
                                            </p:txEl>
                                          </p:spTgt>
                                        </p:tgtEl>
                                        <p:attrNameLst>
                                          <p:attrName>ppt_x</p:attrName>
                                        </p:attrNameLst>
                                      </p:cBhvr>
                                      <p:tavLst>
                                        <p:tav tm="0">
                                          <p:val>
                                            <p:strVal val="#ppt_x"/>
                                          </p:val>
                                        </p:tav>
                                        <p:tav tm="100000">
                                          <p:val>
                                            <p:strVal val="#ppt_x"/>
                                          </p:val>
                                        </p:tav>
                                      </p:tavLst>
                                    </p:anim>
                                    <p:anim calcmode="lin" valueType="num">
                                      <p:cBhvr>
                                        <p:cTn id="43" dur="898" decel="100000" fill="hold"/>
                                        <p:tgtEl>
                                          <p:spTgt spid="310275">
                                            <p:txEl>
                                              <p:pRg st="4" end="4"/>
                                            </p:txEl>
                                          </p:spTgt>
                                        </p:tgtEl>
                                        <p:attrNameLst>
                                          <p:attrName>ppt_y</p:attrName>
                                        </p:attrNameLst>
                                      </p:cBhvr>
                                      <p:tavLst>
                                        <p:tav tm="0">
                                          <p:val>
                                            <p:strVal val="#ppt_y+1"/>
                                          </p:val>
                                        </p:tav>
                                        <p:tav tm="100000">
                                          <p:val>
                                            <p:strVal val="#ppt_y-.03"/>
                                          </p:val>
                                        </p:tav>
                                      </p:tavLst>
                                    </p:anim>
                                    <p:anim calcmode="lin" valueType="num">
                                      <p:cBhvr>
                                        <p:cTn id="44" dur="100" accel="100000" fill="hold">
                                          <p:stCondLst>
                                            <p:cond delay="898"/>
                                          </p:stCondLst>
                                        </p:cTn>
                                        <p:tgtEl>
                                          <p:spTgt spid="310275">
                                            <p:txEl>
                                              <p:pRg st="4" end="4"/>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74" grpId="0"/>
      <p:bldP spid="310275" grpId="0" build="p"/>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Symbol zastępczy daty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pl-PL" altLang="en-US" sz="1200" smtClean="0">
                <a:solidFill>
                  <a:schemeClr val="tx2"/>
                </a:solidFill>
              </a:rPr>
              <a:t>Witold Kwaśnicki (INE, UWr), Notatki do wykładów</a:t>
            </a:r>
          </a:p>
        </p:txBody>
      </p:sp>
      <p:sp>
        <p:nvSpPr>
          <p:cNvPr id="307202" name="Rectangle 2"/>
          <p:cNvSpPr>
            <a:spLocks noGrp="1" noChangeArrowheads="1"/>
          </p:cNvSpPr>
          <p:nvPr>
            <p:ph type="title"/>
          </p:nvPr>
        </p:nvSpPr>
        <p:spPr/>
        <p:txBody>
          <a:bodyPr/>
          <a:lstStyle/>
          <a:p>
            <a:pPr eaLnBrk="1" hangingPunct="1"/>
            <a:r>
              <a:rPr lang="pl-PL" altLang="en-US" sz="3200" dirty="0" err="1" smtClean="0"/>
              <a:t>Is</a:t>
            </a:r>
            <a:r>
              <a:rPr lang="pl-PL" altLang="en-US" sz="3200" dirty="0" smtClean="0"/>
              <a:t> </a:t>
            </a:r>
            <a:r>
              <a:rPr lang="pl-PL" altLang="en-US" sz="3200" dirty="0" err="1" smtClean="0"/>
              <a:t>economy</a:t>
            </a:r>
            <a:r>
              <a:rPr lang="pl-PL" altLang="en-US" sz="3200" dirty="0" smtClean="0"/>
              <a:t> a science?</a:t>
            </a:r>
          </a:p>
        </p:txBody>
      </p:sp>
      <p:sp>
        <p:nvSpPr>
          <p:cNvPr id="307203" name="Rectangle 3"/>
          <p:cNvSpPr>
            <a:spLocks noGrp="1" noChangeArrowheads="1"/>
          </p:cNvSpPr>
          <p:nvPr>
            <p:ph type="body" idx="1"/>
          </p:nvPr>
        </p:nvSpPr>
        <p:spPr>
          <a:xfrm>
            <a:off x="339725" y="946150"/>
            <a:ext cx="8820150" cy="5516563"/>
          </a:xfrm>
        </p:spPr>
        <p:txBody>
          <a:bodyPr/>
          <a:lstStyle/>
          <a:p>
            <a:pPr eaLnBrk="1" hangingPunct="1">
              <a:lnSpc>
                <a:spcPct val="90000"/>
              </a:lnSpc>
            </a:pPr>
            <a:r>
              <a:rPr lang="en-GB" altLang="en-US" sz="2800" dirty="0" smtClean="0"/>
              <a:t>Thomas Carlyle (1795-1881), Scottish historian, writer, critics: "</a:t>
            </a:r>
            <a:r>
              <a:rPr lang="en-GB" altLang="en-US" sz="2800" i="1" dirty="0" smtClean="0"/>
              <a:t>Teach a parrot the terms supply-and-demand and you've got an economist</a:t>
            </a:r>
            <a:r>
              <a:rPr lang="en-GB" altLang="en-US" sz="2800" dirty="0" smtClean="0"/>
              <a:t>".</a:t>
            </a:r>
          </a:p>
          <a:p>
            <a:pPr lvl="1" eaLnBrk="1" hangingPunct="1">
              <a:lnSpc>
                <a:spcPct val="90000"/>
              </a:lnSpc>
            </a:pPr>
            <a:r>
              <a:rPr lang="en-GB" altLang="en-US" sz="2400" dirty="0" smtClean="0"/>
              <a:t>his term: ‘</a:t>
            </a:r>
            <a:r>
              <a:rPr lang="en-GB" altLang="en-US" sz="2400" i="1" dirty="0" smtClean="0"/>
              <a:t>dismal science</a:t>
            </a:r>
            <a:r>
              <a:rPr lang="en-GB" altLang="en-US" sz="2400" dirty="0" smtClean="0"/>
              <a:t>’ (on economics)</a:t>
            </a:r>
          </a:p>
          <a:p>
            <a:pPr eaLnBrk="1" hangingPunct="1">
              <a:lnSpc>
                <a:spcPct val="90000"/>
              </a:lnSpc>
            </a:pPr>
            <a:r>
              <a:rPr lang="en-GB" altLang="en-US" sz="2800" dirty="0" smtClean="0"/>
              <a:t>Winston Churchill: </a:t>
            </a:r>
            <a:r>
              <a:rPr lang="en-GB" altLang="en-US" sz="2800" i="1" dirty="0" smtClean="0"/>
              <a:t>„If you put two economists in a room, you get two opinions, unless one of them is Lord Keynes, in which case you get three opinions.”</a:t>
            </a:r>
          </a:p>
          <a:p>
            <a:pPr eaLnBrk="1" hangingPunct="1">
              <a:lnSpc>
                <a:spcPct val="90000"/>
              </a:lnSpc>
            </a:pPr>
            <a:r>
              <a:rPr lang="en-GB" altLang="en-US" sz="2800" dirty="0" smtClean="0"/>
              <a:t>Harry Truman: </a:t>
            </a:r>
            <a:r>
              <a:rPr lang="en-GB" altLang="en-US" sz="2800" i="1" dirty="0" smtClean="0"/>
              <a:t>„A totalitarian head of state asked for an economist with one arm to advise the government. Why? Because he was tired of economists who say: "Well on one hand ... But on the other hand ...„</a:t>
            </a:r>
          </a:p>
          <a:p>
            <a:pPr lvl="1" eaLnBrk="1" hangingPunct="1">
              <a:lnSpc>
                <a:spcPct val="90000"/>
              </a:lnSpc>
            </a:pPr>
            <a:r>
              <a:rPr lang="en-GB" altLang="en-US" sz="2400" i="1" dirty="0" smtClean="0"/>
              <a:t>„Give me a one armed economist and an adviser who wouldn’t waffle”</a:t>
            </a:r>
            <a:endParaRPr lang="en-GB" altLang="en-US" sz="2400" dirty="0" smtClean="0"/>
          </a:p>
          <a:p>
            <a:pPr eaLnBrk="1" hangingPunct="1">
              <a:lnSpc>
                <a:spcPct val="90000"/>
              </a:lnSpc>
              <a:buFont typeface="Wingdings" panose="05000000000000000000" pitchFamily="2" charset="2"/>
              <a:buNone/>
            </a:pPr>
            <a:endParaRPr lang="en-GB" altLang="en-US" sz="2800" dirty="0" smtClean="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grpId="0" nodeType="withEffect">
                                  <p:stCondLst>
                                    <p:cond delay="0"/>
                                  </p:stCondLst>
                                  <p:childTnLst>
                                    <p:set>
                                      <p:cBhvr>
                                        <p:cTn id="6" dur="1" fill="hold">
                                          <p:stCondLst>
                                            <p:cond delay="0"/>
                                          </p:stCondLst>
                                        </p:cTn>
                                        <p:tgtEl>
                                          <p:spTgt spid="307202"/>
                                        </p:tgtEl>
                                        <p:attrNameLst>
                                          <p:attrName>style.visibility</p:attrName>
                                        </p:attrNameLst>
                                      </p:cBhvr>
                                      <p:to>
                                        <p:strVal val="visible"/>
                                      </p:to>
                                    </p:set>
                                    <p:animEffect transition="in" filter="fade">
                                      <p:cBhvr>
                                        <p:cTn id="7" dur="1000"/>
                                        <p:tgtEl>
                                          <p:spTgt spid="307202"/>
                                        </p:tgtEl>
                                      </p:cBhvr>
                                    </p:animEffect>
                                    <p:anim calcmode="lin" valueType="num">
                                      <p:cBhvr>
                                        <p:cTn id="8" dur="1000" fill="hold"/>
                                        <p:tgtEl>
                                          <p:spTgt spid="307202"/>
                                        </p:tgtEl>
                                        <p:attrNameLst>
                                          <p:attrName>ppt_x</p:attrName>
                                        </p:attrNameLst>
                                      </p:cBhvr>
                                      <p:tavLst>
                                        <p:tav tm="0">
                                          <p:val>
                                            <p:strVal val="#ppt_x"/>
                                          </p:val>
                                        </p:tav>
                                        <p:tav tm="100000">
                                          <p:val>
                                            <p:strVal val="#ppt_x"/>
                                          </p:val>
                                        </p:tav>
                                      </p:tavLst>
                                    </p:anim>
                                    <p:anim calcmode="lin" valueType="num">
                                      <p:cBhvr>
                                        <p:cTn id="9" dur="898" decel="100000" fill="hold"/>
                                        <p:tgtEl>
                                          <p:spTgt spid="307202"/>
                                        </p:tgtEl>
                                        <p:attrNameLst>
                                          <p:attrName>ppt_y</p:attrName>
                                        </p:attrNameLst>
                                      </p:cBhvr>
                                      <p:tavLst>
                                        <p:tav tm="0">
                                          <p:val>
                                            <p:strVal val="#ppt_y+1"/>
                                          </p:val>
                                        </p:tav>
                                        <p:tav tm="100000">
                                          <p:val>
                                            <p:strVal val="#ppt_y-.03"/>
                                          </p:val>
                                        </p:tav>
                                      </p:tavLst>
                                    </p:anim>
                                    <p:anim calcmode="lin" valueType="num">
                                      <p:cBhvr>
                                        <p:cTn id="10" dur="100" accel="100000" fill="hold">
                                          <p:stCondLst>
                                            <p:cond delay="898"/>
                                          </p:stCondLst>
                                        </p:cTn>
                                        <p:tgtEl>
                                          <p:spTgt spid="307202"/>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307203">
                                            <p:txEl>
                                              <p:pRg st="0" end="0"/>
                                            </p:txEl>
                                          </p:spTgt>
                                        </p:tgtEl>
                                        <p:attrNameLst>
                                          <p:attrName>style.visibility</p:attrName>
                                        </p:attrNameLst>
                                      </p:cBhvr>
                                      <p:to>
                                        <p:strVal val="visible"/>
                                      </p:to>
                                    </p:set>
                                    <p:animEffect transition="in" filter="fade">
                                      <p:cBhvr>
                                        <p:cTn id="15" dur="1000"/>
                                        <p:tgtEl>
                                          <p:spTgt spid="307203">
                                            <p:txEl>
                                              <p:pRg st="0" end="0"/>
                                            </p:txEl>
                                          </p:spTgt>
                                        </p:tgtEl>
                                      </p:cBhvr>
                                    </p:animEffect>
                                    <p:anim calcmode="lin" valueType="num">
                                      <p:cBhvr>
                                        <p:cTn id="16" dur="1000" fill="hold"/>
                                        <p:tgtEl>
                                          <p:spTgt spid="307203">
                                            <p:txEl>
                                              <p:pRg st="0" end="0"/>
                                            </p:txEl>
                                          </p:spTgt>
                                        </p:tgtEl>
                                        <p:attrNameLst>
                                          <p:attrName>ppt_x</p:attrName>
                                        </p:attrNameLst>
                                      </p:cBhvr>
                                      <p:tavLst>
                                        <p:tav tm="0">
                                          <p:val>
                                            <p:strVal val="#ppt_x"/>
                                          </p:val>
                                        </p:tav>
                                        <p:tav tm="100000">
                                          <p:val>
                                            <p:strVal val="#ppt_x"/>
                                          </p:val>
                                        </p:tav>
                                      </p:tavLst>
                                    </p:anim>
                                    <p:anim calcmode="lin" valueType="num">
                                      <p:cBhvr>
                                        <p:cTn id="17" dur="898" decel="100000" fill="hold"/>
                                        <p:tgtEl>
                                          <p:spTgt spid="307203">
                                            <p:txEl>
                                              <p:pRg st="0" end="0"/>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898"/>
                                          </p:stCondLst>
                                        </p:cTn>
                                        <p:tgtEl>
                                          <p:spTgt spid="307203">
                                            <p:txEl>
                                              <p:pRg st="0" end="0"/>
                                            </p:txEl>
                                          </p:spTgt>
                                        </p:tgtEl>
                                        <p:attrNameLst>
                                          <p:attrName>ppt_y</p:attrName>
                                        </p:attrNameLst>
                                      </p:cBhvr>
                                      <p:tavLst>
                                        <p:tav tm="0">
                                          <p:val>
                                            <p:strVal val="#ppt_y-.03"/>
                                          </p:val>
                                        </p:tav>
                                        <p:tav tm="100000">
                                          <p:val>
                                            <p:strVal val="#ppt_y"/>
                                          </p:val>
                                        </p:tav>
                                      </p:tavLst>
                                    </p:anim>
                                  </p:childTnLst>
                                </p:cTn>
                              </p:par>
                              <p:par>
                                <p:cTn id="19" presetID="37" presetClass="entr" presetSubtype="0" fill="hold" grpId="0" nodeType="withEffect">
                                  <p:stCondLst>
                                    <p:cond delay="0"/>
                                  </p:stCondLst>
                                  <p:childTnLst>
                                    <p:set>
                                      <p:cBhvr>
                                        <p:cTn id="20" dur="1" fill="hold">
                                          <p:stCondLst>
                                            <p:cond delay="0"/>
                                          </p:stCondLst>
                                        </p:cTn>
                                        <p:tgtEl>
                                          <p:spTgt spid="307203">
                                            <p:txEl>
                                              <p:pRg st="1" end="1"/>
                                            </p:txEl>
                                          </p:spTgt>
                                        </p:tgtEl>
                                        <p:attrNameLst>
                                          <p:attrName>style.visibility</p:attrName>
                                        </p:attrNameLst>
                                      </p:cBhvr>
                                      <p:to>
                                        <p:strVal val="visible"/>
                                      </p:to>
                                    </p:set>
                                    <p:animEffect transition="in" filter="fade">
                                      <p:cBhvr>
                                        <p:cTn id="21" dur="1000"/>
                                        <p:tgtEl>
                                          <p:spTgt spid="307203">
                                            <p:txEl>
                                              <p:pRg st="1" end="1"/>
                                            </p:txEl>
                                          </p:spTgt>
                                        </p:tgtEl>
                                      </p:cBhvr>
                                    </p:animEffect>
                                    <p:anim calcmode="lin" valueType="num">
                                      <p:cBhvr>
                                        <p:cTn id="22" dur="1000" fill="hold"/>
                                        <p:tgtEl>
                                          <p:spTgt spid="307203">
                                            <p:txEl>
                                              <p:pRg st="1" end="1"/>
                                            </p:txEl>
                                          </p:spTgt>
                                        </p:tgtEl>
                                        <p:attrNameLst>
                                          <p:attrName>ppt_x</p:attrName>
                                        </p:attrNameLst>
                                      </p:cBhvr>
                                      <p:tavLst>
                                        <p:tav tm="0">
                                          <p:val>
                                            <p:strVal val="#ppt_x"/>
                                          </p:val>
                                        </p:tav>
                                        <p:tav tm="100000">
                                          <p:val>
                                            <p:strVal val="#ppt_x"/>
                                          </p:val>
                                        </p:tav>
                                      </p:tavLst>
                                    </p:anim>
                                    <p:anim calcmode="lin" valueType="num">
                                      <p:cBhvr>
                                        <p:cTn id="23" dur="898" decel="100000" fill="hold"/>
                                        <p:tgtEl>
                                          <p:spTgt spid="307203">
                                            <p:txEl>
                                              <p:pRg st="1" end="1"/>
                                            </p:txEl>
                                          </p:spTgt>
                                        </p:tgtEl>
                                        <p:attrNameLst>
                                          <p:attrName>ppt_y</p:attrName>
                                        </p:attrNameLst>
                                      </p:cBhvr>
                                      <p:tavLst>
                                        <p:tav tm="0">
                                          <p:val>
                                            <p:strVal val="#ppt_y+1"/>
                                          </p:val>
                                        </p:tav>
                                        <p:tav tm="100000">
                                          <p:val>
                                            <p:strVal val="#ppt_y-.03"/>
                                          </p:val>
                                        </p:tav>
                                      </p:tavLst>
                                    </p:anim>
                                    <p:anim calcmode="lin" valueType="num">
                                      <p:cBhvr>
                                        <p:cTn id="24" dur="100" accel="100000" fill="hold">
                                          <p:stCondLst>
                                            <p:cond delay="898"/>
                                          </p:stCondLst>
                                        </p:cTn>
                                        <p:tgtEl>
                                          <p:spTgt spid="307203">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37" presetClass="entr" presetSubtype="0" fill="hold" grpId="0" nodeType="clickEffect">
                                  <p:stCondLst>
                                    <p:cond delay="0"/>
                                  </p:stCondLst>
                                  <p:childTnLst>
                                    <p:set>
                                      <p:cBhvr>
                                        <p:cTn id="28" dur="1" fill="hold">
                                          <p:stCondLst>
                                            <p:cond delay="0"/>
                                          </p:stCondLst>
                                        </p:cTn>
                                        <p:tgtEl>
                                          <p:spTgt spid="307203">
                                            <p:txEl>
                                              <p:pRg st="2" end="2"/>
                                            </p:txEl>
                                          </p:spTgt>
                                        </p:tgtEl>
                                        <p:attrNameLst>
                                          <p:attrName>style.visibility</p:attrName>
                                        </p:attrNameLst>
                                      </p:cBhvr>
                                      <p:to>
                                        <p:strVal val="visible"/>
                                      </p:to>
                                    </p:set>
                                    <p:animEffect transition="in" filter="fade">
                                      <p:cBhvr>
                                        <p:cTn id="29" dur="1000"/>
                                        <p:tgtEl>
                                          <p:spTgt spid="307203">
                                            <p:txEl>
                                              <p:pRg st="2" end="2"/>
                                            </p:txEl>
                                          </p:spTgt>
                                        </p:tgtEl>
                                      </p:cBhvr>
                                    </p:animEffect>
                                    <p:anim calcmode="lin" valueType="num">
                                      <p:cBhvr>
                                        <p:cTn id="30" dur="1000" fill="hold"/>
                                        <p:tgtEl>
                                          <p:spTgt spid="307203">
                                            <p:txEl>
                                              <p:pRg st="2" end="2"/>
                                            </p:txEl>
                                          </p:spTgt>
                                        </p:tgtEl>
                                        <p:attrNameLst>
                                          <p:attrName>ppt_x</p:attrName>
                                        </p:attrNameLst>
                                      </p:cBhvr>
                                      <p:tavLst>
                                        <p:tav tm="0">
                                          <p:val>
                                            <p:strVal val="#ppt_x"/>
                                          </p:val>
                                        </p:tav>
                                        <p:tav tm="100000">
                                          <p:val>
                                            <p:strVal val="#ppt_x"/>
                                          </p:val>
                                        </p:tav>
                                      </p:tavLst>
                                    </p:anim>
                                    <p:anim calcmode="lin" valueType="num">
                                      <p:cBhvr>
                                        <p:cTn id="31" dur="898" decel="100000" fill="hold"/>
                                        <p:tgtEl>
                                          <p:spTgt spid="307203">
                                            <p:txEl>
                                              <p:pRg st="2" end="2"/>
                                            </p:txEl>
                                          </p:spTgt>
                                        </p:tgtEl>
                                        <p:attrNameLst>
                                          <p:attrName>ppt_y</p:attrName>
                                        </p:attrNameLst>
                                      </p:cBhvr>
                                      <p:tavLst>
                                        <p:tav tm="0">
                                          <p:val>
                                            <p:strVal val="#ppt_y+1"/>
                                          </p:val>
                                        </p:tav>
                                        <p:tav tm="100000">
                                          <p:val>
                                            <p:strVal val="#ppt_y-.03"/>
                                          </p:val>
                                        </p:tav>
                                      </p:tavLst>
                                    </p:anim>
                                    <p:anim calcmode="lin" valueType="num">
                                      <p:cBhvr>
                                        <p:cTn id="32" dur="100" accel="100000" fill="hold">
                                          <p:stCondLst>
                                            <p:cond delay="898"/>
                                          </p:stCondLst>
                                        </p:cTn>
                                        <p:tgtEl>
                                          <p:spTgt spid="307203">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37" presetClass="entr" presetSubtype="0" fill="hold" grpId="0" nodeType="clickEffect">
                                  <p:stCondLst>
                                    <p:cond delay="0"/>
                                  </p:stCondLst>
                                  <p:childTnLst>
                                    <p:set>
                                      <p:cBhvr>
                                        <p:cTn id="36" dur="1" fill="hold">
                                          <p:stCondLst>
                                            <p:cond delay="0"/>
                                          </p:stCondLst>
                                        </p:cTn>
                                        <p:tgtEl>
                                          <p:spTgt spid="307203">
                                            <p:txEl>
                                              <p:pRg st="3" end="3"/>
                                            </p:txEl>
                                          </p:spTgt>
                                        </p:tgtEl>
                                        <p:attrNameLst>
                                          <p:attrName>style.visibility</p:attrName>
                                        </p:attrNameLst>
                                      </p:cBhvr>
                                      <p:to>
                                        <p:strVal val="visible"/>
                                      </p:to>
                                    </p:set>
                                    <p:animEffect transition="in" filter="fade">
                                      <p:cBhvr>
                                        <p:cTn id="37" dur="1000"/>
                                        <p:tgtEl>
                                          <p:spTgt spid="307203">
                                            <p:txEl>
                                              <p:pRg st="3" end="3"/>
                                            </p:txEl>
                                          </p:spTgt>
                                        </p:tgtEl>
                                      </p:cBhvr>
                                    </p:animEffect>
                                    <p:anim calcmode="lin" valueType="num">
                                      <p:cBhvr>
                                        <p:cTn id="38" dur="1000" fill="hold"/>
                                        <p:tgtEl>
                                          <p:spTgt spid="307203">
                                            <p:txEl>
                                              <p:pRg st="3" end="3"/>
                                            </p:txEl>
                                          </p:spTgt>
                                        </p:tgtEl>
                                        <p:attrNameLst>
                                          <p:attrName>ppt_x</p:attrName>
                                        </p:attrNameLst>
                                      </p:cBhvr>
                                      <p:tavLst>
                                        <p:tav tm="0">
                                          <p:val>
                                            <p:strVal val="#ppt_x"/>
                                          </p:val>
                                        </p:tav>
                                        <p:tav tm="100000">
                                          <p:val>
                                            <p:strVal val="#ppt_x"/>
                                          </p:val>
                                        </p:tav>
                                      </p:tavLst>
                                    </p:anim>
                                    <p:anim calcmode="lin" valueType="num">
                                      <p:cBhvr>
                                        <p:cTn id="39" dur="898" decel="100000" fill="hold"/>
                                        <p:tgtEl>
                                          <p:spTgt spid="307203">
                                            <p:txEl>
                                              <p:pRg st="3" end="3"/>
                                            </p:txEl>
                                          </p:spTgt>
                                        </p:tgtEl>
                                        <p:attrNameLst>
                                          <p:attrName>ppt_y</p:attrName>
                                        </p:attrNameLst>
                                      </p:cBhvr>
                                      <p:tavLst>
                                        <p:tav tm="0">
                                          <p:val>
                                            <p:strVal val="#ppt_y+1"/>
                                          </p:val>
                                        </p:tav>
                                        <p:tav tm="100000">
                                          <p:val>
                                            <p:strVal val="#ppt_y-.03"/>
                                          </p:val>
                                        </p:tav>
                                      </p:tavLst>
                                    </p:anim>
                                    <p:anim calcmode="lin" valueType="num">
                                      <p:cBhvr>
                                        <p:cTn id="40" dur="100" accel="100000" fill="hold">
                                          <p:stCondLst>
                                            <p:cond delay="898"/>
                                          </p:stCondLst>
                                        </p:cTn>
                                        <p:tgtEl>
                                          <p:spTgt spid="307203">
                                            <p:txEl>
                                              <p:pRg st="3" end="3"/>
                                            </p:txEl>
                                          </p:spTgt>
                                        </p:tgtEl>
                                        <p:attrNameLst>
                                          <p:attrName>ppt_y</p:attrName>
                                        </p:attrNameLst>
                                      </p:cBhvr>
                                      <p:tavLst>
                                        <p:tav tm="0">
                                          <p:val>
                                            <p:strVal val="#ppt_y-.03"/>
                                          </p:val>
                                        </p:tav>
                                        <p:tav tm="100000">
                                          <p:val>
                                            <p:strVal val="#ppt_y"/>
                                          </p:val>
                                        </p:tav>
                                      </p:tavLst>
                                    </p:anim>
                                  </p:childTnLst>
                                </p:cTn>
                              </p:par>
                              <p:par>
                                <p:cTn id="41" presetID="37" presetClass="entr" presetSubtype="0" fill="hold" grpId="0" nodeType="withEffect">
                                  <p:stCondLst>
                                    <p:cond delay="0"/>
                                  </p:stCondLst>
                                  <p:childTnLst>
                                    <p:set>
                                      <p:cBhvr>
                                        <p:cTn id="42" dur="1" fill="hold">
                                          <p:stCondLst>
                                            <p:cond delay="0"/>
                                          </p:stCondLst>
                                        </p:cTn>
                                        <p:tgtEl>
                                          <p:spTgt spid="307203">
                                            <p:txEl>
                                              <p:pRg st="4" end="4"/>
                                            </p:txEl>
                                          </p:spTgt>
                                        </p:tgtEl>
                                        <p:attrNameLst>
                                          <p:attrName>style.visibility</p:attrName>
                                        </p:attrNameLst>
                                      </p:cBhvr>
                                      <p:to>
                                        <p:strVal val="visible"/>
                                      </p:to>
                                    </p:set>
                                    <p:animEffect transition="in" filter="fade">
                                      <p:cBhvr>
                                        <p:cTn id="43" dur="1000"/>
                                        <p:tgtEl>
                                          <p:spTgt spid="307203">
                                            <p:txEl>
                                              <p:pRg st="4" end="4"/>
                                            </p:txEl>
                                          </p:spTgt>
                                        </p:tgtEl>
                                      </p:cBhvr>
                                    </p:animEffect>
                                    <p:anim calcmode="lin" valueType="num">
                                      <p:cBhvr>
                                        <p:cTn id="44" dur="1000" fill="hold"/>
                                        <p:tgtEl>
                                          <p:spTgt spid="307203">
                                            <p:txEl>
                                              <p:pRg st="4" end="4"/>
                                            </p:txEl>
                                          </p:spTgt>
                                        </p:tgtEl>
                                        <p:attrNameLst>
                                          <p:attrName>ppt_x</p:attrName>
                                        </p:attrNameLst>
                                      </p:cBhvr>
                                      <p:tavLst>
                                        <p:tav tm="0">
                                          <p:val>
                                            <p:strVal val="#ppt_x"/>
                                          </p:val>
                                        </p:tav>
                                        <p:tav tm="100000">
                                          <p:val>
                                            <p:strVal val="#ppt_x"/>
                                          </p:val>
                                        </p:tav>
                                      </p:tavLst>
                                    </p:anim>
                                    <p:anim calcmode="lin" valueType="num">
                                      <p:cBhvr>
                                        <p:cTn id="45" dur="898" decel="100000" fill="hold"/>
                                        <p:tgtEl>
                                          <p:spTgt spid="307203">
                                            <p:txEl>
                                              <p:pRg st="4" end="4"/>
                                            </p:txEl>
                                          </p:spTgt>
                                        </p:tgtEl>
                                        <p:attrNameLst>
                                          <p:attrName>ppt_y</p:attrName>
                                        </p:attrNameLst>
                                      </p:cBhvr>
                                      <p:tavLst>
                                        <p:tav tm="0">
                                          <p:val>
                                            <p:strVal val="#ppt_y+1"/>
                                          </p:val>
                                        </p:tav>
                                        <p:tav tm="100000">
                                          <p:val>
                                            <p:strVal val="#ppt_y-.03"/>
                                          </p:val>
                                        </p:tav>
                                      </p:tavLst>
                                    </p:anim>
                                    <p:anim calcmode="lin" valueType="num">
                                      <p:cBhvr>
                                        <p:cTn id="46" dur="100" accel="100000" fill="hold">
                                          <p:stCondLst>
                                            <p:cond delay="898"/>
                                          </p:stCondLst>
                                        </p:cTn>
                                        <p:tgtEl>
                                          <p:spTgt spid="307203">
                                            <p:txEl>
                                              <p:pRg st="4" end="4"/>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02" grpId="0"/>
      <p:bldP spid="307203"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Symbol zastępczy daty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pl-PL" altLang="en-US" sz="1200" smtClean="0">
                <a:solidFill>
                  <a:schemeClr val="tx2"/>
                </a:solidFill>
              </a:rPr>
              <a:t>Witold Kwaśnicki (INE, UWr), Notatki do wykładów</a:t>
            </a:r>
          </a:p>
        </p:txBody>
      </p:sp>
      <p:sp>
        <p:nvSpPr>
          <p:cNvPr id="277506" name="Rectangle 2"/>
          <p:cNvSpPr>
            <a:spLocks noGrp="1" noChangeArrowheads="1"/>
          </p:cNvSpPr>
          <p:nvPr>
            <p:ph type="title"/>
          </p:nvPr>
        </p:nvSpPr>
        <p:spPr/>
        <p:txBody>
          <a:bodyPr/>
          <a:lstStyle/>
          <a:p>
            <a:pPr eaLnBrk="1" hangingPunct="1"/>
            <a:r>
              <a:rPr lang="pl-PL" altLang="en-US" sz="3200" dirty="0" err="1" smtClean="0"/>
              <a:t>Political</a:t>
            </a:r>
            <a:r>
              <a:rPr lang="pl-PL" altLang="en-US" sz="3200" dirty="0" smtClean="0"/>
              <a:t> </a:t>
            </a:r>
            <a:r>
              <a:rPr lang="pl-PL" altLang="en-US" sz="3200" dirty="0" err="1" smtClean="0"/>
              <a:t>economy</a:t>
            </a:r>
            <a:r>
              <a:rPr lang="pl-PL" altLang="en-US" sz="3200" dirty="0" smtClean="0"/>
              <a:t> </a:t>
            </a:r>
          </a:p>
        </p:txBody>
      </p:sp>
      <p:sp>
        <p:nvSpPr>
          <p:cNvPr id="277507" name="Rectangle 3"/>
          <p:cNvSpPr>
            <a:spLocks noGrp="1" noChangeArrowheads="1"/>
          </p:cNvSpPr>
          <p:nvPr>
            <p:ph type="body" idx="1"/>
          </p:nvPr>
        </p:nvSpPr>
        <p:spPr/>
        <p:txBody>
          <a:bodyPr/>
          <a:lstStyle/>
          <a:p>
            <a:pPr eaLnBrk="1" hangingPunct="1">
              <a:lnSpc>
                <a:spcPct val="90000"/>
              </a:lnSpc>
            </a:pPr>
            <a:r>
              <a:rPr lang="en-GB" altLang="en-US" sz="2800" dirty="0" smtClean="0"/>
              <a:t>Antione de </a:t>
            </a:r>
            <a:r>
              <a:rPr lang="en-GB" altLang="en-US" sz="2800" dirty="0" err="1" smtClean="0"/>
              <a:t>Montchrétien</a:t>
            </a:r>
            <a:r>
              <a:rPr lang="en-GB" altLang="en-US" sz="2800" dirty="0" smtClean="0"/>
              <a:t> (1576-1621) w </a:t>
            </a:r>
            <a:r>
              <a:rPr lang="en-GB" altLang="en-US" sz="2800" i="1" dirty="0" err="1" smtClean="0"/>
              <a:t>Traité</a:t>
            </a:r>
            <a:r>
              <a:rPr lang="en-GB" altLang="en-US" sz="2800" i="1" dirty="0" smtClean="0"/>
              <a:t> de </a:t>
            </a:r>
            <a:r>
              <a:rPr lang="en-GB" altLang="en-US" sz="2800" i="1" dirty="0" err="1" smtClean="0"/>
              <a:t>l’économie</a:t>
            </a:r>
            <a:r>
              <a:rPr lang="en-GB" altLang="en-US" sz="2800" i="1" dirty="0" smtClean="0"/>
              <a:t> </a:t>
            </a:r>
            <a:r>
              <a:rPr lang="en-GB" altLang="en-US" sz="2800" i="1" dirty="0" err="1" smtClean="0"/>
              <a:t>politique</a:t>
            </a:r>
            <a:r>
              <a:rPr lang="en-GB" altLang="en-US" sz="2800" dirty="0" smtClean="0"/>
              <a:t> (1615). </a:t>
            </a:r>
          </a:p>
          <a:p>
            <a:pPr eaLnBrk="1" hangingPunct="1">
              <a:lnSpc>
                <a:spcPct val="90000"/>
              </a:lnSpc>
            </a:pPr>
            <a:r>
              <a:rPr lang="en-GB" altLang="en-US" sz="2800" dirty="0" smtClean="0"/>
              <a:t>First economic theories </a:t>
            </a:r>
            <a:r>
              <a:rPr lang="en-GB" altLang="en-US" sz="2800" dirty="0" smtClean="0">
                <a:sym typeface="Wingdings" panose="05000000000000000000" pitchFamily="2" charset="2"/>
              </a:rPr>
              <a:t></a:t>
            </a:r>
            <a:r>
              <a:rPr lang="en-GB" altLang="en-US" sz="2800" dirty="0" smtClean="0"/>
              <a:t> the second half of the 18th century:</a:t>
            </a:r>
          </a:p>
          <a:p>
            <a:pPr lvl="1" eaLnBrk="1" hangingPunct="1">
              <a:lnSpc>
                <a:spcPct val="90000"/>
              </a:lnSpc>
            </a:pPr>
            <a:r>
              <a:rPr lang="pl-PL" altLang="en-US" sz="2400" dirty="0" smtClean="0">
                <a:solidFill>
                  <a:srgbClr val="FF0000"/>
                </a:solidFill>
              </a:rPr>
              <a:t>Richard </a:t>
            </a:r>
            <a:r>
              <a:rPr lang="pl-PL" altLang="en-US" sz="2400" dirty="0" err="1" smtClean="0">
                <a:solidFill>
                  <a:srgbClr val="FF0000"/>
                </a:solidFill>
              </a:rPr>
              <a:t>Cantillon</a:t>
            </a:r>
            <a:r>
              <a:rPr lang="pl-PL" altLang="en-US" sz="2400" dirty="0" smtClean="0">
                <a:solidFill>
                  <a:srgbClr val="FF0000"/>
                </a:solidFill>
              </a:rPr>
              <a:t> (1730 (1755)), </a:t>
            </a:r>
            <a:r>
              <a:rPr lang="pl-PL" altLang="en-US" sz="2400" i="1" dirty="0" err="1" smtClean="0">
                <a:solidFill>
                  <a:srgbClr val="FF0000"/>
                </a:solidFill>
              </a:rPr>
              <a:t>Essai</a:t>
            </a:r>
            <a:r>
              <a:rPr lang="pl-PL" altLang="en-US" sz="2400" i="1" dirty="0" smtClean="0">
                <a:solidFill>
                  <a:srgbClr val="FF0000"/>
                </a:solidFill>
              </a:rPr>
              <a:t> sur la Nature </a:t>
            </a:r>
            <a:r>
              <a:rPr lang="pl-PL" altLang="en-US" sz="2400" i="1" dirty="0" err="1" smtClean="0">
                <a:solidFill>
                  <a:srgbClr val="FF0000"/>
                </a:solidFill>
              </a:rPr>
              <a:t>du</a:t>
            </a:r>
            <a:r>
              <a:rPr lang="pl-PL" altLang="en-US" sz="2400" i="1" dirty="0" smtClean="0">
                <a:solidFill>
                  <a:srgbClr val="FF0000"/>
                </a:solidFill>
              </a:rPr>
              <a:t> Commerce en </a:t>
            </a:r>
            <a:r>
              <a:rPr lang="pl-PL" altLang="en-US" sz="2400" i="1" dirty="0" err="1" smtClean="0">
                <a:solidFill>
                  <a:srgbClr val="FF0000"/>
                </a:solidFill>
              </a:rPr>
              <a:t>Général</a:t>
            </a:r>
            <a:r>
              <a:rPr lang="pl-PL" altLang="en-US" sz="2400" dirty="0" smtClean="0">
                <a:solidFill>
                  <a:srgbClr val="FF0000"/>
                </a:solidFill>
              </a:rPr>
              <a:t>, </a:t>
            </a:r>
          </a:p>
          <a:p>
            <a:pPr lvl="1" eaLnBrk="1" hangingPunct="1">
              <a:lnSpc>
                <a:spcPct val="90000"/>
              </a:lnSpc>
            </a:pPr>
            <a:r>
              <a:rPr lang="pl-PL" altLang="en-US" sz="2400" dirty="0" smtClean="0"/>
              <a:t>François Quesnay (1694-1774), </a:t>
            </a:r>
            <a:r>
              <a:rPr lang="pl-PL" altLang="en-US" sz="2400" i="1" dirty="0" smtClean="0"/>
              <a:t>Tableau </a:t>
            </a:r>
            <a:r>
              <a:rPr lang="pl-PL" altLang="en-US" sz="2400" i="1" dirty="0" err="1" smtClean="0"/>
              <a:t>Economique</a:t>
            </a:r>
            <a:r>
              <a:rPr lang="pl-PL" altLang="en-US" sz="2400" dirty="0" smtClean="0"/>
              <a:t> 1758 (1766 wyd. uzupełnione),</a:t>
            </a:r>
          </a:p>
          <a:p>
            <a:pPr lvl="1" eaLnBrk="1" hangingPunct="1">
              <a:lnSpc>
                <a:spcPct val="90000"/>
              </a:lnSpc>
            </a:pPr>
            <a:r>
              <a:rPr lang="pl-PL" altLang="en-US" sz="2400" dirty="0" smtClean="0"/>
              <a:t>James </a:t>
            </a:r>
            <a:r>
              <a:rPr lang="pl-PL" altLang="en-US" sz="2400" dirty="0" err="1" smtClean="0"/>
              <a:t>Steuart</a:t>
            </a:r>
            <a:r>
              <a:rPr lang="pl-PL" altLang="en-US" sz="2400" dirty="0" smtClean="0"/>
              <a:t>, (1767), </a:t>
            </a:r>
            <a:r>
              <a:rPr lang="pl-PL" altLang="en-US" sz="2400" i="1" dirty="0" err="1" smtClean="0"/>
              <a:t>Principles</a:t>
            </a:r>
            <a:r>
              <a:rPr lang="pl-PL" altLang="en-US" sz="2400" i="1" dirty="0" smtClean="0"/>
              <a:t> of </a:t>
            </a:r>
            <a:r>
              <a:rPr lang="pl-PL" altLang="en-US" sz="2400" i="1" dirty="0" err="1" smtClean="0"/>
              <a:t>Political</a:t>
            </a:r>
            <a:r>
              <a:rPr lang="pl-PL" altLang="en-US" sz="2400" i="1" dirty="0" smtClean="0"/>
              <a:t> </a:t>
            </a:r>
            <a:r>
              <a:rPr lang="pl-PL" altLang="en-US" sz="2400" i="1" dirty="0" err="1" smtClean="0"/>
              <a:t>Oeconomy</a:t>
            </a:r>
            <a:r>
              <a:rPr lang="pl-PL" altLang="en-US" sz="2400" dirty="0" smtClean="0"/>
              <a:t>,</a:t>
            </a:r>
          </a:p>
          <a:p>
            <a:pPr lvl="1" eaLnBrk="1" hangingPunct="1">
              <a:lnSpc>
                <a:spcPct val="90000"/>
              </a:lnSpc>
            </a:pPr>
            <a:r>
              <a:rPr lang="pl-PL" altLang="en-US" sz="2400" b="1" u="sng" dirty="0" err="1" smtClean="0"/>
              <a:t>Smith</a:t>
            </a:r>
            <a:r>
              <a:rPr lang="pl-PL" altLang="en-US" sz="2400" b="1" u="sng" dirty="0" smtClean="0"/>
              <a:t> Adam, (1776),</a:t>
            </a:r>
            <a:r>
              <a:rPr lang="pl-PL" altLang="en-US" sz="2400" b="1" i="1" u="sng" dirty="0" smtClean="0"/>
              <a:t> </a:t>
            </a:r>
            <a:r>
              <a:rPr lang="en-GB" altLang="en-US" sz="2400" b="1" i="1" u="sng" dirty="0" smtClean="0"/>
              <a:t>An inquiry into the nature and causes of the wealth of nations</a:t>
            </a:r>
            <a:r>
              <a:rPr lang="pl-PL" altLang="en-US" sz="2400" b="1" u="sng" dirty="0" smtClean="0"/>
              <a:t>.</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grpId="0" nodeType="withEffect">
                                  <p:stCondLst>
                                    <p:cond delay="0"/>
                                  </p:stCondLst>
                                  <p:childTnLst>
                                    <p:set>
                                      <p:cBhvr>
                                        <p:cTn id="6" dur="1" fill="hold">
                                          <p:stCondLst>
                                            <p:cond delay="0"/>
                                          </p:stCondLst>
                                        </p:cTn>
                                        <p:tgtEl>
                                          <p:spTgt spid="277506"/>
                                        </p:tgtEl>
                                        <p:attrNameLst>
                                          <p:attrName>style.visibility</p:attrName>
                                        </p:attrNameLst>
                                      </p:cBhvr>
                                      <p:to>
                                        <p:strVal val="visible"/>
                                      </p:to>
                                    </p:set>
                                    <p:animEffect transition="in" filter="fade">
                                      <p:cBhvr>
                                        <p:cTn id="7" dur="1000"/>
                                        <p:tgtEl>
                                          <p:spTgt spid="277506"/>
                                        </p:tgtEl>
                                      </p:cBhvr>
                                    </p:animEffect>
                                    <p:anim calcmode="lin" valueType="num">
                                      <p:cBhvr>
                                        <p:cTn id="8" dur="1000" fill="hold"/>
                                        <p:tgtEl>
                                          <p:spTgt spid="277506"/>
                                        </p:tgtEl>
                                        <p:attrNameLst>
                                          <p:attrName>ppt_x</p:attrName>
                                        </p:attrNameLst>
                                      </p:cBhvr>
                                      <p:tavLst>
                                        <p:tav tm="0">
                                          <p:val>
                                            <p:strVal val="#ppt_x"/>
                                          </p:val>
                                        </p:tav>
                                        <p:tav tm="100000">
                                          <p:val>
                                            <p:strVal val="#ppt_x"/>
                                          </p:val>
                                        </p:tav>
                                      </p:tavLst>
                                    </p:anim>
                                    <p:anim calcmode="lin" valueType="num">
                                      <p:cBhvr>
                                        <p:cTn id="9" dur="898" decel="100000" fill="hold"/>
                                        <p:tgtEl>
                                          <p:spTgt spid="277506"/>
                                        </p:tgtEl>
                                        <p:attrNameLst>
                                          <p:attrName>ppt_y</p:attrName>
                                        </p:attrNameLst>
                                      </p:cBhvr>
                                      <p:tavLst>
                                        <p:tav tm="0">
                                          <p:val>
                                            <p:strVal val="#ppt_y+1"/>
                                          </p:val>
                                        </p:tav>
                                        <p:tav tm="100000">
                                          <p:val>
                                            <p:strVal val="#ppt_y-.03"/>
                                          </p:val>
                                        </p:tav>
                                      </p:tavLst>
                                    </p:anim>
                                    <p:anim calcmode="lin" valueType="num">
                                      <p:cBhvr>
                                        <p:cTn id="10" dur="100" accel="100000" fill="hold">
                                          <p:stCondLst>
                                            <p:cond delay="898"/>
                                          </p:stCondLst>
                                        </p:cTn>
                                        <p:tgtEl>
                                          <p:spTgt spid="277506"/>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277507">
                                            <p:txEl>
                                              <p:pRg st="0" end="0"/>
                                            </p:txEl>
                                          </p:spTgt>
                                        </p:tgtEl>
                                        <p:attrNameLst>
                                          <p:attrName>style.visibility</p:attrName>
                                        </p:attrNameLst>
                                      </p:cBhvr>
                                      <p:to>
                                        <p:strVal val="visible"/>
                                      </p:to>
                                    </p:set>
                                    <p:animEffect transition="in" filter="fade">
                                      <p:cBhvr>
                                        <p:cTn id="15" dur="1000"/>
                                        <p:tgtEl>
                                          <p:spTgt spid="277507">
                                            <p:txEl>
                                              <p:pRg st="0" end="0"/>
                                            </p:txEl>
                                          </p:spTgt>
                                        </p:tgtEl>
                                      </p:cBhvr>
                                    </p:animEffect>
                                    <p:anim calcmode="lin" valueType="num">
                                      <p:cBhvr>
                                        <p:cTn id="16" dur="1000" fill="hold"/>
                                        <p:tgtEl>
                                          <p:spTgt spid="277507">
                                            <p:txEl>
                                              <p:pRg st="0" end="0"/>
                                            </p:txEl>
                                          </p:spTgt>
                                        </p:tgtEl>
                                        <p:attrNameLst>
                                          <p:attrName>ppt_x</p:attrName>
                                        </p:attrNameLst>
                                      </p:cBhvr>
                                      <p:tavLst>
                                        <p:tav tm="0">
                                          <p:val>
                                            <p:strVal val="#ppt_x"/>
                                          </p:val>
                                        </p:tav>
                                        <p:tav tm="100000">
                                          <p:val>
                                            <p:strVal val="#ppt_x"/>
                                          </p:val>
                                        </p:tav>
                                      </p:tavLst>
                                    </p:anim>
                                    <p:anim calcmode="lin" valueType="num">
                                      <p:cBhvr>
                                        <p:cTn id="17" dur="898" decel="100000" fill="hold"/>
                                        <p:tgtEl>
                                          <p:spTgt spid="277507">
                                            <p:txEl>
                                              <p:pRg st="0" end="0"/>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898"/>
                                          </p:stCondLst>
                                        </p:cTn>
                                        <p:tgtEl>
                                          <p:spTgt spid="277507">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7" presetClass="entr" presetSubtype="0" fill="hold" grpId="0" nodeType="clickEffect">
                                  <p:stCondLst>
                                    <p:cond delay="0"/>
                                  </p:stCondLst>
                                  <p:childTnLst>
                                    <p:set>
                                      <p:cBhvr>
                                        <p:cTn id="22" dur="1" fill="hold">
                                          <p:stCondLst>
                                            <p:cond delay="0"/>
                                          </p:stCondLst>
                                        </p:cTn>
                                        <p:tgtEl>
                                          <p:spTgt spid="277507">
                                            <p:txEl>
                                              <p:pRg st="1" end="1"/>
                                            </p:txEl>
                                          </p:spTgt>
                                        </p:tgtEl>
                                        <p:attrNameLst>
                                          <p:attrName>style.visibility</p:attrName>
                                        </p:attrNameLst>
                                      </p:cBhvr>
                                      <p:to>
                                        <p:strVal val="visible"/>
                                      </p:to>
                                    </p:set>
                                    <p:animEffect transition="in" filter="fade">
                                      <p:cBhvr>
                                        <p:cTn id="23" dur="1000"/>
                                        <p:tgtEl>
                                          <p:spTgt spid="277507">
                                            <p:txEl>
                                              <p:pRg st="1" end="1"/>
                                            </p:txEl>
                                          </p:spTgt>
                                        </p:tgtEl>
                                      </p:cBhvr>
                                    </p:animEffect>
                                    <p:anim calcmode="lin" valueType="num">
                                      <p:cBhvr>
                                        <p:cTn id="24" dur="1000" fill="hold"/>
                                        <p:tgtEl>
                                          <p:spTgt spid="277507">
                                            <p:txEl>
                                              <p:pRg st="1" end="1"/>
                                            </p:txEl>
                                          </p:spTgt>
                                        </p:tgtEl>
                                        <p:attrNameLst>
                                          <p:attrName>ppt_x</p:attrName>
                                        </p:attrNameLst>
                                      </p:cBhvr>
                                      <p:tavLst>
                                        <p:tav tm="0">
                                          <p:val>
                                            <p:strVal val="#ppt_x"/>
                                          </p:val>
                                        </p:tav>
                                        <p:tav tm="100000">
                                          <p:val>
                                            <p:strVal val="#ppt_x"/>
                                          </p:val>
                                        </p:tav>
                                      </p:tavLst>
                                    </p:anim>
                                    <p:anim calcmode="lin" valueType="num">
                                      <p:cBhvr>
                                        <p:cTn id="25" dur="898" decel="100000" fill="hold"/>
                                        <p:tgtEl>
                                          <p:spTgt spid="277507">
                                            <p:txEl>
                                              <p:pRg st="1" end="1"/>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898"/>
                                          </p:stCondLst>
                                        </p:cTn>
                                        <p:tgtEl>
                                          <p:spTgt spid="277507">
                                            <p:txEl>
                                              <p:pRg st="1" end="1"/>
                                            </p:txEl>
                                          </p:spTgt>
                                        </p:tgtEl>
                                        <p:attrNameLst>
                                          <p:attrName>ppt_y</p:attrName>
                                        </p:attrNameLst>
                                      </p:cBhvr>
                                      <p:tavLst>
                                        <p:tav tm="0">
                                          <p:val>
                                            <p:strVal val="#ppt_y-.03"/>
                                          </p:val>
                                        </p:tav>
                                        <p:tav tm="100000">
                                          <p:val>
                                            <p:strVal val="#ppt_y"/>
                                          </p:val>
                                        </p:tav>
                                      </p:tavLst>
                                    </p:anim>
                                  </p:childTnLst>
                                </p:cTn>
                              </p:par>
                              <p:par>
                                <p:cTn id="27" presetID="37" presetClass="entr" presetSubtype="0" fill="hold" grpId="0" nodeType="withEffect">
                                  <p:stCondLst>
                                    <p:cond delay="0"/>
                                  </p:stCondLst>
                                  <p:childTnLst>
                                    <p:set>
                                      <p:cBhvr>
                                        <p:cTn id="28" dur="1" fill="hold">
                                          <p:stCondLst>
                                            <p:cond delay="0"/>
                                          </p:stCondLst>
                                        </p:cTn>
                                        <p:tgtEl>
                                          <p:spTgt spid="277507">
                                            <p:txEl>
                                              <p:pRg st="5" end="5"/>
                                            </p:txEl>
                                          </p:spTgt>
                                        </p:tgtEl>
                                        <p:attrNameLst>
                                          <p:attrName>style.visibility</p:attrName>
                                        </p:attrNameLst>
                                      </p:cBhvr>
                                      <p:to>
                                        <p:strVal val="visible"/>
                                      </p:to>
                                    </p:set>
                                    <p:animEffect transition="in" filter="fade">
                                      <p:cBhvr>
                                        <p:cTn id="29" dur="1000"/>
                                        <p:tgtEl>
                                          <p:spTgt spid="277507">
                                            <p:txEl>
                                              <p:pRg st="5" end="5"/>
                                            </p:txEl>
                                          </p:spTgt>
                                        </p:tgtEl>
                                      </p:cBhvr>
                                    </p:animEffect>
                                    <p:anim calcmode="lin" valueType="num">
                                      <p:cBhvr>
                                        <p:cTn id="30" dur="1000" fill="hold"/>
                                        <p:tgtEl>
                                          <p:spTgt spid="277507">
                                            <p:txEl>
                                              <p:pRg st="5" end="5"/>
                                            </p:txEl>
                                          </p:spTgt>
                                        </p:tgtEl>
                                        <p:attrNameLst>
                                          <p:attrName>ppt_x</p:attrName>
                                        </p:attrNameLst>
                                      </p:cBhvr>
                                      <p:tavLst>
                                        <p:tav tm="0">
                                          <p:val>
                                            <p:strVal val="#ppt_x"/>
                                          </p:val>
                                        </p:tav>
                                        <p:tav tm="100000">
                                          <p:val>
                                            <p:strVal val="#ppt_x"/>
                                          </p:val>
                                        </p:tav>
                                      </p:tavLst>
                                    </p:anim>
                                    <p:anim calcmode="lin" valueType="num">
                                      <p:cBhvr>
                                        <p:cTn id="31" dur="898" decel="100000" fill="hold"/>
                                        <p:tgtEl>
                                          <p:spTgt spid="277507">
                                            <p:txEl>
                                              <p:pRg st="5" end="5"/>
                                            </p:txEl>
                                          </p:spTgt>
                                        </p:tgtEl>
                                        <p:attrNameLst>
                                          <p:attrName>ppt_y</p:attrName>
                                        </p:attrNameLst>
                                      </p:cBhvr>
                                      <p:tavLst>
                                        <p:tav tm="0">
                                          <p:val>
                                            <p:strVal val="#ppt_y+1"/>
                                          </p:val>
                                        </p:tav>
                                        <p:tav tm="100000">
                                          <p:val>
                                            <p:strVal val="#ppt_y-.03"/>
                                          </p:val>
                                        </p:tav>
                                      </p:tavLst>
                                    </p:anim>
                                    <p:anim calcmode="lin" valueType="num">
                                      <p:cBhvr>
                                        <p:cTn id="32" dur="100" accel="100000" fill="hold">
                                          <p:stCondLst>
                                            <p:cond delay="898"/>
                                          </p:stCondLst>
                                        </p:cTn>
                                        <p:tgtEl>
                                          <p:spTgt spid="277507">
                                            <p:txEl>
                                              <p:pRg st="5" end="5"/>
                                            </p:txEl>
                                          </p:spTgt>
                                        </p:tgtEl>
                                        <p:attrNameLst>
                                          <p:attrName>ppt_y</p:attrName>
                                        </p:attrNameLst>
                                      </p:cBhvr>
                                      <p:tavLst>
                                        <p:tav tm="0">
                                          <p:val>
                                            <p:strVal val="#ppt_y-.03"/>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7" presetClass="entr" presetSubtype="0" fill="hold" grpId="0" nodeType="clickEffect">
                                  <p:stCondLst>
                                    <p:cond delay="0"/>
                                  </p:stCondLst>
                                  <p:childTnLst>
                                    <p:set>
                                      <p:cBhvr>
                                        <p:cTn id="36" dur="1" fill="hold">
                                          <p:stCondLst>
                                            <p:cond delay="0"/>
                                          </p:stCondLst>
                                        </p:cTn>
                                        <p:tgtEl>
                                          <p:spTgt spid="277507">
                                            <p:txEl>
                                              <p:pRg st="2" end="2"/>
                                            </p:txEl>
                                          </p:spTgt>
                                        </p:tgtEl>
                                        <p:attrNameLst>
                                          <p:attrName>style.visibility</p:attrName>
                                        </p:attrNameLst>
                                      </p:cBhvr>
                                      <p:to>
                                        <p:strVal val="visible"/>
                                      </p:to>
                                    </p:set>
                                    <p:animEffect transition="in" filter="fade">
                                      <p:cBhvr>
                                        <p:cTn id="37" dur="1000"/>
                                        <p:tgtEl>
                                          <p:spTgt spid="277507">
                                            <p:txEl>
                                              <p:pRg st="2" end="2"/>
                                            </p:txEl>
                                          </p:spTgt>
                                        </p:tgtEl>
                                      </p:cBhvr>
                                    </p:animEffect>
                                    <p:anim calcmode="lin" valueType="num">
                                      <p:cBhvr>
                                        <p:cTn id="38" dur="1000" fill="hold"/>
                                        <p:tgtEl>
                                          <p:spTgt spid="277507">
                                            <p:txEl>
                                              <p:pRg st="2" end="2"/>
                                            </p:txEl>
                                          </p:spTgt>
                                        </p:tgtEl>
                                        <p:attrNameLst>
                                          <p:attrName>ppt_x</p:attrName>
                                        </p:attrNameLst>
                                      </p:cBhvr>
                                      <p:tavLst>
                                        <p:tav tm="0">
                                          <p:val>
                                            <p:strVal val="#ppt_x"/>
                                          </p:val>
                                        </p:tav>
                                        <p:tav tm="100000">
                                          <p:val>
                                            <p:strVal val="#ppt_x"/>
                                          </p:val>
                                        </p:tav>
                                      </p:tavLst>
                                    </p:anim>
                                    <p:anim calcmode="lin" valueType="num">
                                      <p:cBhvr>
                                        <p:cTn id="39" dur="898" decel="100000" fill="hold"/>
                                        <p:tgtEl>
                                          <p:spTgt spid="277507">
                                            <p:txEl>
                                              <p:pRg st="2" end="2"/>
                                            </p:txEl>
                                          </p:spTgt>
                                        </p:tgtEl>
                                        <p:attrNameLst>
                                          <p:attrName>ppt_y</p:attrName>
                                        </p:attrNameLst>
                                      </p:cBhvr>
                                      <p:tavLst>
                                        <p:tav tm="0">
                                          <p:val>
                                            <p:strVal val="#ppt_y+1"/>
                                          </p:val>
                                        </p:tav>
                                        <p:tav tm="100000">
                                          <p:val>
                                            <p:strVal val="#ppt_y-.03"/>
                                          </p:val>
                                        </p:tav>
                                      </p:tavLst>
                                    </p:anim>
                                    <p:anim calcmode="lin" valueType="num">
                                      <p:cBhvr>
                                        <p:cTn id="40" dur="100" accel="100000" fill="hold">
                                          <p:stCondLst>
                                            <p:cond delay="898"/>
                                          </p:stCondLst>
                                        </p:cTn>
                                        <p:tgtEl>
                                          <p:spTgt spid="277507">
                                            <p:txEl>
                                              <p:pRg st="2" end="2"/>
                                            </p:txEl>
                                          </p:spTgt>
                                        </p:tgtEl>
                                        <p:attrNameLst>
                                          <p:attrName>ppt_y</p:attrName>
                                        </p:attrNameLst>
                                      </p:cBhvr>
                                      <p:tavLst>
                                        <p:tav tm="0">
                                          <p:val>
                                            <p:strVal val="#ppt_y-.03"/>
                                          </p:val>
                                        </p:tav>
                                        <p:tav tm="100000">
                                          <p:val>
                                            <p:strVal val="#ppt_y"/>
                                          </p:val>
                                        </p:tav>
                                      </p:tavLst>
                                    </p:anim>
                                  </p:childTnLst>
                                </p:cTn>
                              </p:par>
                              <p:par>
                                <p:cTn id="41" presetID="37" presetClass="entr" presetSubtype="0" fill="hold" grpId="0" nodeType="withEffect">
                                  <p:stCondLst>
                                    <p:cond delay="0"/>
                                  </p:stCondLst>
                                  <p:childTnLst>
                                    <p:set>
                                      <p:cBhvr>
                                        <p:cTn id="42" dur="1" fill="hold">
                                          <p:stCondLst>
                                            <p:cond delay="0"/>
                                          </p:stCondLst>
                                        </p:cTn>
                                        <p:tgtEl>
                                          <p:spTgt spid="277507">
                                            <p:txEl>
                                              <p:pRg st="3" end="3"/>
                                            </p:txEl>
                                          </p:spTgt>
                                        </p:tgtEl>
                                        <p:attrNameLst>
                                          <p:attrName>style.visibility</p:attrName>
                                        </p:attrNameLst>
                                      </p:cBhvr>
                                      <p:to>
                                        <p:strVal val="visible"/>
                                      </p:to>
                                    </p:set>
                                    <p:animEffect transition="in" filter="fade">
                                      <p:cBhvr>
                                        <p:cTn id="43" dur="1000"/>
                                        <p:tgtEl>
                                          <p:spTgt spid="277507">
                                            <p:txEl>
                                              <p:pRg st="3" end="3"/>
                                            </p:txEl>
                                          </p:spTgt>
                                        </p:tgtEl>
                                      </p:cBhvr>
                                    </p:animEffect>
                                    <p:anim calcmode="lin" valueType="num">
                                      <p:cBhvr>
                                        <p:cTn id="44" dur="1000" fill="hold"/>
                                        <p:tgtEl>
                                          <p:spTgt spid="277507">
                                            <p:txEl>
                                              <p:pRg st="3" end="3"/>
                                            </p:txEl>
                                          </p:spTgt>
                                        </p:tgtEl>
                                        <p:attrNameLst>
                                          <p:attrName>ppt_x</p:attrName>
                                        </p:attrNameLst>
                                      </p:cBhvr>
                                      <p:tavLst>
                                        <p:tav tm="0">
                                          <p:val>
                                            <p:strVal val="#ppt_x"/>
                                          </p:val>
                                        </p:tav>
                                        <p:tav tm="100000">
                                          <p:val>
                                            <p:strVal val="#ppt_x"/>
                                          </p:val>
                                        </p:tav>
                                      </p:tavLst>
                                    </p:anim>
                                    <p:anim calcmode="lin" valueType="num">
                                      <p:cBhvr>
                                        <p:cTn id="45" dur="898" decel="100000" fill="hold"/>
                                        <p:tgtEl>
                                          <p:spTgt spid="277507">
                                            <p:txEl>
                                              <p:pRg st="3" end="3"/>
                                            </p:txEl>
                                          </p:spTgt>
                                        </p:tgtEl>
                                        <p:attrNameLst>
                                          <p:attrName>ppt_y</p:attrName>
                                        </p:attrNameLst>
                                      </p:cBhvr>
                                      <p:tavLst>
                                        <p:tav tm="0">
                                          <p:val>
                                            <p:strVal val="#ppt_y+1"/>
                                          </p:val>
                                        </p:tav>
                                        <p:tav tm="100000">
                                          <p:val>
                                            <p:strVal val="#ppt_y-.03"/>
                                          </p:val>
                                        </p:tav>
                                      </p:tavLst>
                                    </p:anim>
                                    <p:anim calcmode="lin" valueType="num">
                                      <p:cBhvr>
                                        <p:cTn id="46" dur="100" accel="100000" fill="hold">
                                          <p:stCondLst>
                                            <p:cond delay="898"/>
                                          </p:stCondLst>
                                        </p:cTn>
                                        <p:tgtEl>
                                          <p:spTgt spid="277507">
                                            <p:txEl>
                                              <p:pRg st="3" end="3"/>
                                            </p:txEl>
                                          </p:spTgt>
                                        </p:tgtEl>
                                        <p:attrNameLst>
                                          <p:attrName>ppt_y</p:attrName>
                                        </p:attrNameLst>
                                      </p:cBhvr>
                                      <p:tavLst>
                                        <p:tav tm="0">
                                          <p:val>
                                            <p:strVal val="#ppt_y-.03"/>
                                          </p:val>
                                        </p:tav>
                                        <p:tav tm="100000">
                                          <p:val>
                                            <p:strVal val="#ppt_y"/>
                                          </p:val>
                                        </p:tav>
                                      </p:tavLst>
                                    </p:anim>
                                  </p:childTnLst>
                                </p:cTn>
                              </p:par>
                              <p:par>
                                <p:cTn id="47" presetID="37" presetClass="entr" presetSubtype="0" fill="hold" grpId="0" nodeType="withEffect">
                                  <p:stCondLst>
                                    <p:cond delay="0"/>
                                  </p:stCondLst>
                                  <p:childTnLst>
                                    <p:set>
                                      <p:cBhvr>
                                        <p:cTn id="48" dur="1" fill="hold">
                                          <p:stCondLst>
                                            <p:cond delay="0"/>
                                          </p:stCondLst>
                                        </p:cTn>
                                        <p:tgtEl>
                                          <p:spTgt spid="277507">
                                            <p:txEl>
                                              <p:pRg st="4" end="4"/>
                                            </p:txEl>
                                          </p:spTgt>
                                        </p:tgtEl>
                                        <p:attrNameLst>
                                          <p:attrName>style.visibility</p:attrName>
                                        </p:attrNameLst>
                                      </p:cBhvr>
                                      <p:to>
                                        <p:strVal val="visible"/>
                                      </p:to>
                                    </p:set>
                                    <p:animEffect transition="in" filter="fade">
                                      <p:cBhvr>
                                        <p:cTn id="49" dur="1000"/>
                                        <p:tgtEl>
                                          <p:spTgt spid="277507">
                                            <p:txEl>
                                              <p:pRg st="4" end="4"/>
                                            </p:txEl>
                                          </p:spTgt>
                                        </p:tgtEl>
                                      </p:cBhvr>
                                    </p:animEffect>
                                    <p:anim calcmode="lin" valueType="num">
                                      <p:cBhvr>
                                        <p:cTn id="50" dur="1000" fill="hold"/>
                                        <p:tgtEl>
                                          <p:spTgt spid="277507">
                                            <p:txEl>
                                              <p:pRg st="4" end="4"/>
                                            </p:txEl>
                                          </p:spTgt>
                                        </p:tgtEl>
                                        <p:attrNameLst>
                                          <p:attrName>ppt_x</p:attrName>
                                        </p:attrNameLst>
                                      </p:cBhvr>
                                      <p:tavLst>
                                        <p:tav tm="0">
                                          <p:val>
                                            <p:strVal val="#ppt_x"/>
                                          </p:val>
                                        </p:tav>
                                        <p:tav tm="100000">
                                          <p:val>
                                            <p:strVal val="#ppt_x"/>
                                          </p:val>
                                        </p:tav>
                                      </p:tavLst>
                                    </p:anim>
                                    <p:anim calcmode="lin" valueType="num">
                                      <p:cBhvr>
                                        <p:cTn id="51" dur="898" decel="100000" fill="hold"/>
                                        <p:tgtEl>
                                          <p:spTgt spid="277507">
                                            <p:txEl>
                                              <p:pRg st="4" end="4"/>
                                            </p:txEl>
                                          </p:spTgt>
                                        </p:tgtEl>
                                        <p:attrNameLst>
                                          <p:attrName>ppt_y</p:attrName>
                                        </p:attrNameLst>
                                      </p:cBhvr>
                                      <p:tavLst>
                                        <p:tav tm="0">
                                          <p:val>
                                            <p:strVal val="#ppt_y+1"/>
                                          </p:val>
                                        </p:tav>
                                        <p:tav tm="100000">
                                          <p:val>
                                            <p:strVal val="#ppt_y-.03"/>
                                          </p:val>
                                        </p:tav>
                                      </p:tavLst>
                                    </p:anim>
                                    <p:anim calcmode="lin" valueType="num">
                                      <p:cBhvr>
                                        <p:cTn id="52" dur="100" accel="100000" fill="hold">
                                          <p:stCondLst>
                                            <p:cond delay="898"/>
                                          </p:stCondLst>
                                        </p:cTn>
                                        <p:tgtEl>
                                          <p:spTgt spid="277507">
                                            <p:txEl>
                                              <p:pRg st="4" end="4"/>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06" grpId="0"/>
      <p:bldP spid="277507"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ymbol zastępczy daty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pl-PL" altLang="en-US" sz="1200" smtClean="0">
                <a:solidFill>
                  <a:schemeClr val="tx2"/>
                </a:solidFill>
              </a:rPr>
              <a:t>Witold Kwaśnicki (INE, UWr), Notatki do wykładów</a:t>
            </a:r>
          </a:p>
        </p:txBody>
      </p:sp>
      <p:sp>
        <p:nvSpPr>
          <p:cNvPr id="43011" name="Rectangle 2"/>
          <p:cNvSpPr>
            <a:spLocks noGrp="1" noChangeArrowheads="1"/>
          </p:cNvSpPr>
          <p:nvPr>
            <p:ph type="title"/>
          </p:nvPr>
        </p:nvSpPr>
        <p:spPr>
          <a:xfrm>
            <a:off x="827584" y="116632"/>
            <a:ext cx="8640960" cy="576262"/>
          </a:xfrm>
        </p:spPr>
        <p:txBody>
          <a:bodyPr/>
          <a:lstStyle/>
          <a:p>
            <a:pPr eaLnBrk="1" hangingPunct="1"/>
            <a:r>
              <a:rPr lang="en-GB" altLang="en-US" dirty="0" err="1" smtClean="0"/>
              <a:t>Cantillon</a:t>
            </a:r>
            <a:r>
              <a:rPr lang="pl-PL" altLang="en-US" dirty="0" smtClean="0"/>
              <a:t>:</a:t>
            </a:r>
            <a:r>
              <a:rPr lang="en-GB" altLang="en-US" dirty="0" smtClean="0"/>
              <a:t> real founder of modern economic analysis</a:t>
            </a:r>
          </a:p>
        </p:txBody>
      </p:sp>
      <p:pic>
        <p:nvPicPr>
          <p:cNvPr id="43012" name="Picture 3" descr="cantillon"/>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6562725" y="1412875"/>
            <a:ext cx="2581275" cy="3627438"/>
          </a:xfrm>
          <a:noFill/>
        </p:spPr>
      </p:pic>
      <p:sp>
        <p:nvSpPr>
          <p:cNvPr id="43013" name="Rectangle 4"/>
          <p:cNvSpPr>
            <a:spLocks noGrp="1" noChangeArrowheads="1"/>
          </p:cNvSpPr>
          <p:nvPr>
            <p:ph type="body" idx="1"/>
          </p:nvPr>
        </p:nvSpPr>
        <p:spPr>
          <a:xfrm>
            <a:off x="395288" y="1196975"/>
            <a:ext cx="6264275" cy="5661025"/>
          </a:xfrm>
        </p:spPr>
        <p:txBody>
          <a:bodyPr/>
          <a:lstStyle/>
          <a:p>
            <a:pPr eaLnBrk="1" hangingPunct="1">
              <a:lnSpc>
                <a:spcPct val="80000"/>
              </a:lnSpc>
            </a:pPr>
            <a:r>
              <a:rPr lang="pl-PL" altLang="en-US" sz="2400" dirty="0" smtClean="0"/>
              <a:t>Richard </a:t>
            </a:r>
            <a:r>
              <a:rPr lang="pl-PL" altLang="en-US" sz="2400" dirty="0" err="1" smtClean="0"/>
              <a:t>Cantillon</a:t>
            </a:r>
            <a:r>
              <a:rPr lang="pl-PL" altLang="en-US" sz="2400" dirty="0" smtClean="0"/>
              <a:t>, 1734 (1755), </a:t>
            </a:r>
            <a:r>
              <a:rPr lang="pl-PL" altLang="en-US" sz="2400" i="1" dirty="0" err="1" smtClean="0"/>
              <a:t>Essay</a:t>
            </a:r>
            <a:r>
              <a:rPr lang="pl-PL" altLang="en-US" sz="2400" i="1" dirty="0" smtClean="0"/>
              <a:t> on the Nature of Commerce in General</a:t>
            </a:r>
            <a:r>
              <a:rPr lang="pl-PL" altLang="en-US" sz="2400" dirty="0" smtClean="0"/>
              <a:t> .</a:t>
            </a:r>
          </a:p>
          <a:p>
            <a:pPr eaLnBrk="1" hangingPunct="1">
              <a:lnSpc>
                <a:spcPct val="80000"/>
              </a:lnSpc>
            </a:pPr>
            <a:r>
              <a:rPr lang="pl-PL" altLang="en-US" sz="2400" dirty="0" smtClean="0"/>
              <a:t>William Stanley </a:t>
            </a:r>
            <a:r>
              <a:rPr lang="pl-PL" altLang="en-US" sz="2400" dirty="0" err="1" smtClean="0"/>
              <a:t>Jevons</a:t>
            </a:r>
            <a:r>
              <a:rPr lang="pl-PL" altLang="en-US" sz="2400" dirty="0" smtClean="0"/>
              <a:t>, </a:t>
            </a:r>
            <a:r>
              <a:rPr lang="pl-PL" altLang="en-US" sz="2400" dirty="0" smtClean="0">
                <a:sym typeface="Wingdings" panose="05000000000000000000" pitchFamily="2" charset="2"/>
              </a:rPr>
              <a:t></a:t>
            </a:r>
            <a:r>
              <a:rPr lang="pl-PL" altLang="en-US" sz="2400" dirty="0" smtClean="0"/>
              <a:t> "a </a:t>
            </a:r>
            <a:r>
              <a:rPr lang="pl-PL" altLang="en-US" sz="2400" dirty="0" err="1" smtClean="0"/>
              <a:t>systematic</a:t>
            </a:r>
            <a:r>
              <a:rPr lang="pl-PL" altLang="en-US" sz="2400" dirty="0" smtClean="0"/>
              <a:t> and </a:t>
            </a:r>
            <a:r>
              <a:rPr lang="pl-PL" altLang="en-US" sz="2400" dirty="0" err="1" smtClean="0"/>
              <a:t>connected</a:t>
            </a:r>
            <a:r>
              <a:rPr lang="pl-PL" altLang="en-US" sz="2400" dirty="0" smtClean="0"/>
              <a:t> </a:t>
            </a:r>
            <a:r>
              <a:rPr lang="pl-PL" altLang="en-US" sz="2400" dirty="0" err="1" smtClean="0"/>
              <a:t>treatise</a:t>
            </a:r>
            <a:r>
              <a:rPr lang="pl-PL" altLang="en-US" sz="2400" dirty="0" smtClean="0"/>
              <a:t>, </a:t>
            </a:r>
            <a:r>
              <a:rPr lang="pl-PL" altLang="en-US" sz="2400" dirty="0" err="1" smtClean="0"/>
              <a:t>going</a:t>
            </a:r>
            <a:r>
              <a:rPr lang="pl-PL" altLang="en-US" sz="2400" dirty="0" smtClean="0"/>
              <a:t> </a:t>
            </a:r>
            <a:r>
              <a:rPr lang="pl-PL" altLang="en-US" sz="2400" dirty="0" err="1" smtClean="0"/>
              <a:t>over</a:t>
            </a:r>
            <a:r>
              <a:rPr lang="pl-PL" altLang="en-US" sz="2400" dirty="0" smtClean="0"/>
              <a:t> in a </a:t>
            </a:r>
            <a:r>
              <a:rPr lang="pl-PL" altLang="en-US" sz="2400" dirty="0" err="1" smtClean="0"/>
              <a:t>concise</a:t>
            </a:r>
            <a:r>
              <a:rPr lang="pl-PL" altLang="en-US" sz="2400" dirty="0" smtClean="0"/>
              <a:t> </a:t>
            </a:r>
            <a:r>
              <a:rPr lang="pl-PL" altLang="en-US" sz="2400" dirty="0" err="1" smtClean="0"/>
              <a:t>manner</a:t>
            </a:r>
            <a:r>
              <a:rPr lang="pl-PL" altLang="en-US" sz="2400" dirty="0" smtClean="0"/>
              <a:t> </a:t>
            </a:r>
            <a:r>
              <a:rPr lang="pl-PL" altLang="en-US" sz="2400" dirty="0" err="1" smtClean="0"/>
              <a:t>nearly</a:t>
            </a:r>
            <a:r>
              <a:rPr lang="pl-PL" altLang="en-US" sz="2400" dirty="0" smtClean="0"/>
              <a:t> the </a:t>
            </a:r>
            <a:r>
              <a:rPr lang="pl-PL" altLang="en-US" sz="2400" dirty="0" err="1" smtClean="0"/>
              <a:t>whole</a:t>
            </a:r>
            <a:r>
              <a:rPr lang="pl-PL" altLang="en-US" sz="2400" dirty="0" smtClean="0"/>
              <a:t> field of </a:t>
            </a:r>
            <a:r>
              <a:rPr lang="pl-PL" altLang="en-US" sz="2400" dirty="0" err="1" smtClean="0"/>
              <a:t>economics</a:t>
            </a:r>
            <a:r>
              <a:rPr lang="pl-PL" altLang="en-US" sz="2400" dirty="0" smtClean="0"/>
              <a:t>. . . . It </a:t>
            </a:r>
            <a:r>
              <a:rPr lang="pl-PL" altLang="en-US" sz="2400" dirty="0" err="1" smtClean="0"/>
              <a:t>is</a:t>
            </a:r>
            <a:r>
              <a:rPr lang="pl-PL" altLang="en-US" sz="2400" dirty="0" smtClean="0"/>
              <a:t> </a:t>
            </a:r>
            <a:r>
              <a:rPr lang="pl-PL" altLang="en-US" sz="2400" dirty="0" err="1" smtClean="0"/>
              <a:t>thus</a:t>
            </a:r>
            <a:r>
              <a:rPr lang="pl-PL" altLang="en-US" sz="2400" dirty="0" smtClean="0"/>
              <a:t> </a:t>
            </a:r>
            <a:r>
              <a:rPr lang="pl-PL" altLang="en-US" sz="2400" i="1" dirty="0" smtClean="0">
                <a:solidFill>
                  <a:srgbClr val="FF0066"/>
                </a:solidFill>
              </a:rPr>
              <a:t>the </a:t>
            </a:r>
            <a:r>
              <a:rPr lang="pl-PL" altLang="en-US" sz="2400" i="1" dirty="0" err="1" smtClean="0">
                <a:solidFill>
                  <a:srgbClr val="FF0066"/>
                </a:solidFill>
              </a:rPr>
              <a:t>first</a:t>
            </a:r>
            <a:r>
              <a:rPr lang="pl-PL" altLang="en-US" sz="2400" i="1" dirty="0" smtClean="0">
                <a:solidFill>
                  <a:srgbClr val="FF0066"/>
                </a:solidFill>
              </a:rPr>
              <a:t> </a:t>
            </a:r>
            <a:r>
              <a:rPr lang="pl-PL" altLang="en-US" sz="2400" i="1" dirty="0" err="1" smtClean="0">
                <a:solidFill>
                  <a:srgbClr val="FF0066"/>
                </a:solidFill>
              </a:rPr>
              <a:t>treatise</a:t>
            </a:r>
            <a:r>
              <a:rPr lang="pl-PL" altLang="en-US" sz="2400" i="1" dirty="0" smtClean="0">
                <a:solidFill>
                  <a:srgbClr val="FF0066"/>
                </a:solidFill>
              </a:rPr>
              <a:t> on </a:t>
            </a:r>
            <a:r>
              <a:rPr lang="pl-PL" altLang="en-US" sz="2400" i="1" dirty="0" err="1" smtClean="0">
                <a:solidFill>
                  <a:srgbClr val="FF0066"/>
                </a:solidFill>
              </a:rPr>
              <a:t>economics</a:t>
            </a:r>
            <a:r>
              <a:rPr lang="pl-PL" altLang="en-US" sz="2400" dirty="0" smtClean="0"/>
              <a:t>." He </a:t>
            </a:r>
            <a:r>
              <a:rPr lang="pl-PL" altLang="en-US" sz="2400" dirty="0" err="1" smtClean="0"/>
              <a:t>dubbed</a:t>
            </a:r>
            <a:r>
              <a:rPr lang="pl-PL" altLang="en-US" sz="2400" dirty="0" smtClean="0"/>
              <a:t> the </a:t>
            </a:r>
            <a:r>
              <a:rPr lang="pl-PL" altLang="en-US" sz="2400" dirty="0" err="1" smtClean="0"/>
              <a:t>work</a:t>
            </a:r>
            <a:r>
              <a:rPr lang="pl-PL" altLang="en-US" sz="2400" dirty="0" smtClean="0"/>
              <a:t> "</a:t>
            </a:r>
            <a:r>
              <a:rPr lang="pl-PL" altLang="en-US" sz="2400" dirty="0" err="1" smtClean="0"/>
              <a:t>more</a:t>
            </a:r>
            <a:r>
              <a:rPr lang="pl-PL" altLang="en-US" sz="2400" dirty="0" smtClean="0"/>
              <a:t> </a:t>
            </a:r>
            <a:r>
              <a:rPr lang="pl-PL" altLang="en-US" sz="2400" dirty="0" err="1" smtClean="0"/>
              <a:t>emphatically</a:t>
            </a:r>
            <a:r>
              <a:rPr lang="pl-PL" altLang="en-US" sz="2400" dirty="0" smtClean="0"/>
              <a:t> </a:t>
            </a:r>
            <a:r>
              <a:rPr lang="pl-PL" altLang="en-US" sz="2400" dirty="0" err="1" smtClean="0"/>
              <a:t>than</a:t>
            </a:r>
            <a:r>
              <a:rPr lang="pl-PL" altLang="en-US" sz="2400" dirty="0" smtClean="0"/>
              <a:t> </a:t>
            </a:r>
            <a:r>
              <a:rPr lang="pl-PL" altLang="en-US" sz="2400" dirty="0" err="1" smtClean="0"/>
              <a:t>any</a:t>
            </a:r>
            <a:r>
              <a:rPr lang="pl-PL" altLang="en-US" sz="2400" dirty="0" smtClean="0"/>
              <a:t> </a:t>
            </a:r>
            <a:r>
              <a:rPr lang="pl-PL" altLang="en-US" sz="2400" dirty="0" err="1" smtClean="0"/>
              <a:t>other</a:t>
            </a:r>
            <a:r>
              <a:rPr lang="pl-PL" altLang="en-US" sz="2400" dirty="0" smtClean="0"/>
              <a:t> single </a:t>
            </a:r>
            <a:r>
              <a:rPr lang="pl-PL" altLang="en-US" sz="2400" dirty="0" err="1" smtClean="0"/>
              <a:t>work</a:t>
            </a:r>
            <a:r>
              <a:rPr lang="pl-PL" altLang="en-US" sz="2400" dirty="0" smtClean="0"/>
              <a:t> . . . </a:t>
            </a:r>
            <a:r>
              <a:rPr lang="pl-PL" altLang="en-US" sz="2400" dirty="0" smtClean="0">
                <a:solidFill>
                  <a:srgbClr val="FF0066"/>
                </a:solidFill>
              </a:rPr>
              <a:t>the </a:t>
            </a:r>
            <a:r>
              <a:rPr lang="pl-PL" altLang="en-US" sz="2400" dirty="0" err="1" smtClean="0">
                <a:solidFill>
                  <a:srgbClr val="FF0066"/>
                </a:solidFill>
              </a:rPr>
              <a:t>Cradle</a:t>
            </a:r>
            <a:r>
              <a:rPr lang="pl-PL" altLang="en-US" sz="2400" dirty="0" smtClean="0">
                <a:solidFill>
                  <a:srgbClr val="FF0066"/>
                </a:solidFill>
              </a:rPr>
              <a:t> of </a:t>
            </a:r>
            <a:r>
              <a:rPr lang="pl-PL" altLang="en-US" sz="2400" dirty="0" err="1" smtClean="0">
                <a:solidFill>
                  <a:srgbClr val="FF0066"/>
                </a:solidFill>
              </a:rPr>
              <a:t>Political</a:t>
            </a:r>
            <a:r>
              <a:rPr lang="pl-PL" altLang="en-US" sz="2400" dirty="0" smtClean="0">
                <a:solidFill>
                  <a:srgbClr val="FF0066"/>
                </a:solidFill>
              </a:rPr>
              <a:t> </a:t>
            </a:r>
            <a:r>
              <a:rPr lang="pl-PL" altLang="en-US" sz="2400" dirty="0" err="1" smtClean="0">
                <a:solidFill>
                  <a:srgbClr val="FF0066"/>
                </a:solidFill>
              </a:rPr>
              <a:t>Economy</a:t>
            </a:r>
            <a:r>
              <a:rPr lang="pl-PL" altLang="en-US" sz="2400" dirty="0" smtClean="0"/>
              <a:t>."</a:t>
            </a:r>
          </a:p>
          <a:p>
            <a:pPr eaLnBrk="1" hangingPunct="1">
              <a:lnSpc>
                <a:spcPct val="80000"/>
              </a:lnSpc>
            </a:pPr>
            <a:r>
              <a:rPr lang="pl-PL" altLang="en-US" sz="2400" dirty="0" smtClean="0"/>
              <a:t>Joseph </a:t>
            </a:r>
            <a:r>
              <a:rPr lang="pl-PL" altLang="en-US" sz="2400" dirty="0" err="1" smtClean="0"/>
              <a:t>Schumpeter</a:t>
            </a:r>
            <a:r>
              <a:rPr lang="pl-PL" altLang="en-US" sz="2400" dirty="0" smtClean="0"/>
              <a:t> </a:t>
            </a:r>
            <a:r>
              <a:rPr lang="pl-PL" altLang="en-US" sz="2400" dirty="0" smtClean="0">
                <a:sym typeface="Wingdings" panose="05000000000000000000" pitchFamily="2" charset="2"/>
              </a:rPr>
              <a:t> </a:t>
            </a:r>
            <a:r>
              <a:rPr lang="pl-PL" altLang="en-US" sz="2400" dirty="0" smtClean="0"/>
              <a:t>„the </a:t>
            </a:r>
            <a:r>
              <a:rPr lang="pl-PL" altLang="en-US" sz="2400" dirty="0" err="1" smtClean="0"/>
              <a:t>first</a:t>
            </a:r>
            <a:r>
              <a:rPr lang="pl-PL" altLang="en-US" sz="2400" dirty="0" smtClean="0"/>
              <a:t> </a:t>
            </a:r>
            <a:r>
              <a:rPr lang="pl-PL" altLang="en-US" sz="2400" dirty="0" err="1" smtClean="0"/>
              <a:t>systematic</a:t>
            </a:r>
            <a:r>
              <a:rPr lang="pl-PL" altLang="en-US" sz="2400" dirty="0" smtClean="0"/>
              <a:t> </a:t>
            </a:r>
            <a:r>
              <a:rPr lang="pl-PL" altLang="en-US" sz="2400" dirty="0" err="1" smtClean="0"/>
              <a:t>penetration</a:t>
            </a:r>
            <a:r>
              <a:rPr lang="pl-PL" altLang="en-US" sz="2400" dirty="0" smtClean="0"/>
              <a:t> of the field of </a:t>
            </a:r>
            <a:r>
              <a:rPr lang="pl-PL" altLang="en-US" sz="2400" dirty="0" err="1" smtClean="0"/>
              <a:t>economics</a:t>
            </a:r>
            <a:r>
              <a:rPr lang="pl-PL" altLang="en-US" sz="2400" dirty="0" smtClean="0"/>
              <a:t>. It </a:t>
            </a:r>
            <a:r>
              <a:rPr lang="pl-PL" altLang="en-US" sz="2400" dirty="0" err="1" smtClean="0"/>
              <a:t>bears</a:t>
            </a:r>
            <a:r>
              <a:rPr lang="pl-PL" altLang="en-US" sz="2400" dirty="0" smtClean="0"/>
              <a:t> the </a:t>
            </a:r>
            <a:r>
              <a:rPr lang="pl-PL" altLang="en-US" sz="2400" dirty="0" err="1" smtClean="0"/>
              <a:t>stamp</a:t>
            </a:r>
            <a:r>
              <a:rPr lang="pl-PL" altLang="en-US" sz="2400" dirty="0" smtClean="0"/>
              <a:t> of a </a:t>
            </a:r>
            <a:r>
              <a:rPr lang="pl-PL" altLang="en-US" sz="2400" dirty="0" err="1" smtClean="0"/>
              <a:t>scientific</a:t>
            </a:r>
            <a:r>
              <a:rPr lang="pl-PL" altLang="en-US" sz="2400" dirty="0" smtClean="0"/>
              <a:t> </a:t>
            </a:r>
            <a:r>
              <a:rPr lang="pl-PL" altLang="en-US" sz="2400" dirty="0" err="1" smtClean="0"/>
              <a:t>spirit</a:t>
            </a:r>
            <a:r>
              <a:rPr lang="pl-PL" altLang="en-US" sz="2400" dirty="0" smtClean="0"/>
              <a:t>."</a:t>
            </a:r>
          </a:p>
          <a:p>
            <a:pPr eaLnBrk="1" hangingPunct="1">
              <a:lnSpc>
                <a:spcPct val="80000"/>
              </a:lnSpc>
            </a:pPr>
            <a:r>
              <a:rPr lang="pl-PL" altLang="en-US" sz="2400" dirty="0" smtClean="0"/>
              <a:t>F.A. Hayek </a:t>
            </a:r>
            <a:r>
              <a:rPr lang="pl-PL" altLang="en-US" sz="2400" dirty="0" smtClean="0">
                <a:sym typeface="Wingdings" panose="05000000000000000000" pitchFamily="2" charset="2"/>
              </a:rPr>
              <a:t></a:t>
            </a:r>
            <a:r>
              <a:rPr lang="pl-PL" altLang="en-US" sz="2400" dirty="0" smtClean="0"/>
              <a:t> </a:t>
            </a:r>
            <a:r>
              <a:rPr lang="pl-PL" altLang="en-US" sz="2400" dirty="0" err="1" smtClean="0"/>
              <a:t>Cantillon</a:t>
            </a:r>
            <a:r>
              <a:rPr lang="pl-PL" altLang="en-US" sz="2400" dirty="0" smtClean="0"/>
              <a:t> was "the </a:t>
            </a:r>
            <a:r>
              <a:rPr lang="pl-PL" altLang="en-US" sz="2400" dirty="0" err="1" smtClean="0"/>
              <a:t>first</a:t>
            </a:r>
            <a:r>
              <a:rPr lang="pl-PL" altLang="en-US" sz="2400" dirty="0" smtClean="0"/>
              <a:t> person to </a:t>
            </a:r>
            <a:r>
              <a:rPr lang="pl-PL" altLang="en-US" sz="2400" dirty="0" err="1" smtClean="0"/>
              <a:t>succeed</a:t>
            </a:r>
            <a:r>
              <a:rPr lang="pl-PL" altLang="en-US" sz="2400" dirty="0" smtClean="0"/>
              <a:t> in </a:t>
            </a:r>
            <a:r>
              <a:rPr lang="pl-PL" altLang="en-US" sz="2400" dirty="0" err="1" smtClean="0"/>
              <a:t>penetrating</a:t>
            </a:r>
            <a:r>
              <a:rPr lang="pl-PL" altLang="en-US" sz="2400" dirty="0" smtClean="0"/>
              <a:t> and </a:t>
            </a:r>
            <a:r>
              <a:rPr lang="pl-PL" altLang="en-US" sz="2400" dirty="0" err="1" smtClean="0"/>
              <a:t>surveying</a:t>
            </a:r>
            <a:r>
              <a:rPr lang="pl-PL" altLang="en-US" sz="2400" dirty="0" smtClean="0"/>
              <a:t> </a:t>
            </a:r>
            <a:r>
              <a:rPr lang="pl-PL" altLang="en-US" sz="2400" dirty="0" err="1" smtClean="0"/>
              <a:t>nearly</a:t>
            </a:r>
            <a:r>
              <a:rPr lang="pl-PL" altLang="en-US" sz="2400" dirty="0" smtClean="0"/>
              <a:t> the </a:t>
            </a:r>
            <a:r>
              <a:rPr lang="pl-PL" altLang="en-US" sz="2400" dirty="0" err="1" smtClean="0"/>
              <a:t>entire</a:t>
            </a:r>
            <a:r>
              <a:rPr lang="pl-PL" altLang="en-US" sz="2400" dirty="0" smtClean="0"/>
              <a:t> </a:t>
            </a:r>
            <a:r>
              <a:rPr lang="pl-PL" altLang="en-US" sz="2400" dirty="0" err="1" smtClean="0"/>
              <a:t>range</a:t>
            </a:r>
            <a:r>
              <a:rPr lang="pl-PL" altLang="en-US" sz="2400" dirty="0" smtClean="0"/>
              <a:t> of </a:t>
            </a:r>
            <a:r>
              <a:rPr lang="pl-PL" altLang="en-US" sz="2400" dirty="0" err="1" smtClean="0"/>
              <a:t>what</a:t>
            </a:r>
            <a:r>
              <a:rPr lang="pl-PL" altLang="en-US" sz="2400" dirty="0" smtClean="0"/>
              <a:t> </a:t>
            </a:r>
            <a:r>
              <a:rPr lang="pl-PL" altLang="en-US" sz="2400" dirty="0" err="1" smtClean="0"/>
              <a:t>today</a:t>
            </a:r>
            <a:r>
              <a:rPr lang="pl-PL" altLang="en-US" sz="2400" dirty="0" smtClean="0"/>
              <a:t> we </a:t>
            </a:r>
            <a:r>
              <a:rPr lang="pl-PL" altLang="en-US" sz="2400" dirty="0" err="1" smtClean="0"/>
              <a:t>call</a:t>
            </a:r>
            <a:r>
              <a:rPr lang="pl-PL" altLang="en-US" sz="2400" dirty="0" smtClean="0"/>
              <a:t> </a:t>
            </a:r>
            <a:r>
              <a:rPr lang="pl-PL" altLang="en-US" sz="2400" dirty="0" err="1" smtClean="0"/>
              <a:t>economics</a:t>
            </a:r>
            <a:r>
              <a:rPr lang="pl-PL" altLang="en-US" sz="2400" dirty="0" smtClean="0"/>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ymbol zastępczy daty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pl-PL" altLang="en-US" sz="1200" smtClean="0">
                <a:solidFill>
                  <a:schemeClr val="tx2"/>
                </a:solidFill>
              </a:rPr>
              <a:t>Witold Kwaśnicki (INE, UWr), Notatki do wykładów</a:t>
            </a:r>
          </a:p>
        </p:txBody>
      </p:sp>
      <p:sp>
        <p:nvSpPr>
          <p:cNvPr id="45059" name="Rectangle 2"/>
          <p:cNvSpPr>
            <a:spLocks noGrp="1" noChangeArrowheads="1"/>
          </p:cNvSpPr>
          <p:nvPr>
            <p:ph type="title"/>
          </p:nvPr>
        </p:nvSpPr>
        <p:spPr/>
        <p:txBody>
          <a:bodyPr/>
          <a:lstStyle/>
          <a:p>
            <a:pPr eaLnBrk="1" hangingPunct="1"/>
            <a:r>
              <a:rPr lang="pl-PL" altLang="en-US" dirty="0" smtClean="0"/>
              <a:t>Magic </a:t>
            </a:r>
            <a:r>
              <a:rPr lang="pl-PL" altLang="en-US" dirty="0" err="1" smtClean="0"/>
              <a:t>year</a:t>
            </a:r>
            <a:r>
              <a:rPr lang="pl-PL" altLang="en-US" dirty="0" smtClean="0"/>
              <a:t> 1776</a:t>
            </a:r>
          </a:p>
        </p:txBody>
      </p:sp>
      <p:sp>
        <p:nvSpPr>
          <p:cNvPr id="306179" name="Rectangle 3"/>
          <p:cNvSpPr>
            <a:spLocks noGrp="1" noChangeArrowheads="1"/>
          </p:cNvSpPr>
          <p:nvPr>
            <p:ph type="body" idx="1"/>
          </p:nvPr>
        </p:nvSpPr>
        <p:spPr>
          <a:xfrm>
            <a:off x="323850" y="1125538"/>
            <a:ext cx="8631238" cy="5229225"/>
          </a:xfrm>
        </p:spPr>
        <p:txBody>
          <a:bodyPr/>
          <a:lstStyle/>
          <a:p>
            <a:pPr eaLnBrk="1" hangingPunct="1"/>
            <a:r>
              <a:rPr lang="en-GB" altLang="en-US" sz="2800" dirty="0" smtClean="0"/>
              <a:t>Publication of </a:t>
            </a:r>
            <a:r>
              <a:rPr lang="en-GB" altLang="en-US" sz="2800" i="1" dirty="0" smtClean="0"/>
              <a:t>The wealth of nations by </a:t>
            </a:r>
            <a:r>
              <a:rPr lang="en-GB" altLang="en-US" sz="2800" dirty="0" smtClean="0"/>
              <a:t>Adam Smith) </a:t>
            </a:r>
            <a:r>
              <a:rPr lang="en-GB" altLang="en-US" sz="2800" dirty="0" smtClean="0">
                <a:sym typeface="Wingdings" panose="05000000000000000000" pitchFamily="2" charset="2"/>
              </a:rPr>
              <a:t> ‘the bible of modern economics’;</a:t>
            </a:r>
          </a:p>
          <a:p>
            <a:pPr eaLnBrk="1" hangingPunct="1"/>
            <a:r>
              <a:rPr lang="en-GB" altLang="en-US" sz="2800" dirty="0" smtClean="0">
                <a:sym typeface="Wingdings" panose="05000000000000000000" pitchFamily="2" charset="2"/>
              </a:rPr>
              <a:t>4th of July 1776  </a:t>
            </a:r>
            <a:r>
              <a:rPr lang="en-GB" altLang="en-US" sz="2800" i="1" dirty="0" smtClean="0">
                <a:sym typeface="Wingdings" panose="05000000000000000000" pitchFamily="2" charset="2"/>
              </a:rPr>
              <a:t>Declaration of Independence</a:t>
            </a:r>
          </a:p>
          <a:p>
            <a:pPr lvl="1" eaLnBrk="1" hangingPunct="1"/>
            <a:r>
              <a:rPr lang="en-GB" altLang="en-US" sz="2400" dirty="0" smtClean="0">
                <a:solidFill>
                  <a:srgbClr val="FF0066"/>
                </a:solidFill>
                <a:sym typeface="Wingdings" panose="05000000000000000000" pitchFamily="2" charset="2"/>
              </a:rPr>
              <a:t>„We hold these truths to be self-evident, that all men are created equal, that they are endowed by their Creator with certain unalienable Rights, that among these are </a:t>
            </a:r>
            <a:r>
              <a:rPr lang="en-GB" altLang="en-US" sz="2400" b="1" dirty="0" smtClean="0">
                <a:solidFill>
                  <a:srgbClr val="FF0066"/>
                </a:solidFill>
                <a:sym typeface="Wingdings" panose="05000000000000000000" pitchFamily="2" charset="2"/>
              </a:rPr>
              <a:t>Life, Liberty, and the pursuit of Happiness</a:t>
            </a:r>
            <a:r>
              <a:rPr lang="en-GB" altLang="en-US" sz="2400" dirty="0" smtClean="0">
                <a:solidFill>
                  <a:srgbClr val="FF0066"/>
                </a:solidFill>
                <a:sym typeface="Wingdings" panose="05000000000000000000" pitchFamily="2" charset="2"/>
              </a:rPr>
              <a:t>.” </a:t>
            </a:r>
            <a:endParaRPr lang="en-GB" altLang="en-US" sz="2400" dirty="0" smtClean="0">
              <a:solidFill>
                <a:srgbClr val="FF0066"/>
              </a:solidFill>
            </a:endParaRPr>
          </a:p>
          <a:p>
            <a:pPr eaLnBrk="1" hangingPunct="1"/>
            <a:r>
              <a:rPr lang="en-GB" altLang="en-US" sz="2800" dirty="0" smtClean="0"/>
              <a:t>Publication of </a:t>
            </a:r>
            <a:r>
              <a:rPr lang="en-GB" altLang="en-US" sz="2800" i="1" dirty="0" smtClean="0"/>
              <a:t>The Decline and Fall of the Roman Empire</a:t>
            </a:r>
            <a:r>
              <a:rPr lang="en-GB" altLang="en-US" sz="2800" dirty="0" smtClean="0"/>
              <a:t> by Edward Gibbon </a:t>
            </a:r>
            <a:r>
              <a:rPr lang="en-GB" altLang="en-US" sz="2800" dirty="0" smtClean="0">
                <a:sym typeface="Wingdings" panose="05000000000000000000" pitchFamily="2" charset="2"/>
              </a:rPr>
              <a:t> </a:t>
            </a:r>
            <a:r>
              <a:rPr lang="pl-PL" altLang="en-US" sz="2800" dirty="0" err="1" smtClean="0">
                <a:solidFill>
                  <a:srgbClr val="FF0066"/>
                </a:solidFill>
                <a:sym typeface="Wingdings" panose="05000000000000000000" pitchFamily="2" charset="2"/>
              </a:rPr>
              <a:t>devastation</a:t>
            </a:r>
            <a:r>
              <a:rPr lang="pl-PL" altLang="en-US" sz="2800" dirty="0" smtClean="0">
                <a:solidFill>
                  <a:srgbClr val="FF0066"/>
                </a:solidFill>
                <a:sym typeface="Wingdings" panose="05000000000000000000" pitchFamily="2" charset="2"/>
              </a:rPr>
              <a:t> </a:t>
            </a:r>
            <a:r>
              <a:rPr lang="pl-PL" altLang="en-US" sz="2800" dirty="0" err="1" smtClean="0">
                <a:solidFill>
                  <a:srgbClr val="FF0066"/>
                </a:solidFill>
                <a:sym typeface="Wingdings" panose="05000000000000000000" pitchFamily="2" charset="2"/>
              </a:rPr>
              <a:t>effect</a:t>
            </a:r>
            <a:r>
              <a:rPr lang="en-GB" altLang="en-US" sz="2800" dirty="0" smtClean="0">
                <a:solidFill>
                  <a:srgbClr val="FF0066"/>
                </a:solidFill>
                <a:sym typeface="Wingdings" panose="05000000000000000000" pitchFamily="2" charset="2"/>
              </a:rPr>
              <a:t> of </a:t>
            </a:r>
            <a:r>
              <a:rPr lang="en-GB" altLang="en-US" sz="2800" b="1" dirty="0" smtClean="0">
                <a:solidFill>
                  <a:srgbClr val="FF0066"/>
                </a:solidFill>
                <a:sym typeface="Wingdings" panose="05000000000000000000" pitchFamily="2" charset="2"/>
              </a:rPr>
              <a:t>high taxes, trade barriers and bureaucratic burden </a:t>
            </a:r>
            <a:r>
              <a:rPr lang="en-GB" altLang="en-US" sz="2800" dirty="0" smtClean="0">
                <a:solidFill>
                  <a:srgbClr val="FF0066"/>
                </a:solidFill>
                <a:sym typeface="Wingdings" panose="05000000000000000000" pitchFamily="2" charset="2"/>
              </a:rPr>
              <a:t>on the development of ancient Rome  </a:t>
            </a:r>
            <a:r>
              <a:rPr lang="en-GB" altLang="en-US" sz="2800" dirty="0" smtClean="0"/>
              <a:t>(three volumes: 1776, 1781, 1788) </a:t>
            </a:r>
            <a:endParaRPr lang="en-GB" altLang="en-US" sz="2800" dirty="0" smtClean="0">
              <a:sym typeface="Wingdings" panose="05000000000000000000" pitchFamily="2" charset="2"/>
            </a:endParaRPr>
          </a:p>
          <a:p>
            <a:pPr eaLnBrk="1" hangingPunct="1"/>
            <a:endParaRPr lang="en-GB" altLang="en-US" sz="2800"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306179">
                                            <p:txEl>
                                              <p:pRg st="0" end="0"/>
                                            </p:txEl>
                                          </p:spTgt>
                                        </p:tgtEl>
                                        <p:attrNameLst>
                                          <p:attrName>style.visibility</p:attrName>
                                        </p:attrNameLst>
                                      </p:cBhvr>
                                      <p:to>
                                        <p:strVal val="visible"/>
                                      </p:to>
                                    </p:set>
                                    <p:animEffect transition="in" filter="fade">
                                      <p:cBhvr>
                                        <p:cTn id="7" dur="1000"/>
                                        <p:tgtEl>
                                          <p:spTgt spid="306179">
                                            <p:txEl>
                                              <p:pRg st="0" end="0"/>
                                            </p:txEl>
                                          </p:spTgt>
                                        </p:tgtEl>
                                      </p:cBhvr>
                                    </p:animEffect>
                                    <p:anim calcmode="lin" valueType="num">
                                      <p:cBhvr>
                                        <p:cTn id="8" dur="1000" fill="hold"/>
                                        <p:tgtEl>
                                          <p:spTgt spid="306179">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306179">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06179">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306179">
                                            <p:txEl>
                                              <p:pRg st="1" end="1"/>
                                            </p:txEl>
                                          </p:spTgt>
                                        </p:tgtEl>
                                        <p:attrNameLst>
                                          <p:attrName>style.visibility</p:attrName>
                                        </p:attrNameLst>
                                      </p:cBhvr>
                                      <p:to>
                                        <p:strVal val="visible"/>
                                      </p:to>
                                    </p:set>
                                    <p:animEffect transition="in" filter="fade">
                                      <p:cBhvr>
                                        <p:cTn id="15" dur="1000"/>
                                        <p:tgtEl>
                                          <p:spTgt spid="306179">
                                            <p:txEl>
                                              <p:pRg st="1" end="1"/>
                                            </p:txEl>
                                          </p:spTgt>
                                        </p:tgtEl>
                                      </p:cBhvr>
                                    </p:animEffect>
                                    <p:anim calcmode="lin" valueType="num">
                                      <p:cBhvr>
                                        <p:cTn id="16" dur="1000" fill="hold"/>
                                        <p:tgtEl>
                                          <p:spTgt spid="306179">
                                            <p:txEl>
                                              <p:pRg st="1" end="1"/>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306179">
                                            <p:txEl>
                                              <p:pRg st="1" end="1"/>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306179">
                                            <p:txEl>
                                              <p:pRg st="1" end="1"/>
                                            </p:txEl>
                                          </p:spTgt>
                                        </p:tgtEl>
                                        <p:attrNameLst>
                                          <p:attrName>ppt_y</p:attrName>
                                        </p:attrNameLst>
                                      </p:cBhvr>
                                      <p:tavLst>
                                        <p:tav tm="0">
                                          <p:val>
                                            <p:strVal val="#ppt_y-.03"/>
                                          </p:val>
                                        </p:tav>
                                        <p:tav tm="100000">
                                          <p:val>
                                            <p:strVal val="#ppt_y"/>
                                          </p:val>
                                        </p:tav>
                                      </p:tavLst>
                                    </p:anim>
                                  </p:childTnLst>
                                </p:cTn>
                              </p:par>
                              <p:par>
                                <p:cTn id="19" presetID="37" presetClass="entr" presetSubtype="0" fill="hold" grpId="0" nodeType="withEffect">
                                  <p:stCondLst>
                                    <p:cond delay="0"/>
                                  </p:stCondLst>
                                  <p:childTnLst>
                                    <p:set>
                                      <p:cBhvr>
                                        <p:cTn id="20" dur="1" fill="hold">
                                          <p:stCondLst>
                                            <p:cond delay="0"/>
                                          </p:stCondLst>
                                        </p:cTn>
                                        <p:tgtEl>
                                          <p:spTgt spid="306179">
                                            <p:txEl>
                                              <p:pRg st="2" end="2"/>
                                            </p:txEl>
                                          </p:spTgt>
                                        </p:tgtEl>
                                        <p:attrNameLst>
                                          <p:attrName>style.visibility</p:attrName>
                                        </p:attrNameLst>
                                      </p:cBhvr>
                                      <p:to>
                                        <p:strVal val="visible"/>
                                      </p:to>
                                    </p:set>
                                    <p:animEffect transition="in" filter="fade">
                                      <p:cBhvr>
                                        <p:cTn id="21" dur="1000"/>
                                        <p:tgtEl>
                                          <p:spTgt spid="306179">
                                            <p:txEl>
                                              <p:pRg st="2" end="2"/>
                                            </p:txEl>
                                          </p:spTgt>
                                        </p:tgtEl>
                                      </p:cBhvr>
                                    </p:animEffect>
                                    <p:anim calcmode="lin" valueType="num">
                                      <p:cBhvr>
                                        <p:cTn id="22" dur="1000" fill="hold"/>
                                        <p:tgtEl>
                                          <p:spTgt spid="306179">
                                            <p:txEl>
                                              <p:pRg st="2" end="2"/>
                                            </p:txEl>
                                          </p:spTgt>
                                        </p:tgtEl>
                                        <p:attrNameLst>
                                          <p:attrName>ppt_x</p:attrName>
                                        </p:attrNameLst>
                                      </p:cBhvr>
                                      <p:tavLst>
                                        <p:tav tm="0">
                                          <p:val>
                                            <p:strVal val="#ppt_x"/>
                                          </p:val>
                                        </p:tav>
                                        <p:tav tm="100000">
                                          <p:val>
                                            <p:strVal val="#ppt_x"/>
                                          </p:val>
                                        </p:tav>
                                      </p:tavLst>
                                    </p:anim>
                                    <p:anim calcmode="lin" valueType="num">
                                      <p:cBhvr>
                                        <p:cTn id="23" dur="900" decel="100000" fill="hold"/>
                                        <p:tgtEl>
                                          <p:spTgt spid="306179">
                                            <p:txEl>
                                              <p:pRg st="2" end="2"/>
                                            </p:txEl>
                                          </p:spTgt>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306179">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37" presetClass="entr" presetSubtype="0" fill="hold" grpId="0" nodeType="clickEffect">
                                  <p:stCondLst>
                                    <p:cond delay="0"/>
                                  </p:stCondLst>
                                  <p:childTnLst>
                                    <p:set>
                                      <p:cBhvr>
                                        <p:cTn id="28" dur="1" fill="hold">
                                          <p:stCondLst>
                                            <p:cond delay="0"/>
                                          </p:stCondLst>
                                        </p:cTn>
                                        <p:tgtEl>
                                          <p:spTgt spid="306179">
                                            <p:txEl>
                                              <p:pRg st="3" end="3"/>
                                            </p:txEl>
                                          </p:spTgt>
                                        </p:tgtEl>
                                        <p:attrNameLst>
                                          <p:attrName>style.visibility</p:attrName>
                                        </p:attrNameLst>
                                      </p:cBhvr>
                                      <p:to>
                                        <p:strVal val="visible"/>
                                      </p:to>
                                    </p:set>
                                    <p:animEffect transition="in" filter="fade">
                                      <p:cBhvr>
                                        <p:cTn id="29" dur="1000"/>
                                        <p:tgtEl>
                                          <p:spTgt spid="306179">
                                            <p:txEl>
                                              <p:pRg st="3" end="3"/>
                                            </p:txEl>
                                          </p:spTgt>
                                        </p:tgtEl>
                                      </p:cBhvr>
                                    </p:animEffect>
                                    <p:anim calcmode="lin" valueType="num">
                                      <p:cBhvr>
                                        <p:cTn id="30" dur="1000" fill="hold"/>
                                        <p:tgtEl>
                                          <p:spTgt spid="306179">
                                            <p:txEl>
                                              <p:pRg st="3" end="3"/>
                                            </p:txEl>
                                          </p:spTgt>
                                        </p:tgtEl>
                                        <p:attrNameLst>
                                          <p:attrName>ppt_x</p:attrName>
                                        </p:attrNameLst>
                                      </p:cBhvr>
                                      <p:tavLst>
                                        <p:tav tm="0">
                                          <p:val>
                                            <p:strVal val="#ppt_x"/>
                                          </p:val>
                                        </p:tav>
                                        <p:tav tm="100000">
                                          <p:val>
                                            <p:strVal val="#ppt_x"/>
                                          </p:val>
                                        </p:tav>
                                      </p:tavLst>
                                    </p:anim>
                                    <p:anim calcmode="lin" valueType="num">
                                      <p:cBhvr>
                                        <p:cTn id="31" dur="900" decel="100000" fill="hold"/>
                                        <p:tgtEl>
                                          <p:spTgt spid="306179">
                                            <p:txEl>
                                              <p:pRg st="3" end="3"/>
                                            </p:txEl>
                                          </p:spTgt>
                                        </p:tgtEl>
                                        <p:attrNameLst>
                                          <p:attrName>ppt_y</p:attrName>
                                        </p:attrNameLst>
                                      </p:cBhvr>
                                      <p:tavLst>
                                        <p:tav tm="0">
                                          <p:val>
                                            <p:strVal val="#ppt_y+1"/>
                                          </p:val>
                                        </p:tav>
                                        <p:tav tm="100000">
                                          <p:val>
                                            <p:strVal val="#ppt_y-.03"/>
                                          </p:val>
                                        </p:tav>
                                      </p:tavLst>
                                    </p:anim>
                                    <p:anim calcmode="lin" valueType="num">
                                      <p:cBhvr>
                                        <p:cTn id="32" dur="100" accel="100000" fill="hold">
                                          <p:stCondLst>
                                            <p:cond delay="900"/>
                                          </p:stCondLst>
                                        </p:cTn>
                                        <p:tgtEl>
                                          <p:spTgt spid="306179">
                                            <p:txEl>
                                              <p:pRg st="3" end="3"/>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17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ytuł 1"/>
          <p:cNvSpPr>
            <a:spLocks noGrp="1"/>
          </p:cNvSpPr>
          <p:nvPr>
            <p:ph type="title"/>
          </p:nvPr>
        </p:nvSpPr>
        <p:spPr>
          <a:xfrm>
            <a:off x="571500" y="142875"/>
            <a:ext cx="8358188" cy="576263"/>
          </a:xfrm>
        </p:spPr>
        <p:txBody>
          <a:bodyPr/>
          <a:lstStyle/>
          <a:p>
            <a:endParaRPr lang="pl-PL" altLang="en-US" sz="2200" smtClean="0"/>
          </a:p>
        </p:txBody>
      </p:sp>
      <p:sp>
        <p:nvSpPr>
          <p:cNvPr id="4099" name="Symbol zastępczy zawartości 2"/>
          <p:cNvSpPr>
            <a:spLocks noGrp="1"/>
          </p:cNvSpPr>
          <p:nvPr>
            <p:ph idx="1"/>
          </p:nvPr>
        </p:nvSpPr>
        <p:spPr>
          <a:xfrm>
            <a:off x="285750" y="1239838"/>
            <a:ext cx="8569325" cy="5618162"/>
          </a:xfrm>
        </p:spPr>
        <p:txBody>
          <a:bodyPr/>
          <a:lstStyle/>
          <a:p>
            <a:pPr>
              <a:buFont typeface="Wingdings" panose="05000000000000000000" pitchFamily="2" charset="2"/>
              <a:buNone/>
            </a:pPr>
            <a:endParaRPr lang="pl-PL" altLang="en-US" i="1" smtClean="0"/>
          </a:p>
          <a:p>
            <a:pPr>
              <a:buFont typeface="Wingdings" panose="05000000000000000000" pitchFamily="2" charset="2"/>
              <a:buNone/>
            </a:pPr>
            <a:endParaRPr lang="pl-PL" altLang="en-US" i="1" smtClean="0"/>
          </a:p>
          <a:p>
            <a:pPr>
              <a:buFont typeface="Wingdings" panose="05000000000000000000" pitchFamily="2" charset="2"/>
              <a:buNone/>
            </a:pPr>
            <a:r>
              <a:rPr lang="pl-PL" altLang="en-US" i="1" smtClean="0"/>
              <a:t>"Don't be afraid to speak up. Remember, whatever you say about the subject and however wrong it might be, the same thing has already been said by some eminent economist.”</a:t>
            </a:r>
          </a:p>
          <a:p>
            <a:pPr>
              <a:buFont typeface="Wingdings" panose="05000000000000000000" pitchFamily="2" charset="2"/>
              <a:buNone/>
            </a:pPr>
            <a:r>
              <a:rPr lang="pl-PL" altLang="en-US" smtClean="0"/>
              <a:t>							</a:t>
            </a:r>
            <a:r>
              <a:rPr lang="pl-PL" altLang="en-US" sz="2400" smtClean="0"/>
              <a:t>Ludwig von Mises</a:t>
            </a:r>
          </a:p>
        </p:txBody>
      </p:sp>
      <p:sp>
        <p:nvSpPr>
          <p:cNvPr id="4100" name="Symbol zastępczy daty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pl-PL" altLang="en-US" sz="1200" smtClean="0">
                <a:solidFill>
                  <a:schemeClr val="tx2"/>
                </a:solidFill>
              </a:rPr>
              <a:t>Witold Kwaśnicki (INE, UWr), Notatki do wykładów</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Symbol zastępczy daty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pl-PL" altLang="en-US" sz="1200" smtClean="0">
                <a:solidFill>
                  <a:schemeClr val="tx2"/>
                </a:solidFill>
              </a:rPr>
              <a:t>Witold Kwaśnicki (INE, UWr), Notatki do wykładów</a:t>
            </a:r>
          </a:p>
        </p:txBody>
      </p:sp>
      <p:sp>
        <p:nvSpPr>
          <p:cNvPr id="284674" name="Rectangle 2"/>
          <p:cNvSpPr>
            <a:spLocks noGrp="1" noChangeArrowheads="1"/>
          </p:cNvSpPr>
          <p:nvPr>
            <p:ph type="title"/>
          </p:nvPr>
        </p:nvSpPr>
        <p:spPr>
          <a:xfrm>
            <a:off x="1042988" y="188913"/>
            <a:ext cx="7793037" cy="576262"/>
          </a:xfrm>
        </p:spPr>
        <p:txBody>
          <a:bodyPr/>
          <a:lstStyle/>
          <a:p>
            <a:pPr eaLnBrk="1" hangingPunct="1"/>
            <a:r>
              <a:rPr lang="pl-PL" altLang="en-US" sz="2400" smtClean="0"/>
              <a:t>Friedrich von Hayek </a:t>
            </a:r>
            <a:r>
              <a:rPr lang="pl-PL" altLang="en-US" sz="2400" i="1" smtClean="0"/>
              <a:t>Constitution of liberty </a:t>
            </a:r>
            <a:r>
              <a:rPr lang="pl-PL" altLang="en-US" sz="2400" smtClean="0"/>
              <a:t>(1960, s. 4) </a:t>
            </a:r>
          </a:p>
        </p:txBody>
      </p:sp>
      <p:sp>
        <p:nvSpPr>
          <p:cNvPr id="284675" name="Rectangle 3"/>
          <p:cNvSpPr>
            <a:spLocks noGrp="1" noChangeArrowheads="1"/>
          </p:cNvSpPr>
          <p:nvPr>
            <p:ph type="body" idx="1"/>
          </p:nvPr>
        </p:nvSpPr>
        <p:spPr/>
        <p:txBody>
          <a:bodyPr/>
          <a:lstStyle/>
          <a:p>
            <a:pPr eaLnBrk="1" hangingPunct="1">
              <a:lnSpc>
                <a:spcPct val="80000"/>
              </a:lnSpc>
              <a:buFont typeface="Wingdings" panose="05000000000000000000" pitchFamily="2" charset="2"/>
              <a:buNone/>
            </a:pPr>
            <a:r>
              <a:rPr lang="en-US" altLang="en-US" smtClean="0"/>
              <a:t> </a:t>
            </a:r>
            <a:r>
              <a:rPr lang="pl-PL" altLang="en-US" smtClean="0"/>
              <a:t>„</a:t>
            </a:r>
            <a:r>
              <a:rPr lang="en-US" altLang="en-US" smtClean="0"/>
              <a:t>I want to make it quite clear here that the </a:t>
            </a:r>
            <a:r>
              <a:rPr lang="en-US" altLang="en-US" smtClean="0">
                <a:solidFill>
                  <a:srgbClr val="FF0066"/>
                </a:solidFill>
              </a:rPr>
              <a:t>economist can </a:t>
            </a:r>
            <a:r>
              <a:rPr lang="en-US" altLang="en-US" i="1" smtClean="0">
                <a:solidFill>
                  <a:srgbClr val="FF0066"/>
                </a:solidFill>
              </a:rPr>
              <a:t>not </a:t>
            </a:r>
            <a:r>
              <a:rPr lang="en-US" altLang="en-US" smtClean="0">
                <a:solidFill>
                  <a:srgbClr val="FF0066"/>
                </a:solidFill>
              </a:rPr>
              <a:t>claim special knowledge </a:t>
            </a:r>
            <a:r>
              <a:rPr lang="en-US" altLang="en-US" smtClean="0"/>
              <a:t>which qualifies him to co-ordinate the efforts of all the other specialists. What he may claim is that his professional occupation with the prevailing conflicts of aims has made him </a:t>
            </a:r>
            <a:r>
              <a:rPr lang="en-US" altLang="en-US" smtClean="0">
                <a:solidFill>
                  <a:srgbClr val="FF0066"/>
                </a:solidFill>
              </a:rPr>
              <a:t>more aware then others of the fact that no human mind can comprehend all the knowledge which guides the actions of society and of the consequent need for an impersonal mechanism</a:t>
            </a:r>
            <a:r>
              <a:rPr lang="en-US" altLang="en-US" smtClean="0"/>
              <a:t>, not dependent on individual human judgments, which will co-ordinate the individual efforts.”</a:t>
            </a:r>
            <a:r>
              <a:rPr lang="pl-PL" altLang="en-US" smtClean="0"/>
              <a:t> </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grpId="0" nodeType="withEffect">
                                  <p:stCondLst>
                                    <p:cond delay="0"/>
                                  </p:stCondLst>
                                  <p:childTnLst>
                                    <p:set>
                                      <p:cBhvr>
                                        <p:cTn id="6" dur="1" fill="hold">
                                          <p:stCondLst>
                                            <p:cond delay="0"/>
                                          </p:stCondLst>
                                        </p:cTn>
                                        <p:tgtEl>
                                          <p:spTgt spid="284674"/>
                                        </p:tgtEl>
                                        <p:attrNameLst>
                                          <p:attrName>style.visibility</p:attrName>
                                        </p:attrNameLst>
                                      </p:cBhvr>
                                      <p:to>
                                        <p:strVal val="visible"/>
                                      </p:to>
                                    </p:set>
                                    <p:animEffect transition="in" filter="fade">
                                      <p:cBhvr>
                                        <p:cTn id="7" dur="1000"/>
                                        <p:tgtEl>
                                          <p:spTgt spid="284674"/>
                                        </p:tgtEl>
                                      </p:cBhvr>
                                    </p:animEffect>
                                    <p:anim calcmode="lin" valueType="num">
                                      <p:cBhvr>
                                        <p:cTn id="8" dur="1000" fill="hold"/>
                                        <p:tgtEl>
                                          <p:spTgt spid="284674"/>
                                        </p:tgtEl>
                                        <p:attrNameLst>
                                          <p:attrName>ppt_x</p:attrName>
                                        </p:attrNameLst>
                                      </p:cBhvr>
                                      <p:tavLst>
                                        <p:tav tm="0">
                                          <p:val>
                                            <p:strVal val="#ppt_x"/>
                                          </p:val>
                                        </p:tav>
                                        <p:tav tm="100000">
                                          <p:val>
                                            <p:strVal val="#ppt_x"/>
                                          </p:val>
                                        </p:tav>
                                      </p:tavLst>
                                    </p:anim>
                                    <p:anim calcmode="lin" valueType="num">
                                      <p:cBhvr>
                                        <p:cTn id="9" dur="898" decel="100000" fill="hold"/>
                                        <p:tgtEl>
                                          <p:spTgt spid="284674"/>
                                        </p:tgtEl>
                                        <p:attrNameLst>
                                          <p:attrName>ppt_y</p:attrName>
                                        </p:attrNameLst>
                                      </p:cBhvr>
                                      <p:tavLst>
                                        <p:tav tm="0">
                                          <p:val>
                                            <p:strVal val="#ppt_y+1"/>
                                          </p:val>
                                        </p:tav>
                                        <p:tav tm="100000">
                                          <p:val>
                                            <p:strVal val="#ppt_y-.03"/>
                                          </p:val>
                                        </p:tav>
                                      </p:tavLst>
                                    </p:anim>
                                    <p:anim calcmode="lin" valueType="num">
                                      <p:cBhvr>
                                        <p:cTn id="10" dur="100" accel="100000" fill="hold">
                                          <p:stCondLst>
                                            <p:cond delay="898"/>
                                          </p:stCondLst>
                                        </p:cTn>
                                        <p:tgtEl>
                                          <p:spTgt spid="284674"/>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284675">
                                            <p:txEl>
                                              <p:pRg st="0" end="0"/>
                                            </p:txEl>
                                          </p:spTgt>
                                        </p:tgtEl>
                                        <p:attrNameLst>
                                          <p:attrName>style.visibility</p:attrName>
                                        </p:attrNameLst>
                                      </p:cBhvr>
                                      <p:to>
                                        <p:strVal val="visible"/>
                                      </p:to>
                                    </p:set>
                                    <p:animEffect transition="in" filter="fade">
                                      <p:cBhvr>
                                        <p:cTn id="15" dur="1000"/>
                                        <p:tgtEl>
                                          <p:spTgt spid="284675">
                                            <p:txEl>
                                              <p:pRg st="0" end="0"/>
                                            </p:txEl>
                                          </p:spTgt>
                                        </p:tgtEl>
                                      </p:cBhvr>
                                    </p:animEffect>
                                    <p:anim calcmode="lin" valueType="num">
                                      <p:cBhvr>
                                        <p:cTn id="16" dur="1000" fill="hold"/>
                                        <p:tgtEl>
                                          <p:spTgt spid="284675">
                                            <p:txEl>
                                              <p:pRg st="0" end="0"/>
                                            </p:txEl>
                                          </p:spTgt>
                                        </p:tgtEl>
                                        <p:attrNameLst>
                                          <p:attrName>ppt_x</p:attrName>
                                        </p:attrNameLst>
                                      </p:cBhvr>
                                      <p:tavLst>
                                        <p:tav tm="0">
                                          <p:val>
                                            <p:strVal val="#ppt_x"/>
                                          </p:val>
                                        </p:tav>
                                        <p:tav tm="100000">
                                          <p:val>
                                            <p:strVal val="#ppt_x"/>
                                          </p:val>
                                        </p:tav>
                                      </p:tavLst>
                                    </p:anim>
                                    <p:anim calcmode="lin" valueType="num">
                                      <p:cBhvr>
                                        <p:cTn id="17" dur="898" decel="100000" fill="hold"/>
                                        <p:tgtEl>
                                          <p:spTgt spid="284675">
                                            <p:txEl>
                                              <p:pRg st="0" end="0"/>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898"/>
                                          </p:stCondLst>
                                        </p:cTn>
                                        <p:tgtEl>
                                          <p:spTgt spid="284675">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4" grpId="0"/>
      <p:bldP spid="284675" grpId="0" build="p"/>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Symbol zastępczy daty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pl-PL" altLang="en-US" sz="1200" smtClean="0">
                <a:solidFill>
                  <a:schemeClr val="tx2"/>
                </a:solidFill>
              </a:rPr>
              <a:t>Witold Kwaśnicki (INE, UWr), Notatki do wykładów</a:t>
            </a:r>
          </a:p>
        </p:txBody>
      </p:sp>
      <p:sp>
        <p:nvSpPr>
          <p:cNvPr id="286725" name="Rectangle 5"/>
          <p:cNvSpPr>
            <a:spLocks noGrp="1" noChangeArrowheads="1"/>
          </p:cNvSpPr>
          <p:nvPr>
            <p:ph type="title"/>
          </p:nvPr>
        </p:nvSpPr>
        <p:spPr/>
        <p:txBody>
          <a:bodyPr/>
          <a:lstStyle/>
          <a:p>
            <a:pPr eaLnBrk="1" hangingPunct="1"/>
            <a:r>
              <a:rPr lang="pl-PL" altLang="en-US" smtClean="0"/>
              <a:t>Friedrich von Hayek (1899-1992)</a:t>
            </a:r>
          </a:p>
        </p:txBody>
      </p:sp>
      <p:sp>
        <p:nvSpPr>
          <p:cNvPr id="286723" name="Rectangle 3"/>
          <p:cNvSpPr>
            <a:spLocks noGrp="1" noChangeArrowheads="1"/>
          </p:cNvSpPr>
          <p:nvPr>
            <p:ph type="body" sz="half" idx="1"/>
          </p:nvPr>
        </p:nvSpPr>
        <p:spPr>
          <a:xfrm>
            <a:off x="214313" y="1628775"/>
            <a:ext cx="4643437" cy="5229225"/>
          </a:xfrm>
        </p:spPr>
        <p:txBody>
          <a:bodyPr/>
          <a:lstStyle/>
          <a:p>
            <a:pPr eaLnBrk="1" hangingPunct="1">
              <a:buFont typeface="Wingdings" panose="05000000000000000000" pitchFamily="2" charset="2"/>
              <a:buNone/>
            </a:pPr>
            <a:r>
              <a:rPr lang="pl-PL" altLang="en-US" dirty="0" smtClean="0"/>
              <a:t>„The </a:t>
            </a:r>
            <a:r>
              <a:rPr lang="pl-PL" altLang="en-US" dirty="0" err="1" smtClean="0"/>
              <a:t>curious</a:t>
            </a:r>
            <a:r>
              <a:rPr lang="pl-PL" altLang="en-US" dirty="0" smtClean="0"/>
              <a:t> </a:t>
            </a:r>
            <a:r>
              <a:rPr lang="pl-PL" altLang="en-US" dirty="0" err="1" smtClean="0"/>
              <a:t>task</a:t>
            </a:r>
            <a:r>
              <a:rPr lang="pl-PL" altLang="en-US" dirty="0" smtClean="0"/>
              <a:t> of </a:t>
            </a:r>
            <a:r>
              <a:rPr lang="pl-PL" altLang="en-US" dirty="0" err="1" smtClean="0"/>
              <a:t>economics</a:t>
            </a:r>
            <a:r>
              <a:rPr lang="pl-PL" altLang="en-US" dirty="0" smtClean="0"/>
              <a:t> </a:t>
            </a:r>
            <a:r>
              <a:rPr lang="pl-PL" altLang="en-US" dirty="0" err="1" smtClean="0"/>
              <a:t>is</a:t>
            </a:r>
            <a:r>
              <a:rPr lang="pl-PL" altLang="en-US" dirty="0" smtClean="0"/>
              <a:t> to </a:t>
            </a:r>
            <a:r>
              <a:rPr lang="pl-PL" altLang="en-US" dirty="0" err="1" smtClean="0"/>
              <a:t>demonstrate</a:t>
            </a:r>
            <a:r>
              <a:rPr lang="pl-PL" altLang="en-US" dirty="0" smtClean="0"/>
              <a:t> to men </a:t>
            </a:r>
            <a:r>
              <a:rPr lang="pl-PL" altLang="en-US" dirty="0" err="1" smtClean="0"/>
              <a:t>how</a:t>
            </a:r>
            <a:r>
              <a:rPr lang="pl-PL" altLang="en-US" dirty="0" smtClean="0"/>
              <a:t> </a:t>
            </a:r>
            <a:r>
              <a:rPr lang="pl-PL" altLang="en-US" dirty="0" err="1" smtClean="0"/>
              <a:t>little</a:t>
            </a:r>
            <a:r>
              <a:rPr lang="pl-PL" altLang="en-US" dirty="0" smtClean="0"/>
              <a:t> </a:t>
            </a:r>
            <a:r>
              <a:rPr lang="pl-PL" altLang="en-US" dirty="0" err="1" smtClean="0"/>
              <a:t>they</a:t>
            </a:r>
            <a:r>
              <a:rPr lang="pl-PL" altLang="en-US" dirty="0" smtClean="0"/>
              <a:t> </a:t>
            </a:r>
            <a:r>
              <a:rPr lang="pl-PL" altLang="en-US" dirty="0" err="1" smtClean="0"/>
              <a:t>really</a:t>
            </a:r>
            <a:r>
              <a:rPr lang="pl-PL" altLang="en-US" dirty="0" smtClean="0"/>
              <a:t> </a:t>
            </a:r>
            <a:r>
              <a:rPr lang="pl-PL" altLang="en-US" dirty="0" err="1" smtClean="0"/>
              <a:t>know</a:t>
            </a:r>
            <a:r>
              <a:rPr lang="pl-PL" altLang="en-US" dirty="0" smtClean="0"/>
              <a:t> </a:t>
            </a:r>
            <a:r>
              <a:rPr lang="pl-PL" altLang="en-US" dirty="0" err="1" smtClean="0"/>
              <a:t>about</a:t>
            </a:r>
            <a:r>
              <a:rPr lang="pl-PL" altLang="en-US" dirty="0" smtClean="0"/>
              <a:t> </a:t>
            </a:r>
            <a:r>
              <a:rPr lang="pl-PL" altLang="en-US" dirty="0" err="1" smtClean="0"/>
              <a:t>what</a:t>
            </a:r>
            <a:r>
              <a:rPr lang="pl-PL" altLang="en-US" dirty="0" smtClean="0"/>
              <a:t> </a:t>
            </a:r>
            <a:r>
              <a:rPr lang="pl-PL" altLang="en-US" dirty="0" err="1" smtClean="0"/>
              <a:t>they</a:t>
            </a:r>
            <a:r>
              <a:rPr lang="pl-PL" altLang="en-US" dirty="0" smtClean="0"/>
              <a:t> image </a:t>
            </a:r>
            <a:r>
              <a:rPr lang="pl-PL" altLang="en-US" dirty="0" err="1" smtClean="0"/>
              <a:t>they</a:t>
            </a:r>
            <a:r>
              <a:rPr lang="pl-PL" altLang="en-US" dirty="0" smtClean="0"/>
              <a:t> </a:t>
            </a:r>
            <a:r>
              <a:rPr lang="pl-PL" altLang="en-US" dirty="0" err="1" smtClean="0"/>
              <a:t>can</a:t>
            </a:r>
            <a:r>
              <a:rPr lang="pl-PL" altLang="en-US" dirty="0" smtClean="0"/>
              <a:t> design.” </a:t>
            </a:r>
          </a:p>
          <a:p>
            <a:pPr eaLnBrk="1" hangingPunct="1">
              <a:buFont typeface="Wingdings" panose="05000000000000000000" pitchFamily="2" charset="2"/>
              <a:buNone/>
            </a:pPr>
            <a:r>
              <a:rPr lang="pl-PL" altLang="en-US" dirty="0" smtClean="0"/>
              <a:t>	</a:t>
            </a:r>
            <a:r>
              <a:rPr lang="pl-PL" altLang="en-US" sz="2800" dirty="0" smtClean="0"/>
              <a:t>(</a:t>
            </a:r>
            <a:r>
              <a:rPr lang="en-GB" altLang="en-US" sz="2800" i="1" dirty="0" smtClean="0"/>
              <a:t>Fatal </a:t>
            </a:r>
            <a:r>
              <a:rPr lang="pl-PL" altLang="en-US" sz="2800" i="1" dirty="0" smtClean="0"/>
              <a:t>C</a:t>
            </a:r>
            <a:r>
              <a:rPr lang="en-GB" altLang="en-US" sz="2800" i="1" dirty="0" err="1" smtClean="0"/>
              <a:t>onceit</a:t>
            </a:r>
            <a:r>
              <a:rPr lang="pl-PL" altLang="en-US" sz="2800" i="1" dirty="0" smtClean="0"/>
              <a:t>, </a:t>
            </a:r>
            <a:r>
              <a:rPr lang="en-US" altLang="en-US" sz="2800" i="1" dirty="0" smtClean="0"/>
              <a:t>The Errors of Socialism</a:t>
            </a:r>
            <a:r>
              <a:rPr lang="pl-PL" altLang="en-US" sz="2800" dirty="0" smtClean="0"/>
              <a:t>,</a:t>
            </a:r>
            <a:r>
              <a:rPr lang="pl-PL" altLang="en-US" sz="2800" i="1" dirty="0" smtClean="0"/>
              <a:t> </a:t>
            </a:r>
            <a:r>
              <a:rPr lang="pl-PL" altLang="en-US" sz="2800" dirty="0" smtClean="0"/>
              <a:t>1988, p. 76)</a:t>
            </a:r>
            <a:endParaRPr lang="pl-PL" altLang="en-US" dirty="0" smtClean="0"/>
          </a:p>
        </p:txBody>
      </p:sp>
      <p:pic>
        <p:nvPicPr>
          <p:cNvPr id="286724" name="Picture 4" descr="hayek.jpg (21281 bytes)"/>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l="14645" r="8032" b="9285"/>
          <a:stretch>
            <a:fillRect/>
          </a:stretch>
        </p:blipFill>
        <p:spPr>
          <a:xfrm>
            <a:off x="4908550" y="1370013"/>
            <a:ext cx="4206875" cy="4281487"/>
          </a:xfrm>
          <a:noFill/>
        </p:spPr>
      </p:pic>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grpId="0" nodeType="withEffect">
                                  <p:stCondLst>
                                    <p:cond delay="0"/>
                                  </p:stCondLst>
                                  <p:childTnLst>
                                    <p:set>
                                      <p:cBhvr>
                                        <p:cTn id="6" dur="1" fill="hold">
                                          <p:stCondLst>
                                            <p:cond delay="0"/>
                                          </p:stCondLst>
                                        </p:cTn>
                                        <p:tgtEl>
                                          <p:spTgt spid="286725"/>
                                        </p:tgtEl>
                                        <p:attrNameLst>
                                          <p:attrName>style.visibility</p:attrName>
                                        </p:attrNameLst>
                                      </p:cBhvr>
                                      <p:to>
                                        <p:strVal val="visible"/>
                                      </p:to>
                                    </p:set>
                                    <p:animEffect transition="in" filter="fade">
                                      <p:cBhvr>
                                        <p:cTn id="7" dur="1000"/>
                                        <p:tgtEl>
                                          <p:spTgt spid="286725"/>
                                        </p:tgtEl>
                                      </p:cBhvr>
                                    </p:animEffect>
                                    <p:anim calcmode="lin" valueType="num">
                                      <p:cBhvr>
                                        <p:cTn id="8" dur="1000" fill="hold"/>
                                        <p:tgtEl>
                                          <p:spTgt spid="286725"/>
                                        </p:tgtEl>
                                        <p:attrNameLst>
                                          <p:attrName>ppt_x</p:attrName>
                                        </p:attrNameLst>
                                      </p:cBhvr>
                                      <p:tavLst>
                                        <p:tav tm="0">
                                          <p:val>
                                            <p:strVal val="#ppt_x"/>
                                          </p:val>
                                        </p:tav>
                                        <p:tav tm="100000">
                                          <p:val>
                                            <p:strVal val="#ppt_x"/>
                                          </p:val>
                                        </p:tav>
                                      </p:tavLst>
                                    </p:anim>
                                    <p:anim calcmode="lin" valueType="num">
                                      <p:cBhvr>
                                        <p:cTn id="9" dur="898" decel="100000" fill="hold"/>
                                        <p:tgtEl>
                                          <p:spTgt spid="286725"/>
                                        </p:tgtEl>
                                        <p:attrNameLst>
                                          <p:attrName>ppt_y</p:attrName>
                                        </p:attrNameLst>
                                      </p:cBhvr>
                                      <p:tavLst>
                                        <p:tav tm="0">
                                          <p:val>
                                            <p:strVal val="#ppt_y+1"/>
                                          </p:val>
                                        </p:tav>
                                        <p:tav tm="100000">
                                          <p:val>
                                            <p:strVal val="#ppt_y-.03"/>
                                          </p:val>
                                        </p:tav>
                                      </p:tavLst>
                                    </p:anim>
                                    <p:anim calcmode="lin" valueType="num">
                                      <p:cBhvr>
                                        <p:cTn id="10" dur="100" accel="100000" fill="hold">
                                          <p:stCondLst>
                                            <p:cond delay="898"/>
                                          </p:stCondLst>
                                        </p:cTn>
                                        <p:tgtEl>
                                          <p:spTgt spid="286725"/>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1" fill="hold" nodeType="clickEffect">
                                  <p:stCondLst>
                                    <p:cond delay="0"/>
                                  </p:stCondLst>
                                  <p:childTnLst>
                                    <p:set>
                                      <p:cBhvr>
                                        <p:cTn id="14" dur="1" fill="hold">
                                          <p:stCondLst>
                                            <p:cond delay="0"/>
                                          </p:stCondLst>
                                        </p:cTn>
                                        <p:tgtEl>
                                          <p:spTgt spid="286724"/>
                                        </p:tgtEl>
                                        <p:attrNameLst>
                                          <p:attrName>style.visibility</p:attrName>
                                        </p:attrNameLst>
                                      </p:cBhvr>
                                      <p:to>
                                        <p:strVal val="visible"/>
                                      </p:to>
                                    </p:set>
                                    <p:anim calcmode="lin" valueType="num">
                                      <p:cBhvr additive="base">
                                        <p:cTn id="15" dur="2000" fill="hold"/>
                                        <p:tgtEl>
                                          <p:spTgt spid="286724"/>
                                        </p:tgtEl>
                                        <p:attrNameLst>
                                          <p:attrName>ppt_x</p:attrName>
                                        </p:attrNameLst>
                                      </p:cBhvr>
                                      <p:tavLst>
                                        <p:tav tm="0">
                                          <p:val>
                                            <p:strVal val="#ppt_x"/>
                                          </p:val>
                                        </p:tav>
                                        <p:tav tm="100000">
                                          <p:val>
                                            <p:strVal val="#ppt_x"/>
                                          </p:val>
                                        </p:tav>
                                      </p:tavLst>
                                    </p:anim>
                                    <p:anim calcmode="lin" valueType="num">
                                      <p:cBhvr additive="base">
                                        <p:cTn id="16" dur="2000" fill="hold"/>
                                        <p:tgtEl>
                                          <p:spTgt spid="286724"/>
                                        </p:tgtEl>
                                        <p:attrNameLst>
                                          <p:attrName>ppt_y</p:attrName>
                                        </p:attrNameLst>
                                      </p:cBhvr>
                                      <p:tavLst>
                                        <p:tav tm="0">
                                          <p:val>
                                            <p:strVal val="0-#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37" presetClass="entr" presetSubtype="0" fill="hold" grpId="0" nodeType="clickEffect">
                                  <p:stCondLst>
                                    <p:cond delay="0"/>
                                  </p:stCondLst>
                                  <p:childTnLst>
                                    <p:set>
                                      <p:cBhvr>
                                        <p:cTn id="20" dur="1" fill="hold">
                                          <p:stCondLst>
                                            <p:cond delay="0"/>
                                          </p:stCondLst>
                                        </p:cTn>
                                        <p:tgtEl>
                                          <p:spTgt spid="286723">
                                            <p:txEl>
                                              <p:pRg st="0" end="0"/>
                                            </p:txEl>
                                          </p:spTgt>
                                        </p:tgtEl>
                                        <p:attrNameLst>
                                          <p:attrName>style.visibility</p:attrName>
                                        </p:attrNameLst>
                                      </p:cBhvr>
                                      <p:to>
                                        <p:strVal val="visible"/>
                                      </p:to>
                                    </p:set>
                                    <p:animEffect transition="in" filter="fade">
                                      <p:cBhvr>
                                        <p:cTn id="21" dur="1000"/>
                                        <p:tgtEl>
                                          <p:spTgt spid="286723">
                                            <p:txEl>
                                              <p:pRg st="0" end="0"/>
                                            </p:txEl>
                                          </p:spTgt>
                                        </p:tgtEl>
                                      </p:cBhvr>
                                    </p:animEffect>
                                    <p:anim calcmode="lin" valueType="num">
                                      <p:cBhvr>
                                        <p:cTn id="22" dur="1000" fill="hold"/>
                                        <p:tgtEl>
                                          <p:spTgt spid="286723">
                                            <p:txEl>
                                              <p:pRg st="0" end="0"/>
                                            </p:txEl>
                                          </p:spTgt>
                                        </p:tgtEl>
                                        <p:attrNameLst>
                                          <p:attrName>ppt_x</p:attrName>
                                        </p:attrNameLst>
                                      </p:cBhvr>
                                      <p:tavLst>
                                        <p:tav tm="0">
                                          <p:val>
                                            <p:strVal val="#ppt_x"/>
                                          </p:val>
                                        </p:tav>
                                        <p:tav tm="100000">
                                          <p:val>
                                            <p:strVal val="#ppt_x"/>
                                          </p:val>
                                        </p:tav>
                                      </p:tavLst>
                                    </p:anim>
                                    <p:anim calcmode="lin" valueType="num">
                                      <p:cBhvr>
                                        <p:cTn id="23" dur="898" decel="100000" fill="hold"/>
                                        <p:tgtEl>
                                          <p:spTgt spid="286723">
                                            <p:txEl>
                                              <p:pRg st="0" end="0"/>
                                            </p:txEl>
                                          </p:spTgt>
                                        </p:tgtEl>
                                        <p:attrNameLst>
                                          <p:attrName>ppt_y</p:attrName>
                                        </p:attrNameLst>
                                      </p:cBhvr>
                                      <p:tavLst>
                                        <p:tav tm="0">
                                          <p:val>
                                            <p:strVal val="#ppt_y+1"/>
                                          </p:val>
                                        </p:tav>
                                        <p:tav tm="100000">
                                          <p:val>
                                            <p:strVal val="#ppt_y-.03"/>
                                          </p:val>
                                        </p:tav>
                                      </p:tavLst>
                                    </p:anim>
                                    <p:anim calcmode="lin" valueType="num">
                                      <p:cBhvr>
                                        <p:cTn id="24" dur="100" accel="100000" fill="hold">
                                          <p:stCondLst>
                                            <p:cond delay="898"/>
                                          </p:stCondLst>
                                        </p:cTn>
                                        <p:tgtEl>
                                          <p:spTgt spid="286723">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37" presetClass="entr" presetSubtype="0" fill="hold" grpId="0" nodeType="clickEffect">
                                  <p:stCondLst>
                                    <p:cond delay="0"/>
                                  </p:stCondLst>
                                  <p:childTnLst>
                                    <p:set>
                                      <p:cBhvr>
                                        <p:cTn id="28" dur="1" fill="hold">
                                          <p:stCondLst>
                                            <p:cond delay="0"/>
                                          </p:stCondLst>
                                        </p:cTn>
                                        <p:tgtEl>
                                          <p:spTgt spid="286723">
                                            <p:txEl>
                                              <p:pRg st="1" end="1"/>
                                            </p:txEl>
                                          </p:spTgt>
                                        </p:tgtEl>
                                        <p:attrNameLst>
                                          <p:attrName>style.visibility</p:attrName>
                                        </p:attrNameLst>
                                      </p:cBhvr>
                                      <p:to>
                                        <p:strVal val="visible"/>
                                      </p:to>
                                    </p:set>
                                    <p:animEffect transition="in" filter="fade">
                                      <p:cBhvr>
                                        <p:cTn id="29" dur="1000"/>
                                        <p:tgtEl>
                                          <p:spTgt spid="286723">
                                            <p:txEl>
                                              <p:pRg st="1" end="1"/>
                                            </p:txEl>
                                          </p:spTgt>
                                        </p:tgtEl>
                                      </p:cBhvr>
                                    </p:animEffect>
                                    <p:anim calcmode="lin" valueType="num">
                                      <p:cBhvr>
                                        <p:cTn id="30" dur="1000" fill="hold"/>
                                        <p:tgtEl>
                                          <p:spTgt spid="286723">
                                            <p:txEl>
                                              <p:pRg st="1" end="1"/>
                                            </p:txEl>
                                          </p:spTgt>
                                        </p:tgtEl>
                                        <p:attrNameLst>
                                          <p:attrName>ppt_x</p:attrName>
                                        </p:attrNameLst>
                                      </p:cBhvr>
                                      <p:tavLst>
                                        <p:tav tm="0">
                                          <p:val>
                                            <p:strVal val="#ppt_x"/>
                                          </p:val>
                                        </p:tav>
                                        <p:tav tm="100000">
                                          <p:val>
                                            <p:strVal val="#ppt_x"/>
                                          </p:val>
                                        </p:tav>
                                      </p:tavLst>
                                    </p:anim>
                                    <p:anim calcmode="lin" valueType="num">
                                      <p:cBhvr>
                                        <p:cTn id="31" dur="898" decel="100000" fill="hold"/>
                                        <p:tgtEl>
                                          <p:spTgt spid="286723">
                                            <p:txEl>
                                              <p:pRg st="1" end="1"/>
                                            </p:txEl>
                                          </p:spTgt>
                                        </p:tgtEl>
                                        <p:attrNameLst>
                                          <p:attrName>ppt_y</p:attrName>
                                        </p:attrNameLst>
                                      </p:cBhvr>
                                      <p:tavLst>
                                        <p:tav tm="0">
                                          <p:val>
                                            <p:strVal val="#ppt_y+1"/>
                                          </p:val>
                                        </p:tav>
                                        <p:tav tm="100000">
                                          <p:val>
                                            <p:strVal val="#ppt_y-.03"/>
                                          </p:val>
                                        </p:tav>
                                      </p:tavLst>
                                    </p:anim>
                                    <p:anim calcmode="lin" valueType="num">
                                      <p:cBhvr>
                                        <p:cTn id="32" dur="100" accel="100000" fill="hold">
                                          <p:stCondLst>
                                            <p:cond delay="898"/>
                                          </p:stCondLst>
                                        </p:cTn>
                                        <p:tgtEl>
                                          <p:spTgt spid="286723">
                                            <p:txEl>
                                              <p:pRg st="1" end="1"/>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5" grpId="0"/>
      <p:bldP spid="28672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b="1" dirty="0"/>
              <a:t>The Market </a:t>
            </a:r>
            <a:r>
              <a:rPr lang="pl-PL" b="1" dirty="0" err="1"/>
              <a:t>Process</a:t>
            </a:r>
            <a:r>
              <a:rPr lang="pl-PL" b="1" dirty="0"/>
              <a:t> </a:t>
            </a:r>
            <a:endParaRPr lang="pl-PL" dirty="0"/>
          </a:p>
        </p:txBody>
      </p:sp>
      <p:sp>
        <p:nvSpPr>
          <p:cNvPr id="3" name="Symbol zastępczy zawartości 2"/>
          <p:cNvSpPr>
            <a:spLocks noGrp="1"/>
          </p:cNvSpPr>
          <p:nvPr>
            <p:ph idx="1"/>
          </p:nvPr>
        </p:nvSpPr>
        <p:spPr>
          <a:xfrm>
            <a:off x="385763" y="980728"/>
            <a:ext cx="8569325" cy="5762972"/>
          </a:xfrm>
        </p:spPr>
        <p:txBody>
          <a:bodyPr/>
          <a:lstStyle/>
          <a:p>
            <a:r>
              <a:rPr lang="pl-PL" sz="2400" dirty="0"/>
              <a:t>The market </a:t>
            </a:r>
            <a:r>
              <a:rPr lang="pl-PL" sz="2400" dirty="0" err="1"/>
              <a:t>is</a:t>
            </a:r>
            <a:r>
              <a:rPr lang="pl-PL" sz="2400" dirty="0"/>
              <a:t> not a </a:t>
            </a:r>
            <a:r>
              <a:rPr lang="pl-PL" sz="2400" dirty="0" err="1"/>
              <a:t>thing</a:t>
            </a:r>
            <a:r>
              <a:rPr lang="pl-PL" sz="2400" dirty="0"/>
              <a:t>. It </a:t>
            </a:r>
            <a:r>
              <a:rPr lang="pl-PL" sz="2400" dirty="0" err="1"/>
              <a:t>is</a:t>
            </a:r>
            <a:r>
              <a:rPr lang="pl-PL" sz="2400" dirty="0"/>
              <a:t> a </a:t>
            </a:r>
            <a:r>
              <a:rPr lang="pl-PL" sz="2400" dirty="0" err="1"/>
              <a:t>process</a:t>
            </a:r>
            <a:r>
              <a:rPr lang="pl-PL" sz="2400" dirty="0"/>
              <a:t>. The </a:t>
            </a:r>
            <a:r>
              <a:rPr lang="pl-PL" sz="2400" dirty="0" err="1"/>
              <a:t>free</a:t>
            </a:r>
            <a:r>
              <a:rPr lang="pl-PL" sz="2400" dirty="0"/>
              <a:t> market </a:t>
            </a:r>
            <a:r>
              <a:rPr lang="pl-PL" sz="2400" dirty="0" err="1"/>
              <a:t>is</a:t>
            </a:r>
            <a:r>
              <a:rPr lang="pl-PL" sz="2400" dirty="0"/>
              <a:t> the </a:t>
            </a:r>
            <a:r>
              <a:rPr lang="pl-PL" sz="2400" dirty="0" err="1"/>
              <a:t>complex</a:t>
            </a:r>
            <a:r>
              <a:rPr lang="pl-PL" sz="2400" dirty="0"/>
              <a:t> network of </a:t>
            </a:r>
            <a:r>
              <a:rPr lang="pl-PL" sz="2400" dirty="0" err="1"/>
              <a:t>all</a:t>
            </a:r>
            <a:r>
              <a:rPr lang="pl-PL" sz="2400" dirty="0"/>
              <a:t> the </a:t>
            </a:r>
            <a:r>
              <a:rPr lang="pl-PL" sz="2400" dirty="0" err="1"/>
              <a:t>voluntary</a:t>
            </a:r>
            <a:r>
              <a:rPr lang="pl-PL" sz="2400" dirty="0"/>
              <a:t> </a:t>
            </a:r>
            <a:r>
              <a:rPr lang="pl-PL" sz="2400" dirty="0" err="1"/>
              <a:t>exchanges</a:t>
            </a:r>
            <a:r>
              <a:rPr lang="pl-PL" sz="2400" dirty="0"/>
              <a:t> </a:t>
            </a:r>
            <a:r>
              <a:rPr lang="pl-PL" sz="2400" dirty="0" err="1"/>
              <a:t>between</a:t>
            </a:r>
            <a:r>
              <a:rPr lang="pl-PL" sz="2400" dirty="0"/>
              <a:t> </a:t>
            </a:r>
            <a:r>
              <a:rPr lang="pl-PL" sz="2400" dirty="0" err="1"/>
              <a:t>individuals</a:t>
            </a:r>
            <a:r>
              <a:rPr lang="pl-PL" sz="2400" dirty="0"/>
              <a:t> in </a:t>
            </a:r>
            <a:r>
              <a:rPr lang="pl-PL" sz="2400" dirty="0" err="1"/>
              <a:t>an</a:t>
            </a:r>
            <a:r>
              <a:rPr lang="pl-PL" sz="2400" dirty="0"/>
              <a:t> </a:t>
            </a:r>
            <a:r>
              <a:rPr lang="pl-PL" sz="2400" dirty="0" err="1"/>
              <a:t>economy</a:t>
            </a:r>
            <a:r>
              <a:rPr lang="pl-PL" sz="2400" dirty="0"/>
              <a:t>. It </a:t>
            </a:r>
            <a:r>
              <a:rPr lang="pl-PL" sz="2400" dirty="0" err="1"/>
              <a:t>is</a:t>
            </a:r>
            <a:r>
              <a:rPr lang="pl-PL" sz="2400" dirty="0"/>
              <a:t> the </a:t>
            </a:r>
            <a:r>
              <a:rPr lang="pl-PL" sz="2400" dirty="0" err="1"/>
              <a:t>interaction</a:t>
            </a:r>
            <a:r>
              <a:rPr lang="pl-PL" sz="2400" dirty="0"/>
              <a:t> of </a:t>
            </a:r>
            <a:r>
              <a:rPr lang="pl-PL" sz="2400" dirty="0" err="1"/>
              <a:t>people</a:t>
            </a:r>
            <a:r>
              <a:rPr lang="pl-PL" sz="2400" dirty="0"/>
              <a:t> </a:t>
            </a:r>
            <a:r>
              <a:rPr lang="pl-PL" sz="2400" dirty="0" err="1"/>
              <a:t>exchanging</a:t>
            </a:r>
            <a:r>
              <a:rPr lang="pl-PL" sz="2400" dirty="0"/>
              <a:t> </a:t>
            </a:r>
            <a:r>
              <a:rPr lang="pl-PL" sz="2400" dirty="0" err="1"/>
              <a:t>value</a:t>
            </a:r>
            <a:r>
              <a:rPr lang="pl-PL" sz="2400" dirty="0"/>
              <a:t> for </a:t>
            </a:r>
            <a:r>
              <a:rPr lang="pl-PL" sz="2400" dirty="0" err="1"/>
              <a:t>value</a:t>
            </a:r>
            <a:r>
              <a:rPr lang="pl-PL" sz="2400" dirty="0"/>
              <a:t>. We </a:t>
            </a:r>
            <a:r>
              <a:rPr lang="pl-PL" sz="2400" dirty="0" err="1"/>
              <a:t>are</a:t>
            </a:r>
            <a:r>
              <a:rPr lang="pl-PL" sz="2400" dirty="0"/>
              <a:t> </a:t>
            </a:r>
            <a:r>
              <a:rPr lang="pl-PL" sz="2400" dirty="0" err="1"/>
              <a:t>participating</a:t>
            </a:r>
            <a:r>
              <a:rPr lang="pl-PL" sz="2400" dirty="0"/>
              <a:t> in the market </a:t>
            </a:r>
            <a:r>
              <a:rPr lang="pl-PL" sz="2400" dirty="0" err="1"/>
              <a:t>every</a:t>
            </a:r>
            <a:r>
              <a:rPr lang="pl-PL" sz="2400" dirty="0"/>
              <a:t> </a:t>
            </a:r>
            <a:r>
              <a:rPr lang="pl-PL" sz="2400" dirty="0" err="1"/>
              <a:t>time</a:t>
            </a:r>
            <a:r>
              <a:rPr lang="pl-PL" sz="2400" dirty="0"/>
              <a:t> we </a:t>
            </a:r>
            <a:r>
              <a:rPr lang="pl-PL" sz="2400" dirty="0" err="1"/>
              <a:t>buy</a:t>
            </a:r>
            <a:r>
              <a:rPr lang="pl-PL" sz="2400" dirty="0"/>
              <a:t>, </a:t>
            </a:r>
            <a:r>
              <a:rPr lang="pl-PL" sz="2400" dirty="0" err="1"/>
              <a:t>sell</a:t>
            </a:r>
            <a:r>
              <a:rPr lang="pl-PL" sz="2400" dirty="0"/>
              <a:t>, </a:t>
            </a:r>
            <a:r>
              <a:rPr lang="pl-PL" sz="2400" dirty="0" err="1"/>
              <a:t>or</a:t>
            </a:r>
            <a:r>
              <a:rPr lang="pl-PL" sz="2400" dirty="0"/>
              <a:t> trade. </a:t>
            </a:r>
            <a:r>
              <a:rPr lang="pl-PL" sz="2400" dirty="0" smtClean="0">
                <a:solidFill>
                  <a:srgbClr val="FF0000"/>
                </a:solidFill>
              </a:rPr>
              <a:t>In </a:t>
            </a:r>
            <a:r>
              <a:rPr lang="pl-PL" sz="2400" dirty="0" err="1">
                <a:solidFill>
                  <a:srgbClr val="FF0000"/>
                </a:solidFill>
              </a:rPr>
              <a:t>addition</a:t>
            </a:r>
            <a:r>
              <a:rPr lang="pl-PL" sz="2400" dirty="0">
                <a:solidFill>
                  <a:srgbClr val="FF0000"/>
                </a:solidFill>
              </a:rPr>
              <a:t> to </a:t>
            </a:r>
            <a:r>
              <a:rPr lang="pl-PL" sz="2400" dirty="0" err="1">
                <a:solidFill>
                  <a:srgbClr val="FF0000"/>
                </a:solidFill>
              </a:rPr>
              <a:t>increasing</a:t>
            </a:r>
            <a:r>
              <a:rPr lang="pl-PL" sz="2400" dirty="0">
                <a:solidFill>
                  <a:srgbClr val="FF0000"/>
                </a:solidFill>
              </a:rPr>
              <a:t> </a:t>
            </a:r>
            <a:r>
              <a:rPr lang="pl-PL" sz="2400" dirty="0" err="1">
                <a:solidFill>
                  <a:srgbClr val="FF0000"/>
                </a:solidFill>
              </a:rPr>
              <a:t>general</a:t>
            </a:r>
            <a:r>
              <a:rPr lang="pl-PL" sz="2400" dirty="0">
                <a:solidFill>
                  <a:srgbClr val="FF0000"/>
                </a:solidFill>
              </a:rPr>
              <a:t> </a:t>
            </a:r>
            <a:r>
              <a:rPr lang="pl-PL" sz="2400" dirty="0" err="1">
                <a:solidFill>
                  <a:srgbClr val="FF0000"/>
                </a:solidFill>
              </a:rPr>
              <a:t>wealth</a:t>
            </a:r>
            <a:r>
              <a:rPr lang="pl-PL" sz="2400" dirty="0">
                <a:solidFill>
                  <a:srgbClr val="FF0000"/>
                </a:solidFill>
              </a:rPr>
              <a:t> in </a:t>
            </a:r>
            <a:r>
              <a:rPr lang="pl-PL" sz="2400" dirty="0" err="1">
                <a:solidFill>
                  <a:srgbClr val="FF0000"/>
                </a:solidFill>
              </a:rPr>
              <a:t>society</a:t>
            </a:r>
            <a:r>
              <a:rPr lang="pl-PL" sz="2400" dirty="0">
                <a:solidFill>
                  <a:srgbClr val="FF0000"/>
                </a:solidFill>
              </a:rPr>
              <a:t>, the market </a:t>
            </a:r>
            <a:r>
              <a:rPr lang="pl-PL" sz="2400" dirty="0" err="1">
                <a:solidFill>
                  <a:srgbClr val="FF0000"/>
                </a:solidFill>
              </a:rPr>
              <a:t>promotes</a:t>
            </a:r>
            <a:r>
              <a:rPr lang="pl-PL" sz="2400" dirty="0">
                <a:solidFill>
                  <a:srgbClr val="FF0000"/>
                </a:solidFill>
              </a:rPr>
              <a:t> </a:t>
            </a:r>
            <a:r>
              <a:rPr lang="pl-PL" sz="2400" dirty="0" err="1">
                <a:solidFill>
                  <a:srgbClr val="FF0000"/>
                </a:solidFill>
              </a:rPr>
              <a:t>community</a:t>
            </a:r>
            <a:r>
              <a:rPr lang="pl-PL" sz="2400" dirty="0">
                <a:solidFill>
                  <a:srgbClr val="FF0000"/>
                </a:solidFill>
              </a:rPr>
              <a:t> and </a:t>
            </a:r>
            <a:r>
              <a:rPr lang="pl-PL" sz="2400" dirty="0" err="1">
                <a:solidFill>
                  <a:srgbClr val="FF0000"/>
                </a:solidFill>
              </a:rPr>
              <a:t>encourages</a:t>
            </a:r>
            <a:r>
              <a:rPr lang="pl-PL" sz="2400" dirty="0">
                <a:solidFill>
                  <a:srgbClr val="FF0000"/>
                </a:solidFill>
              </a:rPr>
              <a:t> </a:t>
            </a:r>
            <a:r>
              <a:rPr lang="pl-PL" sz="2400" dirty="0" err="1">
                <a:solidFill>
                  <a:srgbClr val="FF0000"/>
                </a:solidFill>
              </a:rPr>
              <a:t>social</a:t>
            </a:r>
            <a:r>
              <a:rPr lang="pl-PL" sz="2400" dirty="0">
                <a:solidFill>
                  <a:srgbClr val="FF0000"/>
                </a:solidFill>
              </a:rPr>
              <a:t> </a:t>
            </a:r>
            <a:r>
              <a:rPr lang="pl-PL" sz="2400" dirty="0" err="1">
                <a:solidFill>
                  <a:srgbClr val="FF0000"/>
                </a:solidFill>
              </a:rPr>
              <a:t>harmony</a:t>
            </a:r>
            <a:r>
              <a:rPr lang="pl-PL" sz="2400" dirty="0"/>
              <a:t>.  </a:t>
            </a:r>
          </a:p>
          <a:p>
            <a:pPr marL="0" indent="0">
              <a:buNone/>
            </a:pPr>
            <a:r>
              <a:rPr lang="pl-PL" sz="2400" dirty="0" smtClean="0"/>
              <a:t>To </a:t>
            </a:r>
            <a:r>
              <a:rPr lang="pl-PL" sz="2400" dirty="0" err="1"/>
              <a:t>understand</a:t>
            </a:r>
            <a:r>
              <a:rPr lang="pl-PL" sz="2400" dirty="0"/>
              <a:t> the market </a:t>
            </a:r>
            <a:r>
              <a:rPr lang="pl-PL" sz="2400" dirty="0" smtClean="0"/>
              <a:t>proces </a:t>
            </a:r>
            <a:r>
              <a:rPr lang="pl-PL" sz="2400" dirty="0" err="1" smtClean="0"/>
              <a:t>it</a:t>
            </a:r>
            <a:r>
              <a:rPr lang="pl-PL" sz="2400" dirty="0" smtClean="0"/>
              <a:t> </a:t>
            </a:r>
            <a:r>
              <a:rPr lang="pl-PL" sz="2400" dirty="0" err="1" smtClean="0"/>
              <a:t>is</a:t>
            </a:r>
            <a:r>
              <a:rPr lang="pl-PL" sz="2400" dirty="0" smtClean="0"/>
              <a:t> nesesery to </a:t>
            </a:r>
            <a:r>
              <a:rPr lang="pl-PL" sz="2400" dirty="0" err="1" smtClean="0"/>
              <a:t>explore</a:t>
            </a:r>
            <a:r>
              <a:rPr lang="pl-PL" sz="2400" dirty="0" smtClean="0"/>
              <a:t> </a:t>
            </a:r>
            <a:r>
              <a:rPr lang="pl-PL" sz="2400" dirty="0"/>
              <a:t>the </a:t>
            </a:r>
            <a:r>
              <a:rPr lang="pl-PL" sz="2400" dirty="0" err="1"/>
              <a:t>following</a:t>
            </a:r>
            <a:r>
              <a:rPr lang="pl-PL" sz="2400" dirty="0"/>
              <a:t> </a:t>
            </a:r>
            <a:r>
              <a:rPr lang="pl-PL" sz="2400" dirty="0" err="1"/>
              <a:t>concepts</a:t>
            </a:r>
            <a:r>
              <a:rPr lang="pl-PL" sz="2400" dirty="0"/>
              <a:t>: </a:t>
            </a:r>
            <a:endParaRPr lang="pl-PL" sz="2400" dirty="0" smtClean="0"/>
          </a:p>
          <a:p>
            <a:r>
              <a:rPr lang="pl-PL" sz="2400" dirty="0" err="1" smtClean="0"/>
              <a:t>Voluntary</a:t>
            </a:r>
            <a:r>
              <a:rPr lang="pl-PL" sz="2400" dirty="0" smtClean="0"/>
              <a:t> </a:t>
            </a:r>
            <a:r>
              <a:rPr lang="pl-PL" sz="2400" dirty="0"/>
              <a:t>Exchange, </a:t>
            </a:r>
            <a:endParaRPr lang="pl-PL" sz="2400" dirty="0" smtClean="0"/>
          </a:p>
          <a:p>
            <a:r>
              <a:rPr lang="pl-PL" sz="2400" dirty="0" err="1" smtClean="0"/>
              <a:t>Gains</a:t>
            </a:r>
            <a:r>
              <a:rPr lang="pl-PL" sz="2400" dirty="0" smtClean="0"/>
              <a:t> </a:t>
            </a:r>
            <a:r>
              <a:rPr lang="pl-PL" sz="2400" dirty="0"/>
              <a:t>from Trade, </a:t>
            </a:r>
            <a:endParaRPr lang="pl-PL" sz="2400" dirty="0" smtClean="0"/>
          </a:p>
          <a:p>
            <a:r>
              <a:rPr lang="pl-PL" sz="2400" dirty="0" err="1" smtClean="0"/>
              <a:t>Specialization</a:t>
            </a:r>
            <a:r>
              <a:rPr lang="pl-PL" sz="2400" dirty="0"/>
              <a:t>, </a:t>
            </a:r>
            <a:r>
              <a:rPr lang="pl-PL" sz="2400" dirty="0" smtClean="0"/>
              <a:t>and </a:t>
            </a:r>
            <a:r>
              <a:rPr lang="pl-PL" sz="2400" dirty="0" err="1" smtClean="0"/>
              <a:t>Division</a:t>
            </a:r>
            <a:r>
              <a:rPr lang="pl-PL" sz="2400" dirty="0" smtClean="0"/>
              <a:t> </a:t>
            </a:r>
            <a:r>
              <a:rPr lang="pl-PL" sz="2400" dirty="0"/>
              <a:t>of </a:t>
            </a:r>
            <a:r>
              <a:rPr lang="pl-PL" sz="2400" dirty="0" err="1"/>
              <a:t>Labor</a:t>
            </a:r>
            <a:r>
              <a:rPr lang="pl-PL" sz="2400" dirty="0"/>
              <a:t>, </a:t>
            </a:r>
            <a:endParaRPr lang="pl-PL" sz="2400" dirty="0" smtClean="0"/>
          </a:p>
          <a:p>
            <a:r>
              <a:rPr lang="pl-PL" sz="2400" dirty="0" err="1" smtClean="0"/>
              <a:t>Emergent</a:t>
            </a:r>
            <a:r>
              <a:rPr lang="pl-PL" sz="2400" dirty="0" smtClean="0"/>
              <a:t> </a:t>
            </a:r>
            <a:r>
              <a:rPr lang="pl-PL" sz="2400" dirty="0"/>
              <a:t>(</a:t>
            </a:r>
            <a:r>
              <a:rPr lang="pl-PL" sz="2400" dirty="0" err="1"/>
              <a:t>or</a:t>
            </a:r>
            <a:r>
              <a:rPr lang="pl-PL" sz="2400" dirty="0"/>
              <a:t> </a:t>
            </a:r>
            <a:r>
              <a:rPr lang="pl-PL" sz="2400" dirty="0" err="1"/>
              <a:t>Spontaneous</a:t>
            </a:r>
            <a:r>
              <a:rPr lang="pl-PL" sz="2400" dirty="0"/>
              <a:t>) </a:t>
            </a:r>
            <a:r>
              <a:rPr lang="pl-PL" sz="2400" dirty="0" smtClean="0"/>
              <a:t>Order</a:t>
            </a:r>
            <a:r>
              <a:rPr lang="pl-PL" sz="2400" dirty="0"/>
              <a:t>, </a:t>
            </a:r>
            <a:endParaRPr lang="pl-PL" sz="2400" dirty="0" smtClean="0"/>
          </a:p>
          <a:p>
            <a:r>
              <a:rPr lang="pl-PL" sz="2400" dirty="0" err="1" smtClean="0"/>
              <a:t>Competition</a:t>
            </a:r>
            <a:r>
              <a:rPr lang="pl-PL" sz="2400" dirty="0" smtClean="0"/>
              <a:t> </a:t>
            </a:r>
            <a:r>
              <a:rPr lang="pl-PL" sz="2400" dirty="0"/>
              <a:t>and </a:t>
            </a:r>
            <a:r>
              <a:rPr lang="pl-PL" sz="2400" dirty="0" err="1" smtClean="0"/>
              <a:t>Cooperation</a:t>
            </a:r>
            <a:r>
              <a:rPr lang="pl-PL" sz="2400" dirty="0" smtClean="0"/>
              <a:t>.</a:t>
            </a:r>
            <a:endParaRPr lang="pl-PL" sz="2400" dirty="0"/>
          </a:p>
          <a:p>
            <a:endParaRPr lang="pl-PL" sz="2400" dirty="0"/>
          </a:p>
        </p:txBody>
      </p:sp>
    </p:spTree>
    <p:extLst>
      <p:ext uri="{BB962C8B-B14F-4D97-AF65-F5344CB8AC3E}">
        <p14:creationId xmlns:p14="http://schemas.microsoft.com/office/powerpoint/2010/main" val="26962086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
            </a:r>
            <a:br>
              <a:rPr lang="pl-PL" dirty="0"/>
            </a:br>
            <a:r>
              <a:rPr lang="pl-PL" dirty="0"/>
              <a:t/>
            </a:r>
            <a:br>
              <a:rPr lang="pl-PL" dirty="0"/>
            </a:br>
            <a:r>
              <a:rPr lang="pl-PL" dirty="0"/>
              <a:t>Indian </a:t>
            </a:r>
            <a:r>
              <a:rPr lang="pl-PL" dirty="0" err="1"/>
              <a:t>pharmacy</a:t>
            </a:r>
            <a:endParaRPr lang="pl-PL" dirty="0"/>
          </a:p>
        </p:txBody>
      </p:sp>
      <p:pic>
        <p:nvPicPr>
          <p:cNvPr id="20482" name="Picture 2" descr="C:\Teksty\Papers\Rzady prawa, wlasnosc\Indyjska apteka - Joe Monster_pliki\indyjskaaptekanapier.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0" y="714375"/>
            <a:ext cx="5588000" cy="4191000"/>
          </a:xfrm>
          <a:noFill/>
        </p:spPr>
      </p:pic>
      <p:pic>
        <p:nvPicPr>
          <p:cNvPr id="20483" name="Picture 3" descr="C:\Teksty\Papers\Rzady prawa, wlasnosc\Indyjska apteka - Joe Monster_pliki\indyjskaapteka00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2571750"/>
            <a:ext cx="5715000" cy="428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4" name="Picture 4" descr="C:\Teksty\Papers\Rzady prawa, wlasnosc\Indyjska apteka - Joe Monster_pliki\indyjskaapteka00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00750" y="142875"/>
            <a:ext cx="3143250" cy="235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2" name="pole tekstowe 5"/>
          <p:cNvSpPr txBox="1">
            <a:spLocks noChangeArrowheads="1"/>
          </p:cNvSpPr>
          <p:nvPr/>
        </p:nvSpPr>
        <p:spPr bwMode="auto">
          <a:xfrm>
            <a:off x="107504" y="5357813"/>
            <a:ext cx="332149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pl-PL" altLang="pl-PL" sz="1600" dirty="0">
                <a:hlinkClick r:id="rId5" action="ppaction://hlinkfile"/>
              </a:rPr>
              <a:t>Chaos?</a:t>
            </a:r>
            <a:endParaRPr lang="pl-PL" altLang="pl-PL" sz="1600" dirty="0"/>
          </a:p>
          <a:p>
            <a:pPr eaLnBrk="1" hangingPunct="1"/>
            <a:r>
              <a:rPr lang="pl-PL" altLang="pl-PL" sz="1600" dirty="0" smtClean="0">
                <a:hlinkClick r:id="rId6" action="ppaction://hlinkfile"/>
              </a:rPr>
              <a:t>?</a:t>
            </a:r>
            <a:endParaRPr lang="pl-PL" altLang="pl-PL" sz="1600" dirty="0" smtClean="0"/>
          </a:p>
        </p:txBody>
      </p:sp>
    </p:spTree>
    <p:extLst>
      <p:ext uri="{BB962C8B-B14F-4D97-AF65-F5344CB8AC3E}">
        <p14:creationId xmlns:p14="http://schemas.microsoft.com/office/powerpoint/2010/main" val="13612352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0482"/>
                                        </p:tgtEl>
                                        <p:attrNameLst>
                                          <p:attrName>style.visibility</p:attrName>
                                        </p:attrNameLst>
                                      </p:cBhvr>
                                      <p:to>
                                        <p:strVal val="visible"/>
                                      </p:to>
                                    </p:set>
                                    <p:animEffect transition="in" filter="wipe(left)">
                                      <p:cBhvr>
                                        <p:cTn id="7" dur="500"/>
                                        <p:tgtEl>
                                          <p:spTgt spid="204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20483"/>
                                        </p:tgtEl>
                                        <p:attrNameLst>
                                          <p:attrName>style.visibility</p:attrName>
                                        </p:attrNameLst>
                                      </p:cBhvr>
                                      <p:to>
                                        <p:strVal val="visible"/>
                                      </p:to>
                                    </p:set>
                                    <p:animEffect transition="in" filter="wipe(right)">
                                      <p:cBhvr>
                                        <p:cTn id="12" dur="500"/>
                                        <p:tgtEl>
                                          <p:spTgt spid="2048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par>
                                <p:cTn id="18" presetID="22" presetClass="entr" presetSubtype="2" fill="hold" nodeType="withEffect">
                                  <p:stCondLst>
                                    <p:cond delay="0"/>
                                  </p:stCondLst>
                                  <p:childTnLst>
                                    <p:set>
                                      <p:cBhvr>
                                        <p:cTn id="19" dur="1" fill="hold">
                                          <p:stCondLst>
                                            <p:cond delay="0"/>
                                          </p:stCondLst>
                                        </p:cTn>
                                        <p:tgtEl>
                                          <p:spTgt spid="20484"/>
                                        </p:tgtEl>
                                        <p:attrNameLst>
                                          <p:attrName>style.visibility</p:attrName>
                                        </p:attrNameLst>
                                      </p:cBhvr>
                                      <p:to>
                                        <p:strVal val="visible"/>
                                      </p:to>
                                    </p:set>
                                    <p:animEffect transition="in" filter="wipe(right)">
                                      <p:cBhvr>
                                        <p:cTn id="20" dur="500"/>
                                        <p:tgtEl>
                                          <p:spTgt spid="2048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102"/>
                                        </p:tgtEl>
                                        <p:attrNameLst>
                                          <p:attrName>style.visibility</p:attrName>
                                        </p:attrNameLst>
                                      </p:cBhvr>
                                      <p:to>
                                        <p:strVal val="visible"/>
                                      </p:to>
                                    </p:set>
                                    <p:animEffect transition="in" filter="wipe(left)">
                                      <p:cBhvr>
                                        <p:cTn id="25" dur="500"/>
                                        <p:tgtEl>
                                          <p:spTgt spid="4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10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b="1" dirty="0" err="1"/>
              <a:t>Politics</a:t>
            </a:r>
            <a:r>
              <a:rPr lang="pl-PL" b="1" dirty="0"/>
              <a:t> and </a:t>
            </a:r>
            <a:r>
              <a:rPr lang="pl-PL" b="1" dirty="0" err="1"/>
              <a:t>Economics</a:t>
            </a:r>
            <a:r>
              <a:rPr lang="pl-PL" b="1" dirty="0"/>
              <a:t> </a:t>
            </a:r>
          </a:p>
        </p:txBody>
      </p:sp>
      <p:sp>
        <p:nvSpPr>
          <p:cNvPr id="3" name="Symbol zastępczy zawartości 2"/>
          <p:cNvSpPr>
            <a:spLocks noGrp="1"/>
          </p:cNvSpPr>
          <p:nvPr>
            <p:ph idx="1"/>
          </p:nvPr>
        </p:nvSpPr>
        <p:spPr>
          <a:xfrm>
            <a:off x="107504" y="980728"/>
            <a:ext cx="9036495" cy="5762972"/>
          </a:xfrm>
        </p:spPr>
        <p:txBody>
          <a:bodyPr/>
          <a:lstStyle/>
          <a:p>
            <a:pPr marL="0" indent="0">
              <a:buNone/>
            </a:pPr>
            <a:r>
              <a:rPr lang="pl-PL" sz="2400" dirty="0"/>
              <a:t>‘‘</a:t>
            </a:r>
            <a:r>
              <a:rPr lang="pl-PL" sz="2400" dirty="0" err="1"/>
              <a:t>This</a:t>
            </a:r>
            <a:r>
              <a:rPr lang="pl-PL" sz="2400" dirty="0"/>
              <a:t> </a:t>
            </a:r>
            <a:r>
              <a:rPr lang="pl-PL" sz="2400" dirty="0" err="1"/>
              <a:t>is</a:t>
            </a:r>
            <a:r>
              <a:rPr lang="pl-PL" sz="2400" dirty="0"/>
              <a:t> not a </a:t>
            </a:r>
            <a:r>
              <a:rPr lang="pl-PL" sz="2400" dirty="0" err="1"/>
              <a:t>dispute</a:t>
            </a:r>
            <a:r>
              <a:rPr lang="pl-PL" sz="2400" dirty="0"/>
              <a:t> </a:t>
            </a:r>
            <a:r>
              <a:rPr lang="pl-PL" sz="2400" dirty="0" err="1"/>
              <a:t>about</a:t>
            </a:r>
            <a:r>
              <a:rPr lang="pl-PL" sz="2400" dirty="0"/>
              <a:t> </a:t>
            </a:r>
            <a:r>
              <a:rPr lang="pl-PL" sz="2400" dirty="0" err="1"/>
              <a:t>whether</a:t>
            </a:r>
            <a:r>
              <a:rPr lang="pl-PL" sz="2400" dirty="0"/>
              <a:t> </a:t>
            </a:r>
            <a:r>
              <a:rPr lang="pl-PL" sz="2400" dirty="0" err="1"/>
              <a:t>planning</a:t>
            </a:r>
            <a:r>
              <a:rPr lang="pl-PL" sz="2400" dirty="0"/>
              <a:t> </a:t>
            </a:r>
            <a:r>
              <a:rPr lang="pl-PL" sz="2400" dirty="0" err="1"/>
              <a:t>is</a:t>
            </a:r>
            <a:r>
              <a:rPr lang="pl-PL" sz="2400" dirty="0"/>
              <a:t> to be </a:t>
            </a:r>
            <a:r>
              <a:rPr lang="pl-PL" sz="2400" dirty="0" err="1"/>
              <a:t>done</a:t>
            </a:r>
            <a:r>
              <a:rPr lang="pl-PL" sz="2400" dirty="0"/>
              <a:t> </a:t>
            </a:r>
            <a:r>
              <a:rPr lang="pl-PL" sz="2400" dirty="0" err="1"/>
              <a:t>or</a:t>
            </a:r>
            <a:r>
              <a:rPr lang="pl-PL" sz="2400" dirty="0"/>
              <a:t> not. It </a:t>
            </a:r>
            <a:r>
              <a:rPr lang="pl-PL" sz="2400" dirty="0" err="1"/>
              <a:t>is</a:t>
            </a:r>
            <a:r>
              <a:rPr lang="pl-PL" sz="2400" dirty="0"/>
              <a:t> a </a:t>
            </a:r>
            <a:r>
              <a:rPr lang="pl-PL" sz="2400" dirty="0" err="1"/>
              <a:t>dispute</a:t>
            </a:r>
            <a:r>
              <a:rPr lang="pl-PL" sz="2400" dirty="0"/>
              <a:t> as to </a:t>
            </a:r>
            <a:r>
              <a:rPr lang="pl-PL" sz="2400" dirty="0" err="1"/>
              <a:t>whether</a:t>
            </a:r>
            <a:r>
              <a:rPr lang="pl-PL" sz="2400" dirty="0"/>
              <a:t> </a:t>
            </a:r>
            <a:r>
              <a:rPr lang="pl-PL" sz="2400" dirty="0" err="1"/>
              <a:t>planning</a:t>
            </a:r>
            <a:r>
              <a:rPr lang="pl-PL" sz="2400" dirty="0"/>
              <a:t> </a:t>
            </a:r>
            <a:r>
              <a:rPr lang="pl-PL" sz="2400" dirty="0" err="1"/>
              <a:t>is</a:t>
            </a:r>
            <a:r>
              <a:rPr lang="pl-PL" sz="2400" dirty="0"/>
              <a:t> to be </a:t>
            </a:r>
            <a:r>
              <a:rPr lang="pl-PL" sz="2400" dirty="0" err="1"/>
              <a:t>done</a:t>
            </a:r>
            <a:r>
              <a:rPr lang="pl-PL" sz="2400" dirty="0"/>
              <a:t> </a:t>
            </a:r>
            <a:r>
              <a:rPr lang="pl-PL" sz="2400" dirty="0" err="1"/>
              <a:t>centrally</a:t>
            </a:r>
            <a:r>
              <a:rPr lang="pl-PL" sz="2400" dirty="0"/>
              <a:t>, by one authority for the </a:t>
            </a:r>
            <a:r>
              <a:rPr lang="pl-PL" sz="2400" dirty="0" err="1"/>
              <a:t>whole</a:t>
            </a:r>
            <a:r>
              <a:rPr lang="pl-PL" sz="2400" dirty="0"/>
              <a:t> </a:t>
            </a:r>
            <a:r>
              <a:rPr lang="pl-PL" sz="2400" dirty="0" err="1"/>
              <a:t>economic</a:t>
            </a:r>
            <a:r>
              <a:rPr lang="pl-PL" sz="2400" dirty="0"/>
              <a:t> system, </a:t>
            </a:r>
            <a:r>
              <a:rPr lang="pl-PL" sz="2400" dirty="0" err="1"/>
              <a:t>or</a:t>
            </a:r>
            <a:r>
              <a:rPr lang="pl-PL" sz="2400" dirty="0"/>
              <a:t> </a:t>
            </a:r>
            <a:r>
              <a:rPr lang="pl-PL" sz="2400" dirty="0" err="1"/>
              <a:t>is</a:t>
            </a:r>
            <a:r>
              <a:rPr lang="pl-PL" sz="2400" dirty="0"/>
              <a:t> to be </a:t>
            </a:r>
            <a:r>
              <a:rPr lang="pl-PL" sz="2400" dirty="0" err="1"/>
              <a:t>divided</a:t>
            </a:r>
            <a:r>
              <a:rPr lang="pl-PL" sz="2400" dirty="0"/>
              <a:t> </a:t>
            </a:r>
            <a:r>
              <a:rPr lang="pl-PL" sz="2400" dirty="0" err="1"/>
              <a:t>among</a:t>
            </a:r>
            <a:r>
              <a:rPr lang="pl-PL" sz="2400" dirty="0"/>
              <a:t> </a:t>
            </a:r>
            <a:r>
              <a:rPr lang="pl-PL" sz="2400" dirty="0" err="1"/>
              <a:t>many</a:t>
            </a:r>
            <a:r>
              <a:rPr lang="pl-PL" sz="2400" dirty="0"/>
              <a:t> </a:t>
            </a:r>
            <a:r>
              <a:rPr lang="pl-PL" sz="2400" dirty="0" err="1"/>
              <a:t>individuals</a:t>
            </a:r>
            <a:r>
              <a:rPr lang="pl-PL" sz="2400" dirty="0"/>
              <a:t>.’’ </a:t>
            </a:r>
          </a:p>
          <a:p>
            <a:pPr marL="0" indent="0">
              <a:buNone/>
            </a:pPr>
            <a:r>
              <a:rPr lang="pl-PL" sz="2400" dirty="0" smtClean="0"/>
              <a:t>						F</a:t>
            </a:r>
            <a:r>
              <a:rPr lang="pl-PL" sz="2400" dirty="0"/>
              <a:t>. A. HAYEK </a:t>
            </a:r>
          </a:p>
          <a:p>
            <a:pPr marL="0" indent="0">
              <a:buNone/>
            </a:pPr>
            <a:r>
              <a:rPr lang="pl-PL" sz="2400" dirty="0"/>
              <a:t> </a:t>
            </a:r>
          </a:p>
          <a:p>
            <a:pPr marL="0" indent="0">
              <a:buNone/>
            </a:pPr>
            <a:r>
              <a:rPr lang="pl-PL" sz="2400" dirty="0" err="1" smtClean="0"/>
              <a:t>Let’s</a:t>
            </a:r>
            <a:r>
              <a:rPr lang="pl-PL" sz="2400" dirty="0" smtClean="0"/>
              <a:t> </a:t>
            </a:r>
            <a:r>
              <a:rPr lang="pl-PL" sz="2400" dirty="0" err="1"/>
              <a:t>take</a:t>
            </a:r>
            <a:r>
              <a:rPr lang="pl-PL" sz="2400" dirty="0"/>
              <a:t> a </a:t>
            </a:r>
            <a:r>
              <a:rPr lang="pl-PL" sz="2400" dirty="0" err="1"/>
              <a:t>look</a:t>
            </a:r>
            <a:r>
              <a:rPr lang="pl-PL" sz="2400" dirty="0"/>
              <a:t> </a:t>
            </a:r>
            <a:r>
              <a:rPr lang="pl-PL" sz="2400" dirty="0" err="1"/>
              <a:t>at</a:t>
            </a:r>
            <a:r>
              <a:rPr lang="pl-PL" sz="2400" dirty="0"/>
              <a:t> </a:t>
            </a:r>
            <a:r>
              <a:rPr lang="pl-PL" sz="2400" dirty="0" err="1"/>
              <a:t>government</a:t>
            </a:r>
            <a:r>
              <a:rPr lang="pl-PL" sz="2400" dirty="0"/>
              <a:t> </a:t>
            </a:r>
            <a:r>
              <a:rPr lang="pl-PL" sz="2400" dirty="0" err="1"/>
              <a:t>intervention</a:t>
            </a:r>
            <a:r>
              <a:rPr lang="pl-PL" sz="2400" dirty="0"/>
              <a:t> in the market </a:t>
            </a:r>
            <a:r>
              <a:rPr lang="pl-PL" sz="2400" dirty="0" err="1"/>
              <a:t>process</a:t>
            </a:r>
            <a:r>
              <a:rPr lang="pl-PL" sz="2400" dirty="0"/>
              <a:t>. </a:t>
            </a:r>
            <a:r>
              <a:rPr lang="pl-PL" sz="2400" dirty="0" err="1"/>
              <a:t>Government</a:t>
            </a:r>
            <a:r>
              <a:rPr lang="pl-PL" sz="2400" dirty="0"/>
              <a:t> </a:t>
            </a:r>
            <a:r>
              <a:rPr lang="pl-PL" sz="2400" dirty="0" err="1"/>
              <a:t>can</a:t>
            </a:r>
            <a:r>
              <a:rPr lang="pl-PL" sz="2400" dirty="0"/>
              <a:t> </a:t>
            </a:r>
            <a:r>
              <a:rPr lang="pl-PL" sz="2400" dirty="0" err="1"/>
              <a:t>intervene</a:t>
            </a:r>
            <a:r>
              <a:rPr lang="pl-PL" sz="2400" dirty="0"/>
              <a:t> in the market to influence </a:t>
            </a:r>
            <a:r>
              <a:rPr lang="pl-PL" sz="2400" dirty="0" err="1"/>
              <a:t>economic</a:t>
            </a:r>
            <a:r>
              <a:rPr lang="pl-PL" sz="2400" dirty="0"/>
              <a:t> </a:t>
            </a:r>
            <a:r>
              <a:rPr lang="pl-PL" sz="2400" dirty="0" err="1"/>
              <a:t>outcomes</a:t>
            </a:r>
            <a:r>
              <a:rPr lang="pl-PL" sz="2400" dirty="0"/>
              <a:t> </a:t>
            </a:r>
            <a:r>
              <a:rPr lang="pl-PL" sz="2400" dirty="0" err="1"/>
              <a:t>when</a:t>
            </a:r>
            <a:r>
              <a:rPr lang="pl-PL" sz="2400" dirty="0"/>
              <a:t> </a:t>
            </a:r>
            <a:r>
              <a:rPr lang="pl-PL" sz="2400" dirty="0" err="1"/>
              <a:t>it</a:t>
            </a:r>
            <a:r>
              <a:rPr lang="pl-PL" sz="2400" dirty="0"/>
              <a:t>:  </a:t>
            </a:r>
          </a:p>
          <a:p>
            <a:pPr lvl="0"/>
            <a:r>
              <a:rPr lang="pl-PL" sz="2400" dirty="0" err="1"/>
              <a:t>collects</a:t>
            </a:r>
            <a:r>
              <a:rPr lang="pl-PL" sz="2400" dirty="0"/>
              <a:t> </a:t>
            </a:r>
            <a:r>
              <a:rPr lang="pl-PL" sz="2400" dirty="0" err="1" smtClean="0"/>
              <a:t>revenue</a:t>
            </a:r>
            <a:r>
              <a:rPr lang="pl-PL" sz="2400" dirty="0" smtClean="0"/>
              <a:t> – </a:t>
            </a:r>
            <a:r>
              <a:rPr lang="pl-PL" sz="2400" dirty="0"/>
              <a:t>and </a:t>
            </a:r>
            <a:r>
              <a:rPr lang="pl-PL" sz="2400" dirty="0" err="1"/>
              <a:t>discourages</a:t>
            </a:r>
            <a:r>
              <a:rPr lang="pl-PL" sz="2400" dirty="0"/>
              <a:t> </a:t>
            </a:r>
            <a:r>
              <a:rPr lang="pl-PL" sz="2400" dirty="0" smtClean="0"/>
              <a:t>behawior – </a:t>
            </a:r>
            <a:r>
              <a:rPr lang="pl-PL" sz="2400" dirty="0" err="1"/>
              <a:t>using</a:t>
            </a:r>
            <a:r>
              <a:rPr lang="pl-PL" sz="2400" dirty="0"/>
              <a:t> </a:t>
            </a:r>
            <a:r>
              <a:rPr lang="pl-PL" sz="2400" b="1" dirty="0" err="1"/>
              <a:t>taxes</a:t>
            </a:r>
            <a:r>
              <a:rPr lang="pl-PL" sz="2400" dirty="0"/>
              <a:t> </a:t>
            </a:r>
          </a:p>
          <a:p>
            <a:pPr lvl="0"/>
            <a:r>
              <a:rPr lang="pl-PL" sz="2400" dirty="0" err="1"/>
              <a:t>encourages</a:t>
            </a:r>
            <a:r>
              <a:rPr lang="pl-PL" sz="2400" dirty="0"/>
              <a:t> </a:t>
            </a:r>
            <a:r>
              <a:rPr lang="pl-PL" sz="2400" dirty="0" err="1"/>
              <a:t>certain</a:t>
            </a:r>
            <a:r>
              <a:rPr lang="pl-PL" sz="2400" dirty="0"/>
              <a:t> </a:t>
            </a:r>
            <a:r>
              <a:rPr lang="pl-PL" sz="2400" dirty="0" err="1"/>
              <a:t>behaviors</a:t>
            </a:r>
            <a:r>
              <a:rPr lang="pl-PL" sz="2400" dirty="0"/>
              <a:t> </a:t>
            </a:r>
            <a:r>
              <a:rPr lang="pl-PL" sz="2400" dirty="0" err="1"/>
              <a:t>using</a:t>
            </a:r>
            <a:r>
              <a:rPr lang="pl-PL" sz="2400" dirty="0"/>
              <a:t> </a:t>
            </a:r>
            <a:r>
              <a:rPr lang="pl-PL" sz="2400" b="1" dirty="0" err="1"/>
              <a:t>subsidies</a:t>
            </a:r>
            <a:r>
              <a:rPr lang="pl-PL" sz="2400" dirty="0"/>
              <a:t> </a:t>
            </a:r>
          </a:p>
          <a:p>
            <a:pPr lvl="0"/>
            <a:r>
              <a:rPr lang="pl-PL" sz="2400" dirty="0" err="1"/>
              <a:t>requires</a:t>
            </a:r>
            <a:r>
              <a:rPr lang="pl-PL" sz="2400" dirty="0"/>
              <a:t> </a:t>
            </a:r>
            <a:r>
              <a:rPr lang="pl-PL" sz="2400" dirty="0" err="1"/>
              <a:t>certain</a:t>
            </a:r>
            <a:r>
              <a:rPr lang="pl-PL" sz="2400" dirty="0"/>
              <a:t> products </a:t>
            </a:r>
            <a:r>
              <a:rPr lang="pl-PL" sz="2400" dirty="0" err="1"/>
              <a:t>or</a:t>
            </a:r>
            <a:r>
              <a:rPr lang="pl-PL" sz="2400" dirty="0"/>
              <a:t> </a:t>
            </a:r>
            <a:r>
              <a:rPr lang="pl-PL" sz="2400" dirty="0" err="1"/>
              <a:t>activities</a:t>
            </a:r>
            <a:r>
              <a:rPr lang="pl-PL" sz="2400" dirty="0"/>
              <a:t> by </a:t>
            </a:r>
            <a:r>
              <a:rPr lang="pl-PL" sz="2400" b="1" dirty="0" err="1"/>
              <a:t>mandates</a:t>
            </a:r>
            <a:r>
              <a:rPr lang="pl-PL" sz="2400" dirty="0"/>
              <a:t> </a:t>
            </a:r>
          </a:p>
          <a:p>
            <a:pPr lvl="0"/>
            <a:r>
              <a:rPr lang="pl-PL" sz="2400" dirty="0" err="1"/>
              <a:t>prevents</a:t>
            </a:r>
            <a:r>
              <a:rPr lang="pl-PL" sz="2400" dirty="0"/>
              <a:t> </a:t>
            </a:r>
            <a:r>
              <a:rPr lang="pl-PL" sz="2400" dirty="0" err="1"/>
              <a:t>certain</a:t>
            </a:r>
            <a:r>
              <a:rPr lang="pl-PL" sz="2400" dirty="0"/>
              <a:t> products and </a:t>
            </a:r>
            <a:r>
              <a:rPr lang="pl-PL" sz="2400" dirty="0" err="1"/>
              <a:t>activities</a:t>
            </a:r>
            <a:r>
              <a:rPr lang="pl-PL" sz="2400" dirty="0"/>
              <a:t> </a:t>
            </a:r>
            <a:r>
              <a:rPr lang="pl-PL" sz="2400" dirty="0" err="1"/>
              <a:t>through</a:t>
            </a:r>
            <a:r>
              <a:rPr lang="pl-PL" sz="2400" dirty="0"/>
              <a:t> </a:t>
            </a:r>
            <a:r>
              <a:rPr lang="pl-PL" sz="2400" b="1" dirty="0" err="1"/>
              <a:t>prohibitions</a:t>
            </a:r>
            <a:r>
              <a:rPr lang="pl-PL" sz="2400" dirty="0"/>
              <a:t> </a:t>
            </a:r>
          </a:p>
          <a:p>
            <a:pPr lvl="0"/>
            <a:r>
              <a:rPr lang="pl-PL" sz="2400" dirty="0" err="1"/>
              <a:t>attempts</a:t>
            </a:r>
            <a:r>
              <a:rPr lang="pl-PL" sz="2400" dirty="0"/>
              <a:t> to </a:t>
            </a:r>
            <a:r>
              <a:rPr lang="pl-PL" sz="2400" dirty="0" err="1"/>
              <a:t>control</a:t>
            </a:r>
            <a:r>
              <a:rPr lang="pl-PL" sz="2400" dirty="0"/>
              <a:t> market </a:t>
            </a:r>
            <a:r>
              <a:rPr lang="pl-PL" sz="2400" dirty="0" err="1"/>
              <a:t>activity</a:t>
            </a:r>
            <a:r>
              <a:rPr lang="pl-PL" sz="2400" dirty="0"/>
              <a:t> </a:t>
            </a:r>
            <a:r>
              <a:rPr lang="pl-PL" sz="2400" dirty="0" err="1"/>
              <a:t>through</a:t>
            </a:r>
            <a:r>
              <a:rPr lang="pl-PL" sz="2400" dirty="0"/>
              <a:t> </a:t>
            </a:r>
            <a:r>
              <a:rPr lang="pl-PL" sz="2400" b="1" dirty="0" err="1"/>
              <a:t>regulation</a:t>
            </a:r>
            <a:r>
              <a:rPr lang="pl-PL" sz="2400" dirty="0"/>
              <a:t> </a:t>
            </a:r>
          </a:p>
        </p:txBody>
      </p:sp>
    </p:spTree>
    <p:extLst>
      <p:ext uri="{BB962C8B-B14F-4D97-AF65-F5344CB8AC3E}">
        <p14:creationId xmlns:p14="http://schemas.microsoft.com/office/powerpoint/2010/main" val="22142482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ytuł 5"/>
          <p:cNvSpPr>
            <a:spLocks noGrp="1"/>
          </p:cNvSpPr>
          <p:nvPr>
            <p:ph type="title"/>
          </p:nvPr>
        </p:nvSpPr>
        <p:spPr/>
        <p:txBody>
          <a:bodyPr/>
          <a:lstStyle/>
          <a:p>
            <a:r>
              <a:rPr lang="pl-PL" dirty="0" err="1" smtClean="0"/>
              <a:t>Orthodox</a:t>
            </a:r>
            <a:r>
              <a:rPr lang="pl-PL" dirty="0" smtClean="0"/>
              <a:t> </a:t>
            </a:r>
            <a:r>
              <a:rPr lang="pl-PL" dirty="0" err="1" smtClean="0"/>
              <a:t>Economics</a:t>
            </a:r>
            <a:r>
              <a:rPr lang="pl-PL" dirty="0" smtClean="0"/>
              <a:t> </a:t>
            </a:r>
            <a:r>
              <a:rPr lang="pl-PL" dirty="0" err="1" smtClean="0"/>
              <a:t>texbooks</a:t>
            </a:r>
            <a:endParaRPr lang="pl-PL" dirty="0"/>
          </a:p>
        </p:txBody>
      </p:sp>
      <p:sp>
        <p:nvSpPr>
          <p:cNvPr id="5" name="Symbol zastępczy daty 4"/>
          <p:cNvSpPr>
            <a:spLocks noGrp="1"/>
          </p:cNvSpPr>
          <p:nvPr>
            <p:ph type="dt" sz="half" idx="10"/>
          </p:nvPr>
        </p:nvSpPr>
        <p:spPr/>
        <p:txBody>
          <a:bodyPr/>
          <a:lstStyle/>
          <a:p>
            <a:pPr>
              <a:defRPr/>
            </a:pPr>
            <a:r>
              <a:rPr lang="pl-PL" dirty="0" smtClean="0"/>
              <a:t>Witold Kwaśnicki (INE, </a:t>
            </a:r>
            <a:r>
              <a:rPr lang="pl-PL" dirty="0" err="1" smtClean="0"/>
              <a:t>UWr</a:t>
            </a:r>
            <a:r>
              <a:rPr lang="pl-PL" dirty="0" smtClean="0"/>
              <a:t>), Notatki do wykładów</a:t>
            </a:r>
            <a:endParaRPr lang="pl-PL" dirty="0"/>
          </a:p>
        </p:txBody>
      </p:sp>
      <p:pic>
        <p:nvPicPr>
          <p:cNvPr id="93186" name="Picture 2" descr="Znalezione obrazy dla zapytania economics textbooks pictur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710" y="908720"/>
            <a:ext cx="2598215" cy="3240360"/>
          </a:xfrm>
          <a:prstGeom prst="rect">
            <a:avLst/>
          </a:prstGeom>
          <a:noFill/>
          <a:extLst>
            <a:ext uri="{909E8E84-426E-40DD-AFC4-6F175D3DCCD1}">
              <a14:hiddenFill xmlns:a14="http://schemas.microsoft.com/office/drawing/2010/main">
                <a:solidFill>
                  <a:srgbClr val="FFFFFF"/>
                </a:solidFill>
              </a14:hiddenFill>
            </a:ext>
          </a:extLst>
        </p:spPr>
      </p:pic>
      <p:pic>
        <p:nvPicPr>
          <p:cNvPr id="93188" name="Picture 4" descr="Znalezione obrazy dla zapytania Begg economics textbooks pictur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824" y="980728"/>
            <a:ext cx="2230064" cy="2954835"/>
          </a:xfrm>
          <a:prstGeom prst="rect">
            <a:avLst/>
          </a:prstGeom>
          <a:noFill/>
          <a:extLst>
            <a:ext uri="{909E8E84-426E-40DD-AFC4-6F175D3DCCD1}">
              <a14:hiddenFill xmlns:a14="http://schemas.microsoft.com/office/drawing/2010/main">
                <a:solidFill>
                  <a:srgbClr val="FFFFFF"/>
                </a:solidFill>
              </a14:hiddenFill>
            </a:ext>
          </a:extLst>
        </p:spPr>
      </p:pic>
      <p:pic>
        <p:nvPicPr>
          <p:cNvPr id="93190" name="Picture 6" descr="Znalezione obrazy dla zapytania Taylor Economics textbooks picture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97308" y="870619"/>
            <a:ext cx="2476500" cy="3200401"/>
          </a:xfrm>
          <a:prstGeom prst="rect">
            <a:avLst/>
          </a:prstGeom>
          <a:noFill/>
          <a:extLst>
            <a:ext uri="{909E8E84-426E-40DD-AFC4-6F175D3DCCD1}">
              <a14:hiddenFill xmlns:a14="http://schemas.microsoft.com/office/drawing/2010/main">
                <a:solidFill>
                  <a:srgbClr val="FFFFFF"/>
                </a:solidFill>
              </a14:hiddenFill>
            </a:ext>
          </a:extLst>
        </p:spPr>
      </p:pic>
      <p:pic>
        <p:nvPicPr>
          <p:cNvPr id="93196" name="Picture 12" descr="Znaleziony obraz"/>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4412" y="2387990"/>
            <a:ext cx="2886075" cy="3810000"/>
          </a:xfrm>
          <a:prstGeom prst="rect">
            <a:avLst/>
          </a:prstGeom>
          <a:noFill/>
          <a:extLst>
            <a:ext uri="{909E8E84-426E-40DD-AFC4-6F175D3DCCD1}">
              <a14:hiddenFill xmlns:a14="http://schemas.microsoft.com/office/drawing/2010/main">
                <a:solidFill>
                  <a:srgbClr val="FFFFFF"/>
                </a:solidFill>
              </a14:hiddenFill>
            </a:ext>
          </a:extLst>
        </p:spPr>
      </p:pic>
      <p:pic>
        <p:nvPicPr>
          <p:cNvPr id="93198" name="Picture 14" descr="Znaleziony obraz"/>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56186" y="1694532"/>
            <a:ext cx="3257550" cy="4752975"/>
          </a:xfrm>
          <a:prstGeom prst="rect">
            <a:avLst/>
          </a:prstGeom>
          <a:noFill/>
          <a:extLst>
            <a:ext uri="{909E8E84-426E-40DD-AFC4-6F175D3DCCD1}">
              <a14:hiddenFill xmlns:a14="http://schemas.microsoft.com/office/drawing/2010/main">
                <a:solidFill>
                  <a:srgbClr val="FFFFFF"/>
                </a:solidFill>
              </a14:hiddenFill>
            </a:ext>
          </a:extLst>
        </p:spPr>
      </p:pic>
      <p:pic>
        <p:nvPicPr>
          <p:cNvPr id="93200" name="Picture 16" descr="Znaleziony obraz"/>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3608" y="1004090"/>
            <a:ext cx="3415402" cy="4269254"/>
          </a:xfrm>
          <a:prstGeom prst="rect">
            <a:avLst/>
          </a:prstGeom>
          <a:noFill/>
          <a:extLst>
            <a:ext uri="{909E8E84-426E-40DD-AFC4-6F175D3DCCD1}">
              <a14:hiddenFill xmlns:a14="http://schemas.microsoft.com/office/drawing/2010/main">
                <a:solidFill>
                  <a:srgbClr val="FFFFFF"/>
                </a:solidFill>
              </a14:hiddenFill>
            </a:ext>
          </a:extLst>
        </p:spPr>
      </p:pic>
      <p:pic>
        <p:nvPicPr>
          <p:cNvPr id="93202" name="Picture 18" descr="Znaleziony obraz"/>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7035" y="1047886"/>
            <a:ext cx="3634190" cy="5775354"/>
          </a:xfrm>
          <a:prstGeom prst="rect">
            <a:avLst/>
          </a:prstGeom>
          <a:noFill/>
          <a:extLst>
            <a:ext uri="{909E8E84-426E-40DD-AFC4-6F175D3DCCD1}">
              <a14:hiddenFill xmlns:a14="http://schemas.microsoft.com/office/drawing/2010/main">
                <a:solidFill>
                  <a:srgbClr val="FFFFFF"/>
                </a:solidFill>
              </a14:hiddenFill>
            </a:ext>
          </a:extLst>
        </p:spPr>
      </p:pic>
      <p:pic>
        <p:nvPicPr>
          <p:cNvPr id="93194" name="Picture 10" descr="Znalezione obrazy dla zapytania Samuelson Economics textbooks pictures"/>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77798" y="908720"/>
            <a:ext cx="4189155" cy="5845776"/>
          </a:xfrm>
          <a:prstGeom prst="rect">
            <a:avLst/>
          </a:prstGeom>
          <a:noFill/>
          <a:extLst>
            <a:ext uri="{909E8E84-426E-40DD-AFC4-6F175D3DCCD1}">
              <a14:hiddenFill xmlns:a14="http://schemas.microsoft.com/office/drawing/2010/main">
                <a:solidFill>
                  <a:srgbClr val="FFFFFF"/>
                </a:solidFill>
              </a14:hiddenFill>
            </a:ext>
          </a:extLst>
        </p:spPr>
      </p:pic>
      <p:pic>
        <p:nvPicPr>
          <p:cNvPr id="93204" name="Picture 20" descr="Znalezione obrazy dla zapytania Principles of Economics, 7th Edition 7th Edition by N. Gregory Mankiw"/>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41519" y="975638"/>
            <a:ext cx="4912028" cy="5778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7247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3186"/>
                                        </p:tgtEl>
                                        <p:attrNameLst>
                                          <p:attrName>style.visibility</p:attrName>
                                        </p:attrNameLst>
                                      </p:cBhvr>
                                      <p:to>
                                        <p:strVal val="visible"/>
                                      </p:to>
                                    </p:set>
                                    <p:animEffect transition="in" filter="wipe(up)">
                                      <p:cBhvr>
                                        <p:cTn id="7" dur="500"/>
                                        <p:tgtEl>
                                          <p:spTgt spid="9318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93188"/>
                                        </p:tgtEl>
                                        <p:attrNameLst>
                                          <p:attrName>style.visibility</p:attrName>
                                        </p:attrNameLst>
                                      </p:cBhvr>
                                      <p:to>
                                        <p:strVal val="visible"/>
                                      </p:to>
                                    </p:set>
                                    <p:animEffect transition="in" filter="wipe(up)">
                                      <p:cBhvr>
                                        <p:cTn id="12" dur="500"/>
                                        <p:tgtEl>
                                          <p:spTgt spid="9318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93190"/>
                                        </p:tgtEl>
                                        <p:attrNameLst>
                                          <p:attrName>style.visibility</p:attrName>
                                        </p:attrNameLst>
                                      </p:cBhvr>
                                      <p:to>
                                        <p:strVal val="visible"/>
                                      </p:to>
                                    </p:set>
                                    <p:animEffect transition="in" filter="wipe(up)">
                                      <p:cBhvr>
                                        <p:cTn id="17" dur="500"/>
                                        <p:tgtEl>
                                          <p:spTgt spid="9319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93196"/>
                                        </p:tgtEl>
                                        <p:attrNameLst>
                                          <p:attrName>style.visibility</p:attrName>
                                        </p:attrNameLst>
                                      </p:cBhvr>
                                      <p:to>
                                        <p:strVal val="visible"/>
                                      </p:to>
                                    </p:set>
                                    <p:animEffect transition="in" filter="wipe(up)">
                                      <p:cBhvr>
                                        <p:cTn id="22" dur="500"/>
                                        <p:tgtEl>
                                          <p:spTgt spid="9319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93198"/>
                                        </p:tgtEl>
                                        <p:attrNameLst>
                                          <p:attrName>style.visibility</p:attrName>
                                        </p:attrNameLst>
                                      </p:cBhvr>
                                      <p:to>
                                        <p:strVal val="visible"/>
                                      </p:to>
                                    </p:set>
                                    <p:animEffect transition="in" filter="wipe(up)">
                                      <p:cBhvr>
                                        <p:cTn id="27" dur="500"/>
                                        <p:tgtEl>
                                          <p:spTgt spid="9319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93200"/>
                                        </p:tgtEl>
                                        <p:attrNameLst>
                                          <p:attrName>style.visibility</p:attrName>
                                        </p:attrNameLst>
                                      </p:cBhvr>
                                      <p:to>
                                        <p:strVal val="visible"/>
                                      </p:to>
                                    </p:set>
                                    <p:animEffect transition="in" filter="wipe(up)">
                                      <p:cBhvr>
                                        <p:cTn id="32" dur="500"/>
                                        <p:tgtEl>
                                          <p:spTgt spid="9320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93194"/>
                                        </p:tgtEl>
                                        <p:attrNameLst>
                                          <p:attrName>style.visibility</p:attrName>
                                        </p:attrNameLst>
                                      </p:cBhvr>
                                      <p:to>
                                        <p:strVal val="visible"/>
                                      </p:to>
                                    </p:set>
                                    <p:animEffect transition="in" filter="wipe(up)">
                                      <p:cBhvr>
                                        <p:cTn id="37" dur="500"/>
                                        <p:tgtEl>
                                          <p:spTgt spid="93194"/>
                                        </p:tgtEl>
                                      </p:cBhvr>
                                    </p:animEffect>
                                  </p:childTnLst>
                                </p:cTn>
                              </p:par>
                              <p:par>
                                <p:cTn id="38" presetID="22" presetClass="entr" presetSubtype="1" fill="hold" nodeType="withEffect">
                                  <p:stCondLst>
                                    <p:cond delay="0"/>
                                  </p:stCondLst>
                                  <p:childTnLst>
                                    <p:set>
                                      <p:cBhvr>
                                        <p:cTn id="39" dur="1" fill="hold">
                                          <p:stCondLst>
                                            <p:cond delay="0"/>
                                          </p:stCondLst>
                                        </p:cTn>
                                        <p:tgtEl>
                                          <p:spTgt spid="93202"/>
                                        </p:tgtEl>
                                        <p:attrNameLst>
                                          <p:attrName>style.visibility</p:attrName>
                                        </p:attrNameLst>
                                      </p:cBhvr>
                                      <p:to>
                                        <p:strVal val="visible"/>
                                      </p:to>
                                    </p:set>
                                    <p:animEffect transition="in" filter="wipe(up)">
                                      <p:cBhvr>
                                        <p:cTn id="40" dur="500"/>
                                        <p:tgtEl>
                                          <p:spTgt spid="93202"/>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93204"/>
                                        </p:tgtEl>
                                        <p:attrNameLst>
                                          <p:attrName>style.visibility</p:attrName>
                                        </p:attrNameLst>
                                      </p:cBhvr>
                                      <p:to>
                                        <p:strVal val="visible"/>
                                      </p:to>
                                    </p:set>
                                    <p:animEffect transition="in" filter="wipe(left)">
                                      <p:cBhvr>
                                        <p:cTn id="45" dur="500"/>
                                        <p:tgtEl>
                                          <p:spTgt spid="93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a:xfrm>
            <a:off x="1115616" y="260648"/>
            <a:ext cx="7721153" cy="576262"/>
          </a:xfrm>
        </p:spPr>
        <p:txBody>
          <a:bodyPr/>
          <a:lstStyle/>
          <a:p>
            <a:r>
              <a:rPr lang="en-US" dirty="0" smtClean="0"/>
              <a:t>Things Your Harvard Economics Textbook Won't Tell You</a:t>
            </a:r>
            <a:endParaRPr lang="pl-PL" dirty="0"/>
          </a:p>
        </p:txBody>
      </p:sp>
      <p:sp>
        <p:nvSpPr>
          <p:cNvPr id="5" name="Symbol zastępczy zawartości 4"/>
          <p:cNvSpPr>
            <a:spLocks noGrp="1"/>
          </p:cNvSpPr>
          <p:nvPr>
            <p:ph idx="1"/>
          </p:nvPr>
        </p:nvSpPr>
        <p:spPr>
          <a:xfrm>
            <a:off x="467544" y="1125538"/>
            <a:ext cx="8487544" cy="5618162"/>
          </a:xfrm>
        </p:spPr>
        <p:txBody>
          <a:bodyPr/>
          <a:lstStyle/>
          <a:p>
            <a:r>
              <a:rPr lang="en-US" dirty="0"/>
              <a:t>Only individuals choose, and only individuals </a:t>
            </a:r>
            <a:r>
              <a:rPr lang="en-US" dirty="0" smtClean="0"/>
              <a:t>act</a:t>
            </a:r>
            <a:endParaRPr lang="pl-PL" dirty="0"/>
          </a:p>
          <a:p>
            <a:r>
              <a:rPr lang="en-US" dirty="0"/>
              <a:t>Economic value is </a:t>
            </a:r>
            <a:r>
              <a:rPr lang="en-US" dirty="0" smtClean="0"/>
              <a:t>subjective</a:t>
            </a:r>
            <a:r>
              <a:rPr lang="pl-PL" dirty="0" smtClean="0"/>
              <a:t> </a:t>
            </a:r>
          </a:p>
          <a:p>
            <a:r>
              <a:rPr lang="en-US" dirty="0" smtClean="0"/>
              <a:t>Knowledge Problem</a:t>
            </a:r>
            <a:endParaRPr lang="pl-PL" dirty="0"/>
          </a:p>
          <a:p>
            <a:r>
              <a:rPr lang="en-US" dirty="0"/>
              <a:t>The Seen and Unseen</a:t>
            </a:r>
            <a:endParaRPr lang="pl-PL" dirty="0"/>
          </a:p>
          <a:p>
            <a:r>
              <a:rPr lang="en-US" dirty="0"/>
              <a:t>Entrepreneurship</a:t>
            </a:r>
            <a:r>
              <a:rPr lang="pl-PL" dirty="0"/>
              <a:t> </a:t>
            </a:r>
            <a:endParaRPr lang="pl-PL" dirty="0" smtClean="0"/>
          </a:p>
          <a:p>
            <a:r>
              <a:rPr lang="en-US" dirty="0" smtClean="0"/>
              <a:t>Government </a:t>
            </a:r>
            <a:r>
              <a:rPr lang="en-US" dirty="0"/>
              <a:t>actors are not </a:t>
            </a:r>
            <a:r>
              <a:rPr lang="en-US" dirty="0" smtClean="0"/>
              <a:t>angels</a:t>
            </a:r>
            <a:r>
              <a:rPr lang="pl-PL" dirty="0" smtClean="0"/>
              <a:t> </a:t>
            </a:r>
            <a:endParaRPr lang="pl-PL" dirty="0"/>
          </a:p>
        </p:txBody>
      </p:sp>
      <p:sp>
        <p:nvSpPr>
          <p:cNvPr id="3" name="Symbol zastępczy daty 2"/>
          <p:cNvSpPr>
            <a:spLocks noGrp="1"/>
          </p:cNvSpPr>
          <p:nvPr>
            <p:ph type="dt" sz="half" idx="10"/>
          </p:nvPr>
        </p:nvSpPr>
        <p:spPr/>
        <p:txBody>
          <a:bodyPr/>
          <a:lstStyle/>
          <a:p>
            <a:pPr>
              <a:defRPr/>
            </a:pPr>
            <a:r>
              <a:rPr lang="pl-PL" smtClean="0"/>
              <a:t>Witold Kwaśnicki (INE, UWr), Notatki do wykładów</a:t>
            </a:r>
            <a:endParaRPr lang="pl-PL"/>
          </a:p>
        </p:txBody>
      </p:sp>
    </p:spTree>
    <p:extLst>
      <p:ext uri="{BB962C8B-B14F-4D97-AF65-F5344CB8AC3E}">
        <p14:creationId xmlns:p14="http://schemas.microsoft.com/office/powerpoint/2010/main" val="13015223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546" name="Picture 2" descr="Znalezione obrazy dla zapytania Sowell basic economi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4088" y="196708"/>
            <a:ext cx="3584426" cy="5461982"/>
          </a:xfrm>
          <a:prstGeom prst="rect">
            <a:avLst/>
          </a:prstGeom>
          <a:noFill/>
          <a:extLst>
            <a:ext uri="{909E8E84-426E-40DD-AFC4-6F175D3DCCD1}">
              <a14:hiddenFill xmlns:a14="http://schemas.microsoft.com/office/drawing/2010/main">
                <a:solidFill>
                  <a:srgbClr val="FFFFFF"/>
                </a:solidFill>
              </a14:hiddenFill>
            </a:ext>
          </a:extLst>
        </p:spPr>
      </p:pic>
      <p:sp>
        <p:nvSpPr>
          <p:cNvPr id="2" name="Tytuł 1"/>
          <p:cNvSpPr>
            <a:spLocks noGrp="1"/>
          </p:cNvSpPr>
          <p:nvPr>
            <p:ph type="title"/>
          </p:nvPr>
        </p:nvSpPr>
        <p:spPr/>
        <p:txBody>
          <a:bodyPr/>
          <a:lstStyle/>
          <a:p>
            <a:r>
              <a:rPr lang="pl-PL" dirty="0" err="1" smtClean="0"/>
              <a:t>Another</a:t>
            </a:r>
            <a:r>
              <a:rPr lang="pl-PL" dirty="0" smtClean="0"/>
              <a:t> </a:t>
            </a:r>
            <a:r>
              <a:rPr lang="pl-PL" dirty="0" err="1" smtClean="0"/>
              <a:t>textbooks</a:t>
            </a:r>
            <a:endParaRPr lang="pl-PL" dirty="0"/>
          </a:p>
        </p:txBody>
      </p:sp>
      <p:sp>
        <p:nvSpPr>
          <p:cNvPr id="3" name="Symbol zastępczy daty 2"/>
          <p:cNvSpPr>
            <a:spLocks noGrp="1"/>
          </p:cNvSpPr>
          <p:nvPr>
            <p:ph type="dt" sz="half" idx="10"/>
          </p:nvPr>
        </p:nvSpPr>
        <p:spPr/>
        <p:txBody>
          <a:bodyPr/>
          <a:lstStyle/>
          <a:p>
            <a:pPr>
              <a:defRPr/>
            </a:pPr>
            <a:r>
              <a:rPr lang="pl-PL" smtClean="0"/>
              <a:t>Witold Kwaśnicki (INE, UWr), Notatki do wykładów</a:t>
            </a:r>
            <a:endParaRPr lang="pl-PL"/>
          </a:p>
        </p:txBody>
      </p:sp>
      <p:pic>
        <p:nvPicPr>
          <p:cNvPr id="108548" name="Picture 4" descr="Znalezione obrazy dla zapytania Skousen economic log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976" y="1412776"/>
            <a:ext cx="3771900" cy="4752976"/>
          </a:xfrm>
          <a:prstGeom prst="rect">
            <a:avLst/>
          </a:prstGeom>
          <a:noFill/>
          <a:extLst>
            <a:ext uri="{909E8E84-426E-40DD-AFC4-6F175D3DCCD1}">
              <a14:hiddenFill xmlns:a14="http://schemas.microsoft.com/office/drawing/2010/main">
                <a:solidFill>
                  <a:srgbClr val="FFFFFF"/>
                </a:solidFill>
              </a14:hiddenFill>
            </a:ext>
          </a:extLst>
        </p:spPr>
      </p:pic>
      <p:pic>
        <p:nvPicPr>
          <p:cNvPr id="108550" name="Picture 6" descr="Znalezione obrazy dla zapytania Skousen economic log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767" y="1476560"/>
            <a:ext cx="3812349" cy="46891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3282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8546"/>
                                        </p:tgtEl>
                                        <p:attrNameLst>
                                          <p:attrName>style.visibility</p:attrName>
                                        </p:attrNameLst>
                                      </p:cBhvr>
                                      <p:to>
                                        <p:strVal val="visible"/>
                                      </p:to>
                                    </p:set>
                                    <p:animEffect transition="in" filter="wipe(left)">
                                      <p:cBhvr>
                                        <p:cTn id="7" dur="500"/>
                                        <p:tgtEl>
                                          <p:spTgt spid="10854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8550"/>
                                        </p:tgtEl>
                                        <p:attrNameLst>
                                          <p:attrName>style.visibility</p:attrName>
                                        </p:attrNameLst>
                                      </p:cBhvr>
                                      <p:to>
                                        <p:strVal val="visible"/>
                                      </p:to>
                                    </p:set>
                                    <p:animEffect transition="in" filter="wipe(left)">
                                      <p:cBhvr>
                                        <p:cTn id="12" dur="500"/>
                                        <p:tgtEl>
                                          <p:spTgt spid="108550"/>
                                        </p:tgtEl>
                                      </p:cBhvr>
                                    </p:animEffect>
                                  </p:childTnLst>
                                </p:cTn>
                              </p:par>
                              <p:par>
                                <p:cTn id="13" presetID="22" presetClass="entr" presetSubtype="8" fill="hold" nodeType="withEffect">
                                  <p:stCondLst>
                                    <p:cond delay="0"/>
                                  </p:stCondLst>
                                  <p:childTnLst>
                                    <p:set>
                                      <p:cBhvr>
                                        <p:cTn id="14" dur="1" fill="hold">
                                          <p:stCondLst>
                                            <p:cond delay="0"/>
                                          </p:stCondLst>
                                        </p:cTn>
                                        <p:tgtEl>
                                          <p:spTgt spid="108548"/>
                                        </p:tgtEl>
                                        <p:attrNameLst>
                                          <p:attrName>style.visibility</p:attrName>
                                        </p:attrNameLst>
                                      </p:cBhvr>
                                      <p:to>
                                        <p:strVal val="visible"/>
                                      </p:to>
                                    </p:set>
                                    <p:animEffect transition="in" filter="wipe(left)">
                                      <p:cBhvr>
                                        <p:cTn id="15" dur="500"/>
                                        <p:tgtEl>
                                          <p:spTgt spid="1085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endParaRPr lang="pl-PL"/>
          </a:p>
        </p:txBody>
      </p:sp>
      <p:sp>
        <p:nvSpPr>
          <p:cNvPr id="3" name="Symbol zastępczy daty 2"/>
          <p:cNvSpPr>
            <a:spLocks noGrp="1"/>
          </p:cNvSpPr>
          <p:nvPr>
            <p:ph type="dt" sz="half" idx="10"/>
          </p:nvPr>
        </p:nvSpPr>
        <p:spPr/>
        <p:txBody>
          <a:bodyPr/>
          <a:lstStyle/>
          <a:p>
            <a:pPr>
              <a:defRPr/>
            </a:pPr>
            <a:r>
              <a:rPr lang="pl-PL" smtClean="0"/>
              <a:t>Witold Kwaśnicki (INE, UWr), Notatki do wykładów</a:t>
            </a:r>
            <a:endParaRPr lang="pl-PL"/>
          </a:p>
        </p:txBody>
      </p:sp>
      <p:sp>
        <p:nvSpPr>
          <p:cNvPr id="6" name="Rectangle 3"/>
          <p:cNvSpPr>
            <a:spLocks noGrp="1" noChangeArrowheads="1"/>
          </p:cNvSpPr>
          <p:nvPr>
            <p:ph idx="1"/>
          </p:nvPr>
        </p:nvSpPr>
        <p:spPr>
          <a:xfrm>
            <a:off x="827584" y="2349500"/>
            <a:ext cx="8127504" cy="4394200"/>
          </a:xfrm>
        </p:spPr>
        <p:txBody>
          <a:bodyPr/>
          <a:lstStyle/>
          <a:p>
            <a:pPr marL="0" indent="0" algn="l" eaLnBrk="1" hangingPunct="1">
              <a:buNone/>
            </a:pPr>
            <a:r>
              <a:rPr lang="en-GB" altLang="en-US" dirty="0" smtClean="0"/>
              <a:t>„What is prudence in the conduct of every family, can scarce be folly in that of a great kingdom”</a:t>
            </a:r>
          </a:p>
          <a:p>
            <a:pPr marL="0" indent="0" algn="l" eaLnBrk="1" hangingPunct="1">
              <a:buNone/>
            </a:pPr>
            <a:r>
              <a:rPr lang="en-GB" altLang="en-US" sz="2000" dirty="0" smtClean="0"/>
              <a:t>			Adam Smith, </a:t>
            </a:r>
            <a:r>
              <a:rPr lang="en-GB" altLang="en-US" sz="2000" i="1" dirty="0" smtClean="0"/>
              <a:t>The wealth of nations</a:t>
            </a:r>
            <a:r>
              <a:rPr lang="en-GB" altLang="en-US" sz="2000" dirty="0" smtClean="0"/>
              <a:t> (1776)</a:t>
            </a:r>
          </a:p>
        </p:txBody>
      </p:sp>
    </p:spTree>
    <p:extLst>
      <p:ext uri="{BB962C8B-B14F-4D97-AF65-F5344CB8AC3E}">
        <p14:creationId xmlns:p14="http://schemas.microsoft.com/office/powerpoint/2010/main" val="7470006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a:t>Happiness</a:t>
            </a:r>
            <a:r>
              <a:rPr lang="pl-PL" dirty="0"/>
              <a:t> and </a:t>
            </a:r>
            <a:r>
              <a:rPr lang="pl-PL" dirty="0" err="1"/>
              <a:t>Success</a:t>
            </a:r>
            <a:r>
              <a:rPr lang="pl-PL" dirty="0"/>
              <a:t> </a:t>
            </a:r>
          </a:p>
        </p:txBody>
      </p:sp>
      <p:sp>
        <p:nvSpPr>
          <p:cNvPr id="3" name="Symbol zastępczy zawartości 2"/>
          <p:cNvSpPr>
            <a:spLocks noGrp="1"/>
          </p:cNvSpPr>
          <p:nvPr>
            <p:ph idx="1"/>
          </p:nvPr>
        </p:nvSpPr>
        <p:spPr>
          <a:xfrm>
            <a:off x="385763" y="1628800"/>
            <a:ext cx="8569325" cy="5114900"/>
          </a:xfrm>
        </p:spPr>
        <p:txBody>
          <a:bodyPr/>
          <a:lstStyle/>
          <a:p>
            <a:pPr marL="0" indent="0">
              <a:buNone/>
            </a:pPr>
            <a:r>
              <a:rPr lang="pl-PL" sz="3600" dirty="0"/>
              <a:t>"</a:t>
            </a:r>
            <a:r>
              <a:rPr lang="pl-PL" sz="3600" dirty="0" err="1"/>
              <a:t>Economics</a:t>
            </a:r>
            <a:r>
              <a:rPr lang="pl-PL" sz="3600" dirty="0"/>
              <a:t> </a:t>
            </a:r>
            <a:r>
              <a:rPr lang="pl-PL" sz="3600" dirty="0" err="1"/>
              <a:t>is</a:t>
            </a:r>
            <a:r>
              <a:rPr lang="pl-PL" sz="3600" dirty="0"/>
              <a:t> </a:t>
            </a:r>
            <a:r>
              <a:rPr lang="pl-PL" sz="3600" dirty="0" err="1"/>
              <a:t>everywhere</a:t>
            </a:r>
            <a:r>
              <a:rPr lang="pl-PL" sz="3600" dirty="0"/>
              <a:t>, and </a:t>
            </a:r>
            <a:r>
              <a:rPr lang="pl-PL" sz="3600" dirty="0" err="1"/>
              <a:t>understanding</a:t>
            </a:r>
            <a:r>
              <a:rPr lang="pl-PL" sz="3600" dirty="0"/>
              <a:t> </a:t>
            </a:r>
            <a:r>
              <a:rPr lang="pl-PL" sz="3600" dirty="0" err="1"/>
              <a:t>economics</a:t>
            </a:r>
            <a:r>
              <a:rPr lang="pl-PL" sz="3600" dirty="0"/>
              <a:t> </a:t>
            </a:r>
            <a:r>
              <a:rPr lang="pl-PL" sz="3600" dirty="0" err="1"/>
              <a:t>can</a:t>
            </a:r>
            <a:r>
              <a:rPr lang="pl-PL" sz="3600" dirty="0"/>
              <a:t> </a:t>
            </a:r>
            <a:r>
              <a:rPr lang="pl-PL" sz="3600" dirty="0" err="1"/>
              <a:t>help</a:t>
            </a:r>
            <a:r>
              <a:rPr lang="pl-PL" sz="3600" dirty="0"/>
              <a:t> </a:t>
            </a:r>
            <a:r>
              <a:rPr lang="pl-PL" sz="3600" dirty="0" err="1"/>
              <a:t>you</a:t>
            </a:r>
            <a:r>
              <a:rPr lang="pl-PL" sz="3600" dirty="0"/>
              <a:t> </a:t>
            </a:r>
            <a:r>
              <a:rPr lang="pl-PL" sz="3600" dirty="0" err="1"/>
              <a:t>make</a:t>
            </a:r>
            <a:r>
              <a:rPr lang="pl-PL" sz="3600" dirty="0"/>
              <a:t> </a:t>
            </a:r>
            <a:r>
              <a:rPr lang="pl-PL" sz="3600" dirty="0" err="1"/>
              <a:t>better</a:t>
            </a:r>
            <a:r>
              <a:rPr lang="pl-PL" sz="3600" dirty="0"/>
              <a:t> </a:t>
            </a:r>
            <a:r>
              <a:rPr lang="pl-PL" sz="3600" dirty="0" err="1"/>
              <a:t>decisions</a:t>
            </a:r>
            <a:r>
              <a:rPr lang="pl-PL" sz="3600" dirty="0"/>
              <a:t> and </a:t>
            </a:r>
            <a:r>
              <a:rPr lang="pl-PL" sz="3600" dirty="0" err="1"/>
              <a:t>lead</a:t>
            </a:r>
            <a:r>
              <a:rPr lang="pl-PL" sz="3600" dirty="0"/>
              <a:t> a </a:t>
            </a:r>
            <a:r>
              <a:rPr lang="pl-PL" sz="3600" dirty="0" err="1"/>
              <a:t>happier</a:t>
            </a:r>
            <a:r>
              <a:rPr lang="pl-PL" sz="3600" dirty="0"/>
              <a:t> life."  </a:t>
            </a:r>
          </a:p>
          <a:p>
            <a:pPr marL="0" indent="0">
              <a:buNone/>
            </a:pPr>
            <a:r>
              <a:rPr lang="pl-PL" sz="3600" dirty="0" smtClean="0"/>
              <a:t>				--- </a:t>
            </a:r>
            <a:r>
              <a:rPr lang="pl-PL" sz="3600" dirty="0"/>
              <a:t>TYLER COWEN </a:t>
            </a:r>
          </a:p>
          <a:p>
            <a:endParaRPr lang="pl-PL" sz="3600" dirty="0"/>
          </a:p>
        </p:txBody>
      </p:sp>
      <p:sp>
        <p:nvSpPr>
          <p:cNvPr id="4" name="Symbol zastępczy daty 3"/>
          <p:cNvSpPr>
            <a:spLocks noGrp="1"/>
          </p:cNvSpPr>
          <p:nvPr>
            <p:ph type="dt" sz="half" idx="10"/>
          </p:nvPr>
        </p:nvSpPr>
        <p:spPr/>
        <p:txBody>
          <a:bodyPr/>
          <a:lstStyle/>
          <a:p>
            <a:pPr>
              <a:defRPr/>
            </a:pPr>
            <a:r>
              <a:rPr lang="pl-PL" smtClean="0"/>
              <a:t>Witold Kwaśnicki (INE, UWr), Notatki do wykładów</a:t>
            </a:r>
            <a:endParaRPr lang="pl-PL"/>
          </a:p>
        </p:txBody>
      </p:sp>
    </p:spTree>
    <p:extLst>
      <p:ext uri="{BB962C8B-B14F-4D97-AF65-F5344CB8AC3E}">
        <p14:creationId xmlns:p14="http://schemas.microsoft.com/office/powerpoint/2010/main" val="12362886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ymbol zastępczy daty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pl-PL" altLang="en-US" sz="1200" smtClean="0">
                <a:solidFill>
                  <a:schemeClr val="tx2"/>
                </a:solidFill>
              </a:rPr>
              <a:t>Witold Kwaśnicki (INE, UWr), Notatki do wykładów</a:t>
            </a:r>
          </a:p>
        </p:txBody>
      </p:sp>
      <p:sp>
        <p:nvSpPr>
          <p:cNvPr id="7171" name="Rectangle 2"/>
          <p:cNvSpPr>
            <a:spLocks noGrp="1" noChangeArrowheads="1"/>
          </p:cNvSpPr>
          <p:nvPr>
            <p:ph type="title"/>
          </p:nvPr>
        </p:nvSpPr>
        <p:spPr/>
        <p:txBody>
          <a:bodyPr/>
          <a:lstStyle/>
          <a:p>
            <a:pPr eaLnBrk="1" hangingPunct="1"/>
            <a:r>
              <a:rPr lang="pl-PL" altLang="en-US" sz="2400" dirty="0" smtClean="0"/>
              <a:t>Ludwig von </a:t>
            </a:r>
            <a:r>
              <a:rPr lang="pl-PL" altLang="en-US" sz="2400" dirty="0" err="1" smtClean="0"/>
              <a:t>Mises</a:t>
            </a:r>
            <a:r>
              <a:rPr lang="pl-PL" altLang="en-US" sz="2400" dirty="0" smtClean="0"/>
              <a:t> </a:t>
            </a:r>
            <a:r>
              <a:rPr lang="pl-PL" altLang="en-US" sz="2400" i="1" dirty="0" smtClean="0"/>
              <a:t>Human Action</a:t>
            </a:r>
            <a:r>
              <a:rPr lang="pl-PL" altLang="en-US" sz="2400" dirty="0" smtClean="0"/>
              <a:t> (1949)</a:t>
            </a:r>
            <a:br>
              <a:rPr lang="pl-PL" altLang="en-US" sz="2400" dirty="0" smtClean="0"/>
            </a:br>
            <a:r>
              <a:rPr lang="pl-PL" altLang="en-US" sz="2400" dirty="0" smtClean="0"/>
              <a:t>The </a:t>
            </a:r>
            <a:r>
              <a:rPr lang="pl-PL" altLang="en-US" sz="2400" dirty="0" err="1" smtClean="0"/>
              <a:t>first</a:t>
            </a:r>
            <a:r>
              <a:rPr lang="pl-PL" altLang="en-US" sz="2400" dirty="0" smtClean="0"/>
              <a:t> </a:t>
            </a:r>
            <a:r>
              <a:rPr lang="pl-PL" altLang="en-US" sz="2400" dirty="0" err="1" smtClean="0"/>
              <a:t>paragragraph</a:t>
            </a:r>
            <a:r>
              <a:rPr lang="pl-PL" altLang="en-US" sz="2400" dirty="0" smtClean="0"/>
              <a:t>:</a:t>
            </a:r>
          </a:p>
        </p:txBody>
      </p:sp>
      <p:sp>
        <p:nvSpPr>
          <p:cNvPr id="7172" name="Rectangle 3"/>
          <p:cNvSpPr>
            <a:spLocks noGrp="1" noChangeArrowheads="1"/>
          </p:cNvSpPr>
          <p:nvPr>
            <p:ph type="body" idx="1"/>
          </p:nvPr>
        </p:nvSpPr>
        <p:spPr>
          <a:xfrm>
            <a:off x="428625" y="1071563"/>
            <a:ext cx="8526463" cy="5786437"/>
          </a:xfrm>
        </p:spPr>
        <p:txBody>
          <a:bodyPr/>
          <a:lstStyle/>
          <a:p>
            <a:pPr eaLnBrk="1" hangingPunct="1">
              <a:lnSpc>
                <a:spcPct val="80000"/>
              </a:lnSpc>
              <a:buFont typeface="Wingdings" panose="05000000000000000000" pitchFamily="2" charset="2"/>
              <a:buNone/>
            </a:pPr>
            <a:r>
              <a:rPr lang="pl-PL" altLang="en-US" sz="2800" b="1" dirty="0" smtClean="0"/>
              <a:t>„</a:t>
            </a:r>
            <a:r>
              <a:rPr lang="pl-PL" altLang="en-US" sz="2800" b="1" dirty="0" smtClean="0">
                <a:solidFill>
                  <a:srgbClr val="FF0000"/>
                </a:solidFill>
              </a:rPr>
              <a:t>E</a:t>
            </a:r>
            <a:r>
              <a:rPr lang="pl-PL" altLang="en-US" sz="2800" dirty="0" smtClean="0">
                <a:solidFill>
                  <a:srgbClr val="FF0000"/>
                </a:solidFill>
              </a:rPr>
              <a:t>CONOMICS </a:t>
            </a:r>
            <a:r>
              <a:rPr lang="pl-PL" altLang="en-US" sz="2800" dirty="0" err="1" smtClean="0">
                <a:solidFill>
                  <a:srgbClr val="FF0000"/>
                </a:solidFill>
              </a:rPr>
              <a:t>Is</a:t>
            </a:r>
            <a:r>
              <a:rPr lang="pl-PL" altLang="en-US" sz="2800" dirty="0" smtClean="0">
                <a:solidFill>
                  <a:srgbClr val="FF0000"/>
                </a:solidFill>
              </a:rPr>
              <a:t> the </a:t>
            </a:r>
            <a:r>
              <a:rPr lang="pl-PL" altLang="en-US" sz="2800" dirty="0" err="1" smtClean="0">
                <a:solidFill>
                  <a:srgbClr val="FF0000"/>
                </a:solidFill>
              </a:rPr>
              <a:t>youngest</a:t>
            </a:r>
            <a:r>
              <a:rPr lang="pl-PL" altLang="en-US" sz="2800" dirty="0" smtClean="0">
                <a:solidFill>
                  <a:srgbClr val="FF0000"/>
                </a:solidFill>
              </a:rPr>
              <a:t> of </a:t>
            </a:r>
            <a:r>
              <a:rPr lang="pl-PL" altLang="en-US" sz="2800" dirty="0" err="1" smtClean="0">
                <a:solidFill>
                  <a:srgbClr val="FF0000"/>
                </a:solidFill>
              </a:rPr>
              <a:t>all</a:t>
            </a:r>
            <a:r>
              <a:rPr lang="pl-PL" altLang="en-US" sz="2800" dirty="0" smtClean="0">
                <a:solidFill>
                  <a:srgbClr val="FF0000"/>
                </a:solidFill>
              </a:rPr>
              <a:t> </a:t>
            </a:r>
            <a:r>
              <a:rPr lang="pl-PL" altLang="en-US" sz="2800" dirty="0" err="1" smtClean="0">
                <a:solidFill>
                  <a:srgbClr val="FF0000"/>
                </a:solidFill>
              </a:rPr>
              <a:t>sciences</a:t>
            </a:r>
            <a:r>
              <a:rPr lang="pl-PL" altLang="en-US" sz="2800" dirty="0" smtClean="0">
                <a:solidFill>
                  <a:srgbClr val="FF0000"/>
                </a:solidFill>
              </a:rPr>
              <a:t>. </a:t>
            </a:r>
            <a:r>
              <a:rPr lang="pl-PL" altLang="en-US" sz="2800" dirty="0" smtClean="0"/>
              <a:t>In the </a:t>
            </a:r>
            <a:r>
              <a:rPr lang="pl-PL" altLang="en-US" sz="2800" dirty="0" err="1" smtClean="0"/>
              <a:t>last</a:t>
            </a:r>
            <a:r>
              <a:rPr lang="pl-PL" altLang="en-US" sz="2800" dirty="0" smtClean="0"/>
              <a:t> </a:t>
            </a:r>
            <a:r>
              <a:rPr lang="pl-PL" altLang="en-US" sz="2800" dirty="0" err="1" smtClean="0"/>
              <a:t>two</a:t>
            </a:r>
            <a:r>
              <a:rPr lang="pl-PL" altLang="en-US" sz="2800" dirty="0" smtClean="0"/>
              <a:t> </a:t>
            </a:r>
            <a:r>
              <a:rPr lang="pl-PL" altLang="en-US" sz="2800" dirty="0" err="1" smtClean="0"/>
              <a:t>hundred</a:t>
            </a:r>
            <a:r>
              <a:rPr lang="pl-PL" altLang="en-US" sz="2800" dirty="0" smtClean="0"/>
              <a:t> </a:t>
            </a:r>
            <a:r>
              <a:rPr lang="pl-PL" altLang="en-US" sz="2800" dirty="0" err="1" smtClean="0"/>
              <a:t>years</a:t>
            </a:r>
            <a:r>
              <a:rPr lang="pl-PL" altLang="en-US" sz="2800" dirty="0" smtClean="0"/>
              <a:t>, </a:t>
            </a:r>
            <a:r>
              <a:rPr lang="pl-PL" altLang="en-US" sz="2800" dirty="0" err="1" smtClean="0"/>
              <a:t>it</a:t>
            </a:r>
            <a:r>
              <a:rPr lang="pl-PL" altLang="en-US" sz="2800" dirty="0" smtClean="0"/>
              <a:t> </a:t>
            </a:r>
            <a:r>
              <a:rPr lang="pl-PL" altLang="en-US" sz="2800" dirty="0" err="1" smtClean="0"/>
              <a:t>is</a:t>
            </a:r>
            <a:r>
              <a:rPr lang="pl-PL" altLang="en-US" sz="2800" dirty="0" smtClean="0"/>
              <a:t> </a:t>
            </a:r>
            <a:r>
              <a:rPr lang="pl-PL" altLang="en-US" sz="2800" dirty="0" err="1" smtClean="0"/>
              <a:t>true</a:t>
            </a:r>
            <a:r>
              <a:rPr lang="pl-PL" altLang="en-US" sz="2800" dirty="0" smtClean="0"/>
              <a:t>, </a:t>
            </a:r>
            <a:r>
              <a:rPr lang="pl-PL" altLang="en-US" sz="2800" dirty="0" err="1" smtClean="0"/>
              <a:t>many</a:t>
            </a:r>
            <a:r>
              <a:rPr lang="pl-PL" altLang="en-US" sz="2800" dirty="0" smtClean="0"/>
              <a:t> </a:t>
            </a:r>
            <a:r>
              <a:rPr lang="pl-PL" altLang="en-US" sz="2800" dirty="0" err="1" smtClean="0"/>
              <a:t>new</a:t>
            </a:r>
            <a:r>
              <a:rPr lang="pl-PL" altLang="en-US" sz="2800" dirty="0" smtClean="0"/>
              <a:t> </a:t>
            </a:r>
            <a:r>
              <a:rPr lang="pl-PL" altLang="en-US" sz="2800" dirty="0" err="1" smtClean="0"/>
              <a:t>sciences</a:t>
            </a:r>
            <a:r>
              <a:rPr lang="pl-PL" altLang="en-US" sz="2800" dirty="0" smtClean="0"/>
              <a:t> </a:t>
            </a:r>
            <a:r>
              <a:rPr lang="pl-PL" altLang="en-US" sz="2800" dirty="0" err="1" smtClean="0"/>
              <a:t>have</a:t>
            </a:r>
            <a:r>
              <a:rPr lang="pl-PL" altLang="en-US" sz="2800" dirty="0" smtClean="0"/>
              <a:t> </a:t>
            </a:r>
            <a:r>
              <a:rPr lang="pl-PL" altLang="en-US" sz="2800" dirty="0" err="1" smtClean="0"/>
              <a:t>emerged</a:t>
            </a:r>
            <a:r>
              <a:rPr lang="pl-PL" altLang="en-US" sz="2800" dirty="0" smtClean="0"/>
              <a:t> from the </a:t>
            </a:r>
            <a:r>
              <a:rPr lang="pl-PL" altLang="en-US" sz="2800" dirty="0" err="1" smtClean="0"/>
              <a:t>disciplines</a:t>
            </a:r>
            <a:r>
              <a:rPr lang="pl-PL" altLang="en-US" sz="2800" dirty="0" smtClean="0"/>
              <a:t> </a:t>
            </a:r>
            <a:r>
              <a:rPr lang="pl-PL" altLang="en-US" sz="2800" dirty="0" err="1" smtClean="0"/>
              <a:t>familiar</a:t>
            </a:r>
            <a:r>
              <a:rPr lang="pl-PL" altLang="en-US" sz="2800" dirty="0" smtClean="0"/>
              <a:t> to the </a:t>
            </a:r>
            <a:r>
              <a:rPr lang="pl-PL" altLang="en-US" sz="2800" dirty="0" err="1" smtClean="0"/>
              <a:t>ancient</a:t>
            </a:r>
            <a:r>
              <a:rPr lang="pl-PL" altLang="en-US" sz="2800" dirty="0" smtClean="0"/>
              <a:t> </a:t>
            </a:r>
            <a:r>
              <a:rPr lang="pl-PL" altLang="en-US" sz="2800" dirty="0" err="1" smtClean="0"/>
              <a:t>Greeks</a:t>
            </a:r>
            <a:r>
              <a:rPr lang="pl-PL" altLang="en-US" sz="2800" dirty="0" smtClean="0"/>
              <a:t>. … </a:t>
            </a:r>
            <a:r>
              <a:rPr lang="pl-PL" altLang="en-US" sz="2800" dirty="0" smtClean="0">
                <a:solidFill>
                  <a:srgbClr val="FF0000"/>
                </a:solidFill>
              </a:rPr>
              <a:t>But</a:t>
            </a:r>
            <a:r>
              <a:rPr lang="pl-PL" altLang="en-US" sz="2800" dirty="0" smtClean="0"/>
              <a:t> </a:t>
            </a:r>
            <a:r>
              <a:rPr lang="pl-PL" altLang="en-US" sz="2800" dirty="0" err="1" smtClean="0">
                <a:solidFill>
                  <a:srgbClr val="FF0000"/>
                </a:solidFill>
              </a:rPr>
              <a:t>economics</a:t>
            </a:r>
            <a:r>
              <a:rPr lang="pl-PL" altLang="en-US" sz="2800" dirty="0" smtClean="0">
                <a:solidFill>
                  <a:srgbClr val="FF0000"/>
                </a:solidFill>
              </a:rPr>
              <a:t> </a:t>
            </a:r>
            <a:r>
              <a:rPr lang="pl-PL" altLang="en-US" sz="2800" dirty="0" err="1" smtClean="0">
                <a:solidFill>
                  <a:srgbClr val="FF0000"/>
                </a:solidFill>
              </a:rPr>
              <a:t>opened</a:t>
            </a:r>
            <a:r>
              <a:rPr lang="pl-PL" altLang="en-US" sz="2800" dirty="0" smtClean="0">
                <a:solidFill>
                  <a:srgbClr val="FF0000"/>
                </a:solidFill>
              </a:rPr>
              <a:t> to </a:t>
            </a:r>
            <a:r>
              <a:rPr lang="pl-PL" altLang="en-US" sz="2800" dirty="0" err="1" smtClean="0">
                <a:solidFill>
                  <a:srgbClr val="FF0000"/>
                </a:solidFill>
              </a:rPr>
              <a:t>human</a:t>
            </a:r>
            <a:r>
              <a:rPr lang="pl-PL" altLang="en-US" sz="2800" dirty="0" smtClean="0">
                <a:solidFill>
                  <a:srgbClr val="FF0000"/>
                </a:solidFill>
              </a:rPr>
              <a:t> science a </a:t>
            </a:r>
            <a:r>
              <a:rPr lang="pl-PL" altLang="en-US" sz="2800" dirty="0" err="1" smtClean="0">
                <a:solidFill>
                  <a:srgbClr val="FF0000"/>
                </a:solidFill>
              </a:rPr>
              <a:t>domain</a:t>
            </a:r>
            <a:r>
              <a:rPr lang="pl-PL" altLang="en-US" sz="2800" dirty="0" smtClean="0">
                <a:solidFill>
                  <a:srgbClr val="FF0000"/>
                </a:solidFill>
              </a:rPr>
              <a:t> </a:t>
            </a:r>
            <a:r>
              <a:rPr lang="pl-PL" altLang="en-US" sz="2800" dirty="0" err="1" smtClean="0">
                <a:solidFill>
                  <a:srgbClr val="FF0000"/>
                </a:solidFill>
              </a:rPr>
              <a:t>previously</a:t>
            </a:r>
            <a:r>
              <a:rPr lang="pl-PL" altLang="en-US" sz="2800" dirty="0" smtClean="0">
                <a:solidFill>
                  <a:srgbClr val="FF0000"/>
                </a:solidFill>
              </a:rPr>
              <a:t> </a:t>
            </a:r>
            <a:r>
              <a:rPr lang="pl-PL" altLang="en-US" sz="2800" dirty="0" err="1" smtClean="0">
                <a:solidFill>
                  <a:srgbClr val="FF0000"/>
                </a:solidFill>
              </a:rPr>
              <a:t>inaccessible</a:t>
            </a:r>
            <a:r>
              <a:rPr lang="pl-PL" altLang="en-US" sz="2800" dirty="0" smtClean="0">
                <a:solidFill>
                  <a:srgbClr val="FF0000"/>
                </a:solidFill>
              </a:rPr>
              <a:t> and </a:t>
            </a:r>
            <a:r>
              <a:rPr lang="pl-PL" altLang="en-US" sz="2800" dirty="0" err="1" smtClean="0">
                <a:solidFill>
                  <a:srgbClr val="FF0000"/>
                </a:solidFill>
              </a:rPr>
              <a:t>never</a:t>
            </a:r>
            <a:r>
              <a:rPr lang="pl-PL" altLang="en-US" sz="2800" dirty="0" smtClean="0">
                <a:solidFill>
                  <a:srgbClr val="FF0000"/>
                </a:solidFill>
              </a:rPr>
              <a:t> </a:t>
            </a:r>
            <a:r>
              <a:rPr lang="pl-PL" altLang="en-US" sz="2800" dirty="0" err="1" smtClean="0">
                <a:solidFill>
                  <a:srgbClr val="FF0000"/>
                </a:solidFill>
              </a:rPr>
              <a:t>thought</a:t>
            </a:r>
            <a:r>
              <a:rPr lang="pl-PL" altLang="en-US" sz="2800" dirty="0" smtClean="0">
                <a:solidFill>
                  <a:srgbClr val="FF0000"/>
                </a:solidFill>
              </a:rPr>
              <a:t> of</a:t>
            </a:r>
            <a:r>
              <a:rPr lang="pl-PL" altLang="en-US" sz="2800" dirty="0" smtClean="0"/>
              <a:t>. The </a:t>
            </a:r>
            <a:r>
              <a:rPr lang="pl-PL" altLang="en-US" sz="2800" dirty="0" err="1" smtClean="0"/>
              <a:t>discovery</a:t>
            </a:r>
            <a:r>
              <a:rPr lang="pl-PL" altLang="en-US" sz="2800" dirty="0" smtClean="0"/>
              <a:t> of a </a:t>
            </a:r>
            <a:r>
              <a:rPr lang="pl-PL" altLang="en-US" sz="2800" dirty="0" err="1" smtClean="0"/>
              <a:t>regularity</a:t>
            </a:r>
            <a:r>
              <a:rPr lang="pl-PL" altLang="en-US" sz="2800" dirty="0" smtClean="0"/>
              <a:t> in the </a:t>
            </a:r>
            <a:r>
              <a:rPr lang="pl-PL" altLang="en-US" sz="2800" dirty="0" err="1" smtClean="0"/>
              <a:t>sequence</a:t>
            </a:r>
            <a:r>
              <a:rPr lang="pl-PL" altLang="en-US" sz="2800" dirty="0" smtClean="0"/>
              <a:t> and </a:t>
            </a:r>
            <a:r>
              <a:rPr lang="pl-PL" altLang="en-US" sz="2800" dirty="0" err="1" smtClean="0"/>
              <a:t>interdependence</a:t>
            </a:r>
            <a:r>
              <a:rPr lang="pl-PL" altLang="en-US" sz="2800" dirty="0" smtClean="0"/>
              <a:t> of market </a:t>
            </a:r>
            <a:r>
              <a:rPr lang="pl-PL" altLang="en-US" sz="2800" dirty="0" err="1" smtClean="0"/>
              <a:t>phenomena</a:t>
            </a:r>
            <a:r>
              <a:rPr lang="pl-PL" altLang="en-US" sz="2800" dirty="0" smtClean="0"/>
              <a:t> went </a:t>
            </a:r>
            <a:r>
              <a:rPr lang="pl-PL" altLang="en-US" sz="2800" dirty="0" err="1" smtClean="0"/>
              <a:t>beyond</a:t>
            </a:r>
            <a:r>
              <a:rPr lang="pl-PL" altLang="en-US" sz="2800" dirty="0" smtClean="0"/>
              <a:t> the </a:t>
            </a:r>
            <a:r>
              <a:rPr lang="pl-PL" altLang="en-US" sz="2800" dirty="0" err="1" smtClean="0"/>
              <a:t>limits</a:t>
            </a:r>
            <a:r>
              <a:rPr lang="pl-PL" altLang="en-US" sz="2800" dirty="0" smtClean="0"/>
              <a:t> of the </a:t>
            </a:r>
            <a:r>
              <a:rPr lang="pl-PL" altLang="en-US" sz="2800" dirty="0" err="1" smtClean="0"/>
              <a:t>traditional</a:t>
            </a:r>
            <a:r>
              <a:rPr lang="pl-PL" altLang="en-US" sz="2800" dirty="0" smtClean="0"/>
              <a:t> system of learning. </a:t>
            </a:r>
            <a:r>
              <a:rPr lang="pl-PL" altLang="en-US" sz="2800" dirty="0" smtClean="0">
                <a:solidFill>
                  <a:srgbClr val="FF0000"/>
                </a:solidFill>
              </a:rPr>
              <a:t>It </a:t>
            </a:r>
            <a:r>
              <a:rPr lang="pl-PL" altLang="en-US" sz="2800" dirty="0" err="1" smtClean="0">
                <a:solidFill>
                  <a:srgbClr val="FF0000"/>
                </a:solidFill>
              </a:rPr>
              <a:t>conveyed</a:t>
            </a:r>
            <a:r>
              <a:rPr lang="pl-PL" altLang="en-US" sz="2800" dirty="0" smtClean="0">
                <a:solidFill>
                  <a:srgbClr val="FF0000"/>
                </a:solidFill>
              </a:rPr>
              <a:t> </a:t>
            </a:r>
            <a:r>
              <a:rPr lang="pl-PL" altLang="en-US" sz="2800" dirty="0" err="1" smtClean="0">
                <a:solidFill>
                  <a:srgbClr val="FF0000"/>
                </a:solidFill>
              </a:rPr>
              <a:t>knowledge</a:t>
            </a:r>
            <a:r>
              <a:rPr lang="pl-PL" altLang="en-US" sz="2800" dirty="0" smtClean="0">
                <a:solidFill>
                  <a:srgbClr val="FF0000"/>
                </a:solidFill>
              </a:rPr>
              <a:t> </a:t>
            </a:r>
            <a:r>
              <a:rPr lang="pl-PL" altLang="en-US" sz="2800" dirty="0" err="1" smtClean="0">
                <a:solidFill>
                  <a:srgbClr val="FF0000"/>
                </a:solidFill>
              </a:rPr>
              <a:t>which</a:t>
            </a:r>
            <a:r>
              <a:rPr lang="pl-PL" altLang="en-US" sz="2800" dirty="0" smtClean="0">
                <a:solidFill>
                  <a:srgbClr val="FF0000"/>
                </a:solidFill>
              </a:rPr>
              <a:t> </a:t>
            </a:r>
            <a:r>
              <a:rPr lang="pl-PL" altLang="en-US" sz="2800" dirty="0" err="1" smtClean="0">
                <a:solidFill>
                  <a:srgbClr val="FF0000"/>
                </a:solidFill>
              </a:rPr>
              <a:t>could</a:t>
            </a:r>
            <a:r>
              <a:rPr lang="pl-PL" altLang="en-US" sz="2800" dirty="0" smtClean="0">
                <a:solidFill>
                  <a:srgbClr val="FF0000"/>
                </a:solidFill>
              </a:rPr>
              <a:t> be </a:t>
            </a:r>
            <a:r>
              <a:rPr lang="pl-PL" altLang="en-US" sz="2800" dirty="0" err="1" smtClean="0">
                <a:solidFill>
                  <a:srgbClr val="FF0000"/>
                </a:solidFill>
              </a:rPr>
              <a:t>regarded</a:t>
            </a:r>
            <a:r>
              <a:rPr lang="pl-PL" altLang="en-US" sz="2800" dirty="0" smtClean="0">
                <a:solidFill>
                  <a:srgbClr val="FF0000"/>
                </a:solidFill>
              </a:rPr>
              <a:t> </a:t>
            </a:r>
            <a:r>
              <a:rPr lang="pl-PL" altLang="en-US" sz="2800" dirty="0" err="1" smtClean="0">
                <a:solidFill>
                  <a:srgbClr val="FF0000"/>
                </a:solidFill>
              </a:rPr>
              <a:t>neither</a:t>
            </a:r>
            <a:r>
              <a:rPr lang="pl-PL" altLang="en-US" sz="2800" dirty="0" smtClean="0">
                <a:solidFill>
                  <a:srgbClr val="FF0000"/>
                </a:solidFill>
              </a:rPr>
              <a:t> as </a:t>
            </a:r>
            <a:r>
              <a:rPr lang="pl-PL" altLang="en-US" sz="2800" dirty="0" err="1" smtClean="0">
                <a:solidFill>
                  <a:srgbClr val="FF0000"/>
                </a:solidFill>
              </a:rPr>
              <a:t>logic</a:t>
            </a:r>
            <a:r>
              <a:rPr lang="pl-PL" altLang="en-US" sz="2800" dirty="0" smtClean="0">
                <a:solidFill>
                  <a:srgbClr val="FF0000"/>
                </a:solidFill>
              </a:rPr>
              <a:t>, </a:t>
            </a:r>
            <a:r>
              <a:rPr lang="pl-PL" altLang="en-US" sz="2800" dirty="0" err="1" smtClean="0">
                <a:solidFill>
                  <a:srgbClr val="FF0000"/>
                </a:solidFill>
              </a:rPr>
              <a:t>mathematics</a:t>
            </a:r>
            <a:r>
              <a:rPr lang="pl-PL" altLang="en-US" sz="2800" dirty="0" smtClean="0">
                <a:solidFill>
                  <a:srgbClr val="FF0000"/>
                </a:solidFill>
              </a:rPr>
              <a:t>, </a:t>
            </a:r>
            <a:r>
              <a:rPr lang="pl-PL" altLang="en-US" sz="2800" dirty="0" err="1" smtClean="0">
                <a:solidFill>
                  <a:srgbClr val="FF0000"/>
                </a:solidFill>
              </a:rPr>
              <a:t>psychology</a:t>
            </a:r>
            <a:r>
              <a:rPr lang="pl-PL" altLang="en-US" sz="2800" dirty="0" smtClean="0">
                <a:solidFill>
                  <a:srgbClr val="FF0000"/>
                </a:solidFill>
              </a:rPr>
              <a:t>, </a:t>
            </a:r>
            <a:r>
              <a:rPr lang="pl-PL" altLang="en-US" sz="2800" dirty="0" err="1" smtClean="0">
                <a:solidFill>
                  <a:srgbClr val="FF0000"/>
                </a:solidFill>
              </a:rPr>
              <a:t>physics</a:t>
            </a:r>
            <a:r>
              <a:rPr lang="pl-PL" altLang="en-US" sz="2800" dirty="0" smtClean="0">
                <a:solidFill>
                  <a:srgbClr val="FF0000"/>
                </a:solidFill>
              </a:rPr>
              <a:t>, nor </a:t>
            </a:r>
            <a:r>
              <a:rPr lang="pl-PL" altLang="en-US" sz="2800" dirty="0" err="1" smtClean="0">
                <a:solidFill>
                  <a:srgbClr val="FF0000"/>
                </a:solidFill>
              </a:rPr>
              <a:t>biology</a:t>
            </a:r>
            <a:r>
              <a:rPr lang="pl-PL" altLang="en-US" sz="2800" dirty="0" smtClean="0"/>
              <a:t>.”</a:t>
            </a:r>
          </a:p>
          <a:p>
            <a:pPr eaLnBrk="1" hangingPunct="1">
              <a:lnSpc>
                <a:spcPct val="80000"/>
              </a:lnSpc>
            </a:pPr>
            <a:endParaRPr lang="pl-PL" altLang="en-US" sz="2800"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endParaRPr lang="pl-PL"/>
          </a:p>
        </p:txBody>
      </p:sp>
      <p:sp>
        <p:nvSpPr>
          <p:cNvPr id="3" name="Symbol zastępczy zawartości 2"/>
          <p:cNvSpPr>
            <a:spLocks noGrp="1"/>
          </p:cNvSpPr>
          <p:nvPr>
            <p:ph idx="1"/>
          </p:nvPr>
        </p:nvSpPr>
        <p:spPr/>
        <p:txBody>
          <a:bodyPr/>
          <a:lstStyle/>
          <a:p>
            <a:endParaRPr lang="pl-PL"/>
          </a:p>
        </p:txBody>
      </p:sp>
      <p:sp>
        <p:nvSpPr>
          <p:cNvPr id="4" name="Symbol zastępczy daty 3"/>
          <p:cNvSpPr>
            <a:spLocks noGrp="1"/>
          </p:cNvSpPr>
          <p:nvPr>
            <p:ph type="dt" sz="half" idx="10"/>
          </p:nvPr>
        </p:nvSpPr>
        <p:spPr/>
        <p:txBody>
          <a:bodyPr/>
          <a:lstStyle/>
          <a:p>
            <a:pPr>
              <a:defRPr/>
            </a:pPr>
            <a:r>
              <a:rPr lang="pl-PL" smtClean="0"/>
              <a:t>Witold Kwaśnicki (INE, UWr), Notatki do wykładów</a:t>
            </a:r>
            <a:endParaRPr lang="pl-PL"/>
          </a:p>
        </p:txBody>
      </p:sp>
    </p:spTree>
    <p:extLst>
      <p:ext uri="{BB962C8B-B14F-4D97-AF65-F5344CB8AC3E}">
        <p14:creationId xmlns:p14="http://schemas.microsoft.com/office/powerpoint/2010/main" val="5861762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Experiment: </a:t>
            </a:r>
            <a:r>
              <a:rPr lang="pl-PL" dirty="0" err="1" smtClean="0"/>
              <a:t>Let</a:t>
            </a:r>
            <a:r>
              <a:rPr lang="pl-PL" dirty="0" smtClean="0"/>
              <a:t> </a:t>
            </a:r>
            <a:r>
              <a:rPr lang="pl-PL" dirty="0"/>
              <a:t>me </a:t>
            </a:r>
            <a:r>
              <a:rPr lang="pl-PL" dirty="0" err="1"/>
              <a:t>ask</a:t>
            </a:r>
            <a:r>
              <a:rPr lang="pl-PL" dirty="0"/>
              <a:t> </a:t>
            </a:r>
            <a:r>
              <a:rPr lang="pl-PL" dirty="0" err="1"/>
              <a:t>you</a:t>
            </a:r>
            <a:r>
              <a:rPr lang="pl-PL" dirty="0"/>
              <a:t> a </a:t>
            </a:r>
            <a:r>
              <a:rPr lang="pl-PL" dirty="0" err="1" smtClean="0"/>
              <a:t>question</a:t>
            </a:r>
            <a:r>
              <a:rPr lang="pl-PL" dirty="0" smtClean="0"/>
              <a:t>.</a:t>
            </a:r>
            <a:endParaRPr lang="pl-PL" dirty="0"/>
          </a:p>
        </p:txBody>
      </p:sp>
      <p:sp>
        <p:nvSpPr>
          <p:cNvPr id="3" name="Symbol zastępczy zawartości 2"/>
          <p:cNvSpPr>
            <a:spLocks noGrp="1"/>
          </p:cNvSpPr>
          <p:nvPr>
            <p:ph idx="1"/>
          </p:nvPr>
        </p:nvSpPr>
        <p:spPr/>
        <p:txBody>
          <a:bodyPr/>
          <a:lstStyle/>
          <a:p>
            <a:pPr marL="0" indent="0">
              <a:buNone/>
            </a:pPr>
            <a:r>
              <a:rPr lang="pl-PL" dirty="0" err="1" smtClean="0"/>
              <a:t>Would</a:t>
            </a:r>
            <a:r>
              <a:rPr lang="pl-PL" dirty="0" smtClean="0"/>
              <a:t> </a:t>
            </a:r>
            <a:r>
              <a:rPr lang="pl-PL" dirty="0" err="1"/>
              <a:t>you</a:t>
            </a:r>
            <a:r>
              <a:rPr lang="pl-PL" dirty="0"/>
              <a:t> </a:t>
            </a:r>
            <a:r>
              <a:rPr lang="pl-PL" dirty="0" err="1"/>
              <a:t>rather</a:t>
            </a:r>
            <a:r>
              <a:rPr lang="pl-PL" dirty="0"/>
              <a:t> </a:t>
            </a:r>
            <a:r>
              <a:rPr lang="pl-PL" dirty="0" smtClean="0"/>
              <a:t>be:</a:t>
            </a:r>
          </a:p>
          <a:p>
            <a:pPr marL="514350" indent="-514350">
              <a:buAutoNum type="arabicPeriod"/>
            </a:pPr>
            <a:r>
              <a:rPr lang="pl-PL" dirty="0" err="1" smtClean="0"/>
              <a:t>fabulously</a:t>
            </a:r>
            <a:r>
              <a:rPr lang="pl-PL" dirty="0" smtClean="0"/>
              <a:t> </a:t>
            </a:r>
            <a:r>
              <a:rPr lang="pl-PL" dirty="0" err="1"/>
              <a:t>wealthy</a:t>
            </a:r>
            <a:r>
              <a:rPr lang="pl-PL" dirty="0"/>
              <a:t> </a:t>
            </a:r>
            <a:r>
              <a:rPr lang="pl-PL" dirty="0">
                <a:solidFill>
                  <a:srgbClr val="FF0000"/>
                </a:solidFill>
              </a:rPr>
              <a:t>400 </a:t>
            </a:r>
            <a:r>
              <a:rPr lang="pl-PL" dirty="0" err="1">
                <a:solidFill>
                  <a:srgbClr val="FF0000"/>
                </a:solidFill>
              </a:rPr>
              <a:t>years</a:t>
            </a:r>
            <a:r>
              <a:rPr lang="pl-PL" dirty="0">
                <a:solidFill>
                  <a:srgbClr val="FF0000"/>
                </a:solidFill>
              </a:rPr>
              <a:t> </a:t>
            </a:r>
            <a:r>
              <a:rPr lang="pl-PL" dirty="0" smtClean="0">
                <a:solidFill>
                  <a:srgbClr val="FF0000"/>
                </a:solidFill>
              </a:rPr>
              <a:t>ago</a:t>
            </a:r>
          </a:p>
          <a:p>
            <a:pPr marL="514350" indent="-514350">
              <a:buAutoNum type="arabicPeriod"/>
            </a:pPr>
            <a:r>
              <a:rPr lang="pl-PL" dirty="0" err="1" smtClean="0"/>
              <a:t>normal</a:t>
            </a:r>
            <a:r>
              <a:rPr lang="pl-PL" dirty="0" smtClean="0"/>
              <a:t> </a:t>
            </a:r>
            <a:r>
              <a:rPr lang="pl-PL" dirty="0" err="1" smtClean="0"/>
              <a:t>worker</a:t>
            </a:r>
            <a:r>
              <a:rPr lang="pl-PL" dirty="0" smtClean="0"/>
              <a:t> with </a:t>
            </a:r>
            <a:r>
              <a:rPr lang="pl-PL" dirty="0" err="1" smtClean="0"/>
              <a:t>average</a:t>
            </a:r>
            <a:r>
              <a:rPr lang="pl-PL" dirty="0" smtClean="0"/>
              <a:t> </a:t>
            </a:r>
            <a:r>
              <a:rPr lang="pl-PL" dirty="0" err="1" smtClean="0"/>
              <a:t>salary</a:t>
            </a:r>
            <a:r>
              <a:rPr lang="pl-PL" dirty="0" smtClean="0"/>
              <a:t> </a:t>
            </a:r>
            <a:r>
              <a:rPr lang="pl-PL" dirty="0" err="1" smtClean="0"/>
              <a:t>or</a:t>
            </a:r>
            <a:r>
              <a:rPr lang="pl-PL" dirty="0" smtClean="0"/>
              <a:t> </a:t>
            </a:r>
            <a:r>
              <a:rPr lang="pl-PL" dirty="0" err="1" smtClean="0"/>
              <a:t>even</a:t>
            </a:r>
            <a:r>
              <a:rPr lang="pl-PL" dirty="0" smtClean="0"/>
              <a:t> </a:t>
            </a:r>
            <a:r>
              <a:rPr lang="pl-PL" dirty="0" err="1" smtClean="0"/>
              <a:t>making</a:t>
            </a:r>
            <a:r>
              <a:rPr lang="pl-PL" dirty="0" smtClean="0"/>
              <a:t> </a:t>
            </a:r>
            <a:r>
              <a:rPr lang="pl-PL" dirty="0"/>
              <a:t>minimum </a:t>
            </a:r>
            <a:r>
              <a:rPr lang="pl-PL" dirty="0" err="1"/>
              <a:t>wage</a:t>
            </a:r>
            <a:r>
              <a:rPr lang="pl-PL" dirty="0"/>
              <a:t> </a:t>
            </a:r>
            <a:r>
              <a:rPr lang="pl-PL" dirty="0">
                <a:solidFill>
                  <a:srgbClr val="FF0000"/>
                </a:solidFill>
              </a:rPr>
              <a:t>in the </a:t>
            </a:r>
            <a:r>
              <a:rPr lang="pl-PL" dirty="0" err="1">
                <a:solidFill>
                  <a:srgbClr val="FF0000"/>
                </a:solidFill>
              </a:rPr>
              <a:t>present</a:t>
            </a:r>
            <a:r>
              <a:rPr lang="pl-PL" dirty="0"/>
              <a:t>? </a:t>
            </a:r>
            <a:endParaRPr lang="pl-PL" dirty="0" smtClean="0"/>
          </a:p>
        </p:txBody>
      </p:sp>
      <p:sp>
        <p:nvSpPr>
          <p:cNvPr id="4" name="Symbol zastępczy daty 3"/>
          <p:cNvSpPr>
            <a:spLocks noGrp="1"/>
          </p:cNvSpPr>
          <p:nvPr>
            <p:ph type="dt" sz="half" idx="10"/>
          </p:nvPr>
        </p:nvSpPr>
        <p:spPr/>
        <p:txBody>
          <a:bodyPr/>
          <a:lstStyle/>
          <a:p>
            <a:pPr>
              <a:defRPr/>
            </a:pPr>
            <a:r>
              <a:rPr lang="pl-PL" smtClean="0"/>
              <a:t>Witold Kwaśnicki (INE, UWr), Notatki do wykładów</a:t>
            </a:r>
            <a:endParaRPr lang="pl-PL"/>
          </a:p>
        </p:txBody>
      </p:sp>
      <p:pic>
        <p:nvPicPr>
          <p:cNvPr id="1026" name="Picture 2" descr="Znalezione obrazy dla zapytania ludwik król słoń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3689250"/>
            <a:ext cx="4248472" cy="305359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Znalezione obrazy dla zapytania normal employe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85829" y="3904520"/>
            <a:ext cx="3931172" cy="2459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4713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animEffect transition="in" filter="wipe(left)">
                                      <p:cBhvr>
                                        <p:cTn id="15" dur="500"/>
                                        <p:tgtEl>
                                          <p:spTgt spid="102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left)">
                                      <p:cBhvr>
                                        <p:cTn id="20" dur="500"/>
                                        <p:tgtEl>
                                          <p:spTgt spid="3">
                                            <p:txEl>
                                              <p:pRg st="2" end="2"/>
                                            </p:txEl>
                                          </p:spTgt>
                                        </p:tgtEl>
                                      </p:cBhvr>
                                    </p:animEffect>
                                  </p:childTnLst>
                                </p:cTn>
                              </p:par>
                              <p:par>
                                <p:cTn id="21" presetID="22" presetClass="entr" presetSubtype="8" fill="hold" nodeType="withEffect">
                                  <p:stCondLst>
                                    <p:cond delay="0"/>
                                  </p:stCondLst>
                                  <p:childTnLst>
                                    <p:set>
                                      <p:cBhvr>
                                        <p:cTn id="22" dur="1" fill="hold">
                                          <p:stCondLst>
                                            <p:cond delay="0"/>
                                          </p:stCondLst>
                                        </p:cTn>
                                        <p:tgtEl>
                                          <p:spTgt spid="1028"/>
                                        </p:tgtEl>
                                        <p:attrNameLst>
                                          <p:attrName>style.visibility</p:attrName>
                                        </p:attrNameLst>
                                      </p:cBhvr>
                                      <p:to>
                                        <p:strVal val="visible"/>
                                      </p:to>
                                    </p:set>
                                    <p:animEffect transition="in" filter="wipe(left)">
                                      <p:cBhvr>
                                        <p:cTn id="23"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258888" y="-99392"/>
            <a:ext cx="7577137" cy="1008111"/>
          </a:xfrm>
        </p:spPr>
        <p:txBody>
          <a:bodyPr/>
          <a:lstStyle/>
          <a:p>
            <a:r>
              <a:rPr lang="pl-PL" dirty="0"/>
              <a:t>Louis XIV (1638-1715), Louis the Great (</a:t>
            </a:r>
            <a:r>
              <a:rPr lang="pl-PL" i="1" dirty="0"/>
              <a:t>Louis le Grand</a:t>
            </a:r>
            <a:r>
              <a:rPr lang="pl-PL" dirty="0"/>
              <a:t>) </a:t>
            </a:r>
            <a:r>
              <a:rPr lang="pl-PL" dirty="0" err="1"/>
              <a:t>or</a:t>
            </a:r>
            <a:r>
              <a:rPr lang="pl-PL" dirty="0"/>
              <a:t> the Sun King (</a:t>
            </a:r>
            <a:r>
              <a:rPr lang="pl-PL" i="1" dirty="0"/>
              <a:t>le Roi-</a:t>
            </a:r>
            <a:r>
              <a:rPr lang="pl-PL" i="1" dirty="0" err="1"/>
              <a:t>Soleil</a:t>
            </a:r>
            <a:r>
              <a:rPr lang="pl-PL" dirty="0"/>
              <a:t>)</a:t>
            </a:r>
          </a:p>
        </p:txBody>
      </p:sp>
      <p:sp>
        <p:nvSpPr>
          <p:cNvPr id="3" name="Symbol zastępczy zawartości 2"/>
          <p:cNvSpPr>
            <a:spLocks noGrp="1"/>
          </p:cNvSpPr>
          <p:nvPr>
            <p:ph idx="1"/>
          </p:nvPr>
        </p:nvSpPr>
        <p:spPr>
          <a:xfrm>
            <a:off x="4139952" y="1125538"/>
            <a:ext cx="4815136" cy="5327798"/>
          </a:xfrm>
        </p:spPr>
        <p:txBody>
          <a:bodyPr/>
          <a:lstStyle/>
          <a:p>
            <a:pPr marL="0" indent="0">
              <a:buNone/>
            </a:pPr>
            <a:r>
              <a:rPr lang="en-US" sz="2000" b="1" dirty="0"/>
              <a:t>The King's mornings</a:t>
            </a:r>
            <a:r>
              <a:rPr lang="en-US" sz="2000" dirty="0"/>
              <a:t/>
            </a:r>
            <a:br>
              <a:rPr lang="en-US" sz="2000" dirty="0"/>
            </a:br>
            <a:r>
              <a:rPr lang="en-US" sz="2000" b="1" dirty="0"/>
              <a:t>7.30-8 am</a:t>
            </a:r>
            <a:r>
              <a:rPr lang="en-US" sz="2000" dirty="0"/>
              <a:t> </a:t>
            </a:r>
            <a:r>
              <a:rPr lang="en-US" sz="2000" i="1" dirty="0"/>
              <a:t>"Sire, it is time"</a:t>
            </a:r>
            <a:r>
              <a:rPr lang="en-US" sz="2000" dirty="0"/>
              <a:t>, the first Valet de </a:t>
            </a:r>
            <a:r>
              <a:rPr lang="en-US" sz="2000" dirty="0" err="1"/>
              <a:t>Chambre</a:t>
            </a:r>
            <a:r>
              <a:rPr lang="en-US" sz="2000" dirty="0"/>
              <a:t> awakens the King. The First Levee begins. Doctors, familiars and a few </a:t>
            </a:r>
            <a:r>
              <a:rPr lang="en-US" sz="2000" dirty="0" err="1"/>
              <a:t>favourites</a:t>
            </a:r>
            <a:r>
              <a:rPr lang="en-US" sz="2000" dirty="0"/>
              <a:t> who enjoyed the privilege of the Grand Entries followed in succession into the bedchamber of the King who was washed, combed and shaved (every other day). The officers of the Chamber and the Wardrobe then entered for the Grand Levee during which the King was dressed and breakfasted on a bowl of </a:t>
            </a:r>
            <a:r>
              <a:rPr lang="en-US" sz="2000" dirty="0" smtClean="0"/>
              <a:t>broth…</a:t>
            </a:r>
            <a:r>
              <a:rPr lang="pl-PL" sz="2000" dirty="0" smtClean="0"/>
              <a:t>.</a:t>
            </a:r>
            <a:r>
              <a:rPr lang="en-US" sz="2000" dirty="0" smtClean="0"/>
              <a:t>The </a:t>
            </a:r>
            <a:r>
              <a:rPr lang="en-US" sz="2000" dirty="0"/>
              <a:t>number of attendants is estimated at around a hundred, all male.</a:t>
            </a:r>
            <a:endParaRPr lang="pl-PL" sz="2000" dirty="0"/>
          </a:p>
        </p:txBody>
      </p:sp>
      <p:pic>
        <p:nvPicPr>
          <p:cNvPr id="10" name="Obraz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7" y="1129663"/>
            <a:ext cx="3810000" cy="5422900"/>
          </a:xfrm>
          <a:prstGeom prst="rect">
            <a:avLst/>
          </a:prstGeom>
        </p:spPr>
      </p:pic>
    </p:spTree>
    <p:extLst>
      <p:ext uri="{BB962C8B-B14F-4D97-AF65-F5344CB8AC3E}">
        <p14:creationId xmlns:p14="http://schemas.microsoft.com/office/powerpoint/2010/main" val="38822591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Experiment</a:t>
            </a:r>
            <a:endParaRPr lang="pl-PL" dirty="0"/>
          </a:p>
        </p:txBody>
      </p:sp>
      <p:sp>
        <p:nvSpPr>
          <p:cNvPr id="3" name="Symbol zastępczy zawartości 2"/>
          <p:cNvSpPr>
            <a:spLocks noGrp="1"/>
          </p:cNvSpPr>
          <p:nvPr>
            <p:ph idx="1"/>
          </p:nvPr>
        </p:nvSpPr>
        <p:spPr>
          <a:xfrm>
            <a:off x="385763" y="980728"/>
            <a:ext cx="8569325" cy="5762972"/>
          </a:xfrm>
        </p:spPr>
        <p:txBody>
          <a:bodyPr/>
          <a:lstStyle/>
          <a:p>
            <a:r>
              <a:rPr lang="pl-PL" sz="2800" dirty="0" err="1" smtClean="0"/>
              <a:t>Let’s</a:t>
            </a:r>
            <a:r>
              <a:rPr lang="pl-PL" sz="2800" dirty="0" smtClean="0"/>
              <a:t> </a:t>
            </a:r>
            <a:r>
              <a:rPr lang="pl-PL" sz="2800" dirty="0"/>
              <a:t>list </a:t>
            </a:r>
            <a:r>
              <a:rPr lang="pl-PL" sz="2800" dirty="0" err="1"/>
              <a:t>some</a:t>
            </a:r>
            <a:r>
              <a:rPr lang="pl-PL" sz="2800" dirty="0"/>
              <a:t> </a:t>
            </a:r>
            <a:r>
              <a:rPr lang="pl-PL" sz="2800" dirty="0" err="1"/>
              <a:t>advantages</a:t>
            </a:r>
            <a:r>
              <a:rPr lang="pl-PL" sz="2800" dirty="0"/>
              <a:t> to </a:t>
            </a:r>
            <a:r>
              <a:rPr lang="pl-PL" sz="2800" dirty="0" err="1"/>
              <a:t>being</a:t>
            </a:r>
            <a:r>
              <a:rPr lang="pl-PL" sz="2800" dirty="0"/>
              <a:t> </a:t>
            </a:r>
            <a:r>
              <a:rPr lang="pl-PL" sz="2800" dirty="0" err="1"/>
              <a:t>rich</a:t>
            </a:r>
            <a:r>
              <a:rPr lang="pl-PL" sz="2800" dirty="0"/>
              <a:t> </a:t>
            </a:r>
            <a:r>
              <a:rPr lang="pl-PL" sz="2800" dirty="0" err="1"/>
              <a:t>four</a:t>
            </a:r>
            <a:r>
              <a:rPr lang="pl-PL" sz="2800" dirty="0"/>
              <a:t> </a:t>
            </a:r>
            <a:r>
              <a:rPr lang="pl-PL" sz="2800" dirty="0" err="1"/>
              <a:t>centuries</a:t>
            </a:r>
            <a:r>
              <a:rPr lang="pl-PL" sz="2800" dirty="0"/>
              <a:t> in the past </a:t>
            </a:r>
            <a:r>
              <a:rPr lang="pl-PL" sz="2800" dirty="0" err="1"/>
              <a:t>that</a:t>
            </a:r>
            <a:r>
              <a:rPr lang="pl-PL" sz="2800" dirty="0"/>
              <a:t> </a:t>
            </a:r>
            <a:r>
              <a:rPr lang="pl-PL" sz="2800" dirty="0" err="1"/>
              <a:t>are</a:t>
            </a:r>
            <a:r>
              <a:rPr lang="pl-PL" sz="2800" dirty="0"/>
              <a:t> not </a:t>
            </a:r>
            <a:r>
              <a:rPr lang="pl-PL" sz="2800" dirty="0" err="1"/>
              <a:t>available</a:t>
            </a:r>
            <a:r>
              <a:rPr lang="pl-PL" sz="2800" dirty="0"/>
              <a:t> to most </a:t>
            </a:r>
            <a:r>
              <a:rPr lang="pl-PL" sz="2800" dirty="0" err="1"/>
              <a:t>workers</a:t>
            </a:r>
            <a:r>
              <a:rPr lang="pl-PL" sz="2800" dirty="0"/>
              <a:t> </a:t>
            </a:r>
            <a:r>
              <a:rPr lang="pl-PL" sz="2800" dirty="0" err="1" smtClean="0"/>
              <a:t>today</a:t>
            </a:r>
            <a:r>
              <a:rPr lang="pl-PL" sz="2800" dirty="0" smtClean="0"/>
              <a:t>:</a:t>
            </a:r>
          </a:p>
          <a:p>
            <a:r>
              <a:rPr lang="pl-PL" sz="2800" i="1" dirty="0" err="1" smtClean="0"/>
              <a:t>servants</a:t>
            </a:r>
            <a:r>
              <a:rPr lang="pl-PL" sz="2800" i="1" dirty="0"/>
              <a:t>, </a:t>
            </a:r>
            <a:r>
              <a:rPr lang="pl-PL" sz="2800" i="1" dirty="0" err="1"/>
              <a:t>palaces</a:t>
            </a:r>
            <a:r>
              <a:rPr lang="pl-PL" sz="2800" i="1" dirty="0"/>
              <a:t>, </a:t>
            </a:r>
            <a:r>
              <a:rPr lang="pl-PL" sz="2800" i="1" dirty="0" err="1" smtClean="0"/>
              <a:t>huge</a:t>
            </a:r>
            <a:r>
              <a:rPr lang="pl-PL" sz="2800" i="1" dirty="0" smtClean="0"/>
              <a:t> </a:t>
            </a:r>
            <a:r>
              <a:rPr lang="pl-PL" sz="2800" i="1" dirty="0" err="1" smtClean="0"/>
              <a:t>lands</a:t>
            </a:r>
            <a:r>
              <a:rPr lang="pl-PL" sz="2800" i="1" dirty="0" smtClean="0"/>
              <a:t> with </a:t>
            </a:r>
            <a:r>
              <a:rPr lang="pl-PL" sz="2800" i="1" dirty="0" err="1" smtClean="0"/>
              <a:t>serfs</a:t>
            </a:r>
            <a:r>
              <a:rPr lang="pl-PL" sz="2800" i="1" dirty="0" smtClean="0"/>
              <a:t>, … </a:t>
            </a:r>
            <a:endParaRPr lang="pl-PL" sz="2800" i="1" dirty="0"/>
          </a:p>
          <a:p>
            <a:r>
              <a:rPr lang="pl-PL" sz="2800" dirty="0" err="1"/>
              <a:t>Now</a:t>
            </a:r>
            <a:r>
              <a:rPr lang="pl-PL" sz="2800" dirty="0"/>
              <a:t> </a:t>
            </a:r>
            <a:r>
              <a:rPr lang="pl-PL" sz="2800" dirty="0" err="1"/>
              <a:t>let’s</a:t>
            </a:r>
            <a:r>
              <a:rPr lang="pl-PL" sz="2800" dirty="0"/>
              <a:t> list </a:t>
            </a:r>
            <a:r>
              <a:rPr lang="pl-PL" sz="2800" dirty="0" err="1"/>
              <a:t>benefits</a:t>
            </a:r>
            <a:r>
              <a:rPr lang="pl-PL" sz="2800" dirty="0"/>
              <a:t> </a:t>
            </a:r>
            <a:r>
              <a:rPr lang="pl-PL" sz="2800" dirty="0" err="1"/>
              <a:t>accessible</a:t>
            </a:r>
            <a:r>
              <a:rPr lang="pl-PL" sz="2800" dirty="0"/>
              <a:t> to </a:t>
            </a:r>
            <a:r>
              <a:rPr lang="pl-PL" sz="2800" dirty="0" err="1"/>
              <a:t>entry-level</a:t>
            </a:r>
            <a:r>
              <a:rPr lang="pl-PL" sz="2800" dirty="0"/>
              <a:t> </a:t>
            </a:r>
            <a:r>
              <a:rPr lang="pl-PL" sz="2800" dirty="0" err="1"/>
              <a:t>workers</a:t>
            </a:r>
            <a:r>
              <a:rPr lang="pl-PL" sz="2800" dirty="0"/>
              <a:t> </a:t>
            </a:r>
            <a:r>
              <a:rPr lang="pl-PL" sz="2800" dirty="0" err="1"/>
              <a:t>that</a:t>
            </a:r>
            <a:r>
              <a:rPr lang="pl-PL" sz="2800" dirty="0"/>
              <a:t> </a:t>
            </a:r>
            <a:r>
              <a:rPr lang="pl-PL" sz="2800" dirty="0" err="1"/>
              <a:t>did</a:t>
            </a:r>
            <a:r>
              <a:rPr lang="pl-PL" sz="2800" dirty="0"/>
              <a:t> not </a:t>
            </a:r>
            <a:r>
              <a:rPr lang="pl-PL" sz="2800" dirty="0" err="1"/>
              <a:t>even</a:t>
            </a:r>
            <a:r>
              <a:rPr lang="pl-PL" sz="2800" dirty="0"/>
              <a:t> </a:t>
            </a:r>
            <a:r>
              <a:rPr lang="pl-PL" sz="2800" dirty="0" err="1"/>
              <a:t>exist</a:t>
            </a:r>
            <a:r>
              <a:rPr lang="pl-PL" sz="2800" dirty="0"/>
              <a:t> 400 </a:t>
            </a:r>
            <a:r>
              <a:rPr lang="pl-PL" sz="2800" dirty="0" err="1"/>
              <a:t>years</a:t>
            </a:r>
            <a:r>
              <a:rPr lang="pl-PL" sz="2800" dirty="0"/>
              <a:t> ago. </a:t>
            </a:r>
            <a:endParaRPr lang="pl-PL" sz="2800" dirty="0" smtClean="0"/>
          </a:p>
          <a:p>
            <a:r>
              <a:rPr lang="pl-PL" sz="2800" i="1" dirty="0" err="1" smtClean="0"/>
              <a:t>flushing</a:t>
            </a:r>
            <a:r>
              <a:rPr lang="pl-PL" sz="2800" i="1" dirty="0" smtClean="0"/>
              <a:t> </a:t>
            </a:r>
            <a:r>
              <a:rPr lang="pl-PL" sz="2800" i="1" dirty="0" err="1"/>
              <a:t>toilets</a:t>
            </a:r>
            <a:r>
              <a:rPr lang="pl-PL" sz="2800" i="1" dirty="0"/>
              <a:t>, </a:t>
            </a:r>
            <a:r>
              <a:rPr lang="pl-PL" sz="2800" i="1" dirty="0" err="1"/>
              <a:t>electric</a:t>
            </a:r>
            <a:r>
              <a:rPr lang="pl-PL" sz="2800" i="1" dirty="0"/>
              <a:t> </a:t>
            </a:r>
            <a:r>
              <a:rPr lang="pl-PL" sz="2800" i="1" dirty="0" err="1"/>
              <a:t>lighting</a:t>
            </a:r>
            <a:r>
              <a:rPr lang="pl-PL" sz="2800" i="1" dirty="0"/>
              <a:t>, </a:t>
            </a:r>
            <a:r>
              <a:rPr lang="pl-PL" sz="2800" i="1" dirty="0" smtClean="0"/>
              <a:t>… </a:t>
            </a:r>
            <a:r>
              <a:rPr lang="pl-PL" sz="2800" i="1" dirty="0"/>
              <a:t>and </a:t>
            </a:r>
            <a:r>
              <a:rPr lang="pl-PL" sz="2800" i="1" dirty="0" err="1" smtClean="0"/>
              <a:t>smartphones</a:t>
            </a:r>
            <a:r>
              <a:rPr lang="pl-PL" sz="2800" i="1" dirty="0"/>
              <a:t>, the </a:t>
            </a:r>
            <a:r>
              <a:rPr lang="pl-PL" sz="2800" i="1" dirty="0" err="1"/>
              <a:t>internet</a:t>
            </a:r>
            <a:r>
              <a:rPr lang="pl-PL" sz="2800" i="1" dirty="0"/>
              <a:t>, modern </a:t>
            </a:r>
            <a:r>
              <a:rPr lang="pl-PL" sz="2800" i="1" dirty="0" err="1" smtClean="0"/>
              <a:t>medicine</a:t>
            </a:r>
            <a:r>
              <a:rPr lang="pl-PL" sz="2800" i="1" dirty="0" smtClean="0"/>
              <a:t>, … . </a:t>
            </a:r>
          </a:p>
          <a:p>
            <a:r>
              <a:rPr lang="pl-PL" sz="2800" dirty="0" err="1" smtClean="0"/>
              <a:t>raise</a:t>
            </a:r>
            <a:r>
              <a:rPr lang="pl-PL" sz="2800" dirty="0" smtClean="0"/>
              <a:t> </a:t>
            </a:r>
            <a:r>
              <a:rPr lang="pl-PL" sz="2800" dirty="0" err="1"/>
              <a:t>your</a:t>
            </a:r>
            <a:r>
              <a:rPr lang="pl-PL" sz="2800" dirty="0"/>
              <a:t> </a:t>
            </a:r>
            <a:r>
              <a:rPr lang="pl-PL" sz="2800" dirty="0" err="1"/>
              <a:t>hand</a:t>
            </a:r>
            <a:r>
              <a:rPr lang="pl-PL" sz="2800" dirty="0"/>
              <a:t> </a:t>
            </a:r>
            <a:r>
              <a:rPr lang="pl-PL" sz="2800" dirty="0" err="1"/>
              <a:t>if</a:t>
            </a:r>
            <a:r>
              <a:rPr lang="pl-PL" sz="2800" dirty="0"/>
              <a:t> </a:t>
            </a:r>
            <a:r>
              <a:rPr lang="pl-PL" sz="2800" dirty="0" err="1"/>
              <a:t>you’d</a:t>
            </a:r>
            <a:r>
              <a:rPr lang="pl-PL" sz="2800" dirty="0"/>
              <a:t> </a:t>
            </a:r>
            <a:r>
              <a:rPr lang="pl-PL" sz="2800" dirty="0" err="1"/>
              <a:t>rather</a:t>
            </a:r>
            <a:r>
              <a:rPr lang="pl-PL" sz="2800" dirty="0"/>
              <a:t> be </a:t>
            </a:r>
            <a:r>
              <a:rPr lang="pl-PL" sz="2800" dirty="0" err="1"/>
              <a:t>rich</a:t>
            </a:r>
            <a:r>
              <a:rPr lang="pl-PL" sz="2800" dirty="0"/>
              <a:t> 400 </a:t>
            </a:r>
            <a:r>
              <a:rPr lang="pl-PL" sz="2800" dirty="0" err="1"/>
              <a:t>years</a:t>
            </a:r>
            <a:r>
              <a:rPr lang="pl-PL" sz="2800" dirty="0"/>
              <a:t> </a:t>
            </a:r>
            <a:r>
              <a:rPr lang="pl-PL" sz="2800" dirty="0" smtClean="0"/>
              <a:t>ago; </a:t>
            </a:r>
            <a:r>
              <a:rPr lang="pl-PL" sz="2800" dirty="0" err="1" smtClean="0"/>
              <a:t>raise</a:t>
            </a:r>
            <a:r>
              <a:rPr lang="pl-PL" sz="2800" dirty="0" smtClean="0"/>
              <a:t> </a:t>
            </a:r>
            <a:r>
              <a:rPr lang="pl-PL" sz="2800" dirty="0" err="1"/>
              <a:t>your</a:t>
            </a:r>
            <a:r>
              <a:rPr lang="pl-PL" sz="2800" dirty="0"/>
              <a:t> </a:t>
            </a:r>
            <a:r>
              <a:rPr lang="pl-PL" sz="2800" dirty="0" err="1"/>
              <a:t>hand</a:t>
            </a:r>
            <a:r>
              <a:rPr lang="pl-PL" sz="2800" dirty="0"/>
              <a:t> </a:t>
            </a:r>
            <a:r>
              <a:rPr lang="pl-PL" sz="2800" dirty="0" err="1"/>
              <a:t>if</a:t>
            </a:r>
            <a:r>
              <a:rPr lang="pl-PL" sz="2800" dirty="0"/>
              <a:t> </a:t>
            </a:r>
            <a:r>
              <a:rPr lang="pl-PL" sz="2800" dirty="0" err="1"/>
              <a:t>you’d</a:t>
            </a:r>
            <a:r>
              <a:rPr lang="pl-PL" sz="2800" dirty="0"/>
              <a:t> </a:t>
            </a:r>
            <a:r>
              <a:rPr lang="pl-PL" sz="2800" dirty="0" err="1"/>
              <a:t>rather</a:t>
            </a:r>
            <a:r>
              <a:rPr lang="pl-PL" sz="2800" dirty="0"/>
              <a:t> be </a:t>
            </a:r>
            <a:r>
              <a:rPr lang="pl-PL" sz="2800" dirty="0" err="1"/>
              <a:t>an</a:t>
            </a:r>
            <a:r>
              <a:rPr lang="pl-PL" sz="2800" dirty="0"/>
              <a:t> </a:t>
            </a:r>
            <a:r>
              <a:rPr lang="pl-PL" sz="2800" dirty="0" err="1"/>
              <a:t>entry-level</a:t>
            </a:r>
            <a:r>
              <a:rPr lang="pl-PL" sz="2800" dirty="0"/>
              <a:t> </a:t>
            </a:r>
            <a:r>
              <a:rPr lang="pl-PL" sz="2800" dirty="0" err="1"/>
              <a:t>worker</a:t>
            </a:r>
            <a:r>
              <a:rPr lang="pl-PL" sz="2800" dirty="0"/>
              <a:t> </a:t>
            </a:r>
            <a:r>
              <a:rPr lang="pl-PL" sz="2800" dirty="0" err="1"/>
              <a:t>today</a:t>
            </a:r>
            <a:r>
              <a:rPr lang="pl-PL" sz="2800" dirty="0"/>
              <a:t>. </a:t>
            </a:r>
          </a:p>
          <a:p>
            <a:endParaRPr lang="pl-PL" sz="2800" dirty="0"/>
          </a:p>
        </p:txBody>
      </p:sp>
      <p:sp>
        <p:nvSpPr>
          <p:cNvPr id="4" name="Symbol zastępczy daty 3"/>
          <p:cNvSpPr>
            <a:spLocks noGrp="1"/>
          </p:cNvSpPr>
          <p:nvPr>
            <p:ph type="dt" sz="half" idx="10"/>
          </p:nvPr>
        </p:nvSpPr>
        <p:spPr/>
        <p:txBody>
          <a:bodyPr/>
          <a:lstStyle/>
          <a:p>
            <a:pPr>
              <a:defRPr/>
            </a:pPr>
            <a:r>
              <a:rPr lang="pl-PL" smtClean="0"/>
              <a:t>Witold Kwaśnicki (INE, UWr), Notatki do wykładów</a:t>
            </a:r>
            <a:endParaRPr lang="pl-PL"/>
          </a:p>
        </p:txBody>
      </p:sp>
    </p:spTree>
    <p:extLst>
      <p:ext uri="{BB962C8B-B14F-4D97-AF65-F5344CB8AC3E}">
        <p14:creationId xmlns:p14="http://schemas.microsoft.com/office/powerpoint/2010/main" val="2603764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John D. Rockefeller (1839-1937)</a:t>
            </a:r>
          </a:p>
        </p:txBody>
      </p:sp>
      <p:pic>
        <p:nvPicPr>
          <p:cNvPr id="5" name="Symbol zastępczy zawartości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512" y="967737"/>
            <a:ext cx="4213621" cy="5618162"/>
          </a:xfrm>
        </p:spPr>
      </p:pic>
      <p:pic>
        <p:nvPicPr>
          <p:cNvPr id="6" name="Obraz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6016" y="981433"/>
            <a:ext cx="3951332" cy="5245131"/>
          </a:xfrm>
          <a:prstGeom prst="rect">
            <a:avLst/>
          </a:prstGeom>
        </p:spPr>
      </p:pic>
      <p:sp>
        <p:nvSpPr>
          <p:cNvPr id="7" name="pole tekstowe 6"/>
          <p:cNvSpPr txBox="1"/>
          <p:nvPr/>
        </p:nvSpPr>
        <p:spPr>
          <a:xfrm flipH="1">
            <a:off x="4718280" y="6401233"/>
            <a:ext cx="3986729" cy="369332"/>
          </a:xfrm>
          <a:prstGeom prst="rect">
            <a:avLst/>
          </a:prstGeom>
          <a:noFill/>
        </p:spPr>
        <p:txBody>
          <a:bodyPr wrap="square" rtlCol="0">
            <a:spAutoFit/>
          </a:bodyPr>
          <a:lstStyle/>
          <a:p>
            <a:r>
              <a:rPr lang="pl-PL" sz="1800" dirty="0" err="1" smtClean="0"/>
              <a:t>Begining</a:t>
            </a:r>
            <a:r>
              <a:rPr lang="pl-PL" sz="1800" dirty="0" smtClean="0"/>
              <a:t> of the 20th </a:t>
            </a:r>
            <a:r>
              <a:rPr lang="pl-PL" sz="1800" dirty="0" err="1" smtClean="0"/>
              <a:t>century</a:t>
            </a:r>
            <a:r>
              <a:rPr lang="pl-PL" sz="1800" dirty="0" smtClean="0"/>
              <a:t> </a:t>
            </a:r>
            <a:endParaRPr lang="pl-PL" sz="1800" dirty="0"/>
          </a:p>
        </p:txBody>
      </p:sp>
      <p:pic>
        <p:nvPicPr>
          <p:cNvPr id="2050" name="Picture 2" descr="Znalezione obrazy dla zapytania modern bicyc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0394" y="0"/>
            <a:ext cx="4762500" cy="3057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8957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left)">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ytuł 1"/>
          <p:cNvSpPr>
            <a:spLocks noGrp="1"/>
          </p:cNvSpPr>
          <p:nvPr>
            <p:ph type="title"/>
          </p:nvPr>
        </p:nvSpPr>
        <p:spPr>
          <a:xfrm>
            <a:off x="1258888" y="188913"/>
            <a:ext cx="7577137" cy="738187"/>
          </a:xfrm>
        </p:spPr>
        <p:txBody>
          <a:bodyPr/>
          <a:lstStyle/>
          <a:p>
            <a:r>
              <a:rPr lang="pl-PL" altLang="en-US" sz="3200" dirty="0" smtClean="0"/>
              <a:t>World GDP per capita; 1-2003 A.D.</a:t>
            </a:r>
          </a:p>
        </p:txBody>
      </p:sp>
      <p:sp>
        <p:nvSpPr>
          <p:cNvPr id="17411" name="Symbol zastępczy daty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r>
              <a:rPr lang="pl-PL" altLang="en-US" sz="1200" dirty="0" smtClean="0">
                <a:solidFill>
                  <a:schemeClr val="tx2"/>
                </a:solidFill>
              </a:rPr>
              <a:t>Witold Kwaśnicki (INE, </a:t>
            </a:r>
            <a:r>
              <a:rPr lang="pl-PL" altLang="en-US" sz="1200" dirty="0" err="1" smtClean="0">
                <a:solidFill>
                  <a:schemeClr val="tx2"/>
                </a:solidFill>
              </a:rPr>
              <a:t>UWr</a:t>
            </a:r>
            <a:r>
              <a:rPr lang="pl-PL" altLang="en-US" sz="1200" dirty="0" smtClean="0">
                <a:solidFill>
                  <a:schemeClr val="tx2"/>
                </a:solidFill>
              </a:rPr>
              <a:t>)</a:t>
            </a:r>
          </a:p>
        </p:txBody>
      </p:sp>
      <p:pic>
        <p:nvPicPr>
          <p:cNvPr id="17412" name="Picture 2" descr="C:\Teksty\Dydaktyka\Programy kursow\Wyklady z ekonomii\Modern Microeconomics\Teksty do Microeconomics\World_GDP_Capita_1-2003_A.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t="6625"/>
          <a:stretch>
            <a:fillRect/>
          </a:stretch>
        </p:blipFill>
        <p:spPr>
          <a:xfrm>
            <a:off x="714375" y="1000125"/>
            <a:ext cx="7643813" cy="5627688"/>
          </a:xfrm>
          <a:noFill/>
        </p:spPr>
      </p:pic>
      <p:sp>
        <p:nvSpPr>
          <p:cNvPr id="5" name="Prostokąt 4"/>
          <p:cNvSpPr/>
          <p:nvPr/>
        </p:nvSpPr>
        <p:spPr bwMode="auto">
          <a:xfrm>
            <a:off x="7643813" y="1071563"/>
            <a:ext cx="785812" cy="4357687"/>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wrap="none"/>
          <a:lstStyle/>
          <a:p>
            <a:pPr>
              <a:defRPr/>
            </a:pPr>
            <a:endParaRPr lang="pl-PL">
              <a:solidFill>
                <a:schemeClr val="tx1"/>
              </a:solidFill>
            </a:endParaRPr>
          </a:p>
        </p:txBody>
      </p:sp>
      <p:sp>
        <p:nvSpPr>
          <p:cNvPr id="6" name="Oval 264"/>
          <p:cNvSpPr>
            <a:spLocks noChangeArrowheads="1"/>
          </p:cNvSpPr>
          <p:nvPr/>
        </p:nvSpPr>
        <p:spPr bwMode="auto">
          <a:xfrm>
            <a:off x="6550025" y="5186363"/>
            <a:ext cx="117475" cy="439737"/>
          </a:xfrm>
          <a:prstGeom prst="ellipse">
            <a:avLst/>
          </a:prstGeom>
          <a:noFill/>
          <a:ln w="28575">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pl-PL" altLang="en-US" sz="2400"/>
          </a:p>
        </p:txBody>
      </p:sp>
      <p:sp>
        <p:nvSpPr>
          <p:cNvPr id="7" name="Oval 264"/>
          <p:cNvSpPr>
            <a:spLocks noChangeArrowheads="1"/>
          </p:cNvSpPr>
          <p:nvPr/>
        </p:nvSpPr>
        <p:spPr bwMode="auto">
          <a:xfrm>
            <a:off x="6880225" y="5149850"/>
            <a:ext cx="117475" cy="439738"/>
          </a:xfrm>
          <a:prstGeom prst="ellipse">
            <a:avLst/>
          </a:prstGeom>
          <a:noFill/>
          <a:ln w="28575">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pl-PL" altLang="en-US" sz="2400"/>
          </a:p>
        </p:txBody>
      </p:sp>
      <p:sp>
        <p:nvSpPr>
          <p:cNvPr id="8" name="Oval 264"/>
          <p:cNvSpPr>
            <a:spLocks noChangeArrowheads="1"/>
          </p:cNvSpPr>
          <p:nvPr/>
        </p:nvSpPr>
        <p:spPr bwMode="auto">
          <a:xfrm>
            <a:off x="7215188" y="5122863"/>
            <a:ext cx="117475" cy="439737"/>
          </a:xfrm>
          <a:prstGeom prst="ellipse">
            <a:avLst/>
          </a:prstGeom>
          <a:noFill/>
          <a:ln w="28575">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pl-PL" altLang="en-US" sz="2400"/>
          </a:p>
        </p:txBody>
      </p:sp>
      <p:sp>
        <p:nvSpPr>
          <p:cNvPr id="9" name="Oval 264"/>
          <p:cNvSpPr>
            <a:spLocks noChangeArrowheads="1"/>
          </p:cNvSpPr>
          <p:nvPr/>
        </p:nvSpPr>
        <p:spPr bwMode="auto">
          <a:xfrm>
            <a:off x="7554913" y="5119688"/>
            <a:ext cx="117475" cy="439737"/>
          </a:xfrm>
          <a:prstGeom prst="ellipse">
            <a:avLst/>
          </a:prstGeom>
          <a:noFill/>
          <a:ln w="28575">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pl-PL" altLang="en-US" sz="2400"/>
          </a:p>
        </p:txBody>
      </p:sp>
      <p:sp>
        <p:nvSpPr>
          <p:cNvPr id="10" name="Oval 264"/>
          <p:cNvSpPr>
            <a:spLocks noChangeArrowheads="1"/>
          </p:cNvSpPr>
          <p:nvPr/>
        </p:nvSpPr>
        <p:spPr bwMode="auto">
          <a:xfrm>
            <a:off x="1214438" y="5072063"/>
            <a:ext cx="571500" cy="714375"/>
          </a:xfrm>
          <a:prstGeom prst="ellipse">
            <a:avLst/>
          </a:prstGeom>
          <a:noFill/>
          <a:ln w="28575">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pl-PL" altLang="en-US" sz="2400"/>
          </a:p>
        </p:txBody>
      </p:sp>
      <p:sp>
        <p:nvSpPr>
          <p:cNvPr id="11" name="Oval 264"/>
          <p:cNvSpPr>
            <a:spLocks noChangeArrowheads="1"/>
          </p:cNvSpPr>
          <p:nvPr/>
        </p:nvSpPr>
        <p:spPr bwMode="auto">
          <a:xfrm>
            <a:off x="4572000" y="5072063"/>
            <a:ext cx="571500" cy="714375"/>
          </a:xfrm>
          <a:prstGeom prst="ellipse">
            <a:avLst/>
          </a:prstGeom>
          <a:noFill/>
          <a:ln w="28575">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pl-PL" altLang="en-US" sz="2400"/>
          </a:p>
        </p:txBody>
      </p:sp>
      <p:sp>
        <p:nvSpPr>
          <p:cNvPr id="12" name="Oval 264"/>
          <p:cNvSpPr>
            <a:spLocks noChangeArrowheads="1"/>
          </p:cNvSpPr>
          <p:nvPr/>
        </p:nvSpPr>
        <p:spPr bwMode="auto">
          <a:xfrm>
            <a:off x="1555750" y="5178425"/>
            <a:ext cx="117475" cy="439738"/>
          </a:xfrm>
          <a:prstGeom prst="ellipse">
            <a:avLst/>
          </a:prstGeom>
          <a:noFill/>
          <a:ln w="28575">
            <a:solidFill>
              <a:srgbClr val="00206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pl-PL" altLang="en-US" sz="2400"/>
          </a:p>
        </p:txBody>
      </p:sp>
      <p:sp>
        <p:nvSpPr>
          <p:cNvPr id="13" name="Oval 264"/>
          <p:cNvSpPr>
            <a:spLocks noChangeArrowheads="1"/>
          </p:cNvSpPr>
          <p:nvPr/>
        </p:nvSpPr>
        <p:spPr bwMode="auto">
          <a:xfrm>
            <a:off x="4881563" y="5202238"/>
            <a:ext cx="117475" cy="439737"/>
          </a:xfrm>
          <a:prstGeom prst="ellipse">
            <a:avLst/>
          </a:prstGeom>
          <a:noFill/>
          <a:ln w="28575">
            <a:solidFill>
              <a:srgbClr val="00206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pl-PL" altLang="en-US" sz="2400"/>
          </a:p>
        </p:txBody>
      </p:sp>
      <p:pic>
        <p:nvPicPr>
          <p:cNvPr id="1027" name="Picture 3" descr="C:\roboczy\4992024500_139110018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4371" y="3645024"/>
            <a:ext cx="7205254" cy="1965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95120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dissolve">
                                      <p:cBhvr>
                                        <p:cTn id="17" dur="500"/>
                                        <p:tgtEl>
                                          <p:spTgt spid="12"/>
                                        </p:tgtEl>
                                      </p:cBhvr>
                                    </p:animEffect>
                                  </p:childTnLst>
                                </p:cTn>
                              </p:par>
                            </p:childTnLst>
                          </p:cTn>
                        </p:par>
                        <p:par>
                          <p:cTn id="18" fill="hold" nodeType="afterGroup">
                            <p:stCondLst>
                              <p:cond delay="500"/>
                            </p:stCondLst>
                            <p:childTnLst>
                              <p:par>
                                <p:cTn id="19" presetID="9" presetClass="entr" presetSubtype="0"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dissolve">
                                      <p:cBhvr>
                                        <p:cTn id="21" dur="500"/>
                                        <p:tgtEl>
                                          <p:spTgt spid="1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dissolve">
                                      <p:cBhvr>
                                        <p:cTn id="26" dur="500"/>
                                        <p:tgtEl>
                                          <p:spTgt spid="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dissolve">
                                      <p:cBhvr>
                                        <p:cTn id="31" dur="500"/>
                                        <p:tgtEl>
                                          <p:spTgt spid="7"/>
                                        </p:tgtEl>
                                      </p:cBhvr>
                                    </p:animEffect>
                                  </p:childTnLst>
                                </p:cTn>
                              </p:par>
                            </p:childTnLst>
                          </p:cTn>
                        </p:par>
                        <p:par>
                          <p:cTn id="32" fill="hold" nodeType="afterGroup">
                            <p:stCondLst>
                              <p:cond delay="500"/>
                            </p:stCondLst>
                            <p:childTnLst>
                              <p:par>
                                <p:cTn id="33" presetID="9" presetClass="entr" presetSubtype="0" fill="hold" grpId="0" nodeType="after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dissolve">
                                      <p:cBhvr>
                                        <p:cTn id="35" dur="500"/>
                                        <p:tgtEl>
                                          <p:spTgt spid="8"/>
                                        </p:tgtEl>
                                      </p:cBhvr>
                                    </p:animEffect>
                                  </p:childTnLst>
                                </p:cTn>
                              </p:par>
                            </p:childTnLst>
                          </p:cTn>
                        </p:par>
                        <p:par>
                          <p:cTn id="36" fill="hold" nodeType="afterGroup">
                            <p:stCondLst>
                              <p:cond delay="1000"/>
                            </p:stCondLst>
                            <p:childTnLst>
                              <p:par>
                                <p:cTn id="37" presetID="9" presetClass="entr" presetSubtype="0"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dissolve">
                                      <p:cBhvr>
                                        <p:cTn id="39" dur="500"/>
                                        <p:tgtEl>
                                          <p:spTgt spid="9"/>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xit" presetSubtype="8" fill="hold" grpId="0" nodeType="clickEffect">
                                  <p:stCondLst>
                                    <p:cond delay="0"/>
                                  </p:stCondLst>
                                  <p:childTnLst>
                                    <p:animEffect transition="out" filter="wipe(left)">
                                      <p:cBhvr>
                                        <p:cTn id="43" dur="500"/>
                                        <p:tgtEl>
                                          <p:spTgt spid="5"/>
                                        </p:tgtEl>
                                      </p:cBhvr>
                                    </p:animEffect>
                                    <p:set>
                                      <p:cBhvr>
                                        <p:cTn id="44" dur="1" fill="hold">
                                          <p:stCondLst>
                                            <p:cond delay="499"/>
                                          </p:stCondLst>
                                        </p:cTn>
                                        <p:tgtEl>
                                          <p:spTgt spid="5"/>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1027"/>
                                        </p:tgtEl>
                                        <p:attrNameLst>
                                          <p:attrName>style.visibility</p:attrName>
                                        </p:attrNameLst>
                                      </p:cBhvr>
                                      <p:to>
                                        <p:strVal val="visible"/>
                                      </p:to>
                                    </p:set>
                                    <p:animEffect transition="in" filter="wipe(left)">
                                      <p:cBhvr>
                                        <p:cTn id="49" dur="100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Freeman tab132 s318"/>
          <p:cNvPicPr>
            <a:picLocks noChangeAspect="1" noChangeArrowheads="1"/>
          </p:cNvPicPr>
          <p:nvPr/>
        </p:nvPicPr>
        <p:blipFill>
          <a:blip r:embed="rId3">
            <a:extLst>
              <a:ext uri="{28A0092B-C50C-407E-A947-70E740481C1C}">
                <a14:useLocalDpi xmlns:a14="http://schemas.microsoft.com/office/drawing/2010/main" val="0"/>
              </a:ext>
            </a:extLst>
          </a:blip>
          <a:srcRect t="11809"/>
          <a:stretch>
            <a:fillRect/>
          </a:stretch>
        </p:blipFill>
        <p:spPr bwMode="auto">
          <a:xfrm>
            <a:off x="385763" y="1484313"/>
            <a:ext cx="8610600" cy="463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5" name="Rectangle 3"/>
          <p:cNvSpPr>
            <a:spLocks noGrp="1" noChangeArrowheads="1"/>
          </p:cNvSpPr>
          <p:nvPr>
            <p:ph type="title"/>
          </p:nvPr>
        </p:nvSpPr>
        <p:spPr>
          <a:xfrm>
            <a:off x="1169988" y="0"/>
            <a:ext cx="8243887" cy="795338"/>
          </a:xfrm>
        </p:spPr>
        <p:txBody>
          <a:bodyPr/>
          <a:lstStyle/>
          <a:p>
            <a:pPr eaLnBrk="1" hangingPunct="1"/>
            <a:r>
              <a:rPr lang="pl-PL" altLang="pl-PL" sz="3600" dirty="0" err="1" smtClean="0"/>
              <a:t>National</a:t>
            </a:r>
            <a:r>
              <a:rPr lang="pl-PL" altLang="pl-PL" sz="3600" dirty="0" smtClean="0"/>
              <a:t> </a:t>
            </a:r>
            <a:r>
              <a:rPr lang="pl-PL" altLang="pl-PL" sz="3600" dirty="0" err="1" smtClean="0"/>
              <a:t>Income</a:t>
            </a:r>
            <a:r>
              <a:rPr lang="pl-PL" altLang="pl-PL" sz="3600" dirty="0" smtClean="0"/>
              <a:t> ($ USA 1960 r.)</a:t>
            </a:r>
            <a:endParaRPr lang="pl-PL" altLang="en-US" sz="3600" dirty="0" smtClean="0"/>
          </a:p>
        </p:txBody>
      </p:sp>
      <p:sp>
        <p:nvSpPr>
          <p:cNvPr id="5" name="Rectangle 8"/>
          <p:cNvSpPr>
            <a:spLocks noChangeArrowheads="1"/>
          </p:cNvSpPr>
          <p:nvPr/>
        </p:nvSpPr>
        <p:spPr bwMode="auto">
          <a:xfrm>
            <a:off x="2843213" y="2276475"/>
            <a:ext cx="936625" cy="3263900"/>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pl-PL" altLang="pl-PL" sz="2400"/>
          </a:p>
        </p:txBody>
      </p:sp>
      <p:sp>
        <p:nvSpPr>
          <p:cNvPr id="6" name="Rectangle 8"/>
          <p:cNvSpPr>
            <a:spLocks noChangeArrowheads="1"/>
          </p:cNvSpPr>
          <p:nvPr/>
        </p:nvSpPr>
        <p:spPr bwMode="auto">
          <a:xfrm>
            <a:off x="5292725" y="2276475"/>
            <a:ext cx="935038" cy="3263900"/>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pl-PL" altLang="pl-PL" sz="2400"/>
          </a:p>
        </p:txBody>
      </p:sp>
      <p:sp>
        <p:nvSpPr>
          <p:cNvPr id="7" name="Rectangle 8"/>
          <p:cNvSpPr>
            <a:spLocks noChangeArrowheads="1"/>
          </p:cNvSpPr>
          <p:nvPr/>
        </p:nvSpPr>
        <p:spPr bwMode="auto">
          <a:xfrm>
            <a:off x="6659563" y="2282825"/>
            <a:ext cx="2336800" cy="3263900"/>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pl-PL" altLang="pl-PL" sz="2400"/>
          </a:p>
        </p:txBody>
      </p:sp>
      <p:sp>
        <p:nvSpPr>
          <p:cNvPr id="8" name="Rectangle 8"/>
          <p:cNvSpPr>
            <a:spLocks noChangeArrowheads="1"/>
          </p:cNvSpPr>
          <p:nvPr/>
        </p:nvSpPr>
        <p:spPr bwMode="auto">
          <a:xfrm>
            <a:off x="2995613" y="3357563"/>
            <a:ext cx="639762" cy="287337"/>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pl-PL" altLang="pl-PL" sz="2400"/>
          </a:p>
        </p:txBody>
      </p:sp>
      <p:sp>
        <p:nvSpPr>
          <p:cNvPr id="9" name="Rectangle 8"/>
          <p:cNvSpPr>
            <a:spLocks noChangeArrowheads="1"/>
          </p:cNvSpPr>
          <p:nvPr/>
        </p:nvSpPr>
        <p:spPr bwMode="auto">
          <a:xfrm>
            <a:off x="5435600" y="3354388"/>
            <a:ext cx="649288" cy="290512"/>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pl-PL" altLang="pl-PL" sz="2400"/>
          </a:p>
        </p:txBody>
      </p:sp>
      <p:sp>
        <p:nvSpPr>
          <p:cNvPr id="10" name="Rectangle 8"/>
          <p:cNvSpPr>
            <a:spLocks noChangeArrowheads="1"/>
          </p:cNvSpPr>
          <p:nvPr/>
        </p:nvSpPr>
        <p:spPr bwMode="auto">
          <a:xfrm>
            <a:off x="2995613" y="4508500"/>
            <a:ext cx="639762" cy="288925"/>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pl-PL" altLang="pl-PL" sz="2400"/>
          </a:p>
        </p:txBody>
      </p:sp>
      <p:sp>
        <p:nvSpPr>
          <p:cNvPr id="11" name="Rectangle 8"/>
          <p:cNvSpPr>
            <a:spLocks noChangeArrowheads="1"/>
          </p:cNvSpPr>
          <p:nvPr/>
        </p:nvSpPr>
        <p:spPr bwMode="auto">
          <a:xfrm>
            <a:off x="5435600" y="4505325"/>
            <a:ext cx="649288" cy="292100"/>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pl-PL" altLang="pl-PL" sz="2400"/>
          </a:p>
        </p:txBody>
      </p:sp>
      <p:sp>
        <p:nvSpPr>
          <p:cNvPr id="12" name="Rectangle 8"/>
          <p:cNvSpPr>
            <a:spLocks noChangeArrowheads="1"/>
          </p:cNvSpPr>
          <p:nvPr/>
        </p:nvSpPr>
        <p:spPr bwMode="auto">
          <a:xfrm>
            <a:off x="2968625" y="5205413"/>
            <a:ext cx="639763" cy="287337"/>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pl-PL" altLang="pl-PL" sz="2400"/>
          </a:p>
        </p:txBody>
      </p:sp>
      <p:sp>
        <p:nvSpPr>
          <p:cNvPr id="13" name="Rectangle 8"/>
          <p:cNvSpPr>
            <a:spLocks noChangeArrowheads="1"/>
          </p:cNvSpPr>
          <p:nvPr/>
        </p:nvSpPr>
        <p:spPr bwMode="auto">
          <a:xfrm>
            <a:off x="5408613" y="5202238"/>
            <a:ext cx="647700" cy="290512"/>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pl-PL" altLang="pl-PL" sz="2400"/>
          </a:p>
        </p:txBody>
      </p:sp>
    </p:spTree>
    <p:extLst>
      <p:ext uri="{BB962C8B-B14F-4D97-AF65-F5344CB8AC3E}">
        <p14:creationId xmlns:p14="http://schemas.microsoft.com/office/powerpoint/2010/main" val="21466273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1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500" fill="hold"/>
                                        <p:tgtEl>
                                          <p:spTgt spid="8"/>
                                        </p:tgtEl>
                                        <p:attrNameLst>
                                          <p:attrName>ppt_w</p:attrName>
                                        </p:attrNameLst>
                                      </p:cBhvr>
                                      <p:tavLst>
                                        <p:tav tm="0">
                                          <p:val>
                                            <p:fltVal val="0"/>
                                          </p:val>
                                        </p:tav>
                                        <p:tav tm="100000">
                                          <p:val>
                                            <p:strVal val="#ppt_w"/>
                                          </p:val>
                                        </p:tav>
                                      </p:tavLst>
                                    </p:anim>
                                    <p:anim calcmode="lin" valueType="num">
                                      <p:cBhvr>
                                        <p:cTn id="26" dur="500" fill="hold"/>
                                        <p:tgtEl>
                                          <p:spTgt spid="8"/>
                                        </p:tgtEl>
                                        <p:attrNameLst>
                                          <p:attrName>ppt_h</p:attrName>
                                        </p:attrNameLst>
                                      </p:cBhvr>
                                      <p:tavLst>
                                        <p:tav tm="0">
                                          <p:val>
                                            <p:strVal val="#ppt_h"/>
                                          </p:val>
                                        </p:tav>
                                        <p:tav tm="100000">
                                          <p:val>
                                            <p:strVal val="#ppt_h"/>
                                          </p:val>
                                        </p:tav>
                                      </p:tavLst>
                                    </p:anim>
                                  </p:childTnLst>
                                </p:cTn>
                              </p:par>
                              <p:par>
                                <p:cTn id="27" presetID="17" presetClass="entr" presetSubtype="1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p:cTn id="29" dur="500" fill="hold"/>
                                        <p:tgtEl>
                                          <p:spTgt spid="9"/>
                                        </p:tgtEl>
                                        <p:attrNameLst>
                                          <p:attrName>ppt_w</p:attrName>
                                        </p:attrNameLst>
                                      </p:cBhvr>
                                      <p:tavLst>
                                        <p:tav tm="0">
                                          <p:val>
                                            <p:fltVal val="0"/>
                                          </p:val>
                                        </p:tav>
                                        <p:tav tm="100000">
                                          <p:val>
                                            <p:strVal val="#ppt_w"/>
                                          </p:val>
                                        </p:tav>
                                      </p:tavLst>
                                    </p:anim>
                                    <p:anim calcmode="lin" valueType="num">
                                      <p:cBhvr>
                                        <p:cTn id="30" dur="500" fill="hold"/>
                                        <p:tgtEl>
                                          <p:spTgt spid="9"/>
                                        </p:tgtEl>
                                        <p:attrNameLst>
                                          <p:attrName>ppt_h</p:attrName>
                                        </p:attrNameLst>
                                      </p:cBhvr>
                                      <p:tavLst>
                                        <p:tav tm="0">
                                          <p:val>
                                            <p:strVal val="#ppt_h"/>
                                          </p:val>
                                        </p:tav>
                                        <p:tav tm="100000">
                                          <p:val>
                                            <p:strVal val="#ppt_h"/>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17" presetClass="entr" presetSubtype="1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500" fill="hold"/>
                                        <p:tgtEl>
                                          <p:spTgt spid="10"/>
                                        </p:tgtEl>
                                        <p:attrNameLst>
                                          <p:attrName>ppt_w</p:attrName>
                                        </p:attrNameLst>
                                      </p:cBhvr>
                                      <p:tavLst>
                                        <p:tav tm="0">
                                          <p:val>
                                            <p:fltVal val="0"/>
                                          </p:val>
                                        </p:tav>
                                        <p:tav tm="100000">
                                          <p:val>
                                            <p:strVal val="#ppt_w"/>
                                          </p:val>
                                        </p:tav>
                                      </p:tavLst>
                                    </p:anim>
                                    <p:anim calcmode="lin" valueType="num">
                                      <p:cBhvr>
                                        <p:cTn id="36" dur="500" fill="hold"/>
                                        <p:tgtEl>
                                          <p:spTgt spid="10"/>
                                        </p:tgtEl>
                                        <p:attrNameLst>
                                          <p:attrName>ppt_h</p:attrName>
                                        </p:attrNameLst>
                                      </p:cBhvr>
                                      <p:tavLst>
                                        <p:tav tm="0">
                                          <p:val>
                                            <p:strVal val="#ppt_h"/>
                                          </p:val>
                                        </p:tav>
                                        <p:tav tm="100000">
                                          <p:val>
                                            <p:strVal val="#ppt_h"/>
                                          </p:val>
                                        </p:tav>
                                      </p:tavLst>
                                    </p:anim>
                                  </p:childTnLst>
                                </p:cTn>
                              </p:par>
                              <p:par>
                                <p:cTn id="37" presetID="17" presetClass="entr" presetSubtype="1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strVal val="#ppt_h"/>
                                          </p:val>
                                        </p:tav>
                                        <p:tav tm="100000">
                                          <p:val>
                                            <p:strVal val="#ppt_h"/>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17" presetClass="entr" presetSubtype="10" fill="hold" grpId="0" nodeType="click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p:cTn id="45" dur="500" fill="hold"/>
                                        <p:tgtEl>
                                          <p:spTgt spid="12"/>
                                        </p:tgtEl>
                                        <p:attrNameLst>
                                          <p:attrName>ppt_w</p:attrName>
                                        </p:attrNameLst>
                                      </p:cBhvr>
                                      <p:tavLst>
                                        <p:tav tm="0">
                                          <p:val>
                                            <p:fltVal val="0"/>
                                          </p:val>
                                        </p:tav>
                                        <p:tav tm="100000">
                                          <p:val>
                                            <p:strVal val="#ppt_w"/>
                                          </p:val>
                                        </p:tav>
                                      </p:tavLst>
                                    </p:anim>
                                    <p:anim calcmode="lin" valueType="num">
                                      <p:cBhvr>
                                        <p:cTn id="46" dur="500" fill="hold"/>
                                        <p:tgtEl>
                                          <p:spTgt spid="12"/>
                                        </p:tgtEl>
                                        <p:attrNameLst>
                                          <p:attrName>ppt_h</p:attrName>
                                        </p:attrNameLst>
                                      </p:cBhvr>
                                      <p:tavLst>
                                        <p:tav tm="0">
                                          <p:val>
                                            <p:strVal val="#ppt_h"/>
                                          </p:val>
                                        </p:tav>
                                        <p:tav tm="100000">
                                          <p:val>
                                            <p:strVal val="#ppt_h"/>
                                          </p:val>
                                        </p:tav>
                                      </p:tavLst>
                                    </p:anim>
                                  </p:childTnLst>
                                </p:cTn>
                              </p:par>
                              <p:par>
                                <p:cTn id="47" presetID="17" presetClass="entr" presetSubtype="10" fill="hold" grpId="0" nodeType="with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p:cTn id="49" dur="500" fill="hold"/>
                                        <p:tgtEl>
                                          <p:spTgt spid="13"/>
                                        </p:tgtEl>
                                        <p:attrNameLst>
                                          <p:attrName>ppt_w</p:attrName>
                                        </p:attrNameLst>
                                      </p:cBhvr>
                                      <p:tavLst>
                                        <p:tav tm="0">
                                          <p:val>
                                            <p:fltVal val="0"/>
                                          </p:val>
                                        </p:tav>
                                        <p:tav tm="100000">
                                          <p:val>
                                            <p:strVal val="#ppt_w"/>
                                          </p:val>
                                        </p:tav>
                                      </p:tavLst>
                                    </p:anim>
                                    <p:anim calcmode="lin" valueType="num">
                                      <p:cBhvr>
                                        <p:cTn id="50" dur="500" fill="hold"/>
                                        <p:tgtEl>
                                          <p:spTgt spid="1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Lst>
  </p:timing>
</p:sld>
</file>

<file path=ppt/theme/theme1.xml><?xml version="1.0" encoding="utf-8"?>
<a:theme xmlns:a="http://schemas.openxmlformats.org/drawingml/2006/main" name="Mieszany">
  <a:themeElements>
    <a:clrScheme name="Mieszany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Mieszany">
      <a:majorFont>
        <a:latin typeface="Tahoma"/>
        <a:ea typeface=""/>
        <a:cs typeface=""/>
      </a:majorFont>
      <a:minorFont>
        <a:latin typeface="Tahoma"/>
        <a:ea typeface=""/>
        <a:cs typeface=""/>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charset="0"/>
          </a:defRPr>
        </a:defPPr>
      </a:lstStyle>
    </a:lnDef>
  </a:objectDefaults>
  <a:extraClrSchemeLst>
    <a:extraClrScheme>
      <a:clrScheme name="Mieszany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Mieszany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Mieszany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Mieszany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Mieszany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Mieszany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Mieszany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Motyw pakietu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otyw pakietu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Designs\Mieszany.pot</Template>
  <TotalTime>4861</TotalTime>
  <Words>1723</Words>
  <Application>Microsoft Office PowerPoint</Application>
  <PresentationFormat>Pokaz na ekranie (4:3)</PresentationFormat>
  <Paragraphs>144</Paragraphs>
  <Slides>30</Slides>
  <Notes>6</Notes>
  <HiddenSlides>0</HiddenSlides>
  <MMClips>0</MMClips>
  <ScaleCrop>false</ScaleCrop>
  <HeadingPairs>
    <vt:vector size="6" baseType="variant">
      <vt:variant>
        <vt:lpstr>Używane czcionki</vt:lpstr>
      </vt:variant>
      <vt:variant>
        <vt:i4>4</vt:i4>
      </vt:variant>
      <vt:variant>
        <vt:lpstr>Motyw</vt:lpstr>
      </vt:variant>
      <vt:variant>
        <vt:i4>1</vt:i4>
      </vt:variant>
      <vt:variant>
        <vt:lpstr>Tytuły slajdów</vt:lpstr>
      </vt:variant>
      <vt:variant>
        <vt:i4>30</vt:i4>
      </vt:variant>
    </vt:vector>
  </HeadingPairs>
  <TitlesOfParts>
    <vt:vector size="35" baseType="lpstr">
      <vt:lpstr>Arial</vt:lpstr>
      <vt:lpstr>Tahoma</vt:lpstr>
      <vt:lpstr>Verdana</vt:lpstr>
      <vt:lpstr>Wingdings</vt:lpstr>
      <vt:lpstr>Mieszany</vt:lpstr>
      <vt:lpstr>Vision for a Better Future The economist’s view</vt:lpstr>
      <vt:lpstr>Prezentacja programu PowerPoint</vt:lpstr>
      <vt:lpstr>Ludwig von Mises Human Action (1949) The first paragragraph:</vt:lpstr>
      <vt:lpstr>Experiment: Let me ask you a question.</vt:lpstr>
      <vt:lpstr>Louis XIV (1638-1715), Louis the Great (Louis le Grand) or the Sun King (le Roi-Soleil)</vt:lpstr>
      <vt:lpstr>Experiment</vt:lpstr>
      <vt:lpstr>John D. Rockefeller (1839-1937)</vt:lpstr>
      <vt:lpstr>World GDP per capita; 1-2003 A.D.</vt:lpstr>
      <vt:lpstr>National Income ($ USA 1960 r.)</vt:lpstr>
      <vt:lpstr>Prezentacja programu PowerPoint</vt:lpstr>
      <vt:lpstr>Global poverty rate  (official and baseline scenario, in percent)</vt:lpstr>
      <vt:lpstr>Life expectancy at birth (West, the Rest)</vt:lpstr>
      <vt:lpstr>Human Action, Ludvig von Mises</vt:lpstr>
      <vt:lpstr>Fundamental Concepts</vt:lpstr>
      <vt:lpstr>!</vt:lpstr>
      <vt:lpstr>Is economy a science?</vt:lpstr>
      <vt:lpstr>Political economy </vt:lpstr>
      <vt:lpstr>Cantillon: real founder of modern economic analysis</vt:lpstr>
      <vt:lpstr>Magic year 1776</vt:lpstr>
      <vt:lpstr>Friedrich von Hayek Constitution of liberty (1960, s. 4) </vt:lpstr>
      <vt:lpstr>Friedrich von Hayek (1899-1992)</vt:lpstr>
      <vt:lpstr>The Market Process </vt:lpstr>
      <vt:lpstr>  Indian pharmacy</vt:lpstr>
      <vt:lpstr>Politics and Economics </vt:lpstr>
      <vt:lpstr>Orthodox Economics texbooks</vt:lpstr>
      <vt:lpstr>Things Your Harvard Economics Textbook Won't Tell You</vt:lpstr>
      <vt:lpstr>Another textbooks</vt:lpstr>
      <vt:lpstr>Prezentacja programu PowerPoint</vt:lpstr>
      <vt:lpstr>Happiness and Success </vt:lpstr>
      <vt:lpstr>Prezentacja programu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Makroekonomia, wzrost gospodarczy</dc:title>
  <dc:creator>Kwasniccy</dc:creator>
  <cp:lastModifiedBy>Witold Kwaśnicki</cp:lastModifiedBy>
  <cp:revision>589</cp:revision>
  <cp:lastPrinted>1601-01-01T00:00:00Z</cp:lastPrinted>
  <dcterms:created xsi:type="dcterms:W3CDTF">2003-10-25T19:28:46Z</dcterms:created>
  <dcterms:modified xsi:type="dcterms:W3CDTF">2016-10-10T11:10:39Z</dcterms:modified>
</cp:coreProperties>
</file>