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5"/>
  </p:notesMasterIdLst>
  <p:handoutMasterIdLst>
    <p:handoutMasterId r:id="rId36"/>
  </p:handoutMasterIdLst>
  <p:sldIdLst>
    <p:sldId id="256" r:id="rId2"/>
    <p:sldId id="261" r:id="rId3"/>
    <p:sldId id="262" r:id="rId4"/>
    <p:sldId id="263" r:id="rId5"/>
    <p:sldId id="289" r:id="rId6"/>
    <p:sldId id="295" r:id="rId7"/>
    <p:sldId id="264" r:id="rId8"/>
    <p:sldId id="290" r:id="rId9"/>
    <p:sldId id="265" r:id="rId10"/>
    <p:sldId id="266" r:id="rId11"/>
    <p:sldId id="267" r:id="rId12"/>
    <p:sldId id="291" r:id="rId13"/>
    <p:sldId id="268" r:id="rId14"/>
    <p:sldId id="269" r:id="rId15"/>
    <p:sldId id="270" r:id="rId16"/>
    <p:sldId id="271" r:id="rId17"/>
    <p:sldId id="275" r:id="rId18"/>
    <p:sldId id="292" r:id="rId19"/>
    <p:sldId id="276" r:id="rId20"/>
    <p:sldId id="277" r:id="rId21"/>
    <p:sldId id="279" r:id="rId22"/>
    <p:sldId id="293" r:id="rId23"/>
    <p:sldId id="280" r:id="rId24"/>
    <p:sldId id="281" r:id="rId25"/>
    <p:sldId id="282" r:id="rId26"/>
    <p:sldId id="294" r:id="rId27"/>
    <p:sldId id="283" r:id="rId28"/>
    <p:sldId id="284" r:id="rId29"/>
    <p:sldId id="285" r:id="rId30"/>
    <p:sldId id="286" r:id="rId31"/>
    <p:sldId id="287" r:id="rId32"/>
    <p:sldId id="288" r:id="rId33"/>
    <p:sldId id="296"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4609" autoAdjust="0"/>
  </p:normalViewPr>
  <p:slideViewPr>
    <p:cSldViewPr>
      <p:cViewPr varScale="1">
        <p:scale>
          <a:sx n="71" d="100"/>
          <a:sy n="71" d="100"/>
        </p:scale>
        <p:origin x="-13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6451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6451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6451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ADA1F0A-4B97-4453-9D65-286BBEC69046}" type="slidenum">
              <a:rPr lang="en-GB"/>
              <a:pPr>
                <a:defRPr/>
              </a:pPr>
              <a:t>‹#›</a:t>
            </a:fld>
            <a:endParaRPr lang="en-GB"/>
          </a:p>
        </p:txBody>
      </p:sp>
    </p:spTree>
    <p:extLst>
      <p:ext uri="{BB962C8B-B14F-4D97-AF65-F5344CB8AC3E}">
        <p14:creationId xmlns:p14="http://schemas.microsoft.com/office/powerpoint/2010/main" val="143558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09162FB-3544-476C-95FE-C71D1B340AB1}" type="slidenum">
              <a:rPr lang="en-GB"/>
              <a:pPr>
                <a:defRPr/>
              </a:pPr>
              <a:t>‹#›</a:t>
            </a:fld>
            <a:endParaRPr lang="en-GB"/>
          </a:p>
        </p:txBody>
      </p:sp>
    </p:spTree>
    <p:extLst>
      <p:ext uri="{BB962C8B-B14F-4D97-AF65-F5344CB8AC3E}">
        <p14:creationId xmlns:p14="http://schemas.microsoft.com/office/powerpoint/2010/main" val="26279097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190D1FD-D020-403B-A25A-AC6115858406}" type="slidenum">
              <a:rPr lang="en-GB" altLang="en-US" sz="1200" smtClean="0"/>
              <a:pPr/>
              <a:t>1</a:t>
            </a:fld>
            <a:endParaRPr lang="en-GB" alt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611188" y="32131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827088" y="1916113"/>
            <a:ext cx="7721600" cy="1143000"/>
          </a:xfrm>
        </p:spPr>
        <p:txBody>
          <a:bodyPr/>
          <a:lstStyle>
            <a:lvl1pPr>
              <a:defRPr b="0"/>
            </a:lvl1pPr>
          </a:lstStyle>
          <a:p>
            <a:r>
              <a:rPr lang="en-US"/>
              <a:t>Click to edit Master title style</a:t>
            </a:r>
          </a:p>
        </p:txBody>
      </p:sp>
      <p:sp>
        <p:nvSpPr>
          <p:cNvPr id="3075" name="Rectangle 3"/>
          <p:cNvSpPr>
            <a:spLocks noGrp="1" noChangeArrowheads="1"/>
          </p:cNvSpPr>
          <p:nvPr>
            <p:ph type="subTitle" idx="1"/>
          </p:nvPr>
        </p:nvSpPr>
        <p:spPr>
          <a:xfrm>
            <a:off x="2133600" y="4437063"/>
            <a:ext cx="6400800" cy="1220787"/>
          </a:xfrm>
        </p:spPr>
        <p:txBody>
          <a:bodyPr/>
          <a:lstStyle>
            <a:lvl1pPr marL="0" indent="0">
              <a:buFont typeface="Monotype Sorts" pitchFamily="2" charset="2"/>
              <a:buNone/>
              <a:defRPr sz="2400">
                <a:latin typeface="Arial Black" pitchFamily="34"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sz="1400">
                <a:solidFill>
                  <a:srgbClr val="5E574E"/>
                </a:solidFill>
              </a:defRPr>
            </a:lvl1pPr>
          </a:lstStyle>
          <a:p>
            <a:pPr>
              <a:defRPr/>
            </a:pPr>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endParaRPr lang="en-US"/>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pPr>
              <a:defRPr/>
            </a:pPr>
            <a:fld id="{F1154B65-A075-4E60-ABB5-15B08397DEC0}" type="slidenum">
              <a:rPr lang="en-US"/>
              <a:pPr>
                <a:defRPr/>
              </a:pPr>
              <a:t>‹#›</a:t>
            </a:fld>
            <a:endParaRPr lang="en-US"/>
          </a:p>
        </p:txBody>
      </p:sp>
    </p:spTree>
    <p:extLst>
      <p:ext uri="{BB962C8B-B14F-4D97-AF65-F5344CB8AC3E}">
        <p14:creationId xmlns:p14="http://schemas.microsoft.com/office/powerpoint/2010/main" val="1781078853"/>
      </p:ext>
    </p:extLst>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4"/>
          <p:cNvSpPr>
            <a:spLocks noGrp="1" noChangeArrowheads="1"/>
          </p:cNvSpPr>
          <p:nvPr>
            <p:ph type="dt" sz="half" idx="10"/>
          </p:nvPr>
        </p:nvSpPr>
        <p:spPr>
          <a:ln/>
        </p:spPr>
        <p:txBody>
          <a:bodyPr/>
          <a:lstStyle>
            <a:lvl1pPr>
              <a:defRPr/>
            </a:lvl1pPr>
          </a:lstStyle>
          <a:p>
            <a:pPr>
              <a:defRPr/>
            </a:pPr>
            <a:r>
              <a:rPr lang="pl-PL"/>
              <a:t>Witold Kwaśnicki, INE, UWr</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50AFA23-A35A-4E26-884A-315507C15F55}" type="slidenum">
              <a:rPr lang="en-US"/>
              <a:pPr>
                <a:defRPr/>
              </a:pPr>
              <a:t>‹#›</a:t>
            </a:fld>
            <a:endParaRPr lang="en-US"/>
          </a:p>
        </p:txBody>
      </p:sp>
    </p:spTree>
    <p:extLst>
      <p:ext uri="{BB962C8B-B14F-4D97-AF65-F5344CB8AC3E}">
        <p14:creationId xmlns:p14="http://schemas.microsoft.com/office/powerpoint/2010/main" val="20612925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864350" y="228600"/>
            <a:ext cx="2152650" cy="650557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06400" y="228600"/>
            <a:ext cx="6305550" cy="650557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4"/>
          <p:cNvSpPr>
            <a:spLocks noGrp="1" noChangeArrowheads="1"/>
          </p:cNvSpPr>
          <p:nvPr>
            <p:ph type="dt" sz="half" idx="10"/>
          </p:nvPr>
        </p:nvSpPr>
        <p:spPr>
          <a:ln/>
        </p:spPr>
        <p:txBody>
          <a:bodyPr/>
          <a:lstStyle>
            <a:lvl1pPr>
              <a:defRPr/>
            </a:lvl1pPr>
          </a:lstStyle>
          <a:p>
            <a:pPr>
              <a:defRPr/>
            </a:pPr>
            <a:r>
              <a:rPr lang="pl-PL"/>
              <a:t>Witold Kwaśnicki, INE, UWr</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D1C989-DF40-4B06-BCDF-D64C7029FE3E}" type="slidenum">
              <a:rPr lang="en-US"/>
              <a:pPr>
                <a:defRPr/>
              </a:pPr>
              <a:t>‹#›</a:t>
            </a:fld>
            <a:endParaRPr lang="en-US"/>
          </a:p>
        </p:txBody>
      </p:sp>
    </p:spTree>
    <p:extLst>
      <p:ext uri="{BB962C8B-B14F-4D97-AF65-F5344CB8AC3E}">
        <p14:creationId xmlns:p14="http://schemas.microsoft.com/office/powerpoint/2010/main" val="27525388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4"/>
          <p:cNvSpPr>
            <a:spLocks noGrp="1" noChangeArrowheads="1"/>
          </p:cNvSpPr>
          <p:nvPr>
            <p:ph type="dt" sz="half" idx="10"/>
          </p:nvPr>
        </p:nvSpPr>
        <p:spPr>
          <a:ln/>
        </p:spPr>
        <p:txBody>
          <a:bodyPr/>
          <a:lstStyle>
            <a:lvl1pPr>
              <a:defRPr/>
            </a:lvl1pPr>
          </a:lstStyle>
          <a:p>
            <a:pPr>
              <a:defRPr/>
            </a:pPr>
            <a:r>
              <a:rPr lang="pl-PL"/>
              <a:t>Witold Kwaśnicki, INE, UWr</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4E54E7-90B2-411A-9C2B-9240880ED89A}" type="slidenum">
              <a:rPr lang="en-US"/>
              <a:pPr>
                <a:defRPr/>
              </a:pPr>
              <a:t>‹#›</a:t>
            </a:fld>
            <a:endParaRPr lang="en-US"/>
          </a:p>
        </p:txBody>
      </p:sp>
    </p:spTree>
    <p:extLst>
      <p:ext uri="{BB962C8B-B14F-4D97-AF65-F5344CB8AC3E}">
        <p14:creationId xmlns:p14="http://schemas.microsoft.com/office/powerpoint/2010/main" val="167407542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4"/>
          <p:cNvSpPr>
            <a:spLocks noGrp="1" noChangeArrowheads="1"/>
          </p:cNvSpPr>
          <p:nvPr>
            <p:ph type="dt" sz="half" idx="10"/>
          </p:nvPr>
        </p:nvSpPr>
        <p:spPr>
          <a:ln/>
        </p:spPr>
        <p:txBody>
          <a:bodyPr/>
          <a:lstStyle>
            <a:lvl1pPr>
              <a:defRPr/>
            </a:lvl1pPr>
          </a:lstStyle>
          <a:p>
            <a:pPr>
              <a:defRPr/>
            </a:pPr>
            <a:r>
              <a:rPr lang="pl-PL"/>
              <a:t>Witold Kwaśnicki, INE, UWr</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37248F-B4B5-4ABA-A456-572518E59FC9}" type="slidenum">
              <a:rPr lang="en-US"/>
              <a:pPr>
                <a:defRPr/>
              </a:pPr>
              <a:t>‹#›</a:t>
            </a:fld>
            <a:endParaRPr lang="en-US"/>
          </a:p>
        </p:txBody>
      </p:sp>
    </p:spTree>
    <p:extLst>
      <p:ext uri="{BB962C8B-B14F-4D97-AF65-F5344CB8AC3E}">
        <p14:creationId xmlns:p14="http://schemas.microsoft.com/office/powerpoint/2010/main" val="316443980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196975"/>
            <a:ext cx="4203700" cy="553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813300" y="1196975"/>
            <a:ext cx="4203700" cy="553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4"/>
          <p:cNvSpPr>
            <a:spLocks noGrp="1" noChangeArrowheads="1"/>
          </p:cNvSpPr>
          <p:nvPr>
            <p:ph type="dt" sz="half" idx="10"/>
          </p:nvPr>
        </p:nvSpPr>
        <p:spPr>
          <a:ln/>
        </p:spPr>
        <p:txBody>
          <a:bodyPr/>
          <a:lstStyle>
            <a:lvl1pPr>
              <a:defRPr/>
            </a:lvl1pPr>
          </a:lstStyle>
          <a:p>
            <a:pPr>
              <a:defRPr/>
            </a:pPr>
            <a:r>
              <a:rPr lang="pl-PL"/>
              <a:t>Witold Kwaśnicki, INE, UWr</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BC37DB-5727-4A4F-BA90-666240A1E04C}" type="slidenum">
              <a:rPr lang="en-US"/>
              <a:pPr>
                <a:defRPr/>
              </a:pPr>
              <a:t>‹#›</a:t>
            </a:fld>
            <a:endParaRPr lang="en-US"/>
          </a:p>
        </p:txBody>
      </p:sp>
    </p:spTree>
    <p:extLst>
      <p:ext uri="{BB962C8B-B14F-4D97-AF65-F5344CB8AC3E}">
        <p14:creationId xmlns:p14="http://schemas.microsoft.com/office/powerpoint/2010/main" val="672301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4"/>
          <p:cNvSpPr>
            <a:spLocks noGrp="1" noChangeArrowheads="1"/>
          </p:cNvSpPr>
          <p:nvPr>
            <p:ph type="dt" sz="half" idx="10"/>
          </p:nvPr>
        </p:nvSpPr>
        <p:spPr>
          <a:ln/>
        </p:spPr>
        <p:txBody>
          <a:bodyPr/>
          <a:lstStyle>
            <a:lvl1pPr>
              <a:defRPr/>
            </a:lvl1pPr>
          </a:lstStyle>
          <a:p>
            <a:pPr>
              <a:defRPr/>
            </a:pPr>
            <a:r>
              <a:rPr lang="pl-PL"/>
              <a:t>Witold Kwaśnicki, INE, UWr</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387CBFD-9E7C-460E-BB7B-0FD674D22C1A}" type="slidenum">
              <a:rPr lang="en-US"/>
              <a:pPr>
                <a:defRPr/>
              </a:pPr>
              <a:t>‹#›</a:t>
            </a:fld>
            <a:endParaRPr lang="en-US"/>
          </a:p>
        </p:txBody>
      </p:sp>
    </p:spTree>
    <p:extLst>
      <p:ext uri="{BB962C8B-B14F-4D97-AF65-F5344CB8AC3E}">
        <p14:creationId xmlns:p14="http://schemas.microsoft.com/office/powerpoint/2010/main" val="16592556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4"/>
          <p:cNvSpPr>
            <a:spLocks noGrp="1" noChangeArrowheads="1"/>
          </p:cNvSpPr>
          <p:nvPr>
            <p:ph type="dt" sz="half" idx="10"/>
          </p:nvPr>
        </p:nvSpPr>
        <p:spPr>
          <a:ln/>
        </p:spPr>
        <p:txBody>
          <a:bodyPr/>
          <a:lstStyle>
            <a:lvl1pPr>
              <a:defRPr/>
            </a:lvl1pPr>
          </a:lstStyle>
          <a:p>
            <a:pPr>
              <a:defRPr/>
            </a:pPr>
            <a:r>
              <a:rPr lang="pl-PL"/>
              <a:t>Witold Kwaśnicki, INE, UWr</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41618AD-84DA-4117-B7A2-3A755F07FEA5}" type="slidenum">
              <a:rPr lang="en-US"/>
              <a:pPr>
                <a:defRPr/>
              </a:pPr>
              <a:t>‹#›</a:t>
            </a:fld>
            <a:endParaRPr lang="en-US"/>
          </a:p>
        </p:txBody>
      </p:sp>
    </p:spTree>
    <p:extLst>
      <p:ext uri="{BB962C8B-B14F-4D97-AF65-F5344CB8AC3E}">
        <p14:creationId xmlns:p14="http://schemas.microsoft.com/office/powerpoint/2010/main" val="73126040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pl-PL"/>
              <a:t>Witold Kwaśnicki, INE, UWr</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15BD699-FB6B-413C-ADC1-954BCF1A2139}" type="slidenum">
              <a:rPr lang="en-US"/>
              <a:pPr>
                <a:defRPr/>
              </a:pPr>
              <a:t>‹#›</a:t>
            </a:fld>
            <a:endParaRPr lang="en-US"/>
          </a:p>
        </p:txBody>
      </p:sp>
    </p:spTree>
    <p:extLst>
      <p:ext uri="{BB962C8B-B14F-4D97-AF65-F5344CB8AC3E}">
        <p14:creationId xmlns:p14="http://schemas.microsoft.com/office/powerpoint/2010/main" val="22978029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4"/>
          <p:cNvSpPr>
            <a:spLocks noGrp="1" noChangeArrowheads="1"/>
          </p:cNvSpPr>
          <p:nvPr>
            <p:ph type="dt" sz="half" idx="10"/>
          </p:nvPr>
        </p:nvSpPr>
        <p:spPr>
          <a:ln/>
        </p:spPr>
        <p:txBody>
          <a:bodyPr/>
          <a:lstStyle>
            <a:lvl1pPr>
              <a:defRPr/>
            </a:lvl1pPr>
          </a:lstStyle>
          <a:p>
            <a:pPr>
              <a:defRPr/>
            </a:pPr>
            <a:r>
              <a:rPr lang="pl-PL"/>
              <a:t>Witold Kwaśnicki, INE, UWr</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93996A-197D-4076-BE3C-4F816736BDD3}" type="slidenum">
              <a:rPr lang="en-US"/>
              <a:pPr>
                <a:defRPr/>
              </a:pPr>
              <a:t>‹#›</a:t>
            </a:fld>
            <a:endParaRPr lang="en-US"/>
          </a:p>
        </p:txBody>
      </p:sp>
    </p:spTree>
    <p:extLst>
      <p:ext uri="{BB962C8B-B14F-4D97-AF65-F5344CB8AC3E}">
        <p14:creationId xmlns:p14="http://schemas.microsoft.com/office/powerpoint/2010/main" val="34867747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4"/>
          <p:cNvSpPr>
            <a:spLocks noGrp="1" noChangeArrowheads="1"/>
          </p:cNvSpPr>
          <p:nvPr>
            <p:ph type="dt" sz="half" idx="10"/>
          </p:nvPr>
        </p:nvSpPr>
        <p:spPr>
          <a:ln/>
        </p:spPr>
        <p:txBody>
          <a:bodyPr/>
          <a:lstStyle>
            <a:lvl1pPr>
              <a:defRPr/>
            </a:lvl1pPr>
          </a:lstStyle>
          <a:p>
            <a:pPr>
              <a:defRPr/>
            </a:pPr>
            <a:r>
              <a:rPr lang="pl-PL"/>
              <a:t>Witold Kwaśnicki, INE, UWr</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417F31-6573-41A9-A93E-AB503DBE2879}" type="slidenum">
              <a:rPr lang="en-US"/>
              <a:pPr>
                <a:defRPr/>
              </a:pPr>
              <a:t>‹#›</a:t>
            </a:fld>
            <a:endParaRPr lang="en-US"/>
          </a:p>
        </p:txBody>
      </p:sp>
    </p:spTree>
    <p:extLst>
      <p:ext uri="{BB962C8B-B14F-4D97-AF65-F5344CB8AC3E}">
        <p14:creationId xmlns:p14="http://schemas.microsoft.com/office/powerpoint/2010/main" val="103698606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6400" y="228600"/>
            <a:ext cx="7772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96975"/>
            <a:ext cx="8559800"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Rectangle 4"/>
          <p:cNvSpPr>
            <a:spLocks noGrp="1" noChangeArrowheads="1"/>
          </p:cNvSpPr>
          <p:nvPr>
            <p:ph type="dt" sz="half" idx="2"/>
          </p:nvPr>
        </p:nvSpPr>
        <p:spPr bwMode="auto">
          <a:xfrm rot="16200000">
            <a:off x="-1792287" y="4830763"/>
            <a:ext cx="3849687" cy="204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200">
                <a:solidFill>
                  <a:schemeClr val="bg2"/>
                </a:solidFill>
                <a:latin typeface="+mj-lt"/>
              </a:defRPr>
            </a:lvl1pPr>
          </a:lstStyle>
          <a:p>
            <a:pPr>
              <a:defRPr/>
            </a:pPr>
            <a:r>
              <a:rPr lang="pl-PL"/>
              <a:t>Witold Kwaśnicki, INE, UWr</a:t>
            </a:r>
            <a:endParaRPr lang="en-US"/>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mj-lt"/>
              </a:defRPr>
            </a:lvl1pPr>
          </a:lstStyle>
          <a:p>
            <a:pPr>
              <a:defRPr/>
            </a:pPr>
            <a:endParaRPr lang="en-US"/>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mj-lt"/>
              </a:defRPr>
            </a:lvl1pPr>
          </a:lstStyle>
          <a:p>
            <a:pPr>
              <a:defRPr/>
            </a:pPr>
            <a:fld id="{945F1AF7-34FF-4263-AC96-0493CE3F94AC}" type="slidenum">
              <a:rPr lang="en-US"/>
              <a:pPr>
                <a:defRPr/>
              </a:pPr>
              <a:t>‹#›</a:t>
            </a:fld>
            <a:endParaRPr lang="en-US"/>
          </a:p>
        </p:txBody>
      </p:sp>
      <p:pic>
        <p:nvPicPr>
          <p:cNvPr id="1031" name="Picture 7" descr="paint"/>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708025" y="836613"/>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hf sldNum="0" hdr="0" ftr="0"/>
  <p:txStyles>
    <p:titleStyle>
      <a:lvl1pPr algn="l" rtl="0" eaLnBrk="0" fontAlgn="base" hangingPunct="0">
        <a:spcBef>
          <a:spcPct val="0"/>
        </a:spcBef>
        <a:spcAft>
          <a:spcPct val="0"/>
        </a:spcAft>
        <a:defRPr kumimoji="1" sz="3200" b="1">
          <a:solidFill>
            <a:schemeClr val="tx2"/>
          </a:solidFill>
          <a:latin typeface="+mj-lt"/>
          <a:ea typeface="+mj-ea"/>
          <a:cs typeface="+mj-cs"/>
        </a:defRPr>
      </a:lvl1pPr>
      <a:lvl2pPr algn="l" rtl="0" eaLnBrk="0" fontAlgn="base" hangingPunct="0">
        <a:spcBef>
          <a:spcPct val="0"/>
        </a:spcBef>
        <a:spcAft>
          <a:spcPct val="0"/>
        </a:spcAft>
        <a:defRPr kumimoji="1" sz="3200" b="1">
          <a:solidFill>
            <a:schemeClr val="tx2"/>
          </a:solidFill>
          <a:latin typeface="Arial" charset="0"/>
        </a:defRPr>
      </a:lvl2pPr>
      <a:lvl3pPr algn="l" rtl="0" eaLnBrk="0" fontAlgn="base" hangingPunct="0">
        <a:spcBef>
          <a:spcPct val="0"/>
        </a:spcBef>
        <a:spcAft>
          <a:spcPct val="0"/>
        </a:spcAft>
        <a:defRPr kumimoji="1" sz="3200" b="1">
          <a:solidFill>
            <a:schemeClr val="tx2"/>
          </a:solidFill>
          <a:latin typeface="Arial" charset="0"/>
        </a:defRPr>
      </a:lvl3pPr>
      <a:lvl4pPr algn="l" rtl="0" eaLnBrk="0" fontAlgn="base" hangingPunct="0">
        <a:spcBef>
          <a:spcPct val="0"/>
        </a:spcBef>
        <a:spcAft>
          <a:spcPct val="0"/>
        </a:spcAft>
        <a:defRPr kumimoji="1" sz="3200" b="1">
          <a:solidFill>
            <a:schemeClr val="tx2"/>
          </a:solidFill>
          <a:latin typeface="Arial" charset="0"/>
        </a:defRPr>
      </a:lvl4pPr>
      <a:lvl5pPr algn="l" rtl="0" eaLnBrk="0" fontAlgn="base" hangingPunct="0">
        <a:spcBef>
          <a:spcPct val="0"/>
        </a:spcBef>
        <a:spcAft>
          <a:spcPct val="0"/>
        </a:spcAft>
        <a:defRPr kumimoji="1" sz="3200" b="1">
          <a:solidFill>
            <a:schemeClr val="tx2"/>
          </a:solidFill>
          <a:latin typeface="Arial" charset="0"/>
        </a:defRPr>
      </a:lvl5pPr>
      <a:lvl6pPr marL="457200" algn="l" rtl="0" eaLnBrk="0" fontAlgn="base" hangingPunct="0">
        <a:spcBef>
          <a:spcPct val="0"/>
        </a:spcBef>
        <a:spcAft>
          <a:spcPct val="0"/>
        </a:spcAft>
        <a:defRPr kumimoji="1" sz="3200" b="1">
          <a:solidFill>
            <a:schemeClr val="tx2"/>
          </a:solidFill>
          <a:latin typeface="Arial" charset="0"/>
        </a:defRPr>
      </a:lvl6pPr>
      <a:lvl7pPr marL="914400" algn="l" rtl="0" eaLnBrk="0" fontAlgn="base" hangingPunct="0">
        <a:spcBef>
          <a:spcPct val="0"/>
        </a:spcBef>
        <a:spcAft>
          <a:spcPct val="0"/>
        </a:spcAft>
        <a:defRPr kumimoji="1" sz="3200" b="1">
          <a:solidFill>
            <a:schemeClr val="tx2"/>
          </a:solidFill>
          <a:latin typeface="Arial" charset="0"/>
        </a:defRPr>
      </a:lvl7pPr>
      <a:lvl8pPr marL="1371600" algn="l" rtl="0" eaLnBrk="0" fontAlgn="base" hangingPunct="0">
        <a:spcBef>
          <a:spcPct val="0"/>
        </a:spcBef>
        <a:spcAft>
          <a:spcPct val="0"/>
        </a:spcAft>
        <a:defRPr kumimoji="1" sz="3200" b="1">
          <a:solidFill>
            <a:schemeClr val="tx2"/>
          </a:solidFill>
          <a:latin typeface="Arial" charset="0"/>
        </a:defRPr>
      </a:lvl8pPr>
      <a:lvl9pPr marL="1828800" algn="l" rtl="0" eaLnBrk="0" fontAlgn="base" hangingPunct="0">
        <a:spcBef>
          <a:spcPct val="0"/>
        </a:spcBef>
        <a:spcAft>
          <a:spcPct val="0"/>
        </a:spcAft>
        <a:defRPr kumimoji="1" sz="3200" b="1">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www.fijor.com/ekonomia-na-wesolo-ii/" TargetMode="External"/><Relationship Id="rId7" Type="http://schemas.openxmlformats.org/officeDocument/2006/relationships/hyperlink" Target="http://www.fijor.com/ekonomia-na-wesolo-vi/" TargetMode="External"/><Relationship Id="rId2" Type="http://schemas.openxmlformats.org/officeDocument/2006/relationships/hyperlink" Target="http://www.fijor.com/ekonomia-na-wesolo-i/" TargetMode="External"/><Relationship Id="rId1" Type="http://schemas.openxmlformats.org/officeDocument/2006/relationships/slideLayout" Target="../slideLayouts/slideLayout2.xml"/><Relationship Id="rId6" Type="http://schemas.openxmlformats.org/officeDocument/2006/relationships/hyperlink" Target="http://www.fijor.com/ekonomia-na-wesolo-v/" TargetMode="External"/><Relationship Id="rId5" Type="http://schemas.openxmlformats.org/officeDocument/2006/relationships/hyperlink" Target="http://www.fijor.com/ekonomia-na-wesolo-iv/" TargetMode="External"/><Relationship Id="rId4" Type="http://schemas.openxmlformats.org/officeDocument/2006/relationships/hyperlink" Target="http://www.fijor.com/ekonomia-na-wesolo-iii/" TargetMode="External"/><Relationship Id="rId9"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19475" y="1916113"/>
            <a:ext cx="5129213" cy="762000"/>
          </a:xfrm>
        </p:spPr>
        <p:txBody>
          <a:bodyPr/>
          <a:lstStyle/>
          <a:p>
            <a:pPr algn="ctr"/>
            <a:r>
              <a:rPr lang="pl-PL" altLang="en-US" sz="4000" smtClean="0">
                <a:latin typeface="Tahoma" pitchFamily="34" charset="0"/>
              </a:rPr>
              <a:t>Wykończyć bogatych</a:t>
            </a:r>
            <a:endParaRPr lang="en-GB" altLang="en-US" sz="4000" smtClean="0">
              <a:latin typeface="Tahoma" pitchFamily="34" charset="0"/>
            </a:endParaRPr>
          </a:p>
        </p:txBody>
      </p:sp>
      <p:sp>
        <p:nvSpPr>
          <p:cNvPr id="3075" name="Rectangle 8"/>
          <p:cNvSpPr>
            <a:spLocks noGrp="1" noChangeArrowheads="1"/>
          </p:cNvSpPr>
          <p:nvPr>
            <p:ph type="subTitle" idx="1"/>
          </p:nvPr>
        </p:nvSpPr>
        <p:spPr>
          <a:xfrm>
            <a:off x="971550" y="3933825"/>
            <a:ext cx="7772400" cy="609600"/>
          </a:xfrm>
        </p:spPr>
        <p:txBody>
          <a:bodyPr/>
          <a:lstStyle/>
          <a:p>
            <a:pPr algn="ctr"/>
            <a:r>
              <a:rPr lang="pl-PL" altLang="en-US" smtClean="0"/>
              <a:t>Patrick Jake O’Rourke</a:t>
            </a:r>
            <a:endParaRPr lang="en-GB" altLang="en-US" smtClean="0"/>
          </a:p>
        </p:txBody>
      </p:sp>
      <p:pic>
        <p:nvPicPr>
          <p:cNvPr id="3076" name="Picture 5" descr="Wykończyć bogaty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25538"/>
            <a:ext cx="26289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12291" name="Rectangle 2"/>
          <p:cNvSpPr>
            <a:spLocks noGrp="1" noChangeArrowheads="1"/>
          </p:cNvSpPr>
          <p:nvPr>
            <p:ph type="title"/>
          </p:nvPr>
        </p:nvSpPr>
        <p:spPr/>
        <p:txBody>
          <a:bodyPr/>
          <a:lstStyle/>
          <a:p>
            <a:endParaRPr lang="pl-PL" altLang="en-US" smtClean="0"/>
          </a:p>
        </p:txBody>
      </p:sp>
      <p:sp>
        <p:nvSpPr>
          <p:cNvPr id="12292" name="Rectangle 3"/>
          <p:cNvSpPr>
            <a:spLocks noGrp="1" noChangeArrowheads="1"/>
          </p:cNvSpPr>
          <p:nvPr>
            <p:ph type="body" idx="1"/>
          </p:nvPr>
        </p:nvSpPr>
        <p:spPr/>
        <p:txBody>
          <a:bodyPr/>
          <a:lstStyle/>
          <a:p>
            <a:pPr>
              <a:lnSpc>
                <a:spcPct val="80000"/>
              </a:lnSpc>
            </a:pPr>
            <a:r>
              <a:rPr lang="pl-PL" altLang="en-US" sz="2800" smtClean="0"/>
              <a:t>To było gdzieś w </a:t>
            </a:r>
            <a:r>
              <a:rPr lang="pl-PL" altLang="en-US" sz="2800" smtClean="0">
                <a:solidFill>
                  <a:schemeClr val="accent1"/>
                </a:solidFill>
              </a:rPr>
              <a:t>latach siedemdziesiątych - ekonomia zmieniała się równie często, jak zmieniało się wówczas seksualnych partnerów</a:t>
            </a:r>
            <a:r>
              <a:rPr lang="pl-PL" altLang="en-US" sz="2800" smtClean="0"/>
              <a:t>. Być może Wielki </a:t>
            </a:r>
            <a:r>
              <a:rPr lang="pl-PL" altLang="en-US" sz="2800" i="1" smtClean="0"/>
              <a:t>Kryzys </a:t>
            </a:r>
            <a:r>
              <a:rPr lang="pl-PL" altLang="en-US" sz="2800" smtClean="0"/>
              <a:t>miał w sobie więcej dramatyzmu niż wydarzenia lat siedemdziesiątych, ale było to jedno wielkie załamanie. Globalizacja nagle rozprzestrzeniła się na pozostałe trzy czwarte świata.  … </a:t>
            </a:r>
            <a:r>
              <a:rPr lang="pl-PL" altLang="en-US" sz="2800" b="1" smtClean="0">
                <a:solidFill>
                  <a:schemeClr val="accent1"/>
                </a:solidFill>
              </a:rPr>
              <a:t>Największymi mocarstwami świata kierowała grupa wyjątkowych ekonomicznych głupków: Nixon, Carter, Mao, Harold Wilson, George Pompidou, Leonid Breżniew.</a:t>
            </a:r>
            <a:r>
              <a:rPr lang="pl-PL" altLang="en-US" sz="2800" smtClean="0"/>
              <a:t> Wielkimi krokami zbliżała się rewolucja w rozwoju elektronicznych mediów, złe pomysły ekonomiczne rozprzestrzeniały się zatem na cały świat z prędkością impulsów nerwowych.</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13315" name="Rectangle 2"/>
          <p:cNvSpPr>
            <a:spLocks noGrp="1" noChangeArrowheads="1"/>
          </p:cNvSpPr>
          <p:nvPr>
            <p:ph type="title"/>
          </p:nvPr>
        </p:nvSpPr>
        <p:spPr>
          <a:xfrm>
            <a:off x="395288" y="0"/>
            <a:ext cx="8486775" cy="1012825"/>
          </a:xfrm>
        </p:spPr>
        <p:txBody>
          <a:bodyPr/>
          <a:lstStyle/>
          <a:p>
            <a:r>
              <a:rPr lang="pl-PL" altLang="en-US" smtClean="0">
                <a:solidFill>
                  <a:schemeClr val="hlink"/>
                </a:solidFill>
              </a:rPr>
              <a:t>„…profesorowie ekonomii również są ekonomicznymi idiotami …”</a:t>
            </a:r>
          </a:p>
        </p:txBody>
      </p:sp>
      <p:sp>
        <p:nvSpPr>
          <p:cNvPr id="13316" name="Rectangle 3"/>
          <p:cNvSpPr>
            <a:spLocks noGrp="1" noChangeArrowheads="1"/>
          </p:cNvSpPr>
          <p:nvPr>
            <p:ph type="body" idx="1"/>
          </p:nvPr>
        </p:nvSpPr>
        <p:spPr/>
        <p:txBody>
          <a:bodyPr/>
          <a:lstStyle/>
          <a:p>
            <a:pPr>
              <a:lnSpc>
                <a:spcPct val="90000"/>
              </a:lnSpc>
            </a:pPr>
            <a:r>
              <a:rPr lang="pl-PL" altLang="en-US" sz="2800" smtClean="0"/>
              <a:t>Na ekonomię zwróciłem uwagę dopiero w latach dziewięćdziesiątych, kiedy od 10 już lat pracowałem jako międzynarodowy korespondent. …</a:t>
            </a:r>
          </a:p>
          <a:p>
            <a:pPr>
              <a:lnSpc>
                <a:spcPct val="90000"/>
              </a:lnSpc>
            </a:pPr>
            <a:r>
              <a:rPr lang="pl-PL" altLang="en-US" sz="2800" smtClean="0"/>
              <a:t>Zdecydowałem więc, że powrócę do moich studenckich podręczników do ekonomii, żeby coś z tego pojąć. </a:t>
            </a:r>
            <a:r>
              <a:rPr lang="pl-PL" altLang="en-US" sz="2800" smtClean="0">
                <a:solidFill>
                  <a:schemeClr val="accent1"/>
                </a:solidFill>
              </a:rPr>
              <a:t>Wówczas ponownie i z nie mniejszą siłą dopadło mnie dawne bitnikowskie uprzedzenie.</a:t>
            </a:r>
            <a:r>
              <a:rPr lang="pl-PL" altLang="en-US" sz="2800" smtClean="0"/>
              <a:t> Tym razem jednak nie dotyczyło ono studentów biznesu, ale autorów podręczników, z których musieli się uczyć. </a:t>
            </a:r>
            <a:r>
              <a:rPr lang="pl-PL" altLang="en-US" sz="2800" smtClean="0">
                <a:solidFill>
                  <a:schemeClr val="accent1"/>
                </a:solidFill>
              </a:rPr>
              <a:t>Wyszło na jaw, że profesorowie ekonomii również są ekonomicznymi idiotami.</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14339" name="Rectangle 2"/>
          <p:cNvSpPr>
            <a:spLocks noGrp="1" noChangeArrowheads="1"/>
          </p:cNvSpPr>
          <p:nvPr>
            <p:ph type="title"/>
          </p:nvPr>
        </p:nvSpPr>
        <p:spPr/>
        <p:txBody>
          <a:bodyPr/>
          <a:lstStyle/>
          <a:p>
            <a:endParaRPr lang="pl-PL" altLang="en-US" smtClean="0"/>
          </a:p>
        </p:txBody>
      </p:sp>
      <p:sp>
        <p:nvSpPr>
          <p:cNvPr id="14340" name="Rectangle 3"/>
          <p:cNvSpPr>
            <a:spLocks noGrp="1" noChangeArrowheads="1"/>
          </p:cNvSpPr>
          <p:nvPr>
            <p:ph type="body" idx="1"/>
          </p:nvPr>
        </p:nvSpPr>
        <p:spPr>
          <a:xfrm>
            <a:off x="179388" y="1196975"/>
            <a:ext cx="8837612" cy="5537200"/>
          </a:xfrm>
        </p:spPr>
        <p:txBody>
          <a:bodyPr/>
          <a:lstStyle/>
          <a:p>
            <a:pPr>
              <a:lnSpc>
                <a:spcPct val="80000"/>
              </a:lnSpc>
            </a:pPr>
            <a:r>
              <a:rPr lang="pl-PL" altLang="en-US" sz="2400" smtClean="0"/>
              <a:t>Możemy doznać szoku, gdy jako dorośli przeglądamy podręczniki do ekonomii (oto dlaczego byliśmy tacy szczęśliwi, kiedy opuszczaliśmy szkołę). Pisane są infantylnie i jednocześnie niezrozumiale - bajeczka dla dzieci napisana stylem kultowego dramatopisarza. Ton podręczników jest pomieszaniem protekcjonalności rzecznika prezydenta i luzactwa Clintona. </a:t>
            </a:r>
            <a:r>
              <a:rPr lang="pl-PL" altLang="en-US" sz="2400" smtClean="0">
                <a:solidFill>
                  <a:schemeClr val="accent1"/>
                </a:solidFill>
              </a:rPr>
              <a:t>Profesorska błyskotliwość jest nudniejsza niż profesorski wykład, potrafi zanudzić na śmierć, aby tylko wykazać profesorską ważność.</a:t>
            </a:r>
            <a:r>
              <a:rPr lang="pl-PL" altLang="en-US" sz="2400" smtClean="0"/>
              <a:t> Żadnego prawa ekonomicznego, nawet równie prostego jak to: „Kiedy czegoś jest więcej, kosztuje mniej", nie można przedstawić bez rozbudowanych wykresów, które następnie tłumaczy się rebusami, pełnymi dziwacznych znaków i symboli. Inaczej w oczach profanów nauki ekonomiczne nie wydawałaby się równie głębokie i tajemnicze, co chemia organiczna. Poza tym, mówiąc </a:t>
            </a:r>
            <a:r>
              <a:rPr lang="pl-PL" altLang="en-US" sz="2400" i="1" smtClean="0"/>
              <a:t>stricte </a:t>
            </a:r>
            <a:r>
              <a:rPr lang="pl-PL" altLang="en-US" sz="2400" smtClean="0"/>
              <a:t>ekonomicznie, cena za owe atrakcje jest, oczywiście, odpowiednia: 49 dol. 95 centów za 15. wydanie podręcznika </a:t>
            </a:r>
            <a:r>
              <a:rPr lang="pl-PL" altLang="en-US" sz="2400" i="1" smtClean="0">
                <a:solidFill>
                  <a:schemeClr val="accent1"/>
                </a:solidFill>
              </a:rPr>
              <a:t>Ekonomia </a:t>
            </a:r>
            <a:r>
              <a:rPr lang="pl-PL" altLang="en-US" sz="2400" smtClean="0">
                <a:solidFill>
                  <a:schemeClr val="accent1"/>
                </a:solidFill>
              </a:rPr>
              <a:t>Paula A. Samuelsona i Williama D. Nordhausa.</a:t>
            </a:r>
          </a:p>
          <a:p>
            <a:pPr>
              <a:lnSpc>
                <a:spcPct val="80000"/>
              </a:lnSpc>
            </a:pPr>
            <a:endParaRPr lang="pl-PL" altLang="en-US" sz="240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15363" name="Rectangle 2"/>
          <p:cNvSpPr>
            <a:spLocks noGrp="1" noChangeArrowheads="1"/>
          </p:cNvSpPr>
          <p:nvPr>
            <p:ph type="title"/>
          </p:nvPr>
        </p:nvSpPr>
        <p:spPr/>
        <p:txBody>
          <a:bodyPr/>
          <a:lstStyle/>
          <a:p>
            <a:endParaRPr lang="pl-PL" altLang="en-US" smtClean="0"/>
          </a:p>
        </p:txBody>
      </p:sp>
      <p:sp>
        <p:nvSpPr>
          <p:cNvPr id="15364" name="Rectangle 3"/>
          <p:cNvSpPr>
            <a:spLocks noGrp="1" noChangeArrowheads="1"/>
          </p:cNvSpPr>
          <p:nvPr>
            <p:ph type="body" idx="1"/>
          </p:nvPr>
        </p:nvSpPr>
        <p:spPr>
          <a:xfrm>
            <a:off x="457200" y="1125538"/>
            <a:ext cx="8559800" cy="5732462"/>
          </a:xfrm>
        </p:spPr>
        <p:txBody>
          <a:bodyPr/>
          <a:lstStyle/>
          <a:p>
            <a:pPr>
              <a:lnSpc>
                <a:spcPct val="80000"/>
              </a:lnSpc>
            </a:pPr>
            <a:r>
              <a:rPr lang="pl-PL" altLang="en-US" sz="2100" b="1" smtClean="0">
                <a:solidFill>
                  <a:schemeClr val="accent1"/>
                </a:solidFill>
              </a:rPr>
              <a:t>Profesor Samuelson, który wcześniejsze wydania pisał sam, okazuje się niemal takim samym głupkiem, jak ja i moi koledzy w latach 60.</a:t>
            </a:r>
            <a:r>
              <a:rPr lang="pl-PL" altLang="en-US" sz="2100" b="1" smtClean="0"/>
              <a:t> </a:t>
            </a:r>
            <a:r>
              <a:rPr lang="pl-PL" altLang="en-US" sz="2100" i="1" smtClean="0"/>
              <a:t>Marks był najbardziej wpływowym i spostrzegawczym ze wszystkich krytyków ekonomii wolnorynkowej ­ </a:t>
            </a:r>
            <a:r>
              <a:rPr lang="pl-PL" altLang="en-US" sz="2100" smtClean="0"/>
              <a:t>czytamy na stronie siódmej. Wpływowym? Zgoda. Niewiele brakowało, żeby doprowadził do III wojny światowej. Ale spostrzegawczy? Samuelson ciągnie dalej: </a:t>
            </a:r>
            <a:r>
              <a:rPr lang="pl-PL" altLang="en-US" sz="2100" i="1" smtClean="0"/>
              <a:t>Marks mylił się w wielu sprawach (...) ale to nie pomniejsza jego statusu ważnego ekonomisty. </a:t>
            </a:r>
            <a:r>
              <a:rPr lang="pl-PL" altLang="en-US" sz="2100" smtClean="0"/>
              <a:t>A co pomniejszyłoby? To, że mylił się w wielu sprawach - czy to, że zrobił dziecko opiekunce do dziecka?</a:t>
            </a:r>
          </a:p>
          <a:p>
            <a:pPr>
              <a:lnSpc>
                <a:spcPct val="80000"/>
              </a:lnSpc>
            </a:pPr>
            <a:r>
              <a:rPr lang="pl-PL" altLang="en-US" sz="2100" smtClean="0"/>
              <a:t>We wstępie do 15. wydania Samuelson mówi: </a:t>
            </a:r>
            <a:r>
              <a:rPr lang="pl-PL" altLang="en-US" sz="2100" i="1" smtClean="0"/>
              <a:t>W reakcyjnych </a:t>
            </a:r>
            <a:r>
              <a:rPr lang="pl-PL" altLang="en-US" sz="2100" smtClean="0"/>
              <a:t>czasach </a:t>
            </a:r>
            <a:r>
              <a:rPr lang="pl-PL" altLang="en-US" sz="2100" i="1" smtClean="0"/>
              <a:t>senatora losepha McCarthy'ego (...) tępiono moją książkę. </a:t>
            </a:r>
            <a:r>
              <a:rPr lang="pl-PL" altLang="en-US" sz="2100" smtClean="0"/>
              <a:t>Mam nadzieją, że tak w istocie było. </a:t>
            </a:r>
            <a:r>
              <a:rPr lang="pl-PL" altLang="en-US" sz="2100" i="1" smtClean="0"/>
              <a:t>Ekonomia </a:t>
            </a:r>
            <a:r>
              <a:rPr lang="pl-PL" altLang="en-US" sz="2100" smtClean="0"/>
              <a:t>roi się od stwierdzeń świadczących, że Samuelson nie godzi się z tak reakcyjną ideą, jaką jest wolny rynek. W rozdziale zatytułowanym </a:t>
            </a:r>
            <a:r>
              <a:rPr lang="pl-PL" altLang="en-US" sz="2100" i="1" smtClean="0"/>
              <a:t>Zastosowania podaży i popytu </a:t>
            </a:r>
            <a:r>
              <a:rPr lang="pl-PL" altLang="en-US" sz="2100" smtClean="0"/>
              <a:t>stwierdza: </a:t>
            </a:r>
            <a:r>
              <a:rPr lang="pl-PL" altLang="en-US" sz="2100" b="1" i="1" smtClean="0"/>
              <a:t>rządowe ograniczenia produkcji upraw nie tylko podwyższają </a:t>
            </a:r>
            <a:r>
              <a:rPr lang="pl-PL" altLang="en-US" sz="2100" b="1" smtClean="0"/>
              <a:t>cenę </a:t>
            </a:r>
            <a:r>
              <a:rPr lang="pl-PL" altLang="en-US" sz="2100" b="1" i="1" smtClean="0"/>
              <a:t>kukurydzy i innych roślin, ale także podwyższają całkowite przychody i zarobki rolników</a:t>
            </a:r>
            <a:r>
              <a:rPr lang="pl-PL" altLang="en-US" sz="2100" i="1" smtClean="0"/>
              <a:t>. </a:t>
            </a:r>
            <a:r>
              <a:rPr lang="pl-PL" altLang="en-US" sz="2100" smtClean="0">
                <a:solidFill>
                  <a:schemeClr val="accent1"/>
                </a:solidFill>
              </a:rPr>
              <a:t>Powiększyć zysk z kukurydzy i nie uprawiać kukurydzy? Oto cudowny biznes, w którym nie kiwając palcem może wzbogacić się każdy.</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16387" name="Rectangle 2"/>
          <p:cNvSpPr>
            <a:spLocks noGrp="1" noChangeArrowheads="1"/>
          </p:cNvSpPr>
          <p:nvPr>
            <p:ph type="title"/>
          </p:nvPr>
        </p:nvSpPr>
        <p:spPr/>
        <p:txBody>
          <a:bodyPr/>
          <a:lstStyle/>
          <a:p>
            <a:endParaRPr lang="pl-PL" altLang="en-US" smtClean="0"/>
          </a:p>
        </p:txBody>
      </p:sp>
      <p:sp>
        <p:nvSpPr>
          <p:cNvPr id="16388" name="Rectangle 3"/>
          <p:cNvSpPr>
            <a:spLocks noGrp="1" noChangeArrowheads="1"/>
          </p:cNvSpPr>
          <p:nvPr>
            <p:ph type="body" idx="1"/>
          </p:nvPr>
        </p:nvSpPr>
        <p:spPr>
          <a:xfrm>
            <a:off x="457200" y="1196975"/>
            <a:ext cx="8559800" cy="5661025"/>
          </a:xfrm>
        </p:spPr>
        <p:txBody>
          <a:bodyPr/>
          <a:lstStyle/>
          <a:p>
            <a:pPr>
              <a:lnSpc>
                <a:spcPct val="80000"/>
              </a:lnSpc>
            </a:pPr>
            <a:r>
              <a:rPr lang="pl-PL" altLang="en-US" sz="2000" smtClean="0">
                <a:solidFill>
                  <a:schemeClr val="accent1"/>
                </a:solidFill>
              </a:rPr>
              <a:t>Po przeczytaniu owej książki wcale się nie uspokoiłem: ludzie stojący na czele funduszy inwestycyjnych mają umysły wypełnione śmieciami ze strychu </a:t>
            </a:r>
            <a:r>
              <a:rPr lang="pl-PL" altLang="en-US" sz="2000" i="1" smtClean="0">
                <a:solidFill>
                  <a:schemeClr val="accent1"/>
                </a:solidFill>
              </a:rPr>
              <a:t>Ekonomii </a:t>
            </a:r>
            <a:r>
              <a:rPr lang="pl-PL" altLang="en-US" sz="2000" smtClean="0">
                <a:solidFill>
                  <a:schemeClr val="accent1"/>
                </a:solidFill>
              </a:rPr>
              <a:t>Paula A. Samuelsona.</a:t>
            </a:r>
          </a:p>
          <a:p>
            <a:pPr>
              <a:lnSpc>
                <a:spcPct val="80000"/>
              </a:lnSpc>
            </a:pPr>
            <a:r>
              <a:rPr lang="pl-PL" altLang="en-US" sz="2000" smtClean="0"/>
              <a:t>Przeglądałem też nowsze książki ekonomiczne; to, co zawierają nie jest już w tak oczywisty sposób niesłuszne, ale to, co głoszą, nic jest bynajmniej bezdyskusyjne. Oto trzy pierwsze zdania z </a:t>
            </a:r>
            <a:r>
              <a:rPr lang="pl-PL" altLang="en-US" sz="2000" i="1" smtClean="0"/>
              <a:t>Macroekonomics </a:t>
            </a:r>
            <a:r>
              <a:rPr lang="pl-PL" altLang="en-US" sz="2000" smtClean="0"/>
              <a:t>(Makroekonomii) Davida C. Colandera (podarował mi ją mój sąsiad, Eric Owen, który uczęszcza na wykłady z ekonomii na Uniwersytecie New Hampshire): </a:t>
            </a:r>
            <a:r>
              <a:rPr lang="pl-PL" altLang="en-US" sz="2000" i="1" smtClean="0">
                <a:solidFill>
                  <a:schemeClr val="accent1"/>
                </a:solidFill>
              </a:rPr>
              <a:t>Kiedy artysta patrzy na świat, widzi kolory. Kiedy muzyk patrzy na świat, słyszy muzykę. Kiedy ekonomista patrzy na </a:t>
            </a:r>
            <a:r>
              <a:rPr lang="pl-PL" altLang="en-US" sz="2000" smtClean="0">
                <a:solidFill>
                  <a:schemeClr val="accent1"/>
                </a:solidFill>
              </a:rPr>
              <a:t>świat, </a:t>
            </a:r>
            <a:r>
              <a:rPr lang="pl-PL" altLang="en-US" sz="2000" i="1" smtClean="0">
                <a:solidFill>
                  <a:schemeClr val="accent1"/>
                </a:solidFill>
              </a:rPr>
              <a:t>widzi symfonię zysków i strat. </a:t>
            </a:r>
            <a:r>
              <a:rPr lang="pl-PL" altLang="en-US" sz="2000" smtClean="0"/>
              <a:t>No nie, niech ktoś zmieni płytę, bardzo proszę...</a:t>
            </a:r>
          </a:p>
          <a:p>
            <a:pPr>
              <a:lnSpc>
                <a:spcPct val="80000"/>
              </a:lnSpc>
            </a:pPr>
            <a:r>
              <a:rPr lang="pl-PL" altLang="en-US" sz="2000" smtClean="0"/>
              <a:t>Podręczniki okazały się do niczego, postanowiłem zatem powrócić się do oryginalnych tekstów; do klasyki myśli ekonomicznej. Ale i dzisiaj, podobnie jak po cichu robiłem to 30 lat temu, muszę przyznać: </a:t>
            </a:r>
            <a:r>
              <a:rPr lang="pl-PL" altLang="en-US" sz="2000" smtClean="0">
                <a:solidFill>
                  <a:schemeClr val="accent1"/>
                </a:solidFill>
              </a:rPr>
              <a:t>nie mam umysłu geniusza. </a:t>
            </a:r>
            <a:r>
              <a:rPr lang="pl-PL" altLang="en-US" sz="2000" i="1" smtClean="0">
                <a:solidFill>
                  <a:schemeClr val="accent1"/>
                </a:solidFill>
              </a:rPr>
              <a:t>Badania nad naturą i przyczynami bogactwa narodów, Kapitał, Teoria Ogólna „Jaktosięnazywa" </a:t>
            </a:r>
            <a:r>
              <a:rPr lang="pl-PL" altLang="en-US" sz="2000" smtClean="0">
                <a:solidFill>
                  <a:schemeClr val="accent1"/>
                </a:solidFill>
              </a:rPr>
              <a:t>wyglądały świetnie i robiły wrażenie na moich półkach, ale usypiały mnie szybciej niż wiadomości ekonomiczne z lat 70.</a:t>
            </a:r>
            <a:r>
              <a:rPr lang="pl-PL" altLang="en-US" sz="2000" smtClean="0"/>
              <a:t> …</a:t>
            </a:r>
          </a:p>
          <a:p>
            <a:pPr>
              <a:lnSpc>
                <a:spcPct val="80000"/>
              </a:lnSpc>
            </a:pPr>
            <a:r>
              <a:rPr lang="pl-PL" altLang="en-US" sz="2000" smtClean="0"/>
              <a:t>Mniej popularne, a wartościowsze książki zakładały, że przeczytałem dzieła podobne do </a:t>
            </a:r>
            <a:r>
              <a:rPr lang="pl-PL" altLang="en-US" sz="2000" i="1" smtClean="0"/>
              <a:t>Ekonomii, </a:t>
            </a:r>
            <a:r>
              <a:rPr lang="pl-PL" altLang="en-US" sz="2000" smtClean="0">
                <a:solidFill>
                  <a:schemeClr val="accent1"/>
                </a:solidFill>
              </a:rPr>
              <a:t>mimo to jednak nie zwariowałem</a:t>
            </a:r>
            <a:r>
              <a:rPr lang="pl-PL" altLang="en-US" sz="2000" smtClean="0"/>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17411" name="Rectangle 2"/>
          <p:cNvSpPr>
            <a:spLocks noGrp="1" noChangeArrowheads="1"/>
          </p:cNvSpPr>
          <p:nvPr>
            <p:ph type="title"/>
          </p:nvPr>
        </p:nvSpPr>
        <p:spPr/>
        <p:txBody>
          <a:bodyPr/>
          <a:lstStyle/>
          <a:p>
            <a:endParaRPr lang="pl-PL" altLang="en-US" smtClean="0"/>
          </a:p>
        </p:txBody>
      </p:sp>
      <p:sp>
        <p:nvSpPr>
          <p:cNvPr id="17412" name="Rectangle 3"/>
          <p:cNvSpPr>
            <a:spLocks noGrp="1" noChangeArrowheads="1"/>
          </p:cNvSpPr>
          <p:nvPr>
            <p:ph type="body" idx="1"/>
          </p:nvPr>
        </p:nvSpPr>
        <p:spPr>
          <a:xfrm>
            <a:off x="457200" y="1196975"/>
            <a:ext cx="8559800" cy="5661025"/>
          </a:xfrm>
        </p:spPr>
        <p:txBody>
          <a:bodyPr/>
          <a:lstStyle/>
          <a:p>
            <a:pPr>
              <a:lnSpc>
                <a:spcPct val="90000"/>
              </a:lnSpc>
            </a:pPr>
            <a:r>
              <a:rPr lang="pl-PL" altLang="en-US" sz="2400" smtClean="0">
                <a:solidFill>
                  <a:schemeClr val="accent1"/>
                </a:solidFill>
              </a:rPr>
              <a:t>Wielu maklerów nigdy nie studiowało, a ci, którzy ukończyli wyższą uczelnię nie przywiązują do tego o żadnej wagi.</a:t>
            </a:r>
            <a:r>
              <a:rPr lang="pl-PL" altLang="en-US" sz="2400" smtClean="0"/>
              <a:t> Zapytałem Dawida [maklera – WK], jakie teorie ekonomiczne wyznają ludzie pracujący na giełdzie. </a:t>
            </a:r>
            <a:r>
              <a:rPr lang="pl-PL" altLang="en-US" sz="2400" smtClean="0">
                <a:solidFill>
                  <a:schemeClr val="accent1"/>
                </a:solidFill>
              </a:rPr>
              <a:t>Czy przynależą do „klasycznej szkoły", która głosi, że siły popytu i podaży same wzajemnie się regulują i nie sposób się im przeciwstawiać, czy należą może do zwolenników teorii Keynesa, który wierzył że programy rządowe mogą stworzyć dobrobyt i dać wszystkim zatrudnienie? A może są monetarystami i sądzą, że cykle ekonomiczne wiążą się z polityką banku centralnego?</a:t>
            </a:r>
          </a:p>
          <a:p>
            <a:pPr>
              <a:lnSpc>
                <a:spcPct val="90000"/>
              </a:lnSpc>
            </a:pPr>
            <a:r>
              <a:rPr lang="pl-PL" altLang="en-US" sz="2400" smtClean="0"/>
              <a:t>- </a:t>
            </a:r>
            <a:r>
              <a:rPr lang="pl-PL" altLang="en-US" sz="2400" smtClean="0">
                <a:solidFill>
                  <a:schemeClr val="accent1"/>
                </a:solidFill>
              </a:rPr>
              <a:t>Moim zdaniem gówno ich to obchodzi</a:t>
            </a:r>
            <a:r>
              <a:rPr lang="pl-PL" altLang="en-US" sz="2400" smtClean="0"/>
              <a:t> – odpowiedział Dawid. </a:t>
            </a:r>
          </a:p>
          <a:p>
            <a:pPr>
              <a:lnSpc>
                <a:spcPct val="90000"/>
              </a:lnSpc>
            </a:pPr>
            <a:endParaRPr lang="pl-PL" altLang="en-US" sz="2400" smtClean="0"/>
          </a:p>
          <a:p>
            <a:pPr lvl="4">
              <a:lnSpc>
                <a:spcPct val="90000"/>
              </a:lnSpc>
            </a:pPr>
            <a:r>
              <a:rPr lang="pl-PL" altLang="en-US" sz="1600" smtClean="0"/>
              <a:t>przykład Roberta Mertona, nagroda Nobla 1997 za ‘metodę wyceny instrumentów pochodnych’</a:t>
            </a:r>
          </a:p>
          <a:p>
            <a:pPr lvl="4">
              <a:lnSpc>
                <a:spcPct val="90000"/>
              </a:lnSpc>
            </a:pPr>
            <a:r>
              <a:rPr lang="pl-PL" altLang="en-US" sz="1600" smtClean="0"/>
              <a:t>doprowadził do ruiny </a:t>
            </a:r>
            <a:r>
              <a:rPr lang="pl-PL" altLang="en-US" sz="1600" i="1" smtClean="0"/>
              <a:t>Long Term Capital Management </a:t>
            </a:r>
            <a:r>
              <a:rPr lang="pl-PL" altLang="en-US" sz="1600" smtClean="0"/>
              <a:t>(LTCM)</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18435" name="Rectangle 2"/>
          <p:cNvSpPr>
            <a:spLocks noGrp="1" noChangeArrowheads="1"/>
          </p:cNvSpPr>
          <p:nvPr>
            <p:ph type="title"/>
          </p:nvPr>
        </p:nvSpPr>
        <p:spPr>
          <a:xfrm>
            <a:off x="585788" y="404813"/>
            <a:ext cx="8558212" cy="536575"/>
          </a:xfrm>
        </p:spPr>
        <p:txBody>
          <a:bodyPr/>
          <a:lstStyle/>
          <a:p>
            <a:r>
              <a:rPr lang="pl-PL" altLang="en-US" sz="2800" smtClean="0"/>
              <a:t>Rozdział 6 Jak z bitnika stałem się studentem ekonomii.</a:t>
            </a:r>
          </a:p>
        </p:txBody>
      </p:sp>
      <p:sp>
        <p:nvSpPr>
          <p:cNvPr id="18436" name="Rectangle 3"/>
          <p:cNvSpPr>
            <a:spLocks noGrp="1" noChangeArrowheads="1"/>
          </p:cNvSpPr>
          <p:nvPr>
            <p:ph type="body" idx="1"/>
          </p:nvPr>
        </p:nvSpPr>
        <p:spPr/>
        <p:txBody>
          <a:bodyPr/>
          <a:lstStyle/>
          <a:p>
            <a:pPr>
              <a:lnSpc>
                <a:spcPct val="90000"/>
              </a:lnSpc>
            </a:pPr>
            <a:r>
              <a:rPr lang="pl-PL" altLang="en-US" sz="2400" smtClean="0"/>
              <a:t>Wróciłem do książek poświęconych teorii ekonomii i podręczników ze studiów, łącznie z koszmarną </a:t>
            </a:r>
            <a:r>
              <a:rPr lang="pl-PL" altLang="en-US" sz="2400" i="1" smtClean="0"/>
              <a:t>Ekonomią </a:t>
            </a:r>
            <a:r>
              <a:rPr lang="pl-PL" altLang="en-US" sz="2400" smtClean="0"/>
              <a:t>Samuelsona. Niestety, i tym razem również... mnie nudziły. I przytłaczały. Nie wiem, czy to ma jakiś sens, ale owo przynudzanie wydało mi się jednak nieco bardziej interesujące, niż kiedyś. W dalszym ciągu niewiele rozumiałem z tego, co czytam, ale teraz dysponowałem większą ilością informacji.</a:t>
            </a:r>
          </a:p>
          <a:p>
            <a:pPr>
              <a:lnSpc>
                <a:spcPct val="90000"/>
              </a:lnSpc>
            </a:pPr>
            <a:r>
              <a:rPr lang="pl-PL" altLang="en-US" sz="2400" smtClean="0">
                <a:solidFill>
                  <a:schemeClr val="accent1"/>
                </a:solidFill>
              </a:rPr>
              <a:t>Czytanie o ekonomii po tym, jak na własne oczy widziało się najrozmaitsze postaci działalności gospodarczej, przypomina czytanie instrukcji składania skomplikowanej zabawki kupionej na Boże Narodzenie, po tym jak już ją złożyliśmy. To i owo samo zaczęło układać mi się w określony wzór, mimo że instrukcja nadal była dla mnie bełkotem, a zabawka bynajmniej nie działała.</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19459" name="Rectangle 2"/>
          <p:cNvSpPr>
            <a:spLocks noGrp="1" noChangeArrowheads="1"/>
          </p:cNvSpPr>
          <p:nvPr>
            <p:ph type="title"/>
          </p:nvPr>
        </p:nvSpPr>
        <p:spPr/>
        <p:txBody>
          <a:bodyPr/>
          <a:lstStyle/>
          <a:p>
            <a:endParaRPr lang="pl-PL" altLang="en-US" smtClean="0"/>
          </a:p>
        </p:txBody>
      </p:sp>
      <p:sp>
        <p:nvSpPr>
          <p:cNvPr id="19460" name="Rectangle 3"/>
          <p:cNvSpPr>
            <a:spLocks noGrp="1" noChangeArrowheads="1"/>
          </p:cNvSpPr>
          <p:nvPr>
            <p:ph type="body" idx="1"/>
          </p:nvPr>
        </p:nvSpPr>
        <p:spPr/>
        <p:txBody>
          <a:bodyPr/>
          <a:lstStyle/>
          <a:p>
            <a:r>
              <a:rPr lang="pl-PL" altLang="en-US" smtClean="0"/>
              <a:t>Nie twierdzę wcale, że rozumiem ekonomię. Zacząłem jednak pojmować, jak jest rozumiana. Oto jak ją na większości uczelni postrzegamy po dwóch semestrach nauki:</a:t>
            </a:r>
          </a:p>
          <a:p>
            <a:pPr>
              <a:buFont typeface="Monotype Sorts" pitchFamily="2" charset="2"/>
              <a:buNone/>
            </a:pPr>
            <a:r>
              <a:rPr lang="pl-PL" altLang="en-US" smtClean="0"/>
              <a:t>I. Jest dużo wykresów; </a:t>
            </a:r>
          </a:p>
          <a:p>
            <a:pPr>
              <a:buFont typeface="Monotype Sorts" pitchFamily="2" charset="2"/>
              <a:buNone/>
            </a:pPr>
            <a:r>
              <a:rPr lang="pl-PL" altLang="en-US" smtClean="0"/>
              <a:t>II. Muszę je zapamiętać;</a:t>
            </a:r>
          </a:p>
          <a:p>
            <a:pPr>
              <a:buFont typeface="Monotype Sorts" pitchFamily="2" charset="2"/>
              <a:buNone/>
            </a:pPr>
            <a:r>
              <a:rPr lang="pl-PL" altLang="en-US" smtClean="0"/>
              <a:t>III. Albo załatwić sobie test z ostatniego roku.</a:t>
            </a:r>
          </a:p>
          <a:p>
            <a:endParaRPr lang="pl-PL" alt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20483" name="Rectangle 2"/>
          <p:cNvSpPr>
            <a:spLocks noGrp="1" noChangeArrowheads="1"/>
          </p:cNvSpPr>
          <p:nvPr>
            <p:ph type="title"/>
          </p:nvPr>
        </p:nvSpPr>
        <p:spPr>
          <a:xfrm>
            <a:off x="395288" y="0"/>
            <a:ext cx="8342312" cy="869950"/>
          </a:xfrm>
        </p:spPr>
        <p:txBody>
          <a:bodyPr/>
          <a:lstStyle/>
          <a:p>
            <a:r>
              <a:rPr lang="pl-PL" altLang="en-US" sz="2800" smtClean="0"/>
              <a:t>A tak widzimy ją po trzech drinkach w większości barów.</a:t>
            </a:r>
          </a:p>
        </p:txBody>
      </p:sp>
      <p:sp>
        <p:nvSpPr>
          <p:cNvPr id="20484" name="Rectangle 3"/>
          <p:cNvSpPr>
            <a:spLocks noGrp="1" noChangeArrowheads="1"/>
          </p:cNvSpPr>
          <p:nvPr>
            <p:ph type="body" idx="1"/>
          </p:nvPr>
        </p:nvSpPr>
        <p:spPr>
          <a:xfrm>
            <a:off x="323850" y="1125538"/>
            <a:ext cx="8820150" cy="5903912"/>
          </a:xfrm>
        </p:spPr>
        <p:txBody>
          <a:bodyPr/>
          <a:lstStyle/>
          <a:p>
            <a:pPr>
              <a:lnSpc>
                <a:spcPct val="80000"/>
              </a:lnSpc>
            </a:pPr>
            <a:r>
              <a:rPr lang="pl-PL" altLang="en-US" sz="2400" smtClean="0"/>
              <a:t>I. Liczba rzeczy na świecie jest ograniczona, a ktoś ciągle odbiera mi moją część;</a:t>
            </a:r>
          </a:p>
          <a:p>
            <a:pPr>
              <a:lnSpc>
                <a:spcPct val="80000"/>
              </a:lnSpc>
            </a:pPr>
            <a:r>
              <a:rPr lang="pl-PL" altLang="en-US" sz="2400" smtClean="0"/>
              <a:t>II. Wynagrodzenie za pracę zawsze jest zbyt małe;</a:t>
            </a:r>
          </a:p>
          <a:p>
            <a:pPr>
              <a:lnSpc>
                <a:spcPct val="80000"/>
              </a:lnSpc>
            </a:pPr>
            <a:r>
              <a:rPr lang="pl-PL" altLang="en-US" sz="2400" smtClean="0"/>
              <a:t>III. Każdy rodzaj biznesu to przestępstwo:</a:t>
            </a:r>
          </a:p>
          <a:p>
            <a:pPr lvl="1">
              <a:lnSpc>
                <a:spcPct val="80000"/>
              </a:lnSpc>
            </a:pPr>
            <a:r>
              <a:rPr lang="pl-PL" altLang="en-US" sz="2000" smtClean="0"/>
              <a:t>A. Sprzedawcy to złodzieje,</a:t>
            </a:r>
          </a:p>
          <a:p>
            <a:pPr lvl="1">
              <a:lnSpc>
                <a:spcPct val="80000"/>
              </a:lnSpc>
            </a:pPr>
            <a:r>
              <a:rPr lang="pl-PL" altLang="en-US" sz="2000" smtClean="0"/>
              <a:t>B. Hurtownicy to alfonsi,</a:t>
            </a:r>
          </a:p>
          <a:p>
            <a:pPr lvl="1">
              <a:lnSpc>
                <a:spcPct val="80000"/>
              </a:lnSpc>
            </a:pPr>
            <a:r>
              <a:rPr lang="pl-PL" altLang="en-US" sz="2000" smtClean="0"/>
              <a:t>C. Producenci to nadzorcy niewolników;</a:t>
            </a:r>
          </a:p>
          <a:p>
            <a:pPr>
              <a:lnSpc>
                <a:spcPct val="80000"/>
              </a:lnSpc>
            </a:pPr>
            <a:r>
              <a:rPr lang="pl-PL" altLang="en-US" sz="2400" smtClean="0"/>
              <a:t>IV. Wszelkie bogactwo jest rezultatem przestępczego spisku pomiędzy:</a:t>
            </a:r>
          </a:p>
          <a:p>
            <a:pPr lvl="1">
              <a:lnSpc>
                <a:spcPct val="80000"/>
              </a:lnSpc>
            </a:pPr>
            <a:r>
              <a:rPr lang="pl-PL" altLang="en-US" sz="2000" smtClean="0"/>
              <a:t>A. Żydami,</a:t>
            </a:r>
          </a:p>
          <a:p>
            <a:pPr lvl="1">
              <a:lnSpc>
                <a:spcPct val="80000"/>
              </a:lnSpc>
            </a:pPr>
            <a:r>
              <a:rPr lang="pl-PL" altLang="en-US" sz="2000" smtClean="0"/>
              <a:t>B. Japończykami,</a:t>
            </a:r>
          </a:p>
          <a:p>
            <a:pPr lvl="1">
              <a:lnSpc>
                <a:spcPct val="80000"/>
              </a:lnSpc>
            </a:pPr>
            <a:r>
              <a:rPr lang="pl-PL" altLang="en-US" sz="2000" smtClean="0"/>
              <a:t>C. Piratami w krawatach z Wall Street.</a:t>
            </a:r>
          </a:p>
          <a:p>
            <a:pPr>
              <a:lnSpc>
                <a:spcPct val="80000"/>
              </a:lnSpc>
            </a:pPr>
            <a:r>
              <a:rPr lang="pl-PL" altLang="en-US" sz="2400" smtClean="0"/>
              <a:t>W podobny sposób pojmują ekonomię socjaliści. Być może, problemy, jakich w XX w. przysporzył socjalizm, mają coś wspólnego z socjalistami, którzy wstępują na drinka, a potem idą do pracy i zarządzają gospodarkami świata. A może są skołowani czytaniem prac zawodowych ekonomistów.</a:t>
            </a:r>
          </a:p>
          <a:p>
            <a:pPr>
              <a:lnSpc>
                <a:spcPct val="80000"/>
              </a:lnSpc>
            </a:pPr>
            <a:endParaRPr lang="pl-PL" altLang="en-US" sz="240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21507" name="Rectangle 2"/>
          <p:cNvSpPr>
            <a:spLocks noGrp="1" noChangeArrowheads="1"/>
          </p:cNvSpPr>
          <p:nvPr>
            <p:ph type="title"/>
          </p:nvPr>
        </p:nvSpPr>
        <p:spPr/>
        <p:txBody>
          <a:bodyPr/>
          <a:lstStyle/>
          <a:p>
            <a:endParaRPr lang="pl-PL" altLang="en-US" smtClean="0"/>
          </a:p>
        </p:txBody>
      </p:sp>
      <p:sp>
        <p:nvSpPr>
          <p:cNvPr id="21508" name="Rectangle 3"/>
          <p:cNvSpPr>
            <a:spLocks noGrp="1" noChangeArrowheads="1"/>
          </p:cNvSpPr>
          <p:nvPr>
            <p:ph type="body" idx="1"/>
          </p:nvPr>
        </p:nvSpPr>
        <p:spPr>
          <a:xfrm>
            <a:off x="457200" y="1196975"/>
            <a:ext cx="8559800" cy="5661025"/>
          </a:xfrm>
        </p:spPr>
        <p:txBody>
          <a:bodyPr/>
          <a:lstStyle/>
          <a:p>
            <a:pPr>
              <a:lnSpc>
                <a:spcPct val="80000"/>
              </a:lnSpc>
            </a:pPr>
            <a:r>
              <a:rPr lang="pl-PL" altLang="en-US" sz="2800" smtClean="0"/>
              <a:t>Ekonomiści uważają, że przedmiotem ich badań są produkcja, dystrybucja i konsumpcja. </a:t>
            </a:r>
            <a:r>
              <a:rPr lang="pl-PL" altLang="en-US" sz="2800" smtClean="0">
                <a:solidFill>
                  <a:schemeClr val="accent1"/>
                </a:solidFill>
              </a:rPr>
              <a:t>Produkcja wymaga jednak rzeczywistych umiejętności, zatem nie mogą jej uczyć profesorowie ekonomii, ponieważ musieliby wiedzieć, jak się do tego zabrać.</a:t>
            </a:r>
            <a:r>
              <a:rPr lang="pl-PL" altLang="en-US" sz="2800" smtClean="0"/>
              <a:t> Konsumpcja natomiast jest nader prywatną sprawą. </a:t>
            </a:r>
            <a:r>
              <a:rPr lang="pl-PL" altLang="en-US" sz="2800" smtClean="0">
                <a:solidFill>
                  <a:schemeClr val="accent1"/>
                </a:solidFill>
              </a:rPr>
              <a:t>Dotyczy wszak papieru toaletowego, prezerwatyw, mrożonej pizzy, którą wyjada się w środku nocy prosto z mikrofalówki, lub papierosów ukrytych w garażu przed żoną, która jest przekonana, że rzuciłeś palenie.</a:t>
            </a:r>
            <a:r>
              <a:rPr lang="pl-PL" altLang="en-US" sz="2800" smtClean="0"/>
              <a:t> Dlatego nauki ekonomiczne </a:t>
            </a:r>
            <a:r>
              <a:rPr lang="pl-PL" altLang="en-US" sz="2800" smtClean="0">
                <a:solidFill>
                  <a:schemeClr val="accent1"/>
                </a:solidFill>
              </a:rPr>
              <a:t>wolą koncentrować się na dystrybucji</a:t>
            </a:r>
            <a:r>
              <a:rPr lang="pl-PL" altLang="en-US" sz="2800" smtClean="0"/>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4099" name="Rectangle 2"/>
          <p:cNvSpPr>
            <a:spLocks noGrp="1" noChangeArrowheads="1"/>
          </p:cNvSpPr>
          <p:nvPr>
            <p:ph type="title"/>
          </p:nvPr>
        </p:nvSpPr>
        <p:spPr/>
        <p:txBody>
          <a:bodyPr/>
          <a:lstStyle/>
          <a:p>
            <a:r>
              <a:rPr lang="pl-PL" altLang="en-US" i="1" smtClean="0"/>
              <a:t>Do moich polskich czytelników:</a:t>
            </a:r>
          </a:p>
        </p:txBody>
      </p:sp>
      <p:sp>
        <p:nvSpPr>
          <p:cNvPr id="4100" name="Rectangle 3"/>
          <p:cNvSpPr>
            <a:spLocks noGrp="1" noChangeArrowheads="1"/>
          </p:cNvSpPr>
          <p:nvPr>
            <p:ph type="body" idx="1"/>
          </p:nvPr>
        </p:nvSpPr>
        <p:spPr/>
        <p:txBody>
          <a:bodyPr/>
          <a:lstStyle/>
          <a:p>
            <a:r>
              <a:rPr lang="pl-PL" altLang="en-US" sz="2800" i="1" smtClean="0"/>
              <a:t>Zawsze pamiętajcie, że najpoważniejsze kłopoty, oprócz tych, których przysparza Wam Zachód, nadciągają ze Wschodu, o ile z Południa nie nadchodzą Turcy.</a:t>
            </a:r>
          </a:p>
          <a:p>
            <a:r>
              <a:rPr lang="pl-PL" altLang="en-US" sz="2800" i="1" smtClean="0"/>
              <a:t>Uciekajcie na Morze!</a:t>
            </a:r>
          </a:p>
          <a:p>
            <a:pPr lvl="3"/>
            <a:r>
              <a:rPr lang="pl-PL" altLang="en-US" sz="1800" i="1" smtClean="0"/>
              <a:t>P.J. 0'Rourke</a:t>
            </a:r>
          </a:p>
          <a:p>
            <a:endParaRPr lang="pl-PL" altLang="en-US" sz="2800" i="1" smtClean="0"/>
          </a:p>
          <a:p>
            <a:endParaRPr lang="pl-PL" altLang="en-US" sz="2800" i="1" smtClean="0"/>
          </a:p>
          <a:p>
            <a:endParaRPr lang="pl-PL" altLang="en-US" sz="2800" i="1" smtClean="0"/>
          </a:p>
          <a:p>
            <a:r>
              <a:rPr lang="pl-PL" altLang="en-US" sz="2800" i="1" smtClean="0"/>
              <a:t>„W takim stanie zidiocenia, aby się rozerwać, skierowałem swą uwagę ku ekonomii politycznej.”</a:t>
            </a:r>
          </a:p>
          <a:p>
            <a:pPr lvl="3"/>
            <a:r>
              <a:rPr lang="pl-PL" altLang="en-US" sz="1800" i="1" smtClean="0"/>
              <a:t>Thomas De Quincey, </a:t>
            </a:r>
            <a:r>
              <a:rPr lang="pl-PL" altLang="en-US" sz="1800" smtClean="0"/>
              <a:t>Wyznania angielskiego opiumisty.</a:t>
            </a:r>
            <a:endParaRPr lang="pl-PL" altLang="en-US" sz="1800" i="1"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22531" name="Rectangle 2"/>
          <p:cNvSpPr>
            <a:spLocks noGrp="1" noChangeArrowheads="1"/>
          </p:cNvSpPr>
          <p:nvPr>
            <p:ph type="title"/>
          </p:nvPr>
        </p:nvSpPr>
        <p:spPr/>
        <p:txBody>
          <a:bodyPr/>
          <a:lstStyle/>
          <a:p>
            <a:endParaRPr lang="pl-PL" altLang="en-US" smtClean="0"/>
          </a:p>
        </p:txBody>
      </p:sp>
      <p:sp>
        <p:nvSpPr>
          <p:cNvPr id="22532" name="Rectangle 3"/>
          <p:cNvSpPr>
            <a:spLocks noGrp="1" noChangeArrowheads="1"/>
          </p:cNvSpPr>
          <p:nvPr>
            <p:ph type="body" idx="1"/>
          </p:nvPr>
        </p:nvSpPr>
        <p:spPr/>
        <p:txBody>
          <a:bodyPr/>
          <a:lstStyle/>
          <a:p>
            <a:pPr>
              <a:lnSpc>
                <a:spcPct val="90000"/>
              </a:lnSpc>
            </a:pPr>
            <a:r>
              <a:rPr lang="pl-PL" altLang="en-US" sz="2400" smtClean="0">
                <a:solidFill>
                  <a:schemeClr val="accent1"/>
                </a:solidFill>
              </a:rPr>
              <a:t>Wydajność ciągle się zmienia a ekonomiści za nią nie nadążają, bo muszą sprawdzać prace studentów i zastanawiać się, czemu równa się Y.</a:t>
            </a:r>
          </a:p>
          <a:p>
            <a:pPr>
              <a:lnSpc>
                <a:spcPct val="90000"/>
              </a:lnSpc>
            </a:pPr>
            <a:r>
              <a:rPr lang="pl-PL" altLang="en-US" sz="2400" smtClean="0"/>
              <a:t>Wiedzą natomiast, że studiowanie ekonomii polega na zgłębianiu dwóch dziedzin, nauki ekonomiczne dzielą się bowiem na mikro- i makroekonomię. </a:t>
            </a:r>
            <a:r>
              <a:rPr lang="pl-PL" altLang="en-US" sz="2400" smtClean="0">
                <a:solidFill>
                  <a:schemeClr val="accent1"/>
                </a:solidFill>
              </a:rPr>
              <a:t>Mikroekonomia zajmuje się zachowaniami indywidualnymi, makroekonomia natomiast bada je jako całość. Oznacza to, że w przypadku mikroekonomii ekonomiści mylą się w indywidualnych przypadkach, a w przypadku makroekonomii mylą się generalnie. Technicznie rzecz biorąc, mikroekonomia dotyczy pieniędzy, których nie mamy, a makroekonomia, tych, których brakuje rządowi. W prawdziwym życiu oba te zjawiska ściśle się zazębiają, stąd powiązałem je z sobą w niniejszej książce.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23555" name="Rectangle 2"/>
          <p:cNvSpPr>
            <a:spLocks noGrp="1" noChangeArrowheads="1"/>
          </p:cNvSpPr>
          <p:nvPr>
            <p:ph type="title"/>
          </p:nvPr>
        </p:nvSpPr>
        <p:spPr/>
        <p:txBody>
          <a:bodyPr/>
          <a:lstStyle/>
          <a:p>
            <a:endParaRPr lang="pl-PL" altLang="en-US" smtClean="0"/>
          </a:p>
        </p:txBody>
      </p:sp>
      <p:sp>
        <p:nvSpPr>
          <p:cNvPr id="23556" name="Rectangle 3"/>
          <p:cNvSpPr>
            <a:spLocks noGrp="1" noChangeArrowheads="1"/>
          </p:cNvSpPr>
          <p:nvPr>
            <p:ph type="body" idx="1"/>
          </p:nvPr>
        </p:nvSpPr>
        <p:spPr>
          <a:xfrm>
            <a:off x="250825" y="1125538"/>
            <a:ext cx="8766175" cy="5732462"/>
          </a:xfrm>
        </p:spPr>
        <p:txBody>
          <a:bodyPr/>
          <a:lstStyle/>
          <a:p>
            <a:pPr>
              <a:lnSpc>
                <a:spcPct val="80000"/>
              </a:lnSpc>
            </a:pPr>
            <a:r>
              <a:rPr lang="pl-PL" altLang="en-US" sz="2400" smtClean="0">
                <a:solidFill>
                  <a:schemeClr val="accent1"/>
                </a:solidFill>
              </a:rPr>
              <a:t>Dwoma dodatkowymi, mało istotnymi terminami ekonomicznymi są popyt i podaż.</a:t>
            </a:r>
            <a:r>
              <a:rPr lang="pl-PL" altLang="en-US" sz="2400" smtClean="0"/>
              <a:t> Pojęcie niedoboru już je wyjaśniło. Mamy bardzo dużo popytu i niezbyt wielką podaż.</a:t>
            </a:r>
          </a:p>
          <a:p>
            <a:pPr>
              <a:lnSpc>
                <a:spcPct val="80000"/>
              </a:lnSpc>
            </a:pPr>
            <a:r>
              <a:rPr lang="pl-PL" altLang="en-US" sz="2400" smtClean="0">
                <a:solidFill>
                  <a:schemeClr val="accent1"/>
                </a:solidFill>
              </a:rPr>
              <a:t>Ekonomiści mierzą popyt i podaż za pomocą krzywych na wykresach. Kiedy krzywa podaży pnie się w górę, krzywa popytu opada. Ale ile w tym prawdy?</a:t>
            </a:r>
            <a:r>
              <a:rPr lang="pl-PL" altLang="en-US" sz="2400" smtClean="0"/>
              <a:t> </a:t>
            </a:r>
            <a:r>
              <a:rPr lang="pl-PL" altLang="en-US" sz="2400" smtClean="0">
                <a:solidFill>
                  <a:schemeClr val="accent1"/>
                </a:solidFill>
              </a:rPr>
              <a:t>Czy kiedy wiem, że w zamrażarce mam mnóstwo </a:t>
            </a:r>
            <a:r>
              <a:rPr lang="pl-PL" altLang="en-US" sz="2400" i="1" smtClean="0">
                <a:solidFill>
                  <a:schemeClr val="accent1"/>
                </a:solidFill>
              </a:rPr>
              <a:t>pizzy, </a:t>
            </a:r>
            <a:r>
              <a:rPr lang="pl-PL" altLang="en-US" sz="2400" smtClean="0">
                <a:solidFill>
                  <a:schemeClr val="accent1"/>
                </a:solidFill>
              </a:rPr>
              <a:t>jestem dzięki temu mniej głodny? Moje doświadczenie z mikrofalówką o drugiej nad ranem mówi mi coś innego.</a:t>
            </a:r>
            <a:r>
              <a:rPr lang="pl-PL" altLang="en-US" sz="2400" smtClean="0"/>
              <a:t> Poza tym czy naprawdę możemy dowiedzieć się, jak bardzo ludzie czegoś pożądają? Dziecko twierdzi, że „bardzo, bardzo, bardzo" chce mieć deskę do snowboardu. Ale czy naprawdę jej chce? Może się zdarzyć, że zjeżdżając z górki trzykrotnie upadnie na tyłek i deska przez następne 20 lat będzie podpierała ścianę garażu. Jeśli zaś chodzi o krzywą podaży, to z pojęcia wydajności wynika, że nie wiemy, jakim kosztem i ile wyprodukują snowboardów.</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24579" name="Rectangle 2"/>
          <p:cNvSpPr>
            <a:spLocks noGrp="1" noChangeArrowheads="1"/>
          </p:cNvSpPr>
          <p:nvPr>
            <p:ph type="title"/>
          </p:nvPr>
        </p:nvSpPr>
        <p:spPr/>
        <p:txBody>
          <a:bodyPr/>
          <a:lstStyle/>
          <a:p>
            <a:endParaRPr lang="pl-PL" altLang="en-US" smtClean="0"/>
          </a:p>
        </p:txBody>
      </p:sp>
      <p:sp>
        <p:nvSpPr>
          <p:cNvPr id="24580" name="Rectangle 3"/>
          <p:cNvSpPr>
            <a:spLocks noGrp="1" noChangeArrowheads="1"/>
          </p:cNvSpPr>
          <p:nvPr>
            <p:ph type="body" idx="1"/>
          </p:nvPr>
        </p:nvSpPr>
        <p:spPr/>
        <p:txBody>
          <a:bodyPr/>
          <a:lstStyle/>
          <a:p>
            <a:r>
              <a:rPr lang="pl-PL" altLang="en-US" sz="3500" smtClean="0"/>
              <a:t>Jak dotąd, przyglądając się podstawowym zasadom ekonomii, dowiedzieliśmy się, że towarów jest za mało. Wiemy o tym. </a:t>
            </a:r>
            <a:r>
              <a:rPr lang="pl-PL" altLang="en-US" sz="3500" smtClean="0">
                <a:solidFill>
                  <a:schemeClr val="accent1"/>
                </a:solidFill>
              </a:rPr>
              <a:t>Na szczęście mniej podstawowe zasady ekonomii są bardziej interesujące.</a:t>
            </a:r>
          </a:p>
          <a:p>
            <a:endParaRPr lang="pl-PL" alt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25603" name="Rectangle 2"/>
          <p:cNvSpPr>
            <a:spLocks noGrp="1" noChangeArrowheads="1"/>
          </p:cNvSpPr>
          <p:nvPr>
            <p:ph type="title"/>
          </p:nvPr>
        </p:nvSpPr>
        <p:spPr>
          <a:xfrm>
            <a:off x="406400" y="228600"/>
            <a:ext cx="8558213" cy="536575"/>
          </a:xfrm>
        </p:spPr>
        <p:txBody>
          <a:bodyPr/>
          <a:lstStyle/>
          <a:p>
            <a:r>
              <a:rPr lang="pl-PL" altLang="en-US" sz="2800" smtClean="0"/>
              <a:t>10 MNIEJ PODSTAWOWYCH ZASAD EKONOMII</a:t>
            </a:r>
          </a:p>
        </p:txBody>
      </p:sp>
      <p:sp>
        <p:nvSpPr>
          <p:cNvPr id="87043" name="Rectangle 3"/>
          <p:cNvSpPr>
            <a:spLocks noGrp="1" noChangeArrowheads="1"/>
          </p:cNvSpPr>
          <p:nvPr>
            <p:ph type="body" idx="1"/>
          </p:nvPr>
        </p:nvSpPr>
        <p:spPr>
          <a:xfrm>
            <a:off x="457200" y="1196975"/>
            <a:ext cx="8559800" cy="5400675"/>
          </a:xfrm>
        </p:spPr>
        <p:txBody>
          <a:bodyPr/>
          <a:lstStyle/>
          <a:p>
            <a:pPr marL="514350" indent="-514350">
              <a:lnSpc>
                <a:spcPct val="90000"/>
              </a:lnSpc>
              <a:buFont typeface="Arial" charset="0"/>
              <a:buAutoNum type="arabicPeriod"/>
            </a:pPr>
            <a:r>
              <a:rPr lang="pl-PL" altLang="en-US" sz="2800" b="1" smtClean="0"/>
              <a:t>Rynek się nigdy nie myli</a:t>
            </a:r>
            <a:endParaRPr lang="pl-PL" altLang="en-US" sz="2800" smtClean="0"/>
          </a:p>
          <a:p>
            <a:pPr marL="514350" indent="-514350">
              <a:lnSpc>
                <a:spcPct val="90000"/>
              </a:lnSpc>
              <a:buFont typeface="Arial" charset="0"/>
              <a:buAutoNum type="arabicPeriod"/>
            </a:pPr>
            <a:r>
              <a:rPr lang="pl-PL" altLang="en-US" sz="2800" b="1" smtClean="0"/>
              <a:t>Możesz zdechnąć, a rzeczy wciąż kosztują, ile kosztują</a:t>
            </a:r>
            <a:endParaRPr lang="pl-PL" altLang="en-US" sz="2800" smtClean="0"/>
          </a:p>
          <a:p>
            <a:pPr marL="514350" indent="-514350">
              <a:lnSpc>
                <a:spcPct val="90000"/>
              </a:lnSpc>
              <a:buFont typeface="Arial" charset="0"/>
              <a:buAutoNum type="arabicPeriod"/>
            </a:pPr>
            <a:r>
              <a:rPr lang="pl-PL" altLang="en-US" sz="2800" b="1" smtClean="0"/>
              <a:t>Nie ma niczego za darmo</a:t>
            </a:r>
            <a:endParaRPr lang="pl-PL" altLang="en-US" sz="2800" smtClean="0"/>
          </a:p>
          <a:p>
            <a:pPr marL="514350" indent="-514350">
              <a:lnSpc>
                <a:spcPct val="90000"/>
              </a:lnSpc>
              <a:buFont typeface="Arial" charset="0"/>
              <a:buAutoNum type="arabicPeriod"/>
            </a:pPr>
            <a:r>
              <a:rPr lang="pl-PL" altLang="en-US" sz="2800" b="1" smtClean="0"/>
              <a:t>Nie możesz mieć wszystkiego</a:t>
            </a:r>
            <a:endParaRPr lang="pl-PL" altLang="en-US" sz="2800" smtClean="0"/>
          </a:p>
          <a:p>
            <a:pPr marL="514350" indent="-514350">
              <a:lnSpc>
                <a:spcPct val="90000"/>
              </a:lnSpc>
              <a:buFont typeface="Arial" charset="0"/>
              <a:buAutoNum type="arabicPeriod"/>
            </a:pPr>
            <a:r>
              <a:rPr lang="pl-PL" altLang="en-US" sz="2800" b="1" smtClean="0"/>
              <a:t>Zniszczyłeś? Zapłacisz</a:t>
            </a:r>
            <a:endParaRPr lang="pl-PL" altLang="en-US" sz="2800" smtClean="0"/>
          </a:p>
          <a:p>
            <a:pPr marL="514350" indent="-514350">
              <a:lnSpc>
                <a:spcPct val="90000"/>
              </a:lnSpc>
              <a:buFont typeface="Arial" charset="0"/>
              <a:buAutoNum type="arabicPeriod"/>
            </a:pPr>
            <a:r>
              <a:rPr lang="pl-PL" altLang="en-US" sz="2800" b="1" smtClean="0"/>
              <a:t>Dobre jest wrogiem lepszego</a:t>
            </a:r>
            <a:endParaRPr lang="pl-PL" altLang="en-US" sz="2800" smtClean="0"/>
          </a:p>
          <a:p>
            <a:pPr marL="514350" indent="-514350">
              <a:lnSpc>
                <a:spcPct val="90000"/>
              </a:lnSpc>
              <a:buFont typeface="Arial" charset="0"/>
              <a:buAutoNum type="arabicPeriod"/>
            </a:pPr>
            <a:r>
              <a:rPr lang="pl-PL" altLang="en-US" sz="2800" b="1" smtClean="0"/>
              <a:t>Co było, nie wraca</a:t>
            </a:r>
            <a:endParaRPr lang="pl-PL" altLang="en-US" sz="2800" smtClean="0"/>
          </a:p>
          <a:p>
            <a:pPr marL="514350" indent="-514350">
              <a:lnSpc>
                <a:spcPct val="90000"/>
              </a:lnSpc>
              <a:buFont typeface="Arial" charset="0"/>
              <a:buAutoNum type="arabicPeriod"/>
            </a:pPr>
            <a:r>
              <a:rPr lang="pl-PL" altLang="en-US" sz="2800" b="1" smtClean="0"/>
              <a:t>Stwórz coś, a ktoś się po to zgłosi</a:t>
            </a:r>
            <a:endParaRPr lang="pl-PL" altLang="en-US" sz="2800" smtClean="0"/>
          </a:p>
          <a:p>
            <a:pPr marL="514350" indent="-514350">
              <a:lnSpc>
                <a:spcPct val="90000"/>
              </a:lnSpc>
              <a:buFont typeface="Arial" charset="0"/>
              <a:buAutoNum type="arabicPeriod"/>
            </a:pPr>
            <a:r>
              <a:rPr lang="pl-PL" altLang="en-US" sz="2800" b="1" smtClean="0"/>
              <a:t>Każdy otrzymuje zapłatę</a:t>
            </a:r>
            <a:endParaRPr lang="pl-PL" altLang="en-US" sz="2800" smtClean="0"/>
          </a:p>
          <a:p>
            <a:pPr marL="514350" indent="-514350">
              <a:lnSpc>
                <a:spcPct val="90000"/>
              </a:lnSpc>
              <a:buFont typeface="Arial" charset="0"/>
              <a:buAutoNum type="arabicPeriod"/>
            </a:pPr>
            <a:r>
              <a:rPr lang="pl-PL" altLang="en-US" sz="2800" b="1" smtClean="0"/>
              <a:t>Wszyscy jesteśmy ekspertami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left)">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wipe(left)">
                                      <p:cBhvr>
                                        <p:cTn id="17" dur="500"/>
                                        <p:tgtEl>
                                          <p:spTgt spid="8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wipe(left)">
                                      <p:cBhvr>
                                        <p:cTn id="22" dur="500"/>
                                        <p:tgtEl>
                                          <p:spTgt spid="87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Effect transition="in" filter="wipe(left)">
                                      <p:cBhvr>
                                        <p:cTn id="27" dur="500"/>
                                        <p:tgtEl>
                                          <p:spTgt spid="87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7043">
                                            <p:txEl>
                                              <p:pRg st="5" end="5"/>
                                            </p:txEl>
                                          </p:spTgt>
                                        </p:tgtEl>
                                        <p:attrNameLst>
                                          <p:attrName>style.visibility</p:attrName>
                                        </p:attrNameLst>
                                      </p:cBhvr>
                                      <p:to>
                                        <p:strVal val="visible"/>
                                      </p:to>
                                    </p:set>
                                    <p:animEffect transition="in" filter="wipe(left)">
                                      <p:cBhvr>
                                        <p:cTn id="32" dur="500"/>
                                        <p:tgtEl>
                                          <p:spTgt spid="87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7043">
                                            <p:txEl>
                                              <p:pRg st="6" end="6"/>
                                            </p:txEl>
                                          </p:spTgt>
                                        </p:tgtEl>
                                        <p:attrNameLst>
                                          <p:attrName>style.visibility</p:attrName>
                                        </p:attrNameLst>
                                      </p:cBhvr>
                                      <p:to>
                                        <p:strVal val="visible"/>
                                      </p:to>
                                    </p:set>
                                    <p:animEffect transition="in" filter="wipe(left)">
                                      <p:cBhvr>
                                        <p:cTn id="37" dur="500"/>
                                        <p:tgtEl>
                                          <p:spTgt spid="870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7043">
                                            <p:txEl>
                                              <p:pRg st="7" end="7"/>
                                            </p:txEl>
                                          </p:spTgt>
                                        </p:tgtEl>
                                        <p:attrNameLst>
                                          <p:attrName>style.visibility</p:attrName>
                                        </p:attrNameLst>
                                      </p:cBhvr>
                                      <p:to>
                                        <p:strVal val="visible"/>
                                      </p:to>
                                    </p:set>
                                    <p:animEffect transition="in" filter="wipe(left)">
                                      <p:cBhvr>
                                        <p:cTn id="42" dur="500"/>
                                        <p:tgtEl>
                                          <p:spTgt spid="870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7043">
                                            <p:txEl>
                                              <p:pRg st="8" end="8"/>
                                            </p:txEl>
                                          </p:spTgt>
                                        </p:tgtEl>
                                        <p:attrNameLst>
                                          <p:attrName>style.visibility</p:attrName>
                                        </p:attrNameLst>
                                      </p:cBhvr>
                                      <p:to>
                                        <p:strVal val="visible"/>
                                      </p:to>
                                    </p:set>
                                    <p:animEffect transition="in" filter="wipe(left)">
                                      <p:cBhvr>
                                        <p:cTn id="47" dur="500"/>
                                        <p:tgtEl>
                                          <p:spTgt spid="8704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7043">
                                            <p:txEl>
                                              <p:pRg st="9" end="9"/>
                                            </p:txEl>
                                          </p:spTgt>
                                        </p:tgtEl>
                                        <p:attrNameLst>
                                          <p:attrName>style.visibility</p:attrName>
                                        </p:attrNameLst>
                                      </p:cBhvr>
                                      <p:to>
                                        <p:strVal val="visible"/>
                                      </p:to>
                                    </p:set>
                                    <p:animEffect transition="in" filter="wipe(left)">
                                      <p:cBhvr>
                                        <p:cTn id="52" dur="500"/>
                                        <p:tgtEl>
                                          <p:spTgt spid="870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26627" name="Rectangle 2"/>
          <p:cNvSpPr>
            <a:spLocks noGrp="1" noChangeArrowheads="1"/>
          </p:cNvSpPr>
          <p:nvPr>
            <p:ph type="title"/>
          </p:nvPr>
        </p:nvSpPr>
        <p:spPr/>
        <p:txBody>
          <a:bodyPr/>
          <a:lstStyle/>
          <a:p>
            <a:endParaRPr lang="pl-PL" altLang="en-US" smtClean="0"/>
          </a:p>
        </p:txBody>
      </p:sp>
      <p:sp>
        <p:nvSpPr>
          <p:cNvPr id="26628" name="Rectangle 3"/>
          <p:cNvSpPr>
            <a:spLocks noGrp="1" noChangeArrowheads="1"/>
          </p:cNvSpPr>
          <p:nvPr>
            <p:ph type="body" idx="1"/>
          </p:nvPr>
        </p:nvSpPr>
        <p:spPr/>
        <p:txBody>
          <a:bodyPr/>
          <a:lstStyle/>
          <a:p>
            <a:pPr>
              <a:lnSpc>
                <a:spcPct val="80000"/>
              </a:lnSpc>
            </a:pPr>
            <a:r>
              <a:rPr lang="pl-PL" altLang="en-US" sz="2400" smtClean="0"/>
              <a:t>W </a:t>
            </a:r>
            <a:r>
              <a:rPr lang="pl-PL" altLang="en-US" sz="2400" i="1" smtClean="0"/>
              <a:t>New Idea </a:t>
            </a:r>
            <a:r>
              <a:rPr lang="pl-PL" altLang="en-US" sz="2400" smtClean="0"/>
              <a:t>Buchholz cytuje Alfreda Marshalla, wybitnego ekonomistę (i matematyka) końca XIX wieku:</a:t>
            </a:r>
            <a:endParaRPr lang="pl-PL" altLang="en-US" sz="2400" i="1" smtClean="0"/>
          </a:p>
          <a:p>
            <a:pPr>
              <a:lnSpc>
                <a:spcPct val="80000"/>
              </a:lnSpc>
            </a:pPr>
            <a:r>
              <a:rPr lang="pl-PL" altLang="en-US" sz="2400" i="1" smtClean="0"/>
              <a:t>1. Posłuż się matematyką jako skrótem raczej, nie zaś podstawo­wym narzędziem badań. 2. Korzystaj z niej, aż rozwiążesz problem. 3. Wyniki przetłumacz na angielski. 4. Zilustruj je przykładami, które </a:t>
            </a:r>
            <a:r>
              <a:rPr lang="pl-PL" altLang="en-US" sz="2400" smtClean="0"/>
              <a:t>mają istotne </a:t>
            </a:r>
            <a:r>
              <a:rPr lang="pl-PL" altLang="en-US" sz="2400" i="1" smtClean="0"/>
              <a:t>znaczenie w prawdziwym życiu. 5. Spal obliczenia.</a:t>
            </a:r>
            <a:endParaRPr lang="pl-PL" altLang="en-US" sz="2400" smtClean="0"/>
          </a:p>
          <a:p>
            <a:pPr>
              <a:lnSpc>
                <a:spcPct val="80000"/>
              </a:lnSpc>
            </a:pPr>
            <a:r>
              <a:rPr lang="pl-PL" altLang="en-US" sz="2400" smtClean="0">
                <a:solidFill>
                  <a:schemeClr val="accent1"/>
                </a:solidFill>
              </a:rPr>
              <a:t>Aby zrozumieć ekonomię, nie musimy znać matematyki, ponieważ jej dziedziną nie są abstrakcyjne reguły, lecz kuchenki mikrofalowe, krowy produkujące haubice, silniki parowe, dzierganie skarpet, wytwarzanie snowboardowych desek, pułapek na myszy i Courtney Love już na stałe koncertująca tylko i wyłącznie w Japonii.</a:t>
            </a:r>
            <a:r>
              <a:rPr lang="pl-PL" altLang="en-US" sz="2400" smtClean="0"/>
              <a:t> To zaś odsyła nas do kolejnego ekonomicznego odstępstwa od zdrowego rozsądku - rzeczy, która wymaga od nas codziennego posługiwania się wszelkiego rodzaju matematyką, czyli pieniędzy.</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27651" name="Rectangle 2"/>
          <p:cNvSpPr>
            <a:spLocks noGrp="1" noChangeArrowheads="1"/>
          </p:cNvSpPr>
          <p:nvPr>
            <p:ph type="title"/>
          </p:nvPr>
        </p:nvSpPr>
        <p:spPr/>
        <p:txBody>
          <a:bodyPr/>
          <a:lstStyle/>
          <a:p>
            <a:endParaRPr lang="pl-PL" altLang="en-US" smtClean="0"/>
          </a:p>
        </p:txBody>
      </p:sp>
      <p:sp>
        <p:nvSpPr>
          <p:cNvPr id="27652" name="Rectangle 3"/>
          <p:cNvSpPr>
            <a:spLocks noGrp="1" noChangeArrowheads="1"/>
          </p:cNvSpPr>
          <p:nvPr>
            <p:ph type="body" idx="1"/>
          </p:nvPr>
        </p:nvSpPr>
        <p:spPr>
          <a:xfrm>
            <a:off x="179388" y="1196975"/>
            <a:ext cx="7056437" cy="5537200"/>
          </a:xfrm>
        </p:spPr>
        <p:txBody>
          <a:bodyPr/>
          <a:lstStyle/>
          <a:p>
            <a:pPr>
              <a:lnSpc>
                <a:spcPct val="80000"/>
              </a:lnSpc>
            </a:pPr>
            <a:r>
              <a:rPr lang="pl-PL" altLang="en-US" sz="2400" smtClean="0"/>
              <a:t>Dlaczego ten upaprany, brudny, pognieciony, przeładowany niepotrzebną ornamentyką kawałek papieru z portretem wątpliwej reputacji prezydenta wart jest 50 dolarów, a czysta, delikatna, biała i starannie złożona chusteczka tak mało, że nadaje się tylko do wycierania nosa? Co to właściwie jest „dolar"? Dlaczego wolę mieć stary i brudny banknot o nominale 50$, a nie nową i ładną jednodolarówkę? Do innych rzeczy, np. małych piesków, to się wszak nie odnosi.</a:t>
            </a:r>
          </a:p>
          <a:p>
            <a:pPr>
              <a:lnSpc>
                <a:spcPct val="80000"/>
              </a:lnSpc>
            </a:pPr>
            <a:r>
              <a:rPr lang="pl-PL" altLang="en-US" sz="2400" smtClean="0"/>
              <a:t>Pieniądze jednak nie są szczeniakami, nie są niczym konkretnym. Pieniądze są ogólnym symbolem rzeczy, tego, jak bardzo czegoś pragniesz, i tego, ile rzeczy pozyskasz. Pieniądze to matematyczny skrót określający wartość.</a:t>
            </a:r>
          </a:p>
        </p:txBody>
      </p:sp>
      <p:pic>
        <p:nvPicPr>
          <p:cNvPr id="27653" name="Picture 6" descr="http://www.albertus.pl/pliki/sklep/2/15_52115000153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484313"/>
            <a:ext cx="19050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ytuł 1"/>
          <p:cNvSpPr>
            <a:spLocks noGrp="1"/>
          </p:cNvSpPr>
          <p:nvPr>
            <p:ph type="title"/>
          </p:nvPr>
        </p:nvSpPr>
        <p:spPr/>
        <p:txBody>
          <a:bodyPr/>
          <a:lstStyle/>
          <a:p>
            <a:endParaRPr lang="pl-PL" altLang="en-US" smtClean="0"/>
          </a:p>
        </p:txBody>
      </p:sp>
      <p:sp>
        <p:nvSpPr>
          <p:cNvPr id="28675" name="Symbol zastępczy zawartości 2"/>
          <p:cNvSpPr>
            <a:spLocks noGrp="1"/>
          </p:cNvSpPr>
          <p:nvPr>
            <p:ph idx="1"/>
          </p:nvPr>
        </p:nvSpPr>
        <p:spPr/>
        <p:txBody>
          <a:bodyPr/>
          <a:lstStyle/>
          <a:p>
            <a:pPr>
              <a:lnSpc>
                <a:spcPct val="80000"/>
              </a:lnSpc>
            </a:pPr>
            <a:r>
              <a:rPr lang="pl-PL" altLang="en-US" sz="2800" smtClean="0"/>
              <a:t>W przypadku pieniędzy za naruszaniem zdrowego rozsądku kryje się także i to, że nie musimy używać jako waluty rzeczywistych towarów. Możemy posłużyć się kawałkiem papieru, który stanowi obietnicę ich dostarczenia. Nazywa się to </a:t>
            </a:r>
            <a:r>
              <a:rPr lang="pl-PL" altLang="en-US" sz="2800" i="1" smtClean="0"/>
              <a:t>fiduciary money, </a:t>
            </a:r>
            <a:r>
              <a:rPr lang="pl-PL" altLang="en-US" sz="2800" smtClean="0"/>
              <a:t>od łacińskiego słowa </a:t>
            </a:r>
            <a:r>
              <a:rPr lang="pl-PL" altLang="en-US" sz="2800" i="1" smtClean="0"/>
              <a:t>fiducia, </a:t>
            </a:r>
            <a:r>
              <a:rPr lang="pl-PL" altLang="en-US" sz="2800" smtClean="0"/>
              <a:t>czyli zaufanie.</a:t>
            </a:r>
          </a:p>
          <a:p>
            <a:pPr>
              <a:lnSpc>
                <a:spcPct val="80000"/>
              </a:lnSpc>
            </a:pPr>
            <a:r>
              <a:rPr lang="pl-PL" altLang="en-US" sz="2800" smtClean="0"/>
              <a:t>W Europie początki pieniędzy papierowych sięgają XIII w. i wywodzą się z prywatnie wystawianych weksli, którymi posługiwali się włoscy kupcy, oraz z kwitów depozytowych wydawanych przez złotników, którym powierzano na przechowanie monety. Do dziś, gdy wymieniamy czeki podróżne na gotówkę, posługujemy się tym właśnie rozwiązaniem.</a:t>
            </a:r>
          </a:p>
          <a:p>
            <a:endParaRPr lang="pl-PL" altLang="en-US" sz="2800" smtClean="0"/>
          </a:p>
        </p:txBody>
      </p:sp>
      <p:sp>
        <p:nvSpPr>
          <p:cNvPr id="4" name="Symbol zastępczy daty 3"/>
          <p:cNvSpPr>
            <a:spLocks noGrp="1"/>
          </p:cNvSpPr>
          <p:nvPr>
            <p:ph type="dt" sz="quarter" idx="10"/>
          </p:nvPr>
        </p:nvSpPr>
        <p:spPr/>
        <p:txBody>
          <a:bodyPr/>
          <a:lstStyle/>
          <a:p>
            <a:pPr>
              <a:defRPr/>
            </a:pPr>
            <a:r>
              <a:rPr lang="pl-PL"/>
              <a:t>Witold Kwaśnicki, INE, UWr</a:t>
            </a: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29699" name="Rectangle 2"/>
          <p:cNvSpPr>
            <a:spLocks noGrp="1" noChangeArrowheads="1"/>
          </p:cNvSpPr>
          <p:nvPr>
            <p:ph type="title"/>
          </p:nvPr>
        </p:nvSpPr>
        <p:spPr/>
        <p:txBody>
          <a:bodyPr/>
          <a:lstStyle/>
          <a:p>
            <a:endParaRPr lang="pl-PL" altLang="en-US" smtClean="0"/>
          </a:p>
        </p:txBody>
      </p:sp>
      <p:sp>
        <p:nvSpPr>
          <p:cNvPr id="29700" name="Rectangle 3"/>
          <p:cNvSpPr>
            <a:spLocks noGrp="1" noChangeArrowheads="1"/>
          </p:cNvSpPr>
          <p:nvPr>
            <p:ph type="body" idx="1"/>
          </p:nvPr>
        </p:nvSpPr>
        <p:spPr>
          <a:xfrm>
            <a:off x="214313" y="1143000"/>
            <a:ext cx="8802687" cy="5591175"/>
          </a:xfrm>
        </p:spPr>
        <p:txBody>
          <a:bodyPr/>
          <a:lstStyle/>
          <a:p>
            <a:pPr>
              <a:lnSpc>
                <a:spcPct val="80000"/>
              </a:lnSpc>
            </a:pPr>
            <a:r>
              <a:rPr lang="pl-PL" altLang="en-US" sz="2400" smtClean="0"/>
              <a:t>Łatwo domyślić się, że pierwsze publiczne </a:t>
            </a:r>
            <a:r>
              <a:rPr lang="pl-PL" altLang="en-US" sz="2400" i="1" smtClean="0"/>
              <a:t>fiduciary money </a:t>
            </a:r>
            <a:r>
              <a:rPr lang="pl-PL" altLang="en-US" sz="2400" smtClean="0"/>
              <a:t>wydrukowano w Szwecji. Szwedzkie pieniądze towarowe miały niegdyś postać miedzianych talerzy. Stąd </a:t>
            </a:r>
            <a:r>
              <a:rPr lang="pl-PL" altLang="en-US" sz="2400" i="1" smtClean="0"/>
              <a:t>duża f</a:t>
            </a:r>
            <a:r>
              <a:rPr lang="pl-PL" altLang="en-US" sz="2400" smtClean="0"/>
              <a:t>ortuna w Szwecji była naprawdę duża. W 1656 r. Stockholm Banco zapoczątkował emisję wygodniejszych w użyciu pieniędzy papierowych. Bank wyemitował ich nazbyt dużo i rząd zbankrutował. Dziś rząd szwedzki jest bankrutem dokładnie z tego samego powodu. </a:t>
            </a:r>
            <a:r>
              <a:rPr lang="pl-PL" altLang="en-US" sz="1600" smtClean="0">
                <a:solidFill>
                  <a:srgbClr val="FF0000"/>
                </a:solidFill>
              </a:rPr>
              <a:t>(emisja od 1661? – WK)</a:t>
            </a:r>
          </a:p>
          <a:p>
            <a:pPr>
              <a:lnSpc>
                <a:spcPct val="80000"/>
              </a:lnSpc>
            </a:pPr>
            <a:r>
              <a:rPr lang="pl-PL" altLang="en-US" sz="2400" smtClean="0"/>
              <a:t>W 1716 r. Szkot John Law pomógł francuskiemu rządowi otworzyć Bank Royale, emitując banknoty, których wartość gwarantowała cena francuskich ziem na zachód od rzeki Missisipi. Banque Royale wypuścił ich za dużo i rząd francuski upadł z tego samego powodu, dla którego podupada i dziś. Tymczasem John Law otrzymał tytuł diuka d'Arkansas. Ironia historii, zważywszy na bankowe skandale, które miały wydarzyć się tam w dalekiej przyszłości. ­[Aluzja do skandali związanych z zakupem nieruchomości przez Billa Clintona, gubernatora Arkansas i późniejszego prezydenta, w które zamieszane były też banki (przyp. tłum.).]</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30723" name="Rectangle 2"/>
          <p:cNvSpPr>
            <a:spLocks noGrp="1" noChangeArrowheads="1"/>
          </p:cNvSpPr>
          <p:nvPr>
            <p:ph type="title"/>
          </p:nvPr>
        </p:nvSpPr>
        <p:spPr/>
        <p:txBody>
          <a:bodyPr/>
          <a:lstStyle/>
          <a:p>
            <a:endParaRPr lang="pl-PL" altLang="en-US" smtClean="0"/>
          </a:p>
        </p:txBody>
      </p:sp>
      <p:sp>
        <p:nvSpPr>
          <p:cNvPr id="30724" name="Rectangle 3"/>
          <p:cNvSpPr>
            <a:spLocks noGrp="1" noChangeArrowheads="1"/>
          </p:cNvSpPr>
          <p:nvPr>
            <p:ph type="body" idx="1"/>
          </p:nvPr>
        </p:nvSpPr>
        <p:spPr/>
        <p:txBody>
          <a:bodyPr/>
          <a:lstStyle/>
          <a:p>
            <a:pPr>
              <a:lnSpc>
                <a:spcPct val="90000"/>
              </a:lnSpc>
            </a:pPr>
            <a:r>
              <a:rPr lang="pl-PL" altLang="en-US" sz="2800" smtClean="0"/>
              <a:t>Tak więc jeśli rząd może kłamać na temat zapasów i ilości danego towaru, na którym opiera się dana waluta - tak jak uczyniły Stockholm Banco, Banque Royale, i Kongres Kontynentalny - </a:t>
            </a:r>
            <a:r>
              <a:rPr lang="pl-PL" altLang="en-US" sz="2800" smtClean="0">
                <a:solidFill>
                  <a:srgbClr val="FF0000"/>
                </a:solidFill>
              </a:rPr>
              <a:t>dlaczego nie miałby kłamać dosłownie we wszystkim</a:t>
            </a:r>
            <a:r>
              <a:rPr lang="pl-PL" altLang="en-US" sz="2800" smtClean="0"/>
              <a:t>? Zamiast tworzenia praw stanowiących, że jeden dolar równa się X ilości złota, dlaczego nie ustanowić prawa mówiącego, że jeden dolar równa się jednemu dolarowi? To jest właśnie </a:t>
            </a:r>
            <a:r>
              <a:rPr lang="pl-PL" altLang="en-US" sz="2800" i="1" smtClean="0"/>
              <a:t>fiat money </a:t>
            </a:r>
            <a:r>
              <a:rPr lang="pl-PL" altLang="en-US" sz="2800" smtClean="0"/>
              <a:t>(niewymienialny pieniądz papierowy; od łacińskiego słowa oznaczającego przymus jeżdżenia tanim i niebezpiecznym samochodem) i jest to praktycznie jedyny rodzaj waluty narodowej istniejący obecnie na świecie.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31747" name="Rectangle 2"/>
          <p:cNvSpPr>
            <a:spLocks noGrp="1" noChangeArrowheads="1"/>
          </p:cNvSpPr>
          <p:nvPr>
            <p:ph type="title"/>
          </p:nvPr>
        </p:nvSpPr>
        <p:spPr/>
        <p:txBody>
          <a:bodyPr/>
          <a:lstStyle/>
          <a:p>
            <a:endParaRPr lang="pl-PL" altLang="en-US" smtClean="0"/>
          </a:p>
        </p:txBody>
      </p:sp>
      <p:sp>
        <p:nvSpPr>
          <p:cNvPr id="31748" name="Rectangle 3"/>
          <p:cNvSpPr>
            <a:spLocks noGrp="1" noChangeArrowheads="1"/>
          </p:cNvSpPr>
          <p:nvPr>
            <p:ph type="body" idx="1"/>
          </p:nvPr>
        </p:nvSpPr>
        <p:spPr/>
        <p:txBody>
          <a:bodyPr/>
          <a:lstStyle/>
          <a:p>
            <a:pPr>
              <a:lnSpc>
                <a:spcPct val="80000"/>
              </a:lnSpc>
            </a:pPr>
            <a:r>
              <a:rPr lang="pl-PL" altLang="en-US" sz="2400" smtClean="0"/>
              <a:t>Zaaplikowałem sobie dużą dawkę teorii ekonomicznych, ponieważ w końcu zdałem sobie sprawę, że pieniądze są równie ważne jak miłość i śmierć. Myślałem, że mogę się o nich dowiedzieć wszystkiego, ale okazały się dziwne, niematerialne i praktycznie niemożliwe do zdefiniowania. </a:t>
            </a:r>
            <a:r>
              <a:rPr lang="pl-PL" altLang="en-US" sz="2400" smtClean="0">
                <a:solidFill>
                  <a:schemeClr val="accent1"/>
                </a:solidFill>
              </a:rPr>
              <a:t>Zacząłem rozumieć, że ekonomia teoretyczna w istocie odnosi się do wartości. </a:t>
            </a:r>
            <a:r>
              <a:rPr lang="pl-PL" altLang="en-US" sz="2400" b="1" smtClean="0">
                <a:solidFill>
                  <a:schemeClr val="accent1"/>
                </a:solidFill>
              </a:rPr>
              <a:t>Wartość zaś to coś osobistego, względnego i podlegającego nieustannym zmianom. </a:t>
            </a:r>
            <a:r>
              <a:rPr lang="pl-PL" altLang="en-US" sz="2400" smtClean="0">
                <a:solidFill>
                  <a:schemeClr val="accent1"/>
                </a:solidFill>
              </a:rPr>
              <a:t>Pieniądze nie mogą być wartościowane. A wartości nie można wycenić. Pisząc o zagadnieniach ekonomicznych, nie powinienem był się martwić, że nie wiedziałem, o czym mówię. </a:t>
            </a:r>
            <a:r>
              <a:rPr lang="pl-PL" altLang="en-US" sz="2400" i="1" smtClean="0">
                <a:solidFill>
                  <a:schemeClr val="accent1"/>
                </a:solidFill>
              </a:rPr>
              <a:t>Ekonomia jest całkowicie naukową dyscypliną niewiedzy</a:t>
            </a:r>
            <a:r>
              <a:rPr lang="pl-PL" altLang="en-US" sz="2400" smtClean="0">
                <a:solidFill>
                  <a:schemeClr val="accent1"/>
                </a:solidFill>
              </a:rPr>
              <a:t>.</a:t>
            </a:r>
          </a:p>
          <a:p>
            <a:pPr>
              <a:lnSpc>
                <a:spcPct val="80000"/>
              </a:lnSpc>
            </a:pPr>
            <a:r>
              <a:rPr lang="pl-PL" altLang="en-US" sz="2400" smtClean="0"/>
              <a:t>Próba obserwacji ekonomii praktycznej udowodniła mi, że muszę poznać pewne zasady ekonomiczne, próba badania ekonomicznych zasad wykazała natomiast, że lepiej ponownie przyjrzeć się, jak są realizowane w praktyce.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5123" name="Rectangle 2"/>
          <p:cNvSpPr>
            <a:spLocks noGrp="1" noChangeArrowheads="1"/>
          </p:cNvSpPr>
          <p:nvPr>
            <p:ph type="title"/>
          </p:nvPr>
        </p:nvSpPr>
        <p:spPr/>
        <p:txBody>
          <a:bodyPr/>
          <a:lstStyle/>
          <a:p>
            <a:r>
              <a:rPr lang="pl-PL" altLang="en-US" smtClean="0">
                <a:solidFill>
                  <a:schemeClr val="accent1"/>
                </a:solidFill>
              </a:rPr>
              <a:t>Miłość, śmierć i pieniądze</a:t>
            </a:r>
            <a:r>
              <a:rPr lang="pl-PL" altLang="en-US" smtClean="0"/>
              <a:t> </a:t>
            </a:r>
          </a:p>
        </p:txBody>
      </p:sp>
      <p:sp>
        <p:nvSpPr>
          <p:cNvPr id="5124" name="Rectangle 3"/>
          <p:cNvSpPr>
            <a:spLocks noGrp="1" noChangeArrowheads="1"/>
          </p:cNvSpPr>
          <p:nvPr>
            <p:ph type="body" idx="1"/>
          </p:nvPr>
        </p:nvSpPr>
        <p:spPr>
          <a:xfrm>
            <a:off x="457200" y="1196975"/>
            <a:ext cx="8559800" cy="5472113"/>
          </a:xfrm>
        </p:spPr>
        <p:txBody>
          <a:bodyPr/>
          <a:lstStyle/>
          <a:p>
            <a:pPr>
              <a:lnSpc>
                <a:spcPct val="80000"/>
              </a:lnSpc>
            </a:pPr>
            <a:r>
              <a:rPr lang="pl-PL" altLang="en-US" sz="2000" smtClean="0"/>
              <a:t>No więc dlaczego istnieją na Ziemi miejsca bogate i biedne? Przyszło mi w końcu do głowy, że musi to mieć coś wspólnego z pieniędzmi.</a:t>
            </a:r>
          </a:p>
          <a:p>
            <a:pPr>
              <a:lnSpc>
                <a:spcPct val="80000"/>
              </a:lnSpc>
            </a:pPr>
            <a:r>
              <a:rPr lang="pl-PL" altLang="en-US" sz="2000" smtClean="0">
                <a:solidFill>
                  <a:schemeClr val="accent1"/>
                </a:solidFill>
              </a:rPr>
              <a:t>Miłość, śmierć i pieniądze</a:t>
            </a:r>
            <a:r>
              <a:rPr lang="pl-PL" altLang="en-US" sz="2000" smtClean="0"/>
              <a:t> - to trzy główne sfery zainteresowań człowieka. Wszyscy jesteśmy gorliwymi adeptami miłości. Fascynuje nas przecież każdy jej aspekt, w teorii i praktyce - od precyzyjnych biologicznych obserwacji kopulacji do eterycznego sentymentalizmu walentynkowych kartek, masowo produkowanych przez firmę </a:t>
            </a:r>
            <a:r>
              <a:rPr lang="pl-PL" altLang="en-US" sz="2000" i="1" smtClean="0"/>
              <a:t>Hallmark</a:t>
            </a:r>
            <a:r>
              <a:rPr lang="pl-PL" altLang="en-US" sz="2000" smtClean="0"/>
              <a:t>. Żaden rodzaj miłości nie jest zbyt banalny, by o nim mówić. Żaden jej przejaw nie jest również na tyle śmieszny, aby nie chcieli go drobiazgowo roztrząsać wielcy myśliciele, artyści albo gwiazdy </a:t>
            </a:r>
            <a:r>
              <a:rPr lang="pl-PL" altLang="en-US" sz="2000" i="1" smtClean="0"/>
              <a:t>talk showów.</a:t>
            </a:r>
          </a:p>
          <a:p>
            <a:pPr>
              <a:lnSpc>
                <a:spcPct val="80000"/>
              </a:lnSpc>
            </a:pPr>
            <a:r>
              <a:rPr lang="pl-PL" altLang="en-US" sz="2000" smtClean="0"/>
              <a:t>A pieniądze nie. Jedyne, co nas obchodzi, to pieniądz sam w sobie, najlepiej w dużych ilościach. Bardzo nam na tym zależy, ale tutaj nasz umysł się zatrzymuje. Zwykle raczej nie zastanawiamy się, skąd mamy pieniądze. </a:t>
            </a:r>
          </a:p>
          <a:p>
            <a:pPr>
              <a:lnSpc>
                <a:spcPct val="80000"/>
              </a:lnSpc>
            </a:pPr>
            <a:r>
              <a:rPr lang="pl-PL" altLang="en-US" sz="2000" smtClean="0">
                <a:solidFill>
                  <a:schemeClr val="accent1"/>
                </a:solidFill>
              </a:rPr>
              <a:t>Dlaczego jesteśmy wnikliwymi badaczami </a:t>
            </a:r>
            <a:r>
              <a:rPr lang="pl-PL" altLang="en-US" sz="2000" b="1" i="1" smtClean="0">
                <a:solidFill>
                  <a:schemeClr val="accent1"/>
                </a:solidFill>
              </a:rPr>
              <a:t>amorozy i nekrozy</a:t>
            </a:r>
            <a:r>
              <a:rPr lang="pl-PL" altLang="en-US" sz="2000" i="1" smtClean="0">
                <a:solidFill>
                  <a:schemeClr val="accent1"/>
                </a:solidFill>
              </a:rPr>
              <a:t>, </a:t>
            </a:r>
            <a:r>
              <a:rPr lang="pl-PL" altLang="en-US" sz="2000" smtClean="0">
                <a:solidFill>
                  <a:schemeClr val="accent1"/>
                </a:solidFill>
              </a:rPr>
              <a:t>ale kiedy mamy się zająć ekonomią stajemy się roztargnieni i zachowujemy się niczym uczniowie przed wakacjami, którzy kręcą się niespokojnie i nie mogą doczekać się, kiedy wreszcie wypuszczą ich z klasy? Mam kilka hipotez, ale ani jednej dobrej.</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32771" name="Rectangle 2"/>
          <p:cNvSpPr>
            <a:spLocks noGrp="1" noChangeArrowheads="1"/>
          </p:cNvSpPr>
          <p:nvPr>
            <p:ph type="title"/>
          </p:nvPr>
        </p:nvSpPr>
        <p:spPr/>
        <p:txBody>
          <a:bodyPr/>
          <a:lstStyle/>
          <a:p>
            <a:endParaRPr lang="pl-PL" altLang="en-US" smtClean="0"/>
          </a:p>
        </p:txBody>
      </p:sp>
      <p:sp>
        <p:nvSpPr>
          <p:cNvPr id="32772" name="Rectangle 3"/>
          <p:cNvSpPr>
            <a:spLocks noGrp="1" noChangeArrowheads="1"/>
          </p:cNvSpPr>
          <p:nvPr>
            <p:ph type="body" idx="1"/>
          </p:nvPr>
        </p:nvSpPr>
        <p:spPr/>
        <p:txBody>
          <a:bodyPr/>
          <a:lstStyle/>
          <a:p>
            <a:r>
              <a:rPr lang="pl-PL" altLang="en-US" sz="2800" smtClean="0"/>
              <a:t>Akceptacja wolnego rynku pozwala nam uniknąć politycznych nadużyć i złego dysponowania finansami, co jest wszak nieodłączną częścią kreowania sprawiedliwej gospodarki. Dzięki temu też, dochodzimy do wniosku, że gospodarki nie sposób wykreować. Ekonomia jest miarą tego, w jaki sposób natura ludzka wpływa na świat materialny. Rynek jest „bez serca". Podobnie zegarek lub linijka. </a:t>
            </a:r>
            <a:r>
              <a:rPr lang="pl-PL" altLang="en-US" sz="2800" smtClean="0">
                <a:solidFill>
                  <a:schemeClr val="accent1"/>
                </a:solidFill>
              </a:rPr>
              <a:t>Obwinianie wolnego rynku za problemy ekonomiczne niczym nie różni się od kierowania pretensji do łazienkowej wagi o to, że przytyliśmy.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33795" name="Rectangle 2"/>
          <p:cNvSpPr>
            <a:spLocks noGrp="1" noChangeArrowheads="1"/>
          </p:cNvSpPr>
          <p:nvPr>
            <p:ph type="title"/>
          </p:nvPr>
        </p:nvSpPr>
        <p:spPr/>
        <p:txBody>
          <a:bodyPr/>
          <a:lstStyle/>
          <a:p>
            <a:endParaRPr lang="pl-PL" altLang="en-US" smtClean="0"/>
          </a:p>
        </p:txBody>
      </p:sp>
      <p:sp>
        <p:nvSpPr>
          <p:cNvPr id="33796" name="Rectangle 3"/>
          <p:cNvSpPr>
            <a:spLocks noGrp="1" noChangeArrowheads="1"/>
          </p:cNvSpPr>
          <p:nvPr>
            <p:ph type="body" idx="1"/>
          </p:nvPr>
        </p:nvSpPr>
        <p:spPr/>
        <p:txBody>
          <a:bodyPr/>
          <a:lstStyle/>
          <a:p>
            <a:pPr>
              <a:lnSpc>
                <a:spcPct val="80000"/>
              </a:lnSpc>
            </a:pPr>
            <a:r>
              <a:rPr lang="pl-PL" altLang="en-US" sz="2400" smtClean="0"/>
              <a:t>Zapytałem przyjaciela, który dobrze się na niej zna: - </a:t>
            </a:r>
            <a:r>
              <a:rPr lang="pl-PL" altLang="en-US" sz="2400" smtClean="0">
                <a:solidFill>
                  <a:schemeClr val="accent1"/>
                </a:solidFill>
              </a:rPr>
              <a:t>Dlaczego koncepcja „niewidzialnej ręki" jest aż tak trudna do zrozumienia?</a:t>
            </a:r>
          </a:p>
          <a:p>
            <a:pPr>
              <a:lnSpc>
                <a:spcPct val="80000"/>
              </a:lnSpc>
            </a:pPr>
            <a:r>
              <a:rPr lang="pl-PL" altLang="en-US" sz="2400" smtClean="0">
                <a:solidFill>
                  <a:schemeClr val="accent1"/>
                </a:solidFill>
              </a:rPr>
              <a:t>- Bo jest niewidzialna - odparł.</a:t>
            </a:r>
          </a:p>
          <a:p>
            <a:pPr>
              <a:lnSpc>
                <a:spcPct val="80000"/>
              </a:lnSpc>
            </a:pPr>
            <a:r>
              <a:rPr lang="pl-PL" altLang="en-US" sz="2400" smtClean="0"/>
              <a:t>W ekonomii najtrudniejsze do zrozumienia jest to, że wcale nie ma potrzeby jej rozumieć. Moi koledzy bitnicy i ja na studiach mieliśmy prawo poświęcać wszystkie intelektualne zdolności sprawom życia i śmierci, a nie pieniądzom.</a:t>
            </a:r>
          </a:p>
          <a:p>
            <a:pPr>
              <a:lnSpc>
                <a:spcPct val="80000"/>
              </a:lnSpc>
            </a:pPr>
            <a:r>
              <a:rPr lang="pl-PL" altLang="en-US" sz="2400" smtClean="0"/>
              <a:t>Jednak było coś, czego powinniśmy się byli nauczyć. I nadal - powinniśmy. Ów okruch wiedzy pozornie jest sprzeczny z psychologią, ludzkim doświadczeniem i głosem sumienia. </a:t>
            </a:r>
            <a:r>
              <a:rPr lang="pl-PL" altLang="en-US" sz="2400" smtClean="0">
                <a:solidFill>
                  <a:schemeClr val="accent1"/>
                </a:solidFill>
              </a:rPr>
              <a:t>Otóż ekonomia nie zna jedynego zwycięzcy, który zabiera wszystko. Stała ilość dóbr nie istnieje.</a:t>
            </a:r>
            <a:r>
              <a:rPr lang="pl-PL" altLang="en-US" sz="2400" smtClean="0"/>
              <a:t> </a:t>
            </a:r>
            <a:r>
              <a:rPr lang="pl-PL" altLang="en-US" sz="2400" smtClean="0">
                <a:solidFill>
                  <a:schemeClr val="accent1"/>
                </a:solidFill>
              </a:rPr>
              <a:t>Stąd wniosek, że jeśli ty masz wszystkie kawałki pizzy, ja bynajmniej nie muszę konsumować pudełka.</a:t>
            </a:r>
            <a:r>
              <a:rPr lang="pl-PL" altLang="en-US" sz="2400" smtClean="0"/>
              <a:t> U podstaw większości mylnych teorii ekonomicznych leży odmowa przyjęcia tego do wiadomości.</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34819" name="Rectangle 2"/>
          <p:cNvSpPr>
            <a:spLocks noGrp="1" noChangeArrowheads="1"/>
          </p:cNvSpPr>
          <p:nvPr>
            <p:ph type="title"/>
          </p:nvPr>
        </p:nvSpPr>
        <p:spPr/>
        <p:txBody>
          <a:bodyPr/>
          <a:lstStyle/>
          <a:p>
            <a:endParaRPr lang="pl-PL" altLang="en-US" smtClean="0"/>
          </a:p>
        </p:txBody>
      </p:sp>
      <p:sp>
        <p:nvSpPr>
          <p:cNvPr id="34820" name="Rectangle 3"/>
          <p:cNvSpPr>
            <a:spLocks noGrp="1" noChangeArrowheads="1"/>
          </p:cNvSpPr>
          <p:nvPr>
            <p:ph type="body" idx="1"/>
          </p:nvPr>
        </p:nvSpPr>
        <p:spPr/>
        <p:txBody>
          <a:bodyPr/>
          <a:lstStyle/>
          <a:p>
            <a:r>
              <a:rPr lang="pl-PL" altLang="en-US" dirty="0" smtClean="0">
                <a:solidFill>
                  <a:schemeClr val="accent1"/>
                </a:solidFill>
              </a:rPr>
              <a:t>Dobrobyt opiera się na wydajności, a tę można zwiększać.</a:t>
            </a:r>
            <a:r>
              <a:rPr lang="pl-PL" altLang="en-US" dirty="0" smtClean="0"/>
              <a:t> W istocie da się to czynić niemal w nieskończoność, co wykazuje Angus Madison w </a:t>
            </a:r>
            <a:r>
              <a:rPr lang="pl-PL" altLang="en-US" i="1" dirty="0" smtClean="0"/>
              <a:t>Monitoring the World </a:t>
            </a:r>
            <a:r>
              <a:rPr lang="pl-PL" altLang="en-US" i="1" dirty="0" err="1" smtClean="0"/>
              <a:t>Economy</a:t>
            </a:r>
            <a:r>
              <a:rPr lang="pl-PL" altLang="en-US" i="1" dirty="0" smtClean="0"/>
              <a:t>. </a:t>
            </a:r>
            <a:r>
              <a:rPr lang="pl-PL" altLang="en-US" dirty="0" smtClean="0"/>
              <a:t>Mimo to zwolennik sprawiedliwości może rzucić okiem na podawane przez Madisona dane i stwierdzić, że są to tylko wartości średnie. </a:t>
            </a:r>
            <a:r>
              <a:rPr lang="pl-PL" altLang="en-US" b="1" dirty="0" smtClean="0">
                <a:solidFill>
                  <a:schemeClr val="accent1"/>
                </a:solidFill>
              </a:rPr>
              <a:t>Wskaźnik PKB na jednego mieszkańca nie mówi nam, do kogo naprawdę trafiły pieniądze.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06400" y="228600"/>
            <a:ext cx="8414072" cy="680120"/>
          </a:xfrm>
        </p:spPr>
        <p:txBody>
          <a:bodyPr/>
          <a:lstStyle/>
          <a:p>
            <a:r>
              <a:rPr lang="pl-PL" sz="2800" dirty="0" smtClean="0"/>
              <a:t>Po latach opowiadania studentom o książce Patricka </a:t>
            </a:r>
            <a:r>
              <a:rPr lang="pl-PL" sz="2800" dirty="0" err="1" smtClean="0"/>
              <a:t>O’Rourke</a:t>
            </a:r>
            <a:r>
              <a:rPr lang="pl-PL" sz="2800" dirty="0" smtClean="0"/>
              <a:t> znalazłem to:</a:t>
            </a:r>
            <a:endParaRPr lang="pl-PL" sz="2800" dirty="0"/>
          </a:p>
        </p:txBody>
      </p:sp>
      <p:sp>
        <p:nvSpPr>
          <p:cNvPr id="3" name="Symbol zastępczy zawartości 2"/>
          <p:cNvSpPr>
            <a:spLocks noGrp="1"/>
          </p:cNvSpPr>
          <p:nvPr>
            <p:ph idx="1"/>
          </p:nvPr>
        </p:nvSpPr>
        <p:spPr>
          <a:xfrm>
            <a:off x="107504" y="1052736"/>
            <a:ext cx="4043824" cy="5681439"/>
          </a:xfrm>
        </p:spPr>
        <p:txBody>
          <a:bodyPr/>
          <a:lstStyle/>
          <a:p>
            <a:r>
              <a:rPr lang="pl-PL" dirty="0" smtClean="0"/>
              <a:t>Ekonomia na wesoło:</a:t>
            </a:r>
            <a:br>
              <a:rPr lang="pl-PL" dirty="0" smtClean="0"/>
            </a:br>
            <a:r>
              <a:rPr lang="pl-PL" dirty="0" smtClean="0">
                <a:hlinkClick r:id="rId2"/>
              </a:rPr>
              <a:t>1</a:t>
            </a:r>
            <a:r>
              <a:rPr lang="pl-PL" dirty="0" smtClean="0"/>
              <a:t>, </a:t>
            </a:r>
            <a:r>
              <a:rPr lang="pl-PL" dirty="0" smtClean="0">
                <a:hlinkClick r:id="rId3"/>
              </a:rPr>
              <a:t>2</a:t>
            </a:r>
            <a:r>
              <a:rPr lang="pl-PL" dirty="0" smtClean="0"/>
              <a:t>, </a:t>
            </a:r>
            <a:r>
              <a:rPr lang="pl-PL" dirty="0" smtClean="0">
                <a:hlinkClick r:id="rId4"/>
              </a:rPr>
              <a:t>3</a:t>
            </a:r>
            <a:r>
              <a:rPr lang="pl-PL" dirty="0" smtClean="0"/>
              <a:t>, </a:t>
            </a:r>
            <a:r>
              <a:rPr lang="pl-PL" dirty="0" smtClean="0">
                <a:hlinkClick r:id="rId5"/>
              </a:rPr>
              <a:t>4</a:t>
            </a:r>
            <a:r>
              <a:rPr lang="pl-PL" dirty="0" smtClean="0"/>
              <a:t>, </a:t>
            </a:r>
            <a:r>
              <a:rPr lang="pl-PL" dirty="0" smtClean="0">
                <a:hlinkClick r:id="rId6"/>
              </a:rPr>
              <a:t>5</a:t>
            </a:r>
            <a:r>
              <a:rPr lang="pl-PL" dirty="0" smtClean="0"/>
              <a:t>, </a:t>
            </a:r>
            <a:r>
              <a:rPr lang="pl-PL" dirty="0" smtClean="0">
                <a:hlinkClick r:id="rId7"/>
              </a:rPr>
              <a:t>6</a:t>
            </a:r>
            <a:r>
              <a:rPr lang="pl-PL" dirty="0" smtClean="0"/>
              <a:t>.</a:t>
            </a:r>
          </a:p>
          <a:p>
            <a:endParaRPr lang="pl-PL" dirty="0"/>
          </a:p>
        </p:txBody>
      </p:sp>
      <p:sp>
        <p:nvSpPr>
          <p:cNvPr id="4" name="Symbol zastępczy daty 3"/>
          <p:cNvSpPr>
            <a:spLocks noGrp="1"/>
          </p:cNvSpPr>
          <p:nvPr>
            <p:ph type="dt" sz="half" idx="10"/>
          </p:nvPr>
        </p:nvSpPr>
        <p:spPr/>
        <p:txBody>
          <a:bodyPr/>
          <a:lstStyle/>
          <a:p>
            <a:pPr>
              <a:defRPr/>
            </a:pPr>
            <a:r>
              <a:rPr lang="pl-PL" smtClean="0"/>
              <a:t>Witold Kwaśnicki, INE, UWr</a:t>
            </a:r>
            <a:endParaRPr lang="en-US"/>
          </a:p>
        </p:txBody>
      </p:sp>
      <p:pic>
        <p:nvPicPr>
          <p:cNvPr id="1026" name="Picture 2" descr="https://scontent-b-fra.xx.fbcdn.net/hphotos-xpf1/v/t1.0-9/309026_369758149759344_874246497_n.jpg?oh=d78c6bce18f5b32a78229ad5e8c53cf3&amp;oe=54C6E44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3068960"/>
            <a:ext cx="6759239" cy="3785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demotywatory.pl/uploads/201307/1373224962_by_syman_60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1328" y="832357"/>
            <a:ext cx="5215819" cy="4129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59786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6147" name="Rectangle 2"/>
          <p:cNvSpPr>
            <a:spLocks noGrp="1" noChangeArrowheads="1"/>
          </p:cNvSpPr>
          <p:nvPr>
            <p:ph type="title"/>
          </p:nvPr>
        </p:nvSpPr>
        <p:spPr/>
        <p:txBody>
          <a:bodyPr/>
          <a:lstStyle/>
          <a:p>
            <a:endParaRPr lang="pl-PL" altLang="en-US" smtClean="0"/>
          </a:p>
        </p:txBody>
      </p:sp>
      <p:sp>
        <p:nvSpPr>
          <p:cNvPr id="6148" name="Rectangle 3"/>
          <p:cNvSpPr>
            <a:spLocks noGrp="1" noChangeArrowheads="1"/>
          </p:cNvSpPr>
          <p:nvPr>
            <p:ph type="body" idx="1"/>
          </p:nvPr>
        </p:nvSpPr>
        <p:spPr/>
        <p:txBody>
          <a:bodyPr/>
          <a:lstStyle/>
          <a:p>
            <a:pPr>
              <a:lnSpc>
                <a:spcPct val="80000"/>
              </a:lnSpc>
            </a:pPr>
            <a:r>
              <a:rPr lang="pl-PL" altLang="en-US" sz="2400" smtClean="0">
                <a:solidFill>
                  <a:schemeClr val="accent1"/>
                </a:solidFill>
              </a:rPr>
              <a:t>A może ekonomia do tego stopnia przenika każdy aspekt naszego życia, że w istocie już jej nie dostrzegamy?</a:t>
            </a:r>
            <a:r>
              <a:rPr lang="pl-PL" altLang="en-US" sz="2400" smtClean="0"/>
              <a:t> Nie udaje się nam ' rozpoznać w ekonomii samodzielnego bytu. </a:t>
            </a:r>
            <a:r>
              <a:rPr lang="pl-PL" altLang="en-US" sz="2400" smtClean="0">
                <a:solidFill>
                  <a:schemeClr val="accent1"/>
                </a:solidFill>
              </a:rPr>
              <a:t>Widząc człowieka, który potyka się i upada, raczej nigdy nie usłyszymy, jak </a:t>
            </a:r>
            <a:r>
              <a:rPr lang="pl-PL" altLang="en-US" sz="2400" i="1" smtClean="0">
                <a:solidFill>
                  <a:schemeClr val="accent1"/>
                </a:solidFill>
              </a:rPr>
              <a:t>krzyczy: </a:t>
            </a:r>
            <a:r>
              <a:rPr lang="pl-PL" altLang="en-US" sz="2400" smtClean="0">
                <a:solidFill>
                  <a:schemeClr val="accent1"/>
                </a:solidFill>
              </a:rPr>
              <a:t>„Cholerna grawitacja!".</a:t>
            </a:r>
            <a:r>
              <a:rPr lang="pl-PL" altLang="en-US" sz="2400" smtClean="0"/>
              <a:t> Ktoś może na naszych oczach przewrócić się nawet i dziesięć razy, ale na pewno nie zacznie rozważać działania grawitacji. Nie ma praktycznie żadnych szans, że po jedenastym upadku wstanie i powie: „Spadałem z przyspieszeniem 9,81 metrów na sekundę do kwadratu z siłą wprost proporcjonalną do masy Ziemi pomnożonej przez moją własną, a odwrotnie proporcjonalną do kwadratu odległości pomiędzy zamarzniętą kałużą na schodach i moim tyłkiem". </a:t>
            </a:r>
            <a:r>
              <a:rPr lang="pl-PL" altLang="en-US" sz="2400" smtClean="0">
                <a:solidFill>
                  <a:schemeClr val="accent1"/>
                </a:solidFill>
              </a:rPr>
              <a:t>Podobnie jest z ekonomią. Żaden wzrost bezrobocia czy strata oszczędności nie skłoni nas do pójścia do biblioteki po książkę Johna Maynarda Keynesa </a:t>
            </a:r>
            <a:r>
              <a:rPr lang="pl-PL" altLang="en-US" sz="2400" i="1" smtClean="0">
                <a:solidFill>
                  <a:schemeClr val="accent1"/>
                </a:solidFill>
              </a:rPr>
              <a:t>Ogólna teoria zatrudnienia, procentu i pieniądza.</a:t>
            </a:r>
            <a:endParaRPr lang="pl-PL" altLang="en-US" sz="2400" smtClean="0">
              <a:solidFill>
                <a:schemeClr val="accent1"/>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7171" name="Rectangle 2"/>
          <p:cNvSpPr>
            <a:spLocks noGrp="1" noChangeArrowheads="1"/>
          </p:cNvSpPr>
          <p:nvPr>
            <p:ph type="title"/>
          </p:nvPr>
        </p:nvSpPr>
        <p:spPr/>
        <p:txBody>
          <a:bodyPr/>
          <a:lstStyle/>
          <a:p>
            <a:r>
              <a:rPr lang="pl-PL" altLang="en-US" smtClean="0"/>
              <a:t>Pieniądze</a:t>
            </a:r>
          </a:p>
        </p:txBody>
      </p:sp>
      <p:sp>
        <p:nvSpPr>
          <p:cNvPr id="7172" name="Rectangle 3"/>
          <p:cNvSpPr>
            <a:spLocks noGrp="1" noChangeArrowheads="1"/>
          </p:cNvSpPr>
          <p:nvPr>
            <p:ph type="body" idx="1"/>
          </p:nvPr>
        </p:nvSpPr>
        <p:spPr/>
        <p:txBody>
          <a:bodyPr/>
          <a:lstStyle/>
          <a:p>
            <a:pPr>
              <a:lnSpc>
                <a:spcPct val="80000"/>
              </a:lnSpc>
            </a:pPr>
            <a:r>
              <a:rPr lang="pl-PL" altLang="en-US" sz="2800" smtClean="0"/>
              <a:t>Owa powszechność ekonomii nie pozwala nam nabrać intelektualnego dystansu do tematu. Na śmierć przyjdzie nam czekać około 72,7 lat, jeśli jesteśmy białym Amerykaninem, i 79,5 lat w przypadku białej Amerykanki. </a:t>
            </a:r>
            <a:r>
              <a:rPr lang="pl-PL" altLang="en-US" sz="2800" smtClean="0">
                <a:solidFill>
                  <a:schemeClr val="accent1"/>
                </a:solidFill>
              </a:rPr>
              <a:t>Mimo że miłość zwykle uderza nam do głowy, małżeństwo jednak studzi namiętność lub, jeśli nie, to orgazm na krótką metę pozwoli ci nie myśleć o seksie. Jednak nie ma czegoś takiego jak „dolargazm", który chociażby na chwilę uwolniłby cię od myślenia o pieniądzach.</a:t>
            </a:r>
            <a:r>
              <a:rPr lang="pl-PL" altLang="en-US" sz="2800" smtClean="0"/>
              <a:t> Pieniądze są zawsze z nami. Co mam zrobić, aby przestać o nich myśleć? Iść na zakupy? Alkohol i narkotyki także kosztują. Cóż, wydaje się, że na dobrą sprawę mógłbym pobawić się z dzieciakami. Ale one potrzebują nowych butów.</a:t>
            </a:r>
          </a:p>
          <a:p>
            <a:pPr>
              <a:lnSpc>
                <a:spcPct val="80000"/>
              </a:lnSpc>
            </a:pPr>
            <a:endParaRPr lang="pl-PL" altLang="en-US" sz="280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ytuł 1"/>
          <p:cNvSpPr>
            <a:spLocks noGrp="1"/>
          </p:cNvSpPr>
          <p:nvPr>
            <p:ph type="title"/>
          </p:nvPr>
        </p:nvSpPr>
        <p:spPr/>
        <p:txBody>
          <a:bodyPr/>
          <a:lstStyle/>
          <a:p>
            <a:endParaRPr lang="en-GB" altLang="en-US" smtClean="0"/>
          </a:p>
        </p:txBody>
      </p:sp>
      <p:sp>
        <p:nvSpPr>
          <p:cNvPr id="8195" name="Symbol zastępczy zawartości 2"/>
          <p:cNvSpPr>
            <a:spLocks noGrp="1"/>
          </p:cNvSpPr>
          <p:nvPr>
            <p:ph idx="1"/>
          </p:nvPr>
        </p:nvSpPr>
        <p:spPr/>
        <p:txBody>
          <a:bodyPr/>
          <a:lstStyle/>
          <a:p>
            <a:endParaRPr lang="en-GB" altLang="en-US" smtClean="0"/>
          </a:p>
        </p:txBody>
      </p:sp>
      <p:sp>
        <p:nvSpPr>
          <p:cNvPr id="4" name="Symbol zastępczy daty 3"/>
          <p:cNvSpPr>
            <a:spLocks noGrp="1"/>
          </p:cNvSpPr>
          <p:nvPr>
            <p:ph type="dt" sz="quarter" idx="10"/>
          </p:nvPr>
        </p:nvSpPr>
        <p:spPr/>
        <p:txBody>
          <a:bodyPr/>
          <a:lstStyle/>
          <a:p>
            <a:pPr>
              <a:defRPr/>
            </a:pPr>
            <a:r>
              <a:rPr lang="pl-PL" smtClean="0"/>
              <a:t>Witold Kwaśnicki, INE, UWr</a:t>
            </a:r>
            <a:endParaRPr lang="en-US"/>
          </a:p>
        </p:txBody>
      </p:sp>
      <p:pic>
        <p:nvPicPr>
          <p:cNvPr id="8197" name="Picture 2" descr="http://www.mpolska24.pl/public/images/pictures/zycie_mezczyzn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981075"/>
            <a:ext cx="8081962"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9219" name="Rectangle 2"/>
          <p:cNvSpPr>
            <a:spLocks noGrp="1" noChangeArrowheads="1"/>
          </p:cNvSpPr>
          <p:nvPr>
            <p:ph type="title"/>
          </p:nvPr>
        </p:nvSpPr>
        <p:spPr/>
        <p:txBody>
          <a:bodyPr/>
          <a:lstStyle/>
          <a:p>
            <a:endParaRPr lang="pl-PL" altLang="en-US" smtClean="0"/>
          </a:p>
        </p:txBody>
      </p:sp>
      <p:sp>
        <p:nvSpPr>
          <p:cNvPr id="9220" name="Rectangle 3"/>
          <p:cNvSpPr>
            <a:spLocks noGrp="1" noChangeArrowheads="1"/>
          </p:cNvSpPr>
          <p:nvPr>
            <p:ph type="body" idx="1"/>
          </p:nvPr>
        </p:nvSpPr>
        <p:spPr>
          <a:xfrm>
            <a:off x="457200" y="1196975"/>
            <a:ext cx="8559800" cy="5661025"/>
          </a:xfrm>
        </p:spPr>
        <p:txBody>
          <a:bodyPr/>
          <a:lstStyle/>
          <a:p>
            <a:pPr>
              <a:lnSpc>
                <a:spcPct val="90000"/>
              </a:lnSpc>
            </a:pPr>
            <a:r>
              <a:rPr lang="pl-PL" altLang="en-US" sz="2400" smtClean="0"/>
              <a:t>W sprawach ekonomii jestem zielony, jak każdy. Nie interesowałem się nią jako dziecko, bo dzieciaki po prostu nią się nie zajmują. </a:t>
            </a:r>
            <a:r>
              <a:rPr lang="pl-PL" altLang="en-US" sz="2400" smtClean="0">
                <a:solidFill>
                  <a:schemeClr val="accent1"/>
                </a:solidFill>
              </a:rPr>
              <a:t>Dzieci, przynajmniej te szczęśliwe - żyją w idealnym stanie postulowanym przez Marksa, według zasady: </a:t>
            </a:r>
            <a:r>
              <a:rPr lang="pl-PL" altLang="en-US" sz="2400" i="1" smtClean="0">
                <a:solidFill>
                  <a:schemeClr val="accent1"/>
                </a:solidFill>
              </a:rPr>
              <a:t>Od każdego według jego możliwości, każdemu według jego potrzeb. </a:t>
            </a:r>
            <a:r>
              <a:rPr lang="pl-PL" altLang="en-US" sz="2400" smtClean="0">
                <a:solidFill>
                  <a:schemeClr val="accent1"/>
                </a:solidFill>
              </a:rPr>
              <a:t>Potem dziwimy się, dlaczego tak wielu młodych ludzi wyznaje lewicowe poglądy.</a:t>
            </a:r>
            <a:r>
              <a:rPr lang="pl-PL" altLang="en-US" sz="2400" smtClean="0"/>
              <a:t> Na studiach również nie interesowałem się ekonomią. Utożsamiałem się ze wspaniałą tradycją akademickiej cyganerii obejmującą XV-wieczne szaleństwa Franciszka Villona i dzisiejsze turnee rock n'rollowego zespołu „Phish". </a:t>
            </a:r>
            <a:r>
              <a:rPr lang="pl-PL" altLang="en-US" sz="2400" smtClean="0">
                <a:solidFill>
                  <a:schemeClr val="accent1"/>
                </a:solidFill>
              </a:rPr>
              <a:t>Dla uniwersyteckich nonkonformistów nie ma nic bardziej żałosnego niż chodzenie na zajęcia z biznesu</a:t>
            </a:r>
            <a:r>
              <a:rPr lang="pl-PL" altLang="en-US" sz="2400" smtClean="0"/>
              <a:t> (bez wątpienia, Villon wspomina o tym w </a:t>
            </a:r>
            <a:r>
              <a:rPr lang="pl-PL" altLang="en-US" sz="2400" i="1" smtClean="0"/>
              <a:t>Małym Testamencie).</a:t>
            </a:r>
            <a:endParaRPr lang="pl-PL" altLang="en-US" sz="240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10243" name="Rectangle 2"/>
          <p:cNvSpPr>
            <a:spLocks noGrp="1" noChangeArrowheads="1"/>
          </p:cNvSpPr>
          <p:nvPr>
            <p:ph type="title"/>
          </p:nvPr>
        </p:nvSpPr>
        <p:spPr/>
        <p:txBody>
          <a:bodyPr/>
          <a:lstStyle/>
          <a:p>
            <a:endParaRPr lang="pl-PL" altLang="en-US" smtClean="0"/>
          </a:p>
        </p:txBody>
      </p:sp>
      <p:sp>
        <p:nvSpPr>
          <p:cNvPr id="10244" name="Rectangle 3"/>
          <p:cNvSpPr>
            <a:spLocks noGrp="1" noChangeArrowheads="1"/>
          </p:cNvSpPr>
          <p:nvPr>
            <p:ph type="body" idx="1"/>
          </p:nvPr>
        </p:nvSpPr>
        <p:spPr>
          <a:xfrm>
            <a:off x="250825" y="1196975"/>
            <a:ext cx="8766175" cy="5537200"/>
          </a:xfrm>
        </p:spPr>
        <p:txBody>
          <a:bodyPr/>
          <a:lstStyle/>
          <a:p>
            <a:pPr>
              <a:lnSpc>
                <a:spcPct val="80000"/>
              </a:lnSpc>
            </a:pPr>
            <a:r>
              <a:rPr lang="pl-PL" altLang="en-US" sz="2300" smtClean="0"/>
              <a:t>Wszyscy byliśmy ponad to. Studiowaliśmy literaturę, antropologię i technikę wyrobu ceramiki. Poszukiwaliśmy, dociekaliśmy, rośliśmy - choć przede wszystkim, w zależności od płci, rosły nam baki na policzkach albo włosy na nogach. </a:t>
            </a:r>
            <a:r>
              <a:rPr lang="pl-PL" altLang="en-US" sz="2300" smtClean="0">
                <a:solidFill>
                  <a:schemeClr val="accent1"/>
                </a:solidFill>
              </a:rPr>
              <a:t>Nie postało nam w głowie, że </a:t>
            </a:r>
            <a:r>
              <a:rPr lang="pl-PL" altLang="en-US" sz="2300" b="1" smtClean="0">
                <a:solidFill>
                  <a:schemeClr val="accent1"/>
                </a:solidFill>
              </a:rPr>
              <a:t>prawdziwymi intelektualistami </a:t>
            </a:r>
            <a:r>
              <a:rPr lang="pl-PL" altLang="en-US" sz="2300" b="1" i="1" smtClean="0">
                <a:solidFill>
                  <a:schemeClr val="accent1"/>
                </a:solidFill>
              </a:rPr>
              <a:t>były </a:t>
            </a:r>
            <a:r>
              <a:rPr lang="pl-PL" altLang="en-US" sz="2300" b="1" smtClean="0">
                <a:solidFill>
                  <a:schemeClr val="accent1"/>
                </a:solidFill>
              </a:rPr>
              <a:t>owe kujony, które biegały na wykłady z ekonomii</a:t>
            </a:r>
            <a:r>
              <a:rPr lang="pl-PL" altLang="en-US" sz="2300" smtClean="0">
                <a:solidFill>
                  <a:schemeClr val="accent1"/>
                </a:solidFill>
              </a:rPr>
              <a:t>. Nigdy nie uświadomiliśmy sobie, że borykanie się z koncepcją zagregowanej podaży i popytu było zadaniem ambitniejszym, niż pisanie pracy na temat „Wpływu </a:t>
            </a:r>
            <a:r>
              <a:rPr lang="pl-PL" altLang="en-US" sz="2300" i="1" smtClean="0">
                <a:solidFill>
                  <a:schemeClr val="accent1"/>
                </a:solidFill>
              </a:rPr>
              <a:t>cool jazzu </a:t>
            </a:r>
            <a:r>
              <a:rPr lang="pl-PL" altLang="en-US" sz="2300" smtClean="0">
                <a:solidFill>
                  <a:schemeClr val="accent1"/>
                </a:solidFill>
              </a:rPr>
              <a:t>na poezję Edgara Allana Poe".</a:t>
            </a:r>
            <a:r>
              <a:rPr lang="pl-PL" altLang="en-US" sz="2300" smtClean="0"/>
              <a:t> </a:t>
            </a:r>
            <a:r>
              <a:rPr lang="pl-PL" altLang="en-US" sz="2300" smtClean="0">
                <a:solidFill>
                  <a:schemeClr val="accent1"/>
                </a:solidFill>
              </a:rPr>
              <a:t>To, czym oni się zajmowali, było nie tylko trudniejsze do zrozumienia niż teorie Margaret Mead na temat życia erotycznego na wyspach Polinezji, ale i dalece ważniejsze. Istnieje ledwie kilka rzeczy, które są rzeczywistym motorem życia. Nieglazurowana ceramika w żadnym razie się do nich nie zalicza.</a:t>
            </a:r>
          </a:p>
          <a:p>
            <a:pPr>
              <a:lnSpc>
                <a:spcPct val="80000"/>
              </a:lnSpc>
            </a:pPr>
            <a:r>
              <a:rPr lang="pl-PL" altLang="en-US" sz="2300" smtClean="0"/>
              <a:t>Oczywiście potrafiliśmy lać wodę, np.: </a:t>
            </a:r>
            <a:r>
              <a:rPr lang="pl-PL" altLang="en-US" sz="2300" smtClean="0">
                <a:solidFill>
                  <a:schemeClr val="accent1"/>
                </a:solidFill>
              </a:rPr>
              <a:t>„No, stary, eee... cena równa się marnowaniu surowców naturalnych i temu, no... zanieczyszczeniu środowiska, jeśli w ogóle interesuje cię to kapitalistyczne, monopolistyczne gówno"</a:t>
            </a:r>
            <a:r>
              <a:rPr lang="pl-PL" altLang="en-US" sz="2300" smtClean="0"/>
              <a:t>.</a:t>
            </a:r>
          </a:p>
          <a:p>
            <a:pPr>
              <a:lnSpc>
                <a:spcPct val="80000"/>
              </a:lnSpc>
            </a:pPr>
            <a:endParaRPr lang="pl-PL" altLang="en-US" sz="230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daty 3"/>
          <p:cNvSpPr>
            <a:spLocks noGrp="1"/>
          </p:cNvSpPr>
          <p:nvPr>
            <p:ph type="dt" sz="quarter" idx="10"/>
          </p:nvPr>
        </p:nvSpPr>
        <p:spPr/>
        <p:txBody>
          <a:bodyPr/>
          <a:lstStyle/>
          <a:p>
            <a:pPr>
              <a:defRPr/>
            </a:pPr>
            <a:r>
              <a:rPr lang="pl-PL"/>
              <a:t>Witold Kwaśnicki, INE, UWr</a:t>
            </a:r>
            <a:endParaRPr lang="en-US"/>
          </a:p>
        </p:txBody>
      </p:sp>
      <p:sp>
        <p:nvSpPr>
          <p:cNvPr id="11267" name="Rectangle 2"/>
          <p:cNvSpPr>
            <a:spLocks noGrp="1" noChangeArrowheads="1"/>
          </p:cNvSpPr>
          <p:nvPr>
            <p:ph type="title"/>
          </p:nvPr>
        </p:nvSpPr>
        <p:spPr>
          <a:xfrm>
            <a:off x="900113" y="0"/>
            <a:ext cx="7278687" cy="869950"/>
          </a:xfrm>
        </p:spPr>
        <p:txBody>
          <a:bodyPr/>
          <a:lstStyle/>
          <a:p>
            <a:r>
              <a:rPr lang="pl-PL" altLang="en-US" sz="5400" smtClean="0">
                <a:solidFill>
                  <a:schemeClr val="hlink"/>
                </a:solidFill>
              </a:rPr>
              <a:t>!</a:t>
            </a:r>
          </a:p>
        </p:txBody>
      </p:sp>
      <p:sp>
        <p:nvSpPr>
          <p:cNvPr id="11268" name="Rectangle 3"/>
          <p:cNvSpPr>
            <a:spLocks noGrp="1" noChangeArrowheads="1"/>
          </p:cNvSpPr>
          <p:nvPr>
            <p:ph type="body" idx="1"/>
          </p:nvPr>
        </p:nvSpPr>
        <p:spPr/>
        <p:txBody>
          <a:bodyPr/>
          <a:lstStyle/>
          <a:p>
            <a:pPr>
              <a:lnSpc>
                <a:spcPct val="90000"/>
              </a:lnSpc>
            </a:pPr>
            <a:r>
              <a:rPr lang="pl-PL" altLang="en-US" smtClean="0"/>
              <a:t>Mimo to idee ekonomiczne zupełnie nas nie interesowały. </a:t>
            </a:r>
            <a:r>
              <a:rPr lang="pl-PL" altLang="en-US" smtClean="0">
                <a:solidFill>
                  <a:schemeClr val="accent1"/>
                </a:solidFill>
              </a:rPr>
              <a:t>Prawdę mówiąc, studentom ekonomii też </a:t>
            </a:r>
            <a:r>
              <a:rPr lang="pl-PL" altLang="en-US" i="1" smtClean="0">
                <a:solidFill>
                  <a:schemeClr val="accent1"/>
                </a:solidFill>
              </a:rPr>
              <a:t>były </a:t>
            </a:r>
            <a:r>
              <a:rPr lang="pl-PL" altLang="en-US" smtClean="0">
                <a:solidFill>
                  <a:schemeClr val="accent1"/>
                </a:solidFill>
              </a:rPr>
              <a:t>one obojętne. Ekonomia nie była przedmiotem, który wybrali, bo zafascynowała ich elegancja zależności ekonomicznych, albo dlatego, że bez działalności gospodarczej ludzkość nie mogłaby przetrwać.</a:t>
            </a:r>
            <a:r>
              <a:rPr lang="pl-PL" altLang="en-US" smtClean="0"/>
              <a:t> Poszli studiować ekonomię (</a:t>
            </a:r>
            <a:r>
              <a:rPr lang="pl-PL" altLang="en-US" b="1" smtClean="0"/>
              <a:t>i potem o niej zapomnieli</a:t>
            </a:r>
            <a:r>
              <a:rPr lang="pl-PL" altLang="en-US" smtClean="0"/>
              <a:t>), żeby bez trudu znaleźć pracę u kogoś, kto kiedyś również poszedł studiować ekonomię (</a:t>
            </a:r>
            <a:r>
              <a:rPr lang="pl-PL" altLang="en-US" b="1" smtClean="0"/>
              <a:t>i wszystko zapomniał</a:t>
            </a:r>
            <a:r>
              <a:rPr lang="pl-PL" altLang="en-US" smtClean="0"/>
              <a: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a:ea typeface=""/>
        <a:cs typeface=""/>
      </a:majorFont>
      <a:minorFont>
        <a:latin typeface="Tahoma"/>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1793</TotalTime>
  <Words>3979</Words>
  <Application>Microsoft Office PowerPoint</Application>
  <PresentationFormat>Pokaz na ekranie (4:3)</PresentationFormat>
  <Paragraphs>129</Paragraphs>
  <Slides>33</Slides>
  <Notes>1</Notes>
  <HiddenSlides>0</HiddenSlides>
  <MMClips>0</MMClips>
  <ScaleCrop>false</ScaleCrop>
  <HeadingPairs>
    <vt:vector size="4" baseType="variant">
      <vt:variant>
        <vt:lpstr>Motyw</vt:lpstr>
      </vt:variant>
      <vt:variant>
        <vt:i4>1</vt:i4>
      </vt:variant>
      <vt:variant>
        <vt:lpstr>Tytuły slajdów</vt:lpstr>
      </vt:variant>
      <vt:variant>
        <vt:i4>33</vt:i4>
      </vt:variant>
    </vt:vector>
  </HeadingPairs>
  <TitlesOfParts>
    <vt:vector size="34" baseType="lpstr">
      <vt:lpstr>Contemporary Portrait</vt:lpstr>
      <vt:lpstr>Wykończyć bogatych</vt:lpstr>
      <vt:lpstr>Do moich polskich czytelników:</vt:lpstr>
      <vt:lpstr>Miłość, śmierć i pieniądze </vt:lpstr>
      <vt:lpstr>Prezentacja programu PowerPoint</vt:lpstr>
      <vt:lpstr>Pieniądze</vt:lpstr>
      <vt:lpstr>Prezentacja programu PowerPoint</vt:lpstr>
      <vt:lpstr>Prezentacja programu PowerPoint</vt:lpstr>
      <vt:lpstr>Prezentacja programu PowerPoint</vt:lpstr>
      <vt:lpstr>!</vt:lpstr>
      <vt:lpstr>Prezentacja programu PowerPoint</vt:lpstr>
      <vt:lpstr>„…profesorowie ekonomii również są ekonomicznymi idiotami …”</vt:lpstr>
      <vt:lpstr>Prezentacja programu PowerPoint</vt:lpstr>
      <vt:lpstr>Prezentacja programu PowerPoint</vt:lpstr>
      <vt:lpstr>Prezentacja programu PowerPoint</vt:lpstr>
      <vt:lpstr>Prezentacja programu PowerPoint</vt:lpstr>
      <vt:lpstr>Rozdział 6 Jak z bitnika stałem się studentem ekonomii.</vt:lpstr>
      <vt:lpstr>Prezentacja programu PowerPoint</vt:lpstr>
      <vt:lpstr>A tak widzimy ją po trzech drinkach w większości barów.</vt:lpstr>
      <vt:lpstr>Prezentacja programu PowerPoint</vt:lpstr>
      <vt:lpstr>Prezentacja programu PowerPoint</vt:lpstr>
      <vt:lpstr>Prezentacja programu PowerPoint</vt:lpstr>
      <vt:lpstr>Prezentacja programu PowerPoint</vt:lpstr>
      <vt:lpstr>10 MNIEJ PODSTAWOWYCH ZASAD EKONOMII</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Po latach opowiadania studentom o książce Patricka O’Rourke znalazłem 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Research Findings</dc:title>
  <dc:creator>Simon Probert</dc:creator>
  <cp:lastModifiedBy>Witold Kwaśnicki</cp:lastModifiedBy>
  <cp:revision>142</cp:revision>
  <cp:lastPrinted>2003-04-08T15:31:55Z</cp:lastPrinted>
  <dcterms:created xsi:type="dcterms:W3CDTF">2001-06-15T14:12:23Z</dcterms:created>
  <dcterms:modified xsi:type="dcterms:W3CDTF">2014-10-09T08:39:41Z</dcterms:modified>
</cp:coreProperties>
</file>