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43"/>
  </p:normalViewPr>
  <p:slideViewPr>
    <p:cSldViewPr snapToGrid="0" snapToObjects="1">
      <p:cViewPr varScale="1">
        <p:scale>
          <a:sx n="61" d="100"/>
          <a:sy n="61" d="100"/>
        </p:scale>
        <p:origin x="24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243-D718-AC42-9E31-AB5ECDB01B2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34-7599-BC45-951A-FF56E632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243-D718-AC42-9E31-AB5ECDB01B2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34-7599-BC45-951A-FF56E632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243-D718-AC42-9E31-AB5ECDB01B2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34-7599-BC45-951A-FF56E632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243-D718-AC42-9E31-AB5ECDB01B2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34-7599-BC45-951A-FF56E632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6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243-D718-AC42-9E31-AB5ECDB01B2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34-7599-BC45-951A-FF56E632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243-D718-AC42-9E31-AB5ECDB01B2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34-7599-BC45-951A-FF56E632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243-D718-AC42-9E31-AB5ECDB01B2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34-7599-BC45-951A-FF56E632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243-D718-AC42-9E31-AB5ECDB01B2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34-7599-BC45-951A-FF56E632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243-D718-AC42-9E31-AB5ECDB01B2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34-7599-BC45-951A-FF56E632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243-D718-AC42-9E31-AB5ECDB01B2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34-7599-BC45-951A-FF56E632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3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3243-D718-AC42-9E31-AB5ECDB01B2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34-7599-BC45-951A-FF56E632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D3243-D718-AC42-9E31-AB5ECDB01B28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F734-7599-BC45-951A-FF56E6320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9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35370" y="-1"/>
            <a:ext cx="4995849" cy="3487480"/>
          </a:xfrm>
          <a:custGeom>
            <a:avLst/>
            <a:gdLst>
              <a:gd name="connsiteX0" fmla="*/ 0 w 1472148"/>
              <a:gd name="connsiteY0" fmla="*/ 147215 h 2361340"/>
              <a:gd name="connsiteX1" fmla="*/ 147215 w 1472148"/>
              <a:gd name="connsiteY1" fmla="*/ 0 h 2361340"/>
              <a:gd name="connsiteX2" fmla="*/ 1324933 w 1472148"/>
              <a:gd name="connsiteY2" fmla="*/ 0 h 2361340"/>
              <a:gd name="connsiteX3" fmla="*/ 1472148 w 1472148"/>
              <a:gd name="connsiteY3" fmla="*/ 147215 h 2361340"/>
              <a:gd name="connsiteX4" fmla="*/ 1472148 w 1472148"/>
              <a:gd name="connsiteY4" fmla="*/ 2214125 h 2361340"/>
              <a:gd name="connsiteX5" fmla="*/ 1324933 w 1472148"/>
              <a:gd name="connsiteY5" fmla="*/ 2361340 h 2361340"/>
              <a:gd name="connsiteX6" fmla="*/ 147215 w 1472148"/>
              <a:gd name="connsiteY6" fmla="*/ 2361340 h 2361340"/>
              <a:gd name="connsiteX7" fmla="*/ 0 w 1472148"/>
              <a:gd name="connsiteY7" fmla="*/ 2214125 h 2361340"/>
              <a:gd name="connsiteX8" fmla="*/ 0 w 1472148"/>
              <a:gd name="connsiteY8" fmla="*/ 147215 h 236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2148" h="2361340">
                <a:moveTo>
                  <a:pt x="0" y="147215"/>
                </a:moveTo>
                <a:cubicBezTo>
                  <a:pt x="0" y="65910"/>
                  <a:pt x="65910" y="0"/>
                  <a:pt x="147215" y="0"/>
                </a:cubicBezTo>
                <a:lnTo>
                  <a:pt x="1324933" y="0"/>
                </a:lnTo>
                <a:cubicBezTo>
                  <a:pt x="1406238" y="0"/>
                  <a:pt x="1472148" y="65910"/>
                  <a:pt x="1472148" y="147215"/>
                </a:cubicBezTo>
                <a:lnTo>
                  <a:pt x="1472148" y="2214125"/>
                </a:lnTo>
                <a:cubicBezTo>
                  <a:pt x="1472148" y="2295430"/>
                  <a:pt x="1406238" y="2361340"/>
                  <a:pt x="1324933" y="2361340"/>
                </a:cubicBezTo>
                <a:lnTo>
                  <a:pt x="147215" y="2361340"/>
                </a:lnTo>
                <a:cubicBezTo>
                  <a:pt x="65910" y="2361340"/>
                  <a:pt x="0" y="2295430"/>
                  <a:pt x="0" y="2214125"/>
                </a:cubicBezTo>
                <a:lnTo>
                  <a:pt x="0" y="14721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698" tIns="111698" rIns="111698" bIns="111698" numCol="1" spcCol="1270" anchor="t" anchorCtr="0">
            <a:no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Determine species ranges</a:t>
            </a:r>
            <a:endParaRPr lang="en-US" dirty="0">
              <a:effectLst/>
              <a:latin typeface="Times New Roman" charset="0"/>
              <a:ea typeface="Times New Roman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charset="0"/>
              <a:buChar char="•"/>
              <a:tabLst>
                <a:tab pos="2286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Download Barone’s data for all 3 transects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charset="0"/>
              <a:buChar char="•"/>
              <a:tabLst>
                <a:tab pos="2286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Create a .csv file with species from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Sonadora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 dataset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charset="0"/>
              <a:buChar char="•"/>
              <a:tabLst>
                <a:tab pos="6858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Columns names: Family, Genus, Species,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var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/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spp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SpeciesCode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low, high, range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charset="0"/>
              <a:buChar char="•"/>
              <a:tabLst>
                <a:tab pos="2286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Fill in family genus and species names based on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SpeciesCode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 given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charset="0"/>
              <a:buChar char="•"/>
              <a:tabLst>
                <a:tab pos="2286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Input upper and lower range limits based on data from Barone’s 3 transects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charset="0"/>
              <a:buChar char="•"/>
              <a:tabLst>
                <a:tab pos="2286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Adjust ranges based on species presence in LTER plot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charset="0"/>
              <a:buChar char="•"/>
              <a:tabLst>
                <a:tab pos="6858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350 as lower limit, 400 as upper limit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charset="0"/>
              <a:buChar char="•"/>
              <a:tabLst>
                <a:tab pos="2286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Adjust ranges based on Axelrod’s book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charset="0"/>
              <a:buChar char="•"/>
              <a:tabLst>
                <a:tab pos="2286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Adjust taxonomy to match updated taxonomy in Axelrod’s book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charset="0"/>
              <a:buChar char="•"/>
              <a:tabLst>
                <a:tab pos="6858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Calculated range size in Excel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1143000" marR="0" lvl="2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imes New Roman" charset="0"/>
              <a:buChar char="•"/>
              <a:tabLst>
                <a:tab pos="11430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=high-low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110177" y="170121"/>
            <a:ext cx="5840818" cy="3317358"/>
          </a:xfrm>
          <a:custGeom>
            <a:avLst/>
            <a:gdLst>
              <a:gd name="connsiteX0" fmla="*/ 0 w 2568113"/>
              <a:gd name="connsiteY0" fmla="*/ 164503 h 1645033"/>
              <a:gd name="connsiteX1" fmla="*/ 164503 w 2568113"/>
              <a:gd name="connsiteY1" fmla="*/ 0 h 1645033"/>
              <a:gd name="connsiteX2" fmla="*/ 2403610 w 2568113"/>
              <a:gd name="connsiteY2" fmla="*/ 0 h 1645033"/>
              <a:gd name="connsiteX3" fmla="*/ 2568113 w 2568113"/>
              <a:gd name="connsiteY3" fmla="*/ 164503 h 1645033"/>
              <a:gd name="connsiteX4" fmla="*/ 2568113 w 2568113"/>
              <a:gd name="connsiteY4" fmla="*/ 1480530 h 1645033"/>
              <a:gd name="connsiteX5" fmla="*/ 2403610 w 2568113"/>
              <a:gd name="connsiteY5" fmla="*/ 1645033 h 1645033"/>
              <a:gd name="connsiteX6" fmla="*/ 164503 w 2568113"/>
              <a:gd name="connsiteY6" fmla="*/ 1645033 h 1645033"/>
              <a:gd name="connsiteX7" fmla="*/ 0 w 2568113"/>
              <a:gd name="connsiteY7" fmla="*/ 1480530 h 1645033"/>
              <a:gd name="connsiteX8" fmla="*/ 0 w 2568113"/>
              <a:gd name="connsiteY8" fmla="*/ 164503 h 164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8113" h="1645033">
                <a:moveTo>
                  <a:pt x="0" y="164503"/>
                </a:moveTo>
                <a:cubicBezTo>
                  <a:pt x="0" y="73651"/>
                  <a:pt x="73651" y="0"/>
                  <a:pt x="164503" y="0"/>
                </a:cubicBezTo>
                <a:lnTo>
                  <a:pt x="2403610" y="0"/>
                </a:lnTo>
                <a:cubicBezTo>
                  <a:pt x="2494462" y="0"/>
                  <a:pt x="2568113" y="73651"/>
                  <a:pt x="2568113" y="164503"/>
                </a:cubicBezTo>
                <a:lnTo>
                  <a:pt x="2568113" y="1480530"/>
                </a:lnTo>
                <a:cubicBezTo>
                  <a:pt x="2568113" y="1571382"/>
                  <a:pt x="2494462" y="1645033"/>
                  <a:pt x="2403610" y="1645033"/>
                </a:cubicBezTo>
                <a:lnTo>
                  <a:pt x="164503" y="1645033"/>
                </a:lnTo>
                <a:cubicBezTo>
                  <a:pt x="73651" y="1645033"/>
                  <a:pt x="0" y="1571382"/>
                  <a:pt x="0" y="1480530"/>
                </a:cubicBezTo>
                <a:lnTo>
                  <a:pt x="0" y="164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761" tIns="116761" rIns="116761" bIns="116761" numCol="1" spcCol="1270" anchor="t" anchorCtr="0">
            <a:no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Place species into range quantiles and make sure they are even</a:t>
            </a:r>
            <a:endParaRPr lang="en-US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90000"/>
              </a:lnSpc>
              <a:buFont typeface="Times New Roman" charset="0"/>
              <a:buChar char="•"/>
              <a:tabLst>
                <a:tab pos="9144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quantile(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barone.ranges$range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seq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(0, 1, by=.2))</a:t>
            </a:r>
            <a:endParaRPr lang="en-US" sz="14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lvl="1" indent="-228600">
              <a:lnSpc>
                <a:spcPct val="90000"/>
              </a:lnSpc>
              <a:buFont typeface="Times New Roman" charset="0"/>
              <a:buChar char="•"/>
              <a:tabLst>
                <a:tab pos="13716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Input=column with ranges</a:t>
            </a:r>
            <a:endParaRPr lang="en-US" sz="14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lvl="1" indent="-228600">
              <a:lnSpc>
                <a:spcPct val="90000"/>
              </a:lnSpc>
              <a:buFont typeface="Times New Roman" charset="0"/>
              <a:buChar char="•"/>
              <a:tabLst>
                <a:tab pos="13716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Output=range that each 20% of the data is &lt;= to</a:t>
            </a:r>
            <a:endParaRPr lang="en-US" sz="14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90000"/>
              </a:lnSpc>
              <a:buFont typeface="Times New Roman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Determine the number of species in each quantile</a:t>
            </a:r>
          </a:p>
          <a:p>
            <a:pPr marL="685800" lvl="1" indent="-228600">
              <a:lnSpc>
                <a:spcPct val="90000"/>
              </a:lnSpc>
              <a:buFont typeface="Times New Roman" charset="0"/>
              <a:buChar char="•"/>
              <a:tabLst>
                <a:tab pos="13716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sum(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barone.ranges$range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&lt;=500)</a:t>
            </a:r>
            <a:endParaRPr lang="en-US" sz="14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lvl="1" indent="-228600">
              <a:lnSpc>
                <a:spcPct val="90000"/>
              </a:lnSpc>
              <a:buFont typeface="Times New Roman" charset="0"/>
              <a:buChar char="•"/>
              <a:tabLst>
                <a:tab pos="13716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sum(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  <a:cs typeface="Times New Roman" charset="0"/>
              </a:rPr>
              <a:t>barone.ranges$range</a:t>
            </a: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&gt;500 &amp; 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  <a:cs typeface="Times New Roman" charset="0"/>
              </a:rPr>
              <a:t>barone.ranges$range</a:t>
            </a: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&lt;=734)</a:t>
            </a:r>
          </a:p>
          <a:p>
            <a:pPr marL="685800" lvl="1" indent="-228600">
              <a:lnSpc>
                <a:spcPct val="90000"/>
              </a:lnSpc>
              <a:buFont typeface="Times New Roman" charset="0"/>
              <a:buChar char="•"/>
              <a:tabLst>
                <a:tab pos="13716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sum(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  <a:cs typeface="Times New Roman" charset="0"/>
              </a:rPr>
              <a:t>barone.ranges$range</a:t>
            </a: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&gt;734 &amp; 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  <a:cs typeface="Times New Roman" charset="0"/>
              </a:rPr>
              <a:t>barone.ranges$range</a:t>
            </a: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&lt;=848)</a:t>
            </a:r>
          </a:p>
          <a:p>
            <a:pPr marL="685800" lvl="1" indent="-228600">
              <a:lnSpc>
                <a:spcPct val="90000"/>
              </a:lnSpc>
              <a:buFont typeface="Times New Roman" charset="0"/>
              <a:buChar char="•"/>
              <a:tabLst>
                <a:tab pos="13716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sum(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  <a:cs typeface="Times New Roman" charset="0"/>
              </a:rPr>
              <a:t>barone.ranges$range</a:t>
            </a: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&gt;848 &amp; 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  <a:cs typeface="Times New Roman" charset="0"/>
              </a:rPr>
              <a:t>barone.ranges$range</a:t>
            </a: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&lt;=950)</a:t>
            </a:r>
          </a:p>
          <a:p>
            <a:pPr marL="685800" lvl="1" indent="-228600">
              <a:lnSpc>
                <a:spcPct val="90000"/>
              </a:lnSpc>
              <a:buFont typeface="Times New Roman" charset="0"/>
              <a:buChar char="•"/>
              <a:tabLst>
                <a:tab pos="13716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sum(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  <a:cs typeface="Times New Roman" charset="0"/>
              </a:rPr>
              <a:t>barone.ranges$range</a:t>
            </a: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&gt;950)</a:t>
            </a:r>
          </a:p>
          <a:p>
            <a:pPr marL="1143000" lvl="2" indent="-228600">
              <a:lnSpc>
                <a:spcPct val="90000"/>
              </a:lnSpc>
              <a:buFont typeface="Times New Roman" charset="0"/>
              <a:buChar char="•"/>
              <a:tabLst>
                <a:tab pos="18288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Input=column with ranges and the range given as the division between quantiles</a:t>
            </a:r>
          </a:p>
          <a:p>
            <a:pPr marL="1143000" lvl="2" indent="-228600">
              <a:lnSpc>
                <a:spcPct val="90000"/>
              </a:lnSpc>
              <a:buFont typeface="Times New Roman" charset="0"/>
              <a:buChar char="•"/>
              <a:tabLst>
                <a:tab pos="18288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Output=number of species in each quantile to determine if they are even</a:t>
            </a:r>
          </a:p>
        </p:txBody>
      </p:sp>
      <p:sp>
        <p:nvSpPr>
          <p:cNvPr id="6" name="Freeform 5"/>
          <p:cNvSpPr/>
          <p:nvPr/>
        </p:nvSpPr>
        <p:spPr>
          <a:xfrm>
            <a:off x="3700131" y="3758668"/>
            <a:ext cx="6446306" cy="2918578"/>
          </a:xfrm>
          <a:custGeom>
            <a:avLst/>
            <a:gdLst>
              <a:gd name="connsiteX0" fmla="*/ 0 w 3456683"/>
              <a:gd name="connsiteY0" fmla="*/ 340666 h 3406658"/>
              <a:gd name="connsiteX1" fmla="*/ 340666 w 3456683"/>
              <a:gd name="connsiteY1" fmla="*/ 0 h 3406658"/>
              <a:gd name="connsiteX2" fmla="*/ 3116017 w 3456683"/>
              <a:gd name="connsiteY2" fmla="*/ 0 h 3406658"/>
              <a:gd name="connsiteX3" fmla="*/ 3456683 w 3456683"/>
              <a:gd name="connsiteY3" fmla="*/ 340666 h 3406658"/>
              <a:gd name="connsiteX4" fmla="*/ 3456683 w 3456683"/>
              <a:gd name="connsiteY4" fmla="*/ 3065992 h 3406658"/>
              <a:gd name="connsiteX5" fmla="*/ 3116017 w 3456683"/>
              <a:gd name="connsiteY5" fmla="*/ 3406658 h 3406658"/>
              <a:gd name="connsiteX6" fmla="*/ 340666 w 3456683"/>
              <a:gd name="connsiteY6" fmla="*/ 3406658 h 3406658"/>
              <a:gd name="connsiteX7" fmla="*/ 0 w 3456683"/>
              <a:gd name="connsiteY7" fmla="*/ 3065992 h 3406658"/>
              <a:gd name="connsiteX8" fmla="*/ 0 w 3456683"/>
              <a:gd name="connsiteY8" fmla="*/ 340666 h 340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6683" h="3406658">
                <a:moveTo>
                  <a:pt x="0" y="340666"/>
                </a:moveTo>
                <a:cubicBezTo>
                  <a:pt x="0" y="152521"/>
                  <a:pt x="152521" y="0"/>
                  <a:pt x="340666" y="0"/>
                </a:cubicBezTo>
                <a:lnTo>
                  <a:pt x="3116017" y="0"/>
                </a:lnTo>
                <a:cubicBezTo>
                  <a:pt x="3304162" y="0"/>
                  <a:pt x="3456683" y="152521"/>
                  <a:pt x="3456683" y="340666"/>
                </a:cubicBezTo>
                <a:lnTo>
                  <a:pt x="3456683" y="3065992"/>
                </a:lnTo>
                <a:cubicBezTo>
                  <a:pt x="3456683" y="3254137"/>
                  <a:pt x="3304162" y="3406658"/>
                  <a:pt x="3116017" y="3406658"/>
                </a:cubicBezTo>
                <a:lnTo>
                  <a:pt x="340666" y="3406658"/>
                </a:lnTo>
                <a:cubicBezTo>
                  <a:pt x="152521" y="3406658"/>
                  <a:pt x="0" y="3254137"/>
                  <a:pt x="0" y="3065992"/>
                </a:cubicBezTo>
                <a:lnTo>
                  <a:pt x="0" y="34066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358" tIns="168358" rIns="168358" bIns="168358" numCol="1" spcCol="1270" anchor="t" anchorCtr="0">
            <a:no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Turn data into a community matrix with plots as rows and quantiles as columns</a:t>
            </a:r>
            <a:endParaRPr lang="en-US" dirty="0">
              <a:effectLst/>
              <a:latin typeface="Times New Roman" charset="0"/>
              <a:ea typeface="Times New Roman" charset="0"/>
            </a:endParaRPr>
          </a:p>
          <a:p>
            <a:pPr marL="285750" indent="-285750">
              <a:lnSpc>
                <a:spcPct val="90000"/>
              </a:lnSpc>
              <a:buFont typeface="Times New Roman" charset="0"/>
              <a:buChar char="•"/>
              <a:tabLst>
                <a:tab pos="914400" algn="l"/>
              </a:tabLst>
            </a:pP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cdm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=matrix(data=NA,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ncol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=5,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nrow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=16)</a:t>
            </a:r>
            <a:endParaRPr lang="en-US" sz="14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90000"/>
              </a:lnSpc>
              <a:buFont typeface="Times New Roman" charset="0"/>
              <a:buChar char="•"/>
              <a:tabLst>
                <a:tab pos="914400" algn="l"/>
              </a:tabLst>
            </a:pP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colnames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cdm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)=c("Q1", "Q2", "Q3", "Q4", "Q5")</a:t>
            </a:r>
            <a:endParaRPr lang="en-US" sz="14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90000"/>
              </a:lnSpc>
              <a:buFont typeface="Times New Roman" charset="0"/>
              <a:buChar char="•"/>
              <a:tabLst>
                <a:tab pos="914400" algn="l"/>
              </a:tabLst>
            </a:pP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rownames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cdm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)=c(250, 300, 350, 400, 450, 500, 550, 600, 650, 700,750, 800, 850, 900, 950, 1000)</a:t>
            </a:r>
            <a:b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for(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in 1:length(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listy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)){ elevation=subset(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Sonadora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Sonadora$plotElevation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==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listy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])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sp.name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=subset(elevation, !duplicated(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elevation$stemSpeciesCode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))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cdm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,]=table(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sp.name$Quantile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14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lvl="1" indent="-228600">
              <a:lnSpc>
                <a:spcPct val="90000"/>
              </a:lnSpc>
              <a:buFont typeface="Times New Roman" charset="0"/>
              <a:buChar char="•"/>
              <a:tabLst>
                <a:tab pos="1371600" algn="l"/>
              </a:tabLst>
            </a:pP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Input=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complete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data.frame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from </a:t>
            </a: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original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data </a:t>
            </a:r>
            <a:endParaRPr lang="en-US" sz="14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lvl="1" indent="-228600">
              <a:lnSpc>
                <a:spcPct val="90000"/>
              </a:lnSpc>
              <a:buFont typeface="Times New Roman" charset="0"/>
              <a:buChar char="•"/>
              <a:tabLst>
                <a:tab pos="1371600" algn="l"/>
              </a:tabLst>
            </a:pP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community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data matrix with the </a:t>
            </a: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of </a:t>
            </a: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species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from </a:t>
            </a: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elevation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plot </a:t>
            </a: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in </a:t>
            </a: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quantile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pl-PL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category</a:t>
            </a:r>
            <a:r>
              <a:rPr lang="pl-PL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14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465135" y="1828800"/>
            <a:ext cx="489098" cy="51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10800000">
            <a:off x="10611293" y="3758668"/>
            <a:ext cx="765544" cy="126264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-Up Arrow 10"/>
          <p:cNvSpPr/>
          <p:nvPr/>
        </p:nvSpPr>
        <p:spPr>
          <a:xfrm rot="10800000">
            <a:off x="2334210" y="5002795"/>
            <a:ext cx="798168" cy="146729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3473" y="437323"/>
            <a:ext cx="4559913" cy="1497803"/>
          </a:xfrm>
          <a:custGeom>
            <a:avLst/>
            <a:gdLst>
              <a:gd name="connsiteX0" fmla="*/ 0 w 2882054"/>
              <a:gd name="connsiteY0" fmla="*/ 207052 h 2070515"/>
              <a:gd name="connsiteX1" fmla="*/ 207052 w 2882054"/>
              <a:gd name="connsiteY1" fmla="*/ 0 h 2070515"/>
              <a:gd name="connsiteX2" fmla="*/ 2675003 w 2882054"/>
              <a:gd name="connsiteY2" fmla="*/ 0 h 2070515"/>
              <a:gd name="connsiteX3" fmla="*/ 2882055 w 2882054"/>
              <a:gd name="connsiteY3" fmla="*/ 207052 h 2070515"/>
              <a:gd name="connsiteX4" fmla="*/ 2882054 w 2882054"/>
              <a:gd name="connsiteY4" fmla="*/ 1863464 h 2070515"/>
              <a:gd name="connsiteX5" fmla="*/ 2675002 w 2882054"/>
              <a:gd name="connsiteY5" fmla="*/ 2070516 h 2070515"/>
              <a:gd name="connsiteX6" fmla="*/ 207052 w 2882054"/>
              <a:gd name="connsiteY6" fmla="*/ 2070515 h 2070515"/>
              <a:gd name="connsiteX7" fmla="*/ 0 w 2882054"/>
              <a:gd name="connsiteY7" fmla="*/ 1863463 h 2070515"/>
              <a:gd name="connsiteX8" fmla="*/ 0 w 2882054"/>
              <a:gd name="connsiteY8" fmla="*/ 207052 h 207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054" h="2070515">
                <a:moveTo>
                  <a:pt x="0" y="207052"/>
                </a:moveTo>
                <a:cubicBezTo>
                  <a:pt x="0" y="92700"/>
                  <a:pt x="92700" y="0"/>
                  <a:pt x="207052" y="0"/>
                </a:cubicBezTo>
                <a:lnTo>
                  <a:pt x="2675003" y="0"/>
                </a:lnTo>
                <a:cubicBezTo>
                  <a:pt x="2789355" y="0"/>
                  <a:pt x="2882055" y="92700"/>
                  <a:pt x="2882055" y="207052"/>
                </a:cubicBezTo>
                <a:cubicBezTo>
                  <a:pt x="2882055" y="759189"/>
                  <a:pt x="2882054" y="1311327"/>
                  <a:pt x="2882054" y="1863464"/>
                </a:cubicBezTo>
                <a:cubicBezTo>
                  <a:pt x="2882054" y="1977816"/>
                  <a:pt x="2789354" y="2070516"/>
                  <a:pt x="2675002" y="2070516"/>
                </a:cubicBezTo>
                <a:lnTo>
                  <a:pt x="207052" y="2070515"/>
                </a:lnTo>
                <a:cubicBezTo>
                  <a:pt x="92700" y="2070515"/>
                  <a:pt x="0" y="1977815"/>
                  <a:pt x="0" y="1863463"/>
                </a:cubicBezTo>
                <a:lnTo>
                  <a:pt x="0" y="20705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223" tIns="129223" rIns="129223" bIns="129223" numCol="1" spcCol="1270" anchor="t" anchorCtr="0">
            <a:no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Transform trait data to approximate a normal distribution of each trait, scale the data</a:t>
            </a:r>
            <a:endParaRPr lang="en-US" dirty="0">
              <a:effectLst/>
              <a:latin typeface="Times New Roman" charset="0"/>
              <a:ea typeface="Times New Roman" charset="0"/>
            </a:endParaRPr>
          </a:p>
          <a:p>
            <a:pPr marL="285750" indent="-285750">
              <a:lnSpc>
                <a:spcPct val="90000"/>
              </a:lnSpc>
              <a:buFont typeface="Times New Roman" charset="0"/>
              <a:buChar char="•"/>
              <a:tabLst>
                <a:tab pos="914400" algn="l"/>
              </a:tabLst>
            </a:pP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Traits.scaled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=apply(log(traits), MARGIN=2, scale)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285750" indent="-285750">
              <a:lnSpc>
                <a:spcPct val="90000"/>
              </a:lnSpc>
              <a:buFont typeface="Times New Roman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Input=original trait data</a:t>
            </a:r>
          </a:p>
          <a:p>
            <a:pPr marL="285750" indent="-285750">
              <a:lnSpc>
                <a:spcPct val="90000"/>
              </a:lnSpc>
              <a:buFont typeface="Times New Roman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Output=log transformed trait data</a:t>
            </a:r>
          </a:p>
        </p:txBody>
      </p:sp>
      <p:sp>
        <p:nvSpPr>
          <p:cNvPr id="5" name="Freeform 4"/>
          <p:cNvSpPr/>
          <p:nvPr/>
        </p:nvSpPr>
        <p:spPr>
          <a:xfrm>
            <a:off x="6392655" y="150243"/>
            <a:ext cx="5281893" cy="1784883"/>
          </a:xfrm>
          <a:custGeom>
            <a:avLst/>
            <a:gdLst>
              <a:gd name="connsiteX0" fmla="*/ 0 w 2831134"/>
              <a:gd name="connsiteY0" fmla="*/ 221795 h 2217946"/>
              <a:gd name="connsiteX1" fmla="*/ 221795 w 2831134"/>
              <a:gd name="connsiteY1" fmla="*/ 0 h 2217946"/>
              <a:gd name="connsiteX2" fmla="*/ 2609339 w 2831134"/>
              <a:gd name="connsiteY2" fmla="*/ 0 h 2217946"/>
              <a:gd name="connsiteX3" fmla="*/ 2831134 w 2831134"/>
              <a:gd name="connsiteY3" fmla="*/ 221795 h 2217946"/>
              <a:gd name="connsiteX4" fmla="*/ 2831134 w 2831134"/>
              <a:gd name="connsiteY4" fmla="*/ 1996151 h 2217946"/>
              <a:gd name="connsiteX5" fmla="*/ 2609339 w 2831134"/>
              <a:gd name="connsiteY5" fmla="*/ 2217946 h 2217946"/>
              <a:gd name="connsiteX6" fmla="*/ 221795 w 2831134"/>
              <a:gd name="connsiteY6" fmla="*/ 2217946 h 2217946"/>
              <a:gd name="connsiteX7" fmla="*/ 0 w 2831134"/>
              <a:gd name="connsiteY7" fmla="*/ 1996151 h 2217946"/>
              <a:gd name="connsiteX8" fmla="*/ 0 w 2831134"/>
              <a:gd name="connsiteY8" fmla="*/ 221795 h 221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1134" h="2217946">
                <a:moveTo>
                  <a:pt x="0" y="221795"/>
                </a:moveTo>
                <a:cubicBezTo>
                  <a:pt x="0" y="99301"/>
                  <a:pt x="99301" y="0"/>
                  <a:pt x="221795" y="0"/>
                </a:cubicBezTo>
                <a:lnTo>
                  <a:pt x="2609339" y="0"/>
                </a:lnTo>
                <a:cubicBezTo>
                  <a:pt x="2731833" y="0"/>
                  <a:pt x="2831134" y="99301"/>
                  <a:pt x="2831134" y="221795"/>
                </a:cubicBezTo>
                <a:lnTo>
                  <a:pt x="2831134" y="1996151"/>
                </a:lnTo>
                <a:cubicBezTo>
                  <a:pt x="2831134" y="2118645"/>
                  <a:pt x="2731833" y="2217946"/>
                  <a:pt x="2609339" y="2217946"/>
                </a:cubicBezTo>
                <a:lnTo>
                  <a:pt x="221795" y="2217946"/>
                </a:lnTo>
                <a:cubicBezTo>
                  <a:pt x="99301" y="2217946"/>
                  <a:pt x="0" y="2118645"/>
                  <a:pt x="0" y="1996151"/>
                </a:cubicBezTo>
                <a:lnTo>
                  <a:pt x="0" y="22179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541" tIns="133541" rIns="133541" bIns="133541" numCol="1" spcCol="1270" anchor="t" anchorCtr="0">
            <a:no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Perform a PCA on traits and construct traits </a:t>
            </a:r>
            <a:endParaRPr lang="en-US" dirty="0">
              <a:effectLst/>
              <a:latin typeface="Times New Roman" charset="0"/>
              <a:ea typeface="Times New Roman" charset="0"/>
            </a:endParaRPr>
          </a:p>
          <a:p>
            <a:pPr marL="285750" indent="-285750">
              <a:lnSpc>
                <a:spcPct val="90000"/>
              </a:lnSpc>
              <a:buFont typeface="Times New Roman" charset="0"/>
              <a:buChar char="•"/>
              <a:tabLst>
                <a:tab pos="9144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PCA=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princomp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(traits)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285750" indent="-285750">
              <a:lnSpc>
                <a:spcPct val="90000"/>
              </a:lnSpc>
              <a:buFont typeface="Times New Roman" charset="0"/>
              <a:buChar char="•"/>
              <a:tabLst>
                <a:tab pos="9144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Input=transformed trait data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285750" indent="-285750">
              <a:lnSpc>
                <a:spcPct val="90000"/>
              </a:lnSpc>
              <a:buFont typeface="Times New Roman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Output=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pc.scores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 of the axes that explain 90-95% of the variance</a:t>
            </a:r>
          </a:p>
          <a:p>
            <a:pPr marL="285750" indent="-285750">
              <a:lnSpc>
                <a:spcPct val="90000"/>
              </a:lnSpc>
              <a:buFont typeface="Times New Roman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Can use these 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pc.scores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 to calculate an distance matrix</a:t>
            </a:r>
          </a:p>
          <a:p>
            <a:pPr marL="685800" lvl="1" indent="-228600">
              <a:lnSpc>
                <a:spcPct val="90000"/>
              </a:lnSpc>
              <a:buFont typeface="Times New Roman" charset="0"/>
              <a:buChar char="•"/>
              <a:tabLst>
                <a:tab pos="1371600" algn="l"/>
              </a:tabLst>
            </a:pP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Pc.dist.mat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=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dist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pc.scores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, method=”Euclidean”)</a:t>
            </a:r>
          </a:p>
        </p:txBody>
      </p:sp>
      <p:sp>
        <p:nvSpPr>
          <p:cNvPr id="6" name="Freeform 5"/>
          <p:cNvSpPr/>
          <p:nvPr/>
        </p:nvSpPr>
        <p:spPr>
          <a:xfrm>
            <a:off x="5195459" y="3199129"/>
            <a:ext cx="6819332" cy="3403690"/>
          </a:xfrm>
          <a:custGeom>
            <a:avLst/>
            <a:gdLst>
              <a:gd name="connsiteX0" fmla="*/ 0 w 2882054"/>
              <a:gd name="connsiteY0" fmla="*/ 207052 h 2070515"/>
              <a:gd name="connsiteX1" fmla="*/ 207052 w 2882054"/>
              <a:gd name="connsiteY1" fmla="*/ 0 h 2070515"/>
              <a:gd name="connsiteX2" fmla="*/ 2675003 w 2882054"/>
              <a:gd name="connsiteY2" fmla="*/ 0 h 2070515"/>
              <a:gd name="connsiteX3" fmla="*/ 2882055 w 2882054"/>
              <a:gd name="connsiteY3" fmla="*/ 207052 h 2070515"/>
              <a:gd name="connsiteX4" fmla="*/ 2882054 w 2882054"/>
              <a:gd name="connsiteY4" fmla="*/ 1863464 h 2070515"/>
              <a:gd name="connsiteX5" fmla="*/ 2675002 w 2882054"/>
              <a:gd name="connsiteY5" fmla="*/ 2070516 h 2070515"/>
              <a:gd name="connsiteX6" fmla="*/ 207052 w 2882054"/>
              <a:gd name="connsiteY6" fmla="*/ 2070515 h 2070515"/>
              <a:gd name="connsiteX7" fmla="*/ 0 w 2882054"/>
              <a:gd name="connsiteY7" fmla="*/ 1863463 h 2070515"/>
              <a:gd name="connsiteX8" fmla="*/ 0 w 2882054"/>
              <a:gd name="connsiteY8" fmla="*/ 207052 h 207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2054" h="2070515">
                <a:moveTo>
                  <a:pt x="0" y="207052"/>
                </a:moveTo>
                <a:cubicBezTo>
                  <a:pt x="0" y="92700"/>
                  <a:pt x="92700" y="0"/>
                  <a:pt x="207052" y="0"/>
                </a:cubicBezTo>
                <a:lnTo>
                  <a:pt x="2675003" y="0"/>
                </a:lnTo>
                <a:cubicBezTo>
                  <a:pt x="2789355" y="0"/>
                  <a:pt x="2882055" y="92700"/>
                  <a:pt x="2882055" y="207052"/>
                </a:cubicBezTo>
                <a:cubicBezTo>
                  <a:pt x="2882055" y="759189"/>
                  <a:pt x="2882054" y="1311327"/>
                  <a:pt x="2882054" y="1863464"/>
                </a:cubicBezTo>
                <a:cubicBezTo>
                  <a:pt x="2882054" y="1977816"/>
                  <a:pt x="2789354" y="2070516"/>
                  <a:pt x="2675002" y="2070516"/>
                </a:cubicBezTo>
                <a:lnTo>
                  <a:pt x="207052" y="2070515"/>
                </a:lnTo>
                <a:cubicBezTo>
                  <a:pt x="92700" y="2070515"/>
                  <a:pt x="0" y="1977815"/>
                  <a:pt x="0" y="1863463"/>
                </a:cubicBezTo>
                <a:lnTo>
                  <a:pt x="0" y="20705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223" tIns="129223" rIns="129223" bIns="129223" numCol="1" spcCol="1270" anchor="t" anchorCtr="0">
            <a:no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Construct trait data matrix to match species list</a:t>
            </a:r>
            <a:endParaRPr lang="en-US" dirty="0">
              <a:effectLst/>
              <a:latin typeface="Times New Roman" charset="0"/>
              <a:ea typeface="Times New Roman" charset="0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  <a:tabLst>
                <a:tab pos="914400" algn="l"/>
              </a:tabLst>
            </a:pP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tdm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=matrix(data=NA, 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nrow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=5, 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ncol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=5)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  <a:tabLst>
                <a:tab pos="914400" algn="l"/>
              </a:tabLst>
            </a:pP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colnames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tdm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)=c(“trait1”, “trait2”…)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  <a:tabLst>
                <a:tab pos="914400" algn="l"/>
              </a:tabLst>
            </a:pP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rownames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tdm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)=c(“Q1”, “Q2”, “Q3”, “Q4”, “Q5”)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Cells of 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tdm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 will contain trait values for species within each quantile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  <a:tabLst>
                <a:tab pos="13716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Make a list of the species code within the quantile</a:t>
            </a:r>
          </a:p>
          <a:p>
            <a:pPr marL="1200150" lvl="2" indent="-285750">
              <a:lnSpc>
                <a:spcPct val="90000"/>
              </a:lnSpc>
              <a:buFont typeface="Arial" charset="0"/>
              <a:buChar char="•"/>
              <a:tabLst>
                <a:tab pos="1828800" algn="l"/>
              </a:tabLst>
            </a:pP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Listy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=c(“sp1”, “sp2”,..)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  <a:tabLst>
                <a:tab pos="13716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Subset the original trait data for the rows of only species in 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listy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 object</a:t>
            </a:r>
          </a:p>
          <a:p>
            <a:pPr marL="1200150" lvl="2" indent="-285750">
              <a:lnSpc>
                <a:spcPct val="90000"/>
              </a:lnSpc>
              <a:buFont typeface="Arial" charset="0"/>
              <a:buChar char="•"/>
              <a:tabLst>
                <a:tab pos="18288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Q1=traits[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listy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,]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  <a:tabLst>
                <a:tab pos="13716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Determine the mean of the trait values for only those species</a:t>
            </a:r>
          </a:p>
          <a:p>
            <a:pPr marL="1200150" lvl="2" indent="-285750">
              <a:lnSpc>
                <a:spcPct val="90000"/>
              </a:lnSpc>
              <a:buFont typeface="Arial" charset="0"/>
              <a:buChar char="•"/>
              <a:tabLst>
                <a:tab pos="18288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Output=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colMeans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(Q1)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  <a:tabLst>
                <a:tab pos="13716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Put the output of the trait means into the rows of the trait data matrix</a:t>
            </a:r>
          </a:p>
          <a:p>
            <a:pPr marL="1200150" lvl="2" indent="-285750">
              <a:lnSpc>
                <a:spcPct val="90000"/>
              </a:lnSpc>
              <a:buFont typeface="Arial" charset="0"/>
              <a:buChar char="•"/>
              <a:tabLst>
                <a:tab pos="1828800" algn="l"/>
              </a:tabLst>
            </a:pP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Tdm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[1,]=output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Input=transformed trait 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data.csv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Output=trait data matrix with means trait values of each trait of species in each quantile</a:t>
            </a:r>
          </a:p>
          <a:p>
            <a:pPr marL="914400">
              <a:lnSpc>
                <a:spcPct val="90000"/>
              </a:lnSpc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 </a:t>
            </a:r>
          </a:p>
        </p:txBody>
      </p:sp>
      <p:sp>
        <p:nvSpPr>
          <p:cNvPr id="7" name="Freeform 6"/>
          <p:cNvSpPr/>
          <p:nvPr/>
        </p:nvSpPr>
        <p:spPr>
          <a:xfrm>
            <a:off x="324256" y="3019647"/>
            <a:ext cx="4023043" cy="3137876"/>
          </a:xfrm>
          <a:custGeom>
            <a:avLst/>
            <a:gdLst>
              <a:gd name="connsiteX0" fmla="*/ 0 w 2913634"/>
              <a:gd name="connsiteY0" fmla="*/ 218282 h 2182815"/>
              <a:gd name="connsiteX1" fmla="*/ 218282 w 2913634"/>
              <a:gd name="connsiteY1" fmla="*/ 0 h 2182815"/>
              <a:gd name="connsiteX2" fmla="*/ 2695353 w 2913634"/>
              <a:gd name="connsiteY2" fmla="*/ 0 h 2182815"/>
              <a:gd name="connsiteX3" fmla="*/ 2913635 w 2913634"/>
              <a:gd name="connsiteY3" fmla="*/ 218282 h 2182815"/>
              <a:gd name="connsiteX4" fmla="*/ 2913634 w 2913634"/>
              <a:gd name="connsiteY4" fmla="*/ 1964534 h 2182815"/>
              <a:gd name="connsiteX5" fmla="*/ 2695352 w 2913634"/>
              <a:gd name="connsiteY5" fmla="*/ 2182816 h 2182815"/>
              <a:gd name="connsiteX6" fmla="*/ 218282 w 2913634"/>
              <a:gd name="connsiteY6" fmla="*/ 2182815 h 2182815"/>
              <a:gd name="connsiteX7" fmla="*/ 0 w 2913634"/>
              <a:gd name="connsiteY7" fmla="*/ 1964533 h 2182815"/>
              <a:gd name="connsiteX8" fmla="*/ 0 w 2913634"/>
              <a:gd name="connsiteY8" fmla="*/ 218282 h 218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3634" h="2182815">
                <a:moveTo>
                  <a:pt x="0" y="218282"/>
                </a:moveTo>
                <a:cubicBezTo>
                  <a:pt x="0" y="97728"/>
                  <a:pt x="97728" y="0"/>
                  <a:pt x="218282" y="0"/>
                </a:cubicBezTo>
                <a:lnTo>
                  <a:pt x="2695353" y="0"/>
                </a:lnTo>
                <a:cubicBezTo>
                  <a:pt x="2815907" y="0"/>
                  <a:pt x="2913635" y="97728"/>
                  <a:pt x="2913635" y="218282"/>
                </a:cubicBezTo>
                <a:cubicBezTo>
                  <a:pt x="2913635" y="800366"/>
                  <a:pt x="2913634" y="1382450"/>
                  <a:pt x="2913634" y="1964534"/>
                </a:cubicBezTo>
                <a:cubicBezTo>
                  <a:pt x="2913634" y="2085088"/>
                  <a:pt x="2815906" y="2182816"/>
                  <a:pt x="2695352" y="2182816"/>
                </a:cubicBezTo>
                <a:lnTo>
                  <a:pt x="218282" y="2182815"/>
                </a:lnTo>
                <a:cubicBezTo>
                  <a:pt x="97728" y="2182815"/>
                  <a:pt x="0" y="2085087"/>
                  <a:pt x="0" y="1964533"/>
                </a:cubicBezTo>
                <a:lnTo>
                  <a:pt x="0" y="2182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512" tIns="132512" rIns="132512" bIns="132512" numCol="1" spcCol="1270" anchor="t" anchorCtr="0">
            <a:no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charset="0"/>
                <a:ea typeface="Times New Roman" charset="0"/>
              </a:rPr>
              <a:t>Generating trait </a:t>
            </a:r>
            <a:r>
              <a:rPr lang="en-US" dirty="0" err="1">
                <a:effectLst/>
                <a:latin typeface="Times New Roman" charset="0"/>
                <a:ea typeface="Times New Roman" charset="0"/>
              </a:rPr>
              <a:t>dendrograms</a:t>
            </a:r>
            <a:endParaRPr lang="en-US" dirty="0">
              <a:effectLst/>
              <a:latin typeface="Times New Roman" charset="0"/>
              <a:ea typeface="Calibri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</a:pP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Dist.matrix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=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dist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pca.scores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, method=”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euclidena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”)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</a:pP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Dendro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=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hclust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dist.matrix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, method=”average”)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For traits separately</a:t>
            </a:r>
            <a:endParaRPr lang="en-US" sz="1400" dirty="0">
              <a:effectLst/>
              <a:latin typeface="Times New Roman" charset="0"/>
              <a:ea typeface="Calibri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Trait.1=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as.matrix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(traits[,1]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</a:pP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Rownames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(trait.1)=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rownames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(traits)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Dendro.trait.1=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hclust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dist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(trait.1, method=”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euclidean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”), method=”average”)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Input=distance matrix calculated from 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pca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 scores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Output=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dendrograms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 for each trait and then using 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pca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 scores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95459" y="1186224"/>
            <a:ext cx="801304" cy="53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033601" y="2299003"/>
            <a:ext cx="705822" cy="720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526830" y="4358078"/>
            <a:ext cx="489098" cy="5428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03473" y="6231951"/>
            <a:ext cx="562071" cy="520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78344" y="238554"/>
            <a:ext cx="5952335" cy="3914140"/>
          </a:xfrm>
          <a:custGeom>
            <a:avLst/>
            <a:gdLst>
              <a:gd name="connsiteX0" fmla="*/ 0 w 2913634"/>
              <a:gd name="connsiteY0" fmla="*/ 218282 h 2182815"/>
              <a:gd name="connsiteX1" fmla="*/ 218282 w 2913634"/>
              <a:gd name="connsiteY1" fmla="*/ 0 h 2182815"/>
              <a:gd name="connsiteX2" fmla="*/ 2695353 w 2913634"/>
              <a:gd name="connsiteY2" fmla="*/ 0 h 2182815"/>
              <a:gd name="connsiteX3" fmla="*/ 2913635 w 2913634"/>
              <a:gd name="connsiteY3" fmla="*/ 218282 h 2182815"/>
              <a:gd name="connsiteX4" fmla="*/ 2913634 w 2913634"/>
              <a:gd name="connsiteY4" fmla="*/ 1964534 h 2182815"/>
              <a:gd name="connsiteX5" fmla="*/ 2695352 w 2913634"/>
              <a:gd name="connsiteY5" fmla="*/ 2182816 h 2182815"/>
              <a:gd name="connsiteX6" fmla="*/ 218282 w 2913634"/>
              <a:gd name="connsiteY6" fmla="*/ 2182815 h 2182815"/>
              <a:gd name="connsiteX7" fmla="*/ 0 w 2913634"/>
              <a:gd name="connsiteY7" fmla="*/ 1964533 h 2182815"/>
              <a:gd name="connsiteX8" fmla="*/ 0 w 2913634"/>
              <a:gd name="connsiteY8" fmla="*/ 218282 h 218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3634" h="2182815">
                <a:moveTo>
                  <a:pt x="0" y="218282"/>
                </a:moveTo>
                <a:cubicBezTo>
                  <a:pt x="0" y="97728"/>
                  <a:pt x="97728" y="0"/>
                  <a:pt x="218282" y="0"/>
                </a:cubicBezTo>
                <a:lnTo>
                  <a:pt x="2695353" y="0"/>
                </a:lnTo>
                <a:cubicBezTo>
                  <a:pt x="2815907" y="0"/>
                  <a:pt x="2913635" y="97728"/>
                  <a:pt x="2913635" y="218282"/>
                </a:cubicBezTo>
                <a:cubicBezTo>
                  <a:pt x="2913635" y="800366"/>
                  <a:pt x="2913634" y="1382450"/>
                  <a:pt x="2913634" y="1964534"/>
                </a:cubicBezTo>
                <a:cubicBezTo>
                  <a:pt x="2913634" y="2085088"/>
                  <a:pt x="2815906" y="2182816"/>
                  <a:pt x="2695352" y="2182816"/>
                </a:cubicBezTo>
                <a:lnTo>
                  <a:pt x="218282" y="2182815"/>
                </a:lnTo>
                <a:cubicBezTo>
                  <a:pt x="97728" y="2182815"/>
                  <a:pt x="0" y="2085087"/>
                  <a:pt x="0" y="1964533"/>
                </a:cubicBezTo>
                <a:lnTo>
                  <a:pt x="0" y="2182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512" tIns="132512" rIns="132512" bIns="132512" numCol="1" spcCol="1270" anchor="t" anchorCtr="0">
            <a:no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Calculate observed values for functional diversity</a:t>
            </a:r>
            <a:endParaRPr lang="en-US" sz="1200" dirty="0">
              <a:effectLst/>
              <a:latin typeface="Times New Roman" charset="0"/>
              <a:ea typeface="Times New Roman" charset="0"/>
            </a:endParaRPr>
          </a:p>
          <a:p>
            <a:pPr marL="285750" marR="0" lvl="0" indent="-28575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Arial" charset="0"/>
              <a:buChar char="•"/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Distance matrix from 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dendrograms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Arial" charset="0"/>
              <a:buChar char="•"/>
            </a:pP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Dendro.dist.mat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=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cophenetic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dendro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)</a:t>
            </a:r>
          </a:p>
          <a:p>
            <a:pPr marL="285750" marR="0" lvl="0" indent="-28575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Arial" charset="0"/>
              <a:buChar char="•"/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Distance matrix from raw trait data, input distance matrix from 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pca.scores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Arial" charset="0"/>
              <a:buChar char="•"/>
            </a:pP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Square.dist.mat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=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as.matrix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1400" dirty="0" err="1">
                <a:effectLst/>
                <a:latin typeface="Times New Roman" charset="0"/>
                <a:ea typeface="Times New Roman" charset="0"/>
              </a:rPr>
              <a:t>pca.dist.matrix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)</a:t>
            </a:r>
          </a:p>
          <a:p>
            <a:pPr marL="285750" marR="0" lvl="0" indent="-28575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Arial" charset="0"/>
              <a:buChar char="•"/>
            </a:pP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Mpd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cdm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square.dist.mat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abundance.weighted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=F)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285750" marR="0" lvl="0" indent="-28575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Arial" charset="0"/>
              <a:buChar char="•"/>
            </a:pP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Mpd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cdm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square.dist.mat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abundance.weighted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=T)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285750" marR="0" lvl="0" indent="-28575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Arial" charset="0"/>
              <a:buChar char="•"/>
            </a:pP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Mntd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comm.data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dist.mat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abundance.weighted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=F)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285750" marR="0" lvl="0" indent="-28575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Arial" charset="0"/>
              <a:buChar char="•"/>
            </a:pP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Mntd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comm.data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dist.mat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abundance.weighted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=</a:t>
            </a:r>
            <a:r>
              <a:rPr lang="en-US" sz="1400" dirty="0">
                <a:effectLst/>
                <a:latin typeface="Times New Roman" charset="0"/>
                <a:ea typeface="Times New Roman" charset="0"/>
              </a:rPr>
              <a:t>T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)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285750" marR="0" lvl="0" indent="-28575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Arial" charset="0"/>
              <a:buChar char="•"/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Calculate functional richness,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pca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 performed within the function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>
                <a:tab pos="914400" algn="l"/>
              </a:tabLst>
            </a:pP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FRic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=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dbFD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(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traits.scaled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cdm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)$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FRic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285750" marR="0" lvl="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>
                <a:tab pos="4572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Input=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pca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 distance matrix,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dendrograms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raw trait data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  <a:p>
            <a:pPr marL="285750" marR="0" lvl="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>
                <a:tab pos="457200" algn="l"/>
              </a:tabLst>
            </a:pP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Output=observed values of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mpd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mntd</a:t>
            </a:r>
            <a:r>
              <a:rPr lang="en-US" sz="1400" kern="1200" dirty="0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, and </a:t>
            </a:r>
            <a:r>
              <a:rPr lang="en-US" sz="1400" kern="1200" dirty="0" err="1">
                <a:solidFill>
                  <a:srgbClr val="FFFFFF"/>
                </a:solidFill>
                <a:effectLst/>
                <a:latin typeface="Times New Roman" charset="0"/>
                <a:ea typeface="Times New Roman" charset="0"/>
              </a:rPr>
              <a:t>FRic</a:t>
            </a:r>
            <a:endParaRPr lang="en-US" sz="1400" dirty="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368784" y="1806264"/>
            <a:ext cx="4497152" cy="3212303"/>
          </a:xfrm>
          <a:custGeom>
            <a:avLst/>
            <a:gdLst>
              <a:gd name="connsiteX0" fmla="*/ 0 w 2250907"/>
              <a:gd name="connsiteY0" fmla="*/ 198372 h 1983721"/>
              <a:gd name="connsiteX1" fmla="*/ 198372 w 2250907"/>
              <a:gd name="connsiteY1" fmla="*/ 0 h 1983721"/>
              <a:gd name="connsiteX2" fmla="*/ 2052535 w 2250907"/>
              <a:gd name="connsiteY2" fmla="*/ 0 h 1983721"/>
              <a:gd name="connsiteX3" fmla="*/ 2250907 w 2250907"/>
              <a:gd name="connsiteY3" fmla="*/ 198372 h 1983721"/>
              <a:gd name="connsiteX4" fmla="*/ 2250907 w 2250907"/>
              <a:gd name="connsiteY4" fmla="*/ 1785349 h 1983721"/>
              <a:gd name="connsiteX5" fmla="*/ 2052535 w 2250907"/>
              <a:gd name="connsiteY5" fmla="*/ 1983721 h 1983721"/>
              <a:gd name="connsiteX6" fmla="*/ 198372 w 2250907"/>
              <a:gd name="connsiteY6" fmla="*/ 1983721 h 1983721"/>
              <a:gd name="connsiteX7" fmla="*/ 0 w 2250907"/>
              <a:gd name="connsiteY7" fmla="*/ 1785349 h 1983721"/>
              <a:gd name="connsiteX8" fmla="*/ 0 w 2250907"/>
              <a:gd name="connsiteY8" fmla="*/ 198372 h 1983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907" h="1983721">
                <a:moveTo>
                  <a:pt x="0" y="198372"/>
                </a:moveTo>
                <a:cubicBezTo>
                  <a:pt x="0" y="88814"/>
                  <a:pt x="88814" y="0"/>
                  <a:pt x="198372" y="0"/>
                </a:cubicBezTo>
                <a:lnTo>
                  <a:pt x="2052535" y="0"/>
                </a:lnTo>
                <a:cubicBezTo>
                  <a:pt x="2162093" y="0"/>
                  <a:pt x="2250907" y="88814"/>
                  <a:pt x="2250907" y="198372"/>
                </a:cubicBezTo>
                <a:lnTo>
                  <a:pt x="2250907" y="1785349"/>
                </a:lnTo>
                <a:cubicBezTo>
                  <a:pt x="2250907" y="1894907"/>
                  <a:pt x="2162093" y="1983721"/>
                  <a:pt x="2052535" y="1983721"/>
                </a:cubicBezTo>
                <a:lnTo>
                  <a:pt x="198372" y="1983721"/>
                </a:lnTo>
                <a:cubicBezTo>
                  <a:pt x="88814" y="1983721"/>
                  <a:pt x="0" y="1894907"/>
                  <a:pt x="0" y="1785349"/>
                </a:cubicBezTo>
                <a:lnTo>
                  <a:pt x="0" y="19837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681" tIns="126681" rIns="126681" bIns="126681" numCol="1" spcCol="1270" anchor="t" anchorCtr="0">
            <a:no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</a:pPr>
            <a:r>
              <a:rPr lang="en-US" dirty="0" smtClean="0">
                <a:effectLst/>
                <a:latin typeface="Times New Roman" charset="0"/>
                <a:ea typeface="Times New Roman" charset="0"/>
              </a:rPr>
              <a:t>Null </a:t>
            </a:r>
            <a:r>
              <a:rPr lang="en-US" dirty="0">
                <a:effectLst/>
                <a:latin typeface="Times New Roman" charset="0"/>
                <a:ea typeface="Times New Roman" charset="0"/>
              </a:rPr>
              <a:t>Model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Symbol" charset="2"/>
              <a:buChar char=""/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Randomize community data matrix to alter which species are in each range size quantile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Symbol" charset="2"/>
              <a:buChar char=""/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Is species richness in range size along elevation nonrandom with respect to function?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Symbol" charset="2"/>
              <a:buChar char=""/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Randomly assemble species richness in each plot, would select a quantile at random without replacement 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Symbol" charset="2"/>
              <a:buChar char=""/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Constrained=fix row sums since lower elevations have higher richness and fix column sums since more species have smaller ranges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  <a:buFont typeface="Symbol" charset="2"/>
              <a:buChar char=""/>
            </a:pPr>
            <a:r>
              <a:rPr lang="en-US" sz="1400" dirty="0">
                <a:effectLst/>
                <a:latin typeface="Times New Roman" charset="0"/>
                <a:ea typeface="Times New Roman" charset="0"/>
              </a:rPr>
              <a:t>Independent swap null models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755"/>
              </a:spcAft>
            </a:pPr>
            <a:r>
              <a:rPr lang="en-US" sz="1200" dirty="0">
                <a:effectLst/>
                <a:latin typeface="Times New Roman" charset="0"/>
                <a:ea typeface="Times New Roman" charset="0"/>
              </a:rPr>
              <a:t> 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64595" y="3083442"/>
            <a:ext cx="701749" cy="701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667</Words>
  <Application>Microsoft Macintosh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Symbol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Jo Worthy</dc:creator>
  <cp:lastModifiedBy>Samantha Jo Worthy</cp:lastModifiedBy>
  <cp:revision>2</cp:revision>
  <dcterms:created xsi:type="dcterms:W3CDTF">2017-10-11T19:45:46Z</dcterms:created>
  <dcterms:modified xsi:type="dcterms:W3CDTF">2017-10-11T19:57:16Z</dcterms:modified>
</cp:coreProperties>
</file>