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473" r:id="rId6"/>
    <p:sldId id="486" r:id="rId7"/>
    <p:sldId id="508" r:id="rId8"/>
    <p:sldId id="474" r:id="rId9"/>
    <p:sldId id="491" r:id="rId10"/>
    <p:sldId id="510" r:id="rId11"/>
    <p:sldId id="512" r:id="rId12"/>
    <p:sldId id="513" r:id="rId13"/>
    <p:sldId id="511" r:id="rId14"/>
    <p:sldId id="50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33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B9E14-60BD-4FA8-B552-631B6179BB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0CDF8-6233-45D5-8386-898E7511AB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0CDF8-6233-45D5-8386-898E7511AB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D472-E231-47A6-AFB2-CA4DA328E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8C48-608F-48B8-9DB0-439DC7433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D472-E231-47A6-AFB2-CA4DA328E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8C48-608F-48B8-9DB0-439DC7433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D472-E231-47A6-AFB2-CA4DA328E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8C48-608F-48B8-9DB0-439DC7433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D472-E231-47A6-AFB2-CA4DA328E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8C48-608F-48B8-9DB0-439DC7433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D472-E231-47A6-AFB2-CA4DA328E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8C48-608F-48B8-9DB0-439DC7433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D472-E231-47A6-AFB2-CA4DA328E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8C48-608F-48B8-9DB0-439DC7433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D472-E231-47A6-AFB2-CA4DA328E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8C48-608F-48B8-9DB0-439DC7433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D472-E231-47A6-AFB2-CA4DA328E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8C48-608F-48B8-9DB0-439DC7433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D472-E231-47A6-AFB2-CA4DA328E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8C48-608F-48B8-9DB0-439DC7433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D472-E231-47A6-AFB2-CA4DA328E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8C48-608F-48B8-9DB0-439DC7433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D472-E231-47A6-AFB2-CA4DA328E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8C48-608F-48B8-9DB0-439DC7433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5D472-E231-47A6-AFB2-CA4DA328E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48C48-608F-48B8-9DB0-439DC7433C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marL="0" indent="0" eaLnBrk="1" hangingPunct="1"/>
            <a:endParaRPr lang="zh-CN" altLang="zh-CN" dirty="0"/>
          </a:p>
        </p:txBody>
      </p:sp>
      <p:sp>
        <p:nvSpPr>
          <p:cNvPr id="2051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>
              <a:solidFill>
                <a:srgbClr val="898989"/>
              </a:solidFill>
            </a:endParaRPr>
          </a:p>
        </p:txBody>
      </p:sp>
      <p:pic>
        <p:nvPicPr>
          <p:cNvPr id="2052" name="图片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" r="-792" b="15352"/>
          <a:stretch>
            <a:fillRect/>
          </a:stretch>
        </p:blipFill>
        <p:spPr bwMode="auto">
          <a:xfrm>
            <a:off x="-24203" y="0"/>
            <a:ext cx="124190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06" y="-374916"/>
            <a:ext cx="12337024" cy="7607831"/>
          </a:xfrm>
          <a:prstGeom prst="rect">
            <a:avLst/>
          </a:prstGeom>
        </p:spPr>
      </p:pic>
      <p:grpSp>
        <p:nvGrpSpPr>
          <p:cNvPr id="2053" name="组合 10"/>
          <p:cNvGrpSpPr/>
          <p:nvPr/>
        </p:nvGrpSpPr>
        <p:grpSpPr bwMode="auto">
          <a:xfrm>
            <a:off x="449263" y="4984750"/>
            <a:ext cx="504825" cy="720725"/>
            <a:chOff x="0" y="0"/>
            <a:chExt cx="504056" cy="720080"/>
          </a:xfrm>
        </p:grpSpPr>
        <p:sp>
          <p:nvSpPr>
            <p:cNvPr id="2080" name="直接连接符 7"/>
            <p:cNvSpPr>
              <a:spLocks noChangeShapeType="1"/>
            </p:cNvSpPr>
            <p:nvPr/>
          </p:nvSpPr>
          <p:spPr bwMode="auto">
            <a:xfrm flipH="1">
              <a:off x="0" y="0"/>
              <a:ext cx="504056" cy="720080"/>
            </a:xfrm>
            <a:prstGeom prst="line">
              <a:avLst/>
            </a:prstGeom>
            <a:noFill/>
            <a:ln w="9525">
              <a:solidFill>
                <a:srgbClr val="1DFFF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椭圆 9"/>
            <p:cNvSpPr>
              <a:spLocks noChangeArrowheads="1"/>
            </p:cNvSpPr>
            <p:nvPr/>
          </p:nvSpPr>
          <p:spPr bwMode="auto">
            <a:xfrm>
              <a:off x="180020" y="288032"/>
              <a:ext cx="144016" cy="144016"/>
            </a:xfrm>
            <a:prstGeom prst="ellipse">
              <a:avLst/>
            </a:prstGeom>
            <a:solidFill>
              <a:srgbClr val="50F1F0"/>
            </a:solidFill>
            <a:ln w="25400">
              <a:solidFill>
                <a:srgbClr val="2FFCF3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054" name="组合 18"/>
          <p:cNvGrpSpPr/>
          <p:nvPr/>
        </p:nvGrpSpPr>
        <p:grpSpPr bwMode="auto">
          <a:xfrm>
            <a:off x="10555288" y="938213"/>
            <a:ext cx="504825" cy="719137"/>
            <a:chOff x="0" y="0"/>
            <a:chExt cx="504056" cy="720080"/>
          </a:xfrm>
        </p:grpSpPr>
        <p:sp>
          <p:nvSpPr>
            <p:cNvPr id="2078" name="直接连接符 19"/>
            <p:cNvSpPr>
              <a:spLocks noChangeShapeType="1"/>
            </p:cNvSpPr>
            <p:nvPr/>
          </p:nvSpPr>
          <p:spPr bwMode="auto">
            <a:xfrm flipH="1">
              <a:off x="0" y="0"/>
              <a:ext cx="504056" cy="720080"/>
            </a:xfrm>
            <a:prstGeom prst="line">
              <a:avLst/>
            </a:prstGeom>
            <a:noFill/>
            <a:ln w="9525">
              <a:solidFill>
                <a:srgbClr val="1DFFF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椭圆 20"/>
            <p:cNvSpPr>
              <a:spLocks noChangeArrowheads="1"/>
            </p:cNvSpPr>
            <p:nvPr/>
          </p:nvSpPr>
          <p:spPr bwMode="auto">
            <a:xfrm>
              <a:off x="180020" y="288032"/>
              <a:ext cx="144016" cy="144016"/>
            </a:xfrm>
            <a:prstGeom prst="ellipse">
              <a:avLst/>
            </a:prstGeom>
            <a:solidFill>
              <a:srgbClr val="50F1F0"/>
            </a:solidFill>
            <a:ln w="25400">
              <a:solidFill>
                <a:srgbClr val="2FFCF3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055" name="组合 21"/>
          <p:cNvGrpSpPr/>
          <p:nvPr/>
        </p:nvGrpSpPr>
        <p:grpSpPr bwMode="auto">
          <a:xfrm>
            <a:off x="10879138" y="-26988"/>
            <a:ext cx="504825" cy="720726"/>
            <a:chOff x="0" y="0"/>
            <a:chExt cx="504056" cy="720080"/>
          </a:xfrm>
        </p:grpSpPr>
        <p:sp>
          <p:nvSpPr>
            <p:cNvPr id="2076" name="直接连接符 22"/>
            <p:cNvSpPr>
              <a:spLocks noChangeShapeType="1"/>
            </p:cNvSpPr>
            <p:nvPr/>
          </p:nvSpPr>
          <p:spPr bwMode="auto">
            <a:xfrm flipH="1">
              <a:off x="0" y="0"/>
              <a:ext cx="504056" cy="720080"/>
            </a:xfrm>
            <a:prstGeom prst="line">
              <a:avLst/>
            </a:prstGeom>
            <a:noFill/>
            <a:ln w="9525">
              <a:solidFill>
                <a:srgbClr val="1DFFF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椭圆 23"/>
            <p:cNvSpPr>
              <a:spLocks noChangeArrowheads="1"/>
            </p:cNvSpPr>
            <p:nvPr/>
          </p:nvSpPr>
          <p:spPr bwMode="auto">
            <a:xfrm>
              <a:off x="180020" y="288032"/>
              <a:ext cx="144016" cy="144016"/>
            </a:xfrm>
            <a:prstGeom prst="ellipse">
              <a:avLst/>
            </a:prstGeom>
            <a:solidFill>
              <a:srgbClr val="50F1F0"/>
            </a:solidFill>
            <a:ln w="25400">
              <a:solidFill>
                <a:srgbClr val="2FFCF3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056" name="组合 55"/>
          <p:cNvGrpSpPr/>
          <p:nvPr/>
        </p:nvGrpSpPr>
        <p:grpSpPr bwMode="auto">
          <a:xfrm>
            <a:off x="9723438" y="1293813"/>
            <a:ext cx="503237" cy="720725"/>
            <a:chOff x="0" y="0"/>
            <a:chExt cx="504056" cy="720080"/>
          </a:xfrm>
        </p:grpSpPr>
        <p:sp>
          <p:nvSpPr>
            <p:cNvPr id="2074" name="直接连接符 56"/>
            <p:cNvSpPr>
              <a:spLocks noChangeShapeType="1"/>
            </p:cNvSpPr>
            <p:nvPr/>
          </p:nvSpPr>
          <p:spPr bwMode="auto">
            <a:xfrm flipH="1">
              <a:off x="0" y="0"/>
              <a:ext cx="504056" cy="720080"/>
            </a:xfrm>
            <a:prstGeom prst="line">
              <a:avLst/>
            </a:prstGeom>
            <a:noFill/>
            <a:ln w="9525">
              <a:solidFill>
                <a:srgbClr val="1DFFF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椭圆 57"/>
            <p:cNvSpPr>
              <a:spLocks noChangeArrowheads="1"/>
            </p:cNvSpPr>
            <p:nvPr/>
          </p:nvSpPr>
          <p:spPr bwMode="auto">
            <a:xfrm>
              <a:off x="180020" y="288032"/>
              <a:ext cx="144016" cy="144016"/>
            </a:xfrm>
            <a:prstGeom prst="ellipse">
              <a:avLst/>
            </a:prstGeom>
            <a:solidFill>
              <a:srgbClr val="50F1F0"/>
            </a:solidFill>
            <a:ln w="25400">
              <a:solidFill>
                <a:srgbClr val="2FFCF3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057" name="组合 58"/>
          <p:cNvGrpSpPr/>
          <p:nvPr/>
        </p:nvGrpSpPr>
        <p:grpSpPr bwMode="auto">
          <a:xfrm>
            <a:off x="1387475" y="4500563"/>
            <a:ext cx="504825" cy="719137"/>
            <a:chOff x="0" y="0"/>
            <a:chExt cx="504056" cy="720080"/>
          </a:xfrm>
        </p:grpSpPr>
        <p:sp>
          <p:nvSpPr>
            <p:cNvPr id="2072" name="直接连接符 59"/>
            <p:cNvSpPr>
              <a:spLocks noChangeShapeType="1"/>
            </p:cNvSpPr>
            <p:nvPr/>
          </p:nvSpPr>
          <p:spPr bwMode="auto">
            <a:xfrm flipH="1">
              <a:off x="0" y="0"/>
              <a:ext cx="504056" cy="720080"/>
            </a:xfrm>
            <a:prstGeom prst="line">
              <a:avLst/>
            </a:prstGeom>
            <a:noFill/>
            <a:ln w="9525">
              <a:solidFill>
                <a:srgbClr val="1DFFF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" name="椭圆 60"/>
            <p:cNvSpPr>
              <a:spLocks noChangeArrowheads="1"/>
            </p:cNvSpPr>
            <p:nvPr/>
          </p:nvSpPr>
          <p:spPr bwMode="auto">
            <a:xfrm>
              <a:off x="180020" y="288032"/>
              <a:ext cx="144016" cy="144016"/>
            </a:xfrm>
            <a:prstGeom prst="ellipse">
              <a:avLst/>
            </a:prstGeom>
            <a:solidFill>
              <a:srgbClr val="50F1F0"/>
            </a:solidFill>
            <a:ln w="25400">
              <a:solidFill>
                <a:srgbClr val="2FFCF3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058" name="组合 61"/>
          <p:cNvGrpSpPr/>
          <p:nvPr/>
        </p:nvGrpSpPr>
        <p:grpSpPr bwMode="auto">
          <a:xfrm>
            <a:off x="53975" y="6115050"/>
            <a:ext cx="504825" cy="719138"/>
            <a:chOff x="0" y="0"/>
            <a:chExt cx="504056" cy="720080"/>
          </a:xfrm>
        </p:grpSpPr>
        <p:sp>
          <p:nvSpPr>
            <p:cNvPr id="2070" name="直接连接符 62"/>
            <p:cNvSpPr>
              <a:spLocks noChangeShapeType="1"/>
            </p:cNvSpPr>
            <p:nvPr/>
          </p:nvSpPr>
          <p:spPr bwMode="auto">
            <a:xfrm flipH="1">
              <a:off x="0" y="0"/>
              <a:ext cx="504056" cy="720080"/>
            </a:xfrm>
            <a:prstGeom prst="line">
              <a:avLst/>
            </a:prstGeom>
            <a:noFill/>
            <a:ln w="9525">
              <a:solidFill>
                <a:srgbClr val="1DFFF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椭圆 63"/>
            <p:cNvSpPr>
              <a:spLocks noChangeArrowheads="1"/>
            </p:cNvSpPr>
            <p:nvPr/>
          </p:nvSpPr>
          <p:spPr bwMode="auto">
            <a:xfrm>
              <a:off x="180020" y="288032"/>
              <a:ext cx="144016" cy="144016"/>
            </a:xfrm>
            <a:prstGeom prst="ellipse">
              <a:avLst/>
            </a:prstGeom>
            <a:solidFill>
              <a:srgbClr val="50F1F0"/>
            </a:solidFill>
            <a:ln w="25400">
              <a:solidFill>
                <a:srgbClr val="2FFCF3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059" name="组合 64"/>
          <p:cNvGrpSpPr/>
          <p:nvPr/>
        </p:nvGrpSpPr>
        <p:grpSpPr bwMode="auto">
          <a:xfrm>
            <a:off x="4562475" y="3414713"/>
            <a:ext cx="504825" cy="720725"/>
            <a:chOff x="0" y="0"/>
            <a:chExt cx="504056" cy="720080"/>
          </a:xfrm>
        </p:grpSpPr>
        <p:sp>
          <p:nvSpPr>
            <p:cNvPr id="2068" name="直接连接符 65"/>
            <p:cNvSpPr>
              <a:spLocks noChangeShapeType="1"/>
            </p:cNvSpPr>
            <p:nvPr/>
          </p:nvSpPr>
          <p:spPr bwMode="auto">
            <a:xfrm flipH="1">
              <a:off x="0" y="0"/>
              <a:ext cx="504056" cy="720080"/>
            </a:xfrm>
            <a:prstGeom prst="line">
              <a:avLst/>
            </a:prstGeom>
            <a:noFill/>
            <a:ln w="9525">
              <a:solidFill>
                <a:srgbClr val="1DFFF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椭圆 66"/>
            <p:cNvSpPr>
              <a:spLocks noChangeArrowheads="1"/>
            </p:cNvSpPr>
            <p:nvPr/>
          </p:nvSpPr>
          <p:spPr bwMode="auto">
            <a:xfrm>
              <a:off x="180020" y="288032"/>
              <a:ext cx="144016" cy="144016"/>
            </a:xfrm>
            <a:prstGeom prst="ellipse">
              <a:avLst/>
            </a:prstGeom>
            <a:solidFill>
              <a:srgbClr val="50F1F0"/>
            </a:solidFill>
            <a:ln w="25400">
              <a:solidFill>
                <a:srgbClr val="2FFCF3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60" name="矩形 74"/>
          <p:cNvSpPr>
            <a:spLocks noChangeArrowheads="1"/>
          </p:cNvSpPr>
          <p:nvPr/>
        </p:nvSpPr>
        <p:spPr bwMode="auto">
          <a:xfrm>
            <a:off x="2021796" y="1307307"/>
            <a:ext cx="8713787" cy="2327275"/>
          </a:xfrm>
          <a:prstGeom prst="rect">
            <a:avLst/>
          </a:prstGeom>
          <a:solidFill>
            <a:srgbClr val="00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61" name="等腰三角形 67"/>
          <p:cNvSpPr>
            <a:spLocks noChangeArrowheads="1"/>
          </p:cNvSpPr>
          <p:nvPr/>
        </p:nvSpPr>
        <p:spPr bwMode="auto">
          <a:xfrm>
            <a:off x="11149013" y="5927725"/>
            <a:ext cx="1141412" cy="949325"/>
          </a:xfrm>
          <a:prstGeom prst="triangle">
            <a:avLst>
              <a:gd name="adj" fmla="val 100000"/>
            </a:avLst>
          </a:prstGeom>
          <a:solidFill>
            <a:srgbClr val="50F1F0"/>
          </a:solidFill>
          <a:ln w="25400">
            <a:solidFill>
              <a:srgbClr val="50F1F0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62" name="等腰三角形 68"/>
          <p:cNvSpPr>
            <a:spLocks noChangeArrowheads="1"/>
          </p:cNvSpPr>
          <p:nvPr/>
        </p:nvSpPr>
        <p:spPr bwMode="auto">
          <a:xfrm rot="10800000">
            <a:off x="3175" y="0"/>
            <a:ext cx="1139825" cy="950913"/>
          </a:xfrm>
          <a:prstGeom prst="triangle">
            <a:avLst>
              <a:gd name="adj" fmla="val 100000"/>
            </a:avLst>
          </a:prstGeom>
          <a:solidFill>
            <a:srgbClr val="50F1F0"/>
          </a:solidFill>
          <a:ln w="25400">
            <a:solidFill>
              <a:srgbClr val="50F1F0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63" name="矩形 76"/>
          <p:cNvSpPr>
            <a:spLocks noChangeArrowheads="1"/>
          </p:cNvSpPr>
          <p:nvPr/>
        </p:nvSpPr>
        <p:spPr bwMode="auto">
          <a:xfrm>
            <a:off x="2145052" y="1400927"/>
            <a:ext cx="8445500" cy="2214562"/>
          </a:xfrm>
          <a:prstGeom prst="rect">
            <a:avLst/>
          </a:prstGeom>
          <a:solidFill>
            <a:srgbClr val="50F1F0">
              <a:alpha val="7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67" name="文本框 4"/>
          <p:cNvSpPr>
            <a:spLocks noChangeArrowheads="1"/>
          </p:cNvSpPr>
          <p:nvPr/>
        </p:nvSpPr>
        <p:spPr bwMode="auto">
          <a:xfrm>
            <a:off x="1840569" y="1944102"/>
            <a:ext cx="90385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触感编程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62475" y="3809712"/>
            <a:ext cx="746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Blockly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和树莓派的多模态控制智能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755920" y="4022927"/>
            <a:ext cx="8065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797050" y="5052060"/>
            <a:ext cx="571944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项 </a:t>
            </a:r>
            <a:r>
              <a:rPr lang="zh-CN" altLang="en-US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目 成 员 ：杨</a:t>
            </a:r>
            <a:r>
              <a:rPr lang="zh-CN" altLang="en-US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杰 魏苏州 吴思玮 宋俊炜  罗田田</a:t>
            </a:r>
            <a:endParaRPr lang="zh-CN" altLang="en-US" b="1" kern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590203" cy="6858000"/>
          </a:xfrm>
          <a:custGeom>
            <a:avLst/>
            <a:gdLst>
              <a:gd name="connsiteX0" fmla="*/ 0 w 9590203"/>
              <a:gd name="connsiteY0" fmla="*/ 0 h 6858000"/>
              <a:gd name="connsiteX1" fmla="*/ 6414049 w 9590203"/>
              <a:gd name="connsiteY1" fmla="*/ 0 h 6858000"/>
              <a:gd name="connsiteX2" fmla="*/ 9590203 w 9590203"/>
              <a:gd name="connsiteY2" fmla="*/ 6858000 h 6858000"/>
              <a:gd name="connsiteX3" fmla="*/ 0 w 959020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0203" h="6858000">
                <a:moveTo>
                  <a:pt x="0" y="0"/>
                </a:moveTo>
                <a:lnTo>
                  <a:pt x="6414049" y="0"/>
                </a:lnTo>
                <a:lnTo>
                  <a:pt x="95902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848" y="143351"/>
            <a:ext cx="236154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ln w="12700">
                  <a:noFill/>
                  <a:prstDash val="solid"/>
                </a:ln>
                <a:effectLst/>
                <a:latin typeface="+mj-ea"/>
                <a:ea typeface="+mj-ea"/>
              </a:rPr>
              <a:t>02 </a:t>
            </a:r>
            <a:r>
              <a:rPr lang="zh-CN" altLang="en-US" sz="3200" b="1" dirty="0">
                <a:ln w="12700">
                  <a:noFill/>
                  <a:prstDash val="solid"/>
                </a:ln>
                <a:latin typeface="+mj-ea"/>
                <a:ea typeface="+mj-ea"/>
              </a:rPr>
              <a:t>项目进展</a:t>
            </a:r>
            <a:endParaRPr lang="zh-CN" altLang="en-US" sz="3200" b="1" dirty="0">
              <a:ln w="12700">
                <a:noFill/>
                <a:prstDash val="solid"/>
              </a:ln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4863" y="777687"/>
            <a:ext cx="5788805" cy="4308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Multi-modal control smart car based on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Blockly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Raspberry Pi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project content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32790" y="728127"/>
            <a:ext cx="6220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19"/>
          <p:cNvSpPr txBox="1"/>
          <p:nvPr/>
        </p:nvSpPr>
        <p:spPr>
          <a:xfrm>
            <a:off x="3350925" y="3496172"/>
            <a:ext cx="2138250" cy="325859"/>
          </a:xfrm>
          <a:prstGeom prst="rect">
            <a:avLst/>
          </a:prstGeom>
          <a:noFill/>
        </p:spPr>
        <p:txBody>
          <a:bodyPr wrap="square" lIns="125448" tIns="0" rIns="125448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285159" y="2841948"/>
            <a:ext cx="4142894" cy="3669545"/>
            <a:chOff x="7370559" y="1437836"/>
            <a:chExt cx="4185030" cy="5186463"/>
          </a:xfrm>
        </p:grpSpPr>
        <p:grpSp>
          <p:nvGrpSpPr>
            <p:cNvPr id="46" name="组合 45"/>
            <p:cNvGrpSpPr/>
            <p:nvPr/>
          </p:nvGrpSpPr>
          <p:grpSpPr>
            <a:xfrm>
              <a:off x="7496061" y="1581570"/>
              <a:ext cx="4059528" cy="5042729"/>
              <a:chOff x="1838891" y="2142672"/>
              <a:chExt cx="3084650" cy="3118938"/>
            </a:xfrm>
          </p:grpSpPr>
          <p:sp>
            <p:nvSpPr>
              <p:cNvPr id="49" name="平行四边形 48"/>
              <p:cNvSpPr/>
              <p:nvPr/>
            </p:nvSpPr>
            <p:spPr>
              <a:xfrm rot="5400000" flipH="1" flipV="1">
                <a:off x="3035391" y="3382101"/>
                <a:ext cx="3118938" cy="640080"/>
              </a:xfrm>
              <a:prstGeom prst="parallelogram">
                <a:avLst>
                  <a:gd name="adj" fmla="val 85166"/>
                </a:avLst>
              </a:prstGeom>
              <a:gradFill>
                <a:gsLst>
                  <a:gs pos="0">
                    <a:schemeClr val="tx1">
                      <a:alpha val="40000"/>
                    </a:schemeClr>
                  </a:gs>
                  <a:gs pos="51000">
                    <a:srgbClr val="6D6D6D">
                      <a:alpha val="20000"/>
                    </a:srgb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50" name="平行四边形 49"/>
              <p:cNvSpPr/>
              <p:nvPr/>
            </p:nvSpPr>
            <p:spPr>
              <a:xfrm flipH="1">
                <a:off x="1838891" y="4633142"/>
                <a:ext cx="3084650" cy="537028"/>
              </a:xfrm>
              <a:prstGeom prst="parallelogram">
                <a:avLst>
                  <a:gd name="adj" fmla="val 106824"/>
                </a:avLst>
              </a:prstGeom>
              <a:gradFill>
                <a:gsLst>
                  <a:gs pos="0">
                    <a:schemeClr val="tx1">
                      <a:alpha val="40000"/>
                    </a:schemeClr>
                  </a:gs>
                  <a:gs pos="51000">
                    <a:srgbClr val="6D6D6D">
                      <a:alpha val="20000"/>
                    </a:srgb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47" name="圆角矩形 99"/>
            <p:cNvSpPr/>
            <p:nvPr/>
          </p:nvSpPr>
          <p:spPr>
            <a:xfrm>
              <a:off x="7520386" y="1602104"/>
              <a:ext cx="3443029" cy="4229897"/>
            </a:xfrm>
            <a:prstGeom prst="roundRect">
              <a:avLst>
                <a:gd name="adj" fmla="val 12783"/>
              </a:avLst>
            </a:prstGeom>
            <a:solidFill>
              <a:srgbClr val="C9C9C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48" name="圆角矩形 100"/>
            <p:cNvSpPr/>
            <p:nvPr/>
          </p:nvSpPr>
          <p:spPr>
            <a:xfrm>
              <a:off x="7370559" y="1437836"/>
              <a:ext cx="3443029" cy="4229897"/>
            </a:xfrm>
            <a:prstGeom prst="roundRect">
              <a:avLst>
                <a:gd name="adj" fmla="val 12783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sp>
        <p:nvSpPr>
          <p:cNvPr id="51" name="矩形: 圆角 10"/>
          <p:cNvSpPr/>
          <p:nvPr/>
        </p:nvSpPr>
        <p:spPr bwMode="auto">
          <a:xfrm>
            <a:off x="8380711" y="2563407"/>
            <a:ext cx="3140075" cy="3221582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完成安卓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框架的搭建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三种模态（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Blockly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块拼接、语音信号控制、视觉按键）界面以及功能的实现；完成蓝牙连接、信号交互的功能。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25848" y="1520675"/>
            <a:ext cx="10160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安卓</a:t>
            </a:r>
            <a:r>
              <a:rPr lang="en-GB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APP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模块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万象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天工</a:t>
            </a:r>
            <a:endParaRPr lang="zh-CN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025" name="Picture 1" descr="C:\Users\MacBook\AppData\Roaming\Tencent\Users\793260581\QQ\WinTemp\RichOle\V]~P8LAU6Q5)K%$DP5]@R(G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76514"/>
            <a:ext cx="4258358" cy="2372514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" descr="C:\Users\MacBook\AppData\Roaming\Tencent\Users\793260581\QQ\WinTemp\RichOle\7539E8T9oE4J1%WB@F_3P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098" name="Picture 2" descr="C:\Users\MacBook\Desktop\7539E8T9%6FE4J1%WB@F_3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620" y="2841948"/>
            <a:ext cx="5057024" cy="3480039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MacBook\Documents\Tencent Files\793260581\Image\C2C\50F3D208BFA69E47FEE952BA529A2CA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132" y="2466531"/>
            <a:ext cx="3816224" cy="2385140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590203" cy="6858000"/>
          </a:xfrm>
          <a:custGeom>
            <a:avLst/>
            <a:gdLst>
              <a:gd name="connsiteX0" fmla="*/ 0 w 9590203"/>
              <a:gd name="connsiteY0" fmla="*/ 0 h 6858000"/>
              <a:gd name="connsiteX1" fmla="*/ 6414049 w 9590203"/>
              <a:gd name="connsiteY1" fmla="*/ 0 h 6858000"/>
              <a:gd name="connsiteX2" fmla="*/ 9590203 w 9590203"/>
              <a:gd name="connsiteY2" fmla="*/ 6858000 h 6858000"/>
              <a:gd name="connsiteX3" fmla="*/ 0 w 959020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0203" h="6858000">
                <a:moveTo>
                  <a:pt x="0" y="0"/>
                </a:moveTo>
                <a:lnTo>
                  <a:pt x="6414049" y="0"/>
                </a:lnTo>
                <a:lnTo>
                  <a:pt x="95902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848" y="143351"/>
            <a:ext cx="236154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ln w="12700">
                  <a:noFill/>
                  <a:prstDash val="solid"/>
                </a:ln>
                <a:effectLst/>
                <a:latin typeface="+mj-ea"/>
                <a:ea typeface="+mj-ea"/>
              </a:rPr>
              <a:t>02 </a:t>
            </a:r>
            <a:r>
              <a:rPr lang="zh-CN" altLang="en-US" sz="3200" b="1" dirty="0">
                <a:ln w="12700">
                  <a:noFill/>
                  <a:prstDash val="solid"/>
                </a:ln>
                <a:latin typeface="+mj-ea"/>
                <a:ea typeface="+mj-ea"/>
              </a:rPr>
              <a:t>项目进展</a:t>
            </a:r>
            <a:endParaRPr lang="zh-CN" altLang="en-US" sz="3200" b="1" dirty="0">
              <a:ln w="12700">
                <a:noFill/>
                <a:prstDash val="solid"/>
              </a:ln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4863" y="777687"/>
            <a:ext cx="5788805" cy="4308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Multi-modal control smart car based on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Blockly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Raspberry Pi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project content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32790" y="728127"/>
            <a:ext cx="6220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19"/>
          <p:cNvSpPr txBox="1"/>
          <p:nvPr/>
        </p:nvSpPr>
        <p:spPr>
          <a:xfrm>
            <a:off x="3350925" y="3496172"/>
            <a:ext cx="2138250" cy="325859"/>
          </a:xfrm>
          <a:prstGeom prst="rect">
            <a:avLst/>
          </a:prstGeom>
          <a:noFill/>
        </p:spPr>
        <p:txBody>
          <a:bodyPr wrap="square" lIns="125448" tIns="0" rIns="125448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pic>
        <p:nvPicPr>
          <p:cNvPr id="44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32790" y="2431542"/>
            <a:ext cx="2226982" cy="1688902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</p:pic>
      <p:grpSp>
        <p:nvGrpSpPr>
          <p:cNvPr id="45" name="组合 44"/>
          <p:cNvGrpSpPr/>
          <p:nvPr/>
        </p:nvGrpSpPr>
        <p:grpSpPr>
          <a:xfrm>
            <a:off x="8060192" y="2791102"/>
            <a:ext cx="4142894" cy="3669545"/>
            <a:chOff x="7370559" y="1437836"/>
            <a:chExt cx="4185030" cy="5186463"/>
          </a:xfrm>
        </p:grpSpPr>
        <p:grpSp>
          <p:nvGrpSpPr>
            <p:cNvPr id="46" name="组合 45"/>
            <p:cNvGrpSpPr/>
            <p:nvPr/>
          </p:nvGrpSpPr>
          <p:grpSpPr>
            <a:xfrm>
              <a:off x="7496061" y="1581570"/>
              <a:ext cx="4059528" cy="5042729"/>
              <a:chOff x="1838891" y="2142672"/>
              <a:chExt cx="3084650" cy="3118938"/>
            </a:xfrm>
          </p:grpSpPr>
          <p:sp>
            <p:nvSpPr>
              <p:cNvPr id="49" name="平行四边形 48"/>
              <p:cNvSpPr/>
              <p:nvPr/>
            </p:nvSpPr>
            <p:spPr>
              <a:xfrm rot="5400000" flipH="1" flipV="1">
                <a:off x="3035391" y="3382101"/>
                <a:ext cx="3118938" cy="640080"/>
              </a:xfrm>
              <a:prstGeom prst="parallelogram">
                <a:avLst>
                  <a:gd name="adj" fmla="val 85166"/>
                </a:avLst>
              </a:prstGeom>
              <a:gradFill>
                <a:gsLst>
                  <a:gs pos="0">
                    <a:schemeClr val="tx1">
                      <a:alpha val="40000"/>
                    </a:schemeClr>
                  </a:gs>
                  <a:gs pos="51000">
                    <a:srgbClr val="6D6D6D">
                      <a:alpha val="20000"/>
                    </a:srgb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50" name="平行四边形 49"/>
              <p:cNvSpPr/>
              <p:nvPr/>
            </p:nvSpPr>
            <p:spPr>
              <a:xfrm flipH="1">
                <a:off x="1838891" y="4633142"/>
                <a:ext cx="3084650" cy="537028"/>
              </a:xfrm>
              <a:prstGeom prst="parallelogram">
                <a:avLst>
                  <a:gd name="adj" fmla="val 106824"/>
                </a:avLst>
              </a:prstGeom>
              <a:gradFill>
                <a:gsLst>
                  <a:gs pos="0">
                    <a:schemeClr val="tx1">
                      <a:alpha val="40000"/>
                    </a:schemeClr>
                  </a:gs>
                  <a:gs pos="51000">
                    <a:srgbClr val="6D6D6D">
                      <a:alpha val="20000"/>
                    </a:srgb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47" name="圆角矩形 99"/>
            <p:cNvSpPr/>
            <p:nvPr/>
          </p:nvSpPr>
          <p:spPr>
            <a:xfrm>
              <a:off x="7520386" y="1602104"/>
              <a:ext cx="3443029" cy="4229897"/>
            </a:xfrm>
            <a:prstGeom prst="roundRect">
              <a:avLst>
                <a:gd name="adj" fmla="val 12783"/>
              </a:avLst>
            </a:prstGeom>
            <a:solidFill>
              <a:srgbClr val="C9C9C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48" name="圆角矩形 100"/>
            <p:cNvSpPr/>
            <p:nvPr/>
          </p:nvSpPr>
          <p:spPr>
            <a:xfrm>
              <a:off x="7370559" y="1437836"/>
              <a:ext cx="3443029" cy="4229897"/>
            </a:xfrm>
            <a:prstGeom prst="roundRect">
              <a:avLst>
                <a:gd name="adj" fmla="val 12783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sp>
        <p:nvSpPr>
          <p:cNvPr id="51" name="矩形: 圆角 10"/>
          <p:cNvSpPr/>
          <p:nvPr/>
        </p:nvSpPr>
        <p:spPr bwMode="auto">
          <a:xfrm>
            <a:off x="8155744" y="2512560"/>
            <a:ext cx="3202193" cy="353632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智能车的蓝牙接口的设置，可以通过手机端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拼接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Blockly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块、按键以及语音来操控小车直行，转弯等。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25848" y="1520675"/>
            <a:ext cx="10160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智能车功能模块</a:t>
            </a:r>
            <a:endParaRPr lang="zh-CN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051" name="Picture 3" descr="C:\Users\MacBook\Documents\Tencent Files\793260581\Image\Group2\AO\WQ\AOWQG)`_JF9{WDXB2ZSJ[T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3" t="18448" r="39814" b="12552"/>
          <a:stretch>
            <a:fillRect/>
          </a:stretch>
        </p:blipFill>
        <p:spPr bwMode="auto">
          <a:xfrm>
            <a:off x="2830833" y="2190472"/>
            <a:ext cx="4243503" cy="4426458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65693" y="1340770"/>
            <a:ext cx="342816" cy="672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5465695" y="1340770"/>
            <a:ext cx="2628255" cy="329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 rot="5400000">
            <a:off x="6697576" y="2622869"/>
            <a:ext cx="2893709" cy="329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 flipV="1">
            <a:off x="5465693" y="3562151"/>
            <a:ext cx="342816" cy="457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 flipV="1">
            <a:off x="5465695" y="3904969"/>
            <a:ext cx="2628255" cy="329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4904545" y="2933977"/>
            <a:ext cx="212797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1251" y="2179539"/>
            <a:ext cx="4704237" cy="90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r"/>
            <a:r>
              <a:rPr lang="en-US" altLang="zh-CN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5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" t="15240" r="-201" b="11887"/>
          <a:stretch>
            <a:fillRect/>
          </a:stretch>
        </p:blipFill>
        <p:spPr bwMode="auto">
          <a:xfrm>
            <a:off x="-30163" y="-26988"/>
            <a:ext cx="12390438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34"/>
          <p:cNvSpPr>
            <a:spLocks noChangeArrowheads="1"/>
          </p:cNvSpPr>
          <p:nvPr/>
        </p:nvSpPr>
        <p:spPr bwMode="auto">
          <a:xfrm>
            <a:off x="-84138" y="-26988"/>
            <a:ext cx="12360275" cy="6884988"/>
          </a:xfrm>
          <a:prstGeom prst="rect">
            <a:avLst/>
          </a:prstGeom>
          <a:solidFill>
            <a:srgbClr val="00000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矩形 35"/>
          <p:cNvSpPr>
            <a:spLocks noChangeArrowheads="1"/>
          </p:cNvSpPr>
          <p:nvPr/>
        </p:nvSpPr>
        <p:spPr bwMode="auto">
          <a:xfrm>
            <a:off x="2622550" y="-20638"/>
            <a:ext cx="6858000" cy="1028701"/>
          </a:xfrm>
          <a:prstGeom prst="rect">
            <a:avLst/>
          </a:prstGeom>
          <a:solidFill>
            <a:srgbClr val="00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矩形 36"/>
          <p:cNvSpPr>
            <a:spLocks noChangeArrowheads="1"/>
          </p:cNvSpPr>
          <p:nvPr/>
        </p:nvSpPr>
        <p:spPr bwMode="auto">
          <a:xfrm>
            <a:off x="2711450" y="-20638"/>
            <a:ext cx="6646862" cy="979488"/>
          </a:xfrm>
          <a:prstGeom prst="rect">
            <a:avLst/>
          </a:prstGeom>
          <a:solidFill>
            <a:srgbClr val="4CC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文本框 38"/>
          <p:cNvSpPr>
            <a:spLocks noChangeArrowheads="1"/>
          </p:cNvSpPr>
          <p:nvPr/>
        </p:nvSpPr>
        <p:spPr bwMode="auto">
          <a:xfrm>
            <a:off x="3363911" y="-107870"/>
            <a:ext cx="54641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60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j-ea"/>
                <a:ea typeface="+mj-ea"/>
                <a:sym typeface="微软雅黑" panose="020B0503020204020204" pitchFamily="34" charset="-122"/>
              </a:rPr>
              <a:t>目      录</a:t>
            </a: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6600" dirty="0"/>
          </a:p>
        </p:txBody>
      </p:sp>
      <p:sp>
        <p:nvSpPr>
          <p:cNvPr id="3079" name="Freeform 42"/>
          <p:cNvSpPr>
            <a:spLocks noChangeArrowheads="1"/>
          </p:cNvSpPr>
          <p:nvPr/>
        </p:nvSpPr>
        <p:spPr bwMode="auto">
          <a:xfrm rot="-5400000">
            <a:off x="1667443" y="2459399"/>
            <a:ext cx="1902686" cy="1912213"/>
          </a:xfrm>
          <a:custGeom>
            <a:avLst/>
            <a:gdLst>
              <a:gd name="T0" fmla="*/ 2147483647 w 293"/>
              <a:gd name="T1" fmla="*/ 2147483647 h 314"/>
              <a:gd name="T2" fmla="*/ 2147483647 w 293"/>
              <a:gd name="T3" fmla="*/ 2147483647 h 314"/>
              <a:gd name="T4" fmla="*/ 2147483647 w 293"/>
              <a:gd name="T5" fmla="*/ 2147483647 h 314"/>
              <a:gd name="T6" fmla="*/ 2147483647 w 293"/>
              <a:gd name="T7" fmla="*/ 2147483647 h 314"/>
              <a:gd name="T8" fmla="*/ 2147483647 w 293"/>
              <a:gd name="T9" fmla="*/ 2147483647 h 314"/>
              <a:gd name="T10" fmla="*/ 2147483647 w 293"/>
              <a:gd name="T11" fmla="*/ 2147483647 h 314"/>
              <a:gd name="T12" fmla="*/ 2147483647 w 293"/>
              <a:gd name="T13" fmla="*/ 2147483647 h 314"/>
              <a:gd name="T14" fmla="*/ 2147483647 w 293"/>
              <a:gd name="T15" fmla="*/ 2147483647 h 314"/>
              <a:gd name="T16" fmla="*/ 2147483647 w 293"/>
              <a:gd name="T17" fmla="*/ 2147483647 h 3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93"/>
              <a:gd name="T28" fmla="*/ 0 h 314"/>
              <a:gd name="T29" fmla="*/ 293 w 293"/>
              <a:gd name="T30" fmla="*/ 314 h 3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93" h="314">
                <a:moveTo>
                  <a:pt x="240" y="51"/>
                </a:moveTo>
                <a:cubicBezTo>
                  <a:pt x="187" y="0"/>
                  <a:pt x="103" y="0"/>
                  <a:pt x="51" y="53"/>
                </a:cubicBezTo>
                <a:cubicBezTo>
                  <a:pt x="0" y="105"/>
                  <a:pt x="0" y="189"/>
                  <a:pt x="52" y="241"/>
                </a:cubicBezTo>
                <a:cubicBezTo>
                  <a:pt x="69" y="257"/>
                  <a:pt x="88" y="268"/>
                  <a:pt x="108" y="274"/>
                </a:cubicBezTo>
                <a:cubicBezTo>
                  <a:pt x="121" y="286"/>
                  <a:pt x="121" y="286"/>
                  <a:pt x="121" y="286"/>
                </a:cubicBezTo>
                <a:cubicBezTo>
                  <a:pt x="149" y="314"/>
                  <a:pt x="149" y="314"/>
                  <a:pt x="149" y="314"/>
                </a:cubicBezTo>
                <a:cubicBezTo>
                  <a:pt x="158" y="279"/>
                  <a:pt x="158" y="279"/>
                  <a:pt x="158" y="279"/>
                </a:cubicBezTo>
                <a:cubicBezTo>
                  <a:pt x="189" y="276"/>
                  <a:pt x="218" y="263"/>
                  <a:pt x="241" y="240"/>
                </a:cubicBezTo>
                <a:cubicBezTo>
                  <a:pt x="293" y="188"/>
                  <a:pt x="292" y="103"/>
                  <a:pt x="240" y="51"/>
                </a:cubicBezTo>
                <a:close/>
              </a:path>
            </a:pathLst>
          </a:custGeom>
          <a:solidFill>
            <a:srgbClr val="4C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3082" name="矩形 39"/>
          <p:cNvSpPr>
            <a:spLocks noChangeArrowheads="1"/>
          </p:cNvSpPr>
          <p:nvPr/>
        </p:nvSpPr>
        <p:spPr bwMode="auto">
          <a:xfrm>
            <a:off x="1748752" y="4645639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</a:t>
            </a:r>
            <a:endParaRPr lang="zh-CN" altLang="en-US" dirty="0"/>
          </a:p>
        </p:txBody>
      </p:sp>
      <p:sp>
        <p:nvSpPr>
          <p:cNvPr id="3084" name="矩形 43"/>
          <p:cNvSpPr>
            <a:spLocks noChangeArrowheads="1"/>
          </p:cNvSpPr>
          <p:nvPr/>
        </p:nvSpPr>
        <p:spPr bwMode="auto">
          <a:xfrm>
            <a:off x="7433569" y="4641400"/>
            <a:ext cx="4356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作品成果</a:t>
            </a:r>
            <a:endParaRPr lang="zh-CN" altLang="en-US" dirty="0"/>
          </a:p>
        </p:txBody>
      </p:sp>
      <p:sp>
        <p:nvSpPr>
          <p:cNvPr id="3085" name="Freeform 3"/>
          <p:cNvSpPr>
            <a:spLocks noChangeArrowheads="1"/>
          </p:cNvSpPr>
          <p:nvPr/>
        </p:nvSpPr>
        <p:spPr bwMode="auto">
          <a:xfrm>
            <a:off x="2074201" y="3105697"/>
            <a:ext cx="1042987" cy="800100"/>
          </a:xfrm>
          <a:custGeom>
            <a:avLst/>
            <a:gdLst>
              <a:gd name="T0" fmla="*/ 2147483647 w 6392"/>
              <a:gd name="T1" fmla="*/ 2147483647 h 4907"/>
              <a:gd name="T2" fmla="*/ 2147483647 w 6392"/>
              <a:gd name="T3" fmla="*/ 2147483647 h 4907"/>
              <a:gd name="T4" fmla="*/ 2147483647 w 6392"/>
              <a:gd name="T5" fmla="*/ 2147483647 h 4907"/>
              <a:gd name="T6" fmla="*/ 2147483647 w 6392"/>
              <a:gd name="T7" fmla="*/ 2147483647 h 4907"/>
              <a:gd name="T8" fmla="*/ 2147483647 w 6392"/>
              <a:gd name="T9" fmla="*/ 2147483647 h 4907"/>
              <a:gd name="T10" fmla="*/ 2147483647 w 6392"/>
              <a:gd name="T11" fmla="*/ 2147483647 h 4907"/>
              <a:gd name="T12" fmla="*/ 2147483647 w 6392"/>
              <a:gd name="T13" fmla="*/ 2147483647 h 4907"/>
              <a:gd name="T14" fmla="*/ 2147483647 w 6392"/>
              <a:gd name="T15" fmla="*/ 2147483647 h 4907"/>
              <a:gd name="T16" fmla="*/ 2147483647 w 6392"/>
              <a:gd name="T17" fmla="*/ 2147483647 h 4907"/>
              <a:gd name="T18" fmla="*/ 2147483647 w 6392"/>
              <a:gd name="T19" fmla="*/ 2147483647 h 4907"/>
              <a:gd name="T20" fmla="*/ 2147483647 w 6392"/>
              <a:gd name="T21" fmla="*/ 2147483647 h 4907"/>
              <a:gd name="T22" fmla="*/ 2147483647 w 6392"/>
              <a:gd name="T23" fmla="*/ 2147483647 h 4907"/>
              <a:gd name="T24" fmla="*/ 2147483647 w 6392"/>
              <a:gd name="T25" fmla="*/ 2147483647 h 4907"/>
              <a:gd name="T26" fmla="*/ 2147483647 w 6392"/>
              <a:gd name="T27" fmla="*/ 2147483647 h 4907"/>
              <a:gd name="T28" fmla="*/ 2147483647 w 6392"/>
              <a:gd name="T29" fmla="*/ 2147483647 h 4907"/>
              <a:gd name="T30" fmla="*/ 2147483647 w 6392"/>
              <a:gd name="T31" fmla="*/ 2147483647 h 4907"/>
              <a:gd name="T32" fmla="*/ 2147483647 w 6392"/>
              <a:gd name="T33" fmla="*/ 2147483647 h 4907"/>
              <a:gd name="T34" fmla="*/ 2147483647 w 6392"/>
              <a:gd name="T35" fmla="*/ 2147483647 h 4907"/>
              <a:gd name="T36" fmla="*/ 2147483647 w 6392"/>
              <a:gd name="T37" fmla="*/ 2147483647 h 4907"/>
              <a:gd name="T38" fmla="*/ 2147483647 w 6392"/>
              <a:gd name="T39" fmla="*/ 2147483647 h 4907"/>
              <a:gd name="T40" fmla="*/ 2147483647 w 6392"/>
              <a:gd name="T41" fmla="*/ 2147483647 h 4907"/>
              <a:gd name="T42" fmla="*/ 2147483647 w 6392"/>
              <a:gd name="T43" fmla="*/ 2147483647 h 4907"/>
              <a:gd name="T44" fmla="*/ 2147483647 w 6392"/>
              <a:gd name="T45" fmla="*/ 2147483647 h 4907"/>
              <a:gd name="T46" fmla="*/ 2147483647 w 6392"/>
              <a:gd name="T47" fmla="*/ 2147483647 h 4907"/>
              <a:gd name="T48" fmla="*/ 2147483647 w 6392"/>
              <a:gd name="T49" fmla="*/ 2147483647 h 4907"/>
              <a:gd name="T50" fmla="*/ 2147483647 w 6392"/>
              <a:gd name="T51" fmla="*/ 2147483647 h 4907"/>
              <a:gd name="T52" fmla="*/ 2147483647 w 6392"/>
              <a:gd name="T53" fmla="*/ 2147483647 h 4907"/>
              <a:gd name="T54" fmla="*/ 2147483647 w 6392"/>
              <a:gd name="T55" fmla="*/ 2147483647 h 4907"/>
              <a:gd name="T56" fmla="*/ 2147483647 w 6392"/>
              <a:gd name="T57" fmla="*/ 2147483647 h 4907"/>
              <a:gd name="T58" fmla="*/ 2147483647 w 6392"/>
              <a:gd name="T59" fmla="*/ 2147483647 h 4907"/>
              <a:gd name="T60" fmla="*/ 2147483647 w 6392"/>
              <a:gd name="T61" fmla="*/ 2147483647 h 4907"/>
              <a:gd name="T62" fmla="*/ 2147483647 w 6392"/>
              <a:gd name="T63" fmla="*/ 2147483647 h 4907"/>
              <a:gd name="T64" fmla="*/ 2147483647 w 6392"/>
              <a:gd name="T65" fmla="*/ 2147483647 h 4907"/>
              <a:gd name="T66" fmla="*/ 2147483647 w 6392"/>
              <a:gd name="T67" fmla="*/ 2147483647 h 490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92"/>
              <a:gd name="T103" fmla="*/ 0 h 4907"/>
              <a:gd name="T104" fmla="*/ 6392 w 6392"/>
              <a:gd name="T105" fmla="*/ 4907 h 4907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92" h="4907">
                <a:moveTo>
                  <a:pt x="3034" y="2260"/>
                </a:moveTo>
                <a:lnTo>
                  <a:pt x="3034" y="2260"/>
                </a:lnTo>
                <a:cubicBezTo>
                  <a:pt x="2776" y="2196"/>
                  <a:pt x="2776" y="2196"/>
                  <a:pt x="2776" y="2196"/>
                </a:cubicBezTo>
                <a:cubicBezTo>
                  <a:pt x="2582" y="1937"/>
                  <a:pt x="2582" y="1937"/>
                  <a:pt x="2582" y="1937"/>
                </a:cubicBezTo>
                <a:cubicBezTo>
                  <a:pt x="2454" y="2001"/>
                  <a:pt x="2454" y="2001"/>
                  <a:pt x="2454" y="2001"/>
                </a:cubicBezTo>
                <a:cubicBezTo>
                  <a:pt x="2132" y="1873"/>
                  <a:pt x="1679" y="1937"/>
                  <a:pt x="1421" y="2196"/>
                </a:cubicBezTo>
                <a:cubicBezTo>
                  <a:pt x="388" y="3228"/>
                  <a:pt x="388" y="3228"/>
                  <a:pt x="388" y="3228"/>
                </a:cubicBezTo>
                <a:cubicBezTo>
                  <a:pt x="0" y="3615"/>
                  <a:pt x="0" y="4197"/>
                  <a:pt x="388" y="4583"/>
                </a:cubicBezTo>
                <a:cubicBezTo>
                  <a:pt x="775" y="4906"/>
                  <a:pt x="1357" y="4906"/>
                  <a:pt x="1743" y="4583"/>
                </a:cubicBezTo>
                <a:cubicBezTo>
                  <a:pt x="2712" y="3551"/>
                  <a:pt x="2712" y="3551"/>
                  <a:pt x="2712" y="3551"/>
                </a:cubicBezTo>
                <a:cubicBezTo>
                  <a:pt x="3034" y="3228"/>
                  <a:pt x="3099" y="2776"/>
                  <a:pt x="2906" y="2454"/>
                </a:cubicBezTo>
                <a:lnTo>
                  <a:pt x="3034" y="2260"/>
                </a:lnTo>
                <a:close/>
                <a:moveTo>
                  <a:pt x="2454" y="3228"/>
                </a:moveTo>
                <a:lnTo>
                  <a:pt x="2454" y="3228"/>
                </a:lnTo>
                <a:cubicBezTo>
                  <a:pt x="1421" y="4261"/>
                  <a:pt x="1421" y="4261"/>
                  <a:pt x="1421" y="4261"/>
                </a:cubicBezTo>
                <a:cubicBezTo>
                  <a:pt x="1227" y="4455"/>
                  <a:pt x="905" y="4455"/>
                  <a:pt x="711" y="4261"/>
                </a:cubicBezTo>
                <a:cubicBezTo>
                  <a:pt x="516" y="4067"/>
                  <a:pt x="516" y="3745"/>
                  <a:pt x="711" y="3551"/>
                </a:cubicBezTo>
                <a:cubicBezTo>
                  <a:pt x="1679" y="2518"/>
                  <a:pt x="1679" y="2518"/>
                  <a:pt x="1679" y="2518"/>
                </a:cubicBezTo>
                <a:cubicBezTo>
                  <a:pt x="1807" y="2390"/>
                  <a:pt x="2002" y="2324"/>
                  <a:pt x="2132" y="2390"/>
                </a:cubicBezTo>
                <a:cubicBezTo>
                  <a:pt x="1874" y="2648"/>
                  <a:pt x="1874" y="2648"/>
                  <a:pt x="1874" y="2648"/>
                </a:cubicBezTo>
                <a:cubicBezTo>
                  <a:pt x="1743" y="2776"/>
                  <a:pt x="1743" y="2970"/>
                  <a:pt x="1874" y="3034"/>
                </a:cubicBezTo>
                <a:cubicBezTo>
                  <a:pt x="1938" y="3164"/>
                  <a:pt x="2132" y="3164"/>
                  <a:pt x="2260" y="3034"/>
                </a:cubicBezTo>
                <a:cubicBezTo>
                  <a:pt x="2582" y="2776"/>
                  <a:pt x="2582" y="2776"/>
                  <a:pt x="2582" y="2776"/>
                </a:cubicBezTo>
                <a:cubicBezTo>
                  <a:pt x="2582" y="2906"/>
                  <a:pt x="2582" y="3098"/>
                  <a:pt x="2454" y="3228"/>
                </a:cubicBezTo>
                <a:close/>
                <a:moveTo>
                  <a:pt x="6197" y="710"/>
                </a:moveTo>
                <a:lnTo>
                  <a:pt x="6197" y="710"/>
                </a:lnTo>
                <a:cubicBezTo>
                  <a:pt x="6005" y="258"/>
                  <a:pt x="5489" y="0"/>
                  <a:pt x="4972" y="194"/>
                </a:cubicBezTo>
                <a:cubicBezTo>
                  <a:pt x="3615" y="646"/>
                  <a:pt x="3615" y="646"/>
                  <a:pt x="3615" y="646"/>
                </a:cubicBezTo>
                <a:cubicBezTo>
                  <a:pt x="3229" y="841"/>
                  <a:pt x="3034" y="1163"/>
                  <a:pt x="3034" y="1549"/>
                </a:cubicBezTo>
                <a:cubicBezTo>
                  <a:pt x="2776" y="1679"/>
                  <a:pt x="2776" y="1679"/>
                  <a:pt x="2776" y="1679"/>
                </a:cubicBezTo>
                <a:cubicBezTo>
                  <a:pt x="2840" y="2001"/>
                  <a:pt x="2840" y="2001"/>
                  <a:pt x="2840" y="2001"/>
                </a:cubicBezTo>
                <a:cubicBezTo>
                  <a:pt x="3034" y="2196"/>
                  <a:pt x="3034" y="2196"/>
                  <a:pt x="3034" y="2196"/>
                </a:cubicBezTo>
                <a:cubicBezTo>
                  <a:pt x="3229" y="2132"/>
                  <a:pt x="3229" y="2132"/>
                  <a:pt x="3229" y="2132"/>
                </a:cubicBezTo>
                <a:cubicBezTo>
                  <a:pt x="3487" y="2454"/>
                  <a:pt x="3939" y="2582"/>
                  <a:pt x="4326" y="2454"/>
                </a:cubicBezTo>
                <a:cubicBezTo>
                  <a:pt x="5681" y="1937"/>
                  <a:pt x="5681" y="1937"/>
                  <a:pt x="5681" y="1937"/>
                </a:cubicBezTo>
                <a:cubicBezTo>
                  <a:pt x="6133" y="1743"/>
                  <a:pt x="6391" y="1227"/>
                  <a:pt x="6197" y="710"/>
                </a:cubicBezTo>
                <a:close/>
                <a:moveTo>
                  <a:pt x="5489" y="1549"/>
                </a:moveTo>
                <a:lnTo>
                  <a:pt x="5489" y="1549"/>
                </a:lnTo>
                <a:cubicBezTo>
                  <a:pt x="4131" y="2065"/>
                  <a:pt x="4131" y="2065"/>
                  <a:pt x="4131" y="2065"/>
                </a:cubicBezTo>
                <a:cubicBezTo>
                  <a:pt x="4003" y="2132"/>
                  <a:pt x="3809" y="2065"/>
                  <a:pt x="3681" y="1937"/>
                </a:cubicBezTo>
                <a:cubicBezTo>
                  <a:pt x="3939" y="1873"/>
                  <a:pt x="3939" y="1873"/>
                  <a:pt x="3939" y="1873"/>
                </a:cubicBezTo>
                <a:cubicBezTo>
                  <a:pt x="4067" y="1807"/>
                  <a:pt x="4131" y="1679"/>
                  <a:pt x="4067" y="1485"/>
                </a:cubicBezTo>
                <a:cubicBezTo>
                  <a:pt x="4003" y="1357"/>
                  <a:pt x="3873" y="1291"/>
                  <a:pt x="3681" y="1291"/>
                </a:cubicBezTo>
                <a:cubicBezTo>
                  <a:pt x="3487" y="1421"/>
                  <a:pt x="3487" y="1421"/>
                  <a:pt x="3487" y="1421"/>
                </a:cubicBezTo>
                <a:cubicBezTo>
                  <a:pt x="3551" y="1227"/>
                  <a:pt x="3615" y="1163"/>
                  <a:pt x="3809" y="1099"/>
                </a:cubicBezTo>
                <a:cubicBezTo>
                  <a:pt x="5164" y="582"/>
                  <a:pt x="5164" y="582"/>
                  <a:pt x="5164" y="582"/>
                </a:cubicBezTo>
                <a:cubicBezTo>
                  <a:pt x="5422" y="452"/>
                  <a:pt x="5681" y="646"/>
                  <a:pt x="5811" y="905"/>
                </a:cubicBezTo>
                <a:cubicBezTo>
                  <a:pt x="5875" y="1163"/>
                  <a:pt x="5747" y="1421"/>
                  <a:pt x="5489" y="1549"/>
                </a:cubicBezTo>
                <a:close/>
                <a:moveTo>
                  <a:pt x="3165" y="2260"/>
                </a:moveTo>
                <a:lnTo>
                  <a:pt x="3165" y="2260"/>
                </a:lnTo>
                <a:cubicBezTo>
                  <a:pt x="3551" y="2518"/>
                  <a:pt x="3551" y="2518"/>
                  <a:pt x="3551" y="2518"/>
                </a:cubicBezTo>
                <a:cubicBezTo>
                  <a:pt x="3423" y="3098"/>
                  <a:pt x="3423" y="3098"/>
                  <a:pt x="3423" y="3098"/>
                </a:cubicBezTo>
                <a:cubicBezTo>
                  <a:pt x="3293" y="3098"/>
                  <a:pt x="3293" y="3098"/>
                  <a:pt x="3293" y="3098"/>
                </a:cubicBezTo>
                <a:cubicBezTo>
                  <a:pt x="3423" y="2582"/>
                  <a:pt x="3423" y="2582"/>
                  <a:pt x="3423" y="2582"/>
                </a:cubicBezTo>
                <a:cubicBezTo>
                  <a:pt x="3034" y="2324"/>
                  <a:pt x="3034" y="2324"/>
                  <a:pt x="3034" y="2324"/>
                </a:cubicBezTo>
                <a:lnTo>
                  <a:pt x="3165" y="2260"/>
                </a:lnTo>
                <a:close/>
                <a:moveTo>
                  <a:pt x="2196" y="1615"/>
                </a:moveTo>
                <a:lnTo>
                  <a:pt x="2196" y="1615"/>
                </a:lnTo>
                <a:cubicBezTo>
                  <a:pt x="1938" y="1163"/>
                  <a:pt x="1938" y="1163"/>
                  <a:pt x="1938" y="1163"/>
                </a:cubicBezTo>
                <a:cubicBezTo>
                  <a:pt x="2066" y="1163"/>
                  <a:pt x="2066" y="1163"/>
                  <a:pt x="2066" y="1163"/>
                </a:cubicBezTo>
                <a:cubicBezTo>
                  <a:pt x="2260" y="1549"/>
                  <a:pt x="2260" y="1549"/>
                  <a:pt x="2260" y="1549"/>
                </a:cubicBezTo>
                <a:cubicBezTo>
                  <a:pt x="2518" y="1549"/>
                  <a:pt x="2518" y="1549"/>
                  <a:pt x="2518" y="1549"/>
                </a:cubicBezTo>
                <a:cubicBezTo>
                  <a:pt x="2648" y="1807"/>
                  <a:pt x="2648" y="1807"/>
                  <a:pt x="2648" y="1807"/>
                </a:cubicBezTo>
                <a:cubicBezTo>
                  <a:pt x="2582" y="1873"/>
                  <a:pt x="2582" y="1873"/>
                  <a:pt x="2582" y="1873"/>
                </a:cubicBezTo>
                <a:cubicBezTo>
                  <a:pt x="2454" y="1679"/>
                  <a:pt x="2454" y="1679"/>
                  <a:pt x="2454" y="1679"/>
                </a:cubicBezTo>
                <a:lnTo>
                  <a:pt x="2196" y="1615"/>
                </a:lnTo>
                <a:close/>
                <a:moveTo>
                  <a:pt x="2196" y="1615"/>
                </a:moveTo>
                <a:lnTo>
                  <a:pt x="2196" y="16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Freeform 42"/>
          <p:cNvSpPr>
            <a:spLocks noChangeArrowheads="1"/>
          </p:cNvSpPr>
          <p:nvPr/>
        </p:nvSpPr>
        <p:spPr bwMode="auto">
          <a:xfrm rot="-5400000">
            <a:off x="8660276" y="2422091"/>
            <a:ext cx="1902686" cy="1912213"/>
          </a:xfrm>
          <a:custGeom>
            <a:avLst/>
            <a:gdLst>
              <a:gd name="T0" fmla="*/ 2147483647 w 293"/>
              <a:gd name="T1" fmla="*/ 2147483647 h 314"/>
              <a:gd name="T2" fmla="*/ 2147483647 w 293"/>
              <a:gd name="T3" fmla="*/ 2147483647 h 314"/>
              <a:gd name="T4" fmla="*/ 2147483647 w 293"/>
              <a:gd name="T5" fmla="*/ 2147483647 h 314"/>
              <a:gd name="T6" fmla="*/ 2147483647 w 293"/>
              <a:gd name="T7" fmla="*/ 2147483647 h 314"/>
              <a:gd name="T8" fmla="*/ 2147483647 w 293"/>
              <a:gd name="T9" fmla="*/ 2147483647 h 314"/>
              <a:gd name="T10" fmla="*/ 2147483647 w 293"/>
              <a:gd name="T11" fmla="*/ 2147483647 h 314"/>
              <a:gd name="T12" fmla="*/ 2147483647 w 293"/>
              <a:gd name="T13" fmla="*/ 2147483647 h 314"/>
              <a:gd name="T14" fmla="*/ 2147483647 w 293"/>
              <a:gd name="T15" fmla="*/ 2147483647 h 314"/>
              <a:gd name="T16" fmla="*/ 2147483647 w 293"/>
              <a:gd name="T17" fmla="*/ 2147483647 h 3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93"/>
              <a:gd name="T28" fmla="*/ 0 h 314"/>
              <a:gd name="T29" fmla="*/ 293 w 293"/>
              <a:gd name="T30" fmla="*/ 314 h 3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93" h="314">
                <a:moveTo>
                  <a:pt x="240" y="51"/>
                </a:moveTo>
                <a:cubicBezTo>
                  <a:pt x="187" y="0"/>
                  <a:pt x="103" y="0"/>
                  <a:pt x="51" y="53"/>
                </a:cubicBezTo>
                <a:cubicBezTo>
                  <a:pt x="0" y="105"/>
                  <a:pt x="0" y="189"/>
                  <a:pt x="52" y="241"/>
                </a:cubicBezTo>
                <a:cubicBezTo>
                  <a:pt x="69" y="257"/>
                  <a:pt x="88" y="268"/>
                  <a:pt x="108" y="274"/>
                </a:cubicBezTo>
                <a:cubicBezTo>
                  <a:pt x="121" y="286"/>
                  <a:pt x="121" y="286"/>
                  <a:pt x="121" y="286"/>
                </a:cubicBezTo>
                <a:cubicBezTo>
                  <a:pt x="149" y="314"/>
                  <a:pt x="149" y="314"/>
                  <a:pt x="149" y="314"/>
                </a:cubicBezTo>
                <a:cubicBezTo>
                  <a:pt x="158" y="279"/>
                  <a:pt x="158" y="279"/>
                  <a:pt x="158" y="279"/>
                </a:cubicBezTo>
                <a:cubicBezTo>
                  <a:pt x="189" y="276"/>
                  <a:pt x="218" y="263"/>
                  <a:pt x="241" y="240"/>
                </a:cubicBezTo>
                <a:cubicBezTo>
                  <a:pt x="293" y="188"/>
                  <a:pt x="292" y="103"/>
                  <a:pt x="240" y="51"/>
                </a:cubicBezTo>
                <a:close/>
              </a:path>
            </a:pathLst>
          </a:custGeom>
          <a:solidFill>
            <a:srgbClr val="4C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3086" name="Freeform 2"/>
          <p:cNvSpPr>
            <a:spLocks noChangeArrowheads="1"/>
          </p:cNvSpPr>
          <p:nvPr/>
        </p:nvSpPr>
        <p:spPr bwMode="auto">
          <a:xfrm>
            <a:off x="9139467" y="3040463"/>
            <a:ext cx="854075" cy="854075"/>
          </a:xfrm>
          <a:custGeom>
            <a:avLst/>
            <a:gdLst>
              <a:gd name="T0" fmla="*/ 2147483647 w 6844"/>
              <a:gd name="T1" fmla="*/ 2147483647 h 6844"/>
              <a:gd name="T2" fmla="*/ 2147483647 w 6844"/>
              <a:gd name="T3" fmla="*/ 2147483647 h 6844"/>
              <a:gd name="T4" fmla="*/ 2147483647 w 6844"/>
              <a:gd name="T5" fmla="*/ 2147483647 h 6844"/>
              <a:gd name="T6" fmla="*/ 2147483647 w 6844"/>
              <a:gd name="T7" fmla="*/ 2147483647 h 6844"/>
              <a:gd name="T8" fmla="*/ 2147483647 w 6844"/>
              <a:gd name="T9" fmla="*/ 2147483647 h 6844"/>
              <a:gd name="T10" fmla="*/ 2147483647 w 6844"/>
              <a:gd name="T11" fmla="*/ 2147483647 h 6844"/>
              <a:gd name="T12" fmla="*/ 2147483647 w 6844"/>
              <a:gd name="T13" fmla="*/ 2147483647 h 6844"/>
              <a:gd name="T14" fmla="*/ 2147483647 w 6844"/>
              <a:gd name="T15" fmla="*/ 2147483647 h 6844"/>
              <a:gd name="T16" fmla="*/ 2147483647 w 6844"/>
              <a:gd name="T17" fmla="*/ 2147483647 h 6844"/>
              <a:gd name="T18" fmla="*/ 2147483647 w 6844"/>
              <a:gd name="T19" fmla="*/ 2147483647 h 6844"/>
              <a:gd name="T20" fmla="*/ 2147483647 w 6844"/>
              <a:gd name="T21" fmla="*/ 2147483647 h 6844"/>
              <a:gd name="T22" fmla="*/ 2147483647 w 6844"/>
              <a:gd name="T23" fmla="*/ 2147483647 h 6844"/>
              <a:gd name="T24" fmla="*/ 2147483647 w 6844"/>
              <a:gd name="T25" fmla="*/ 2147483647 h 6844"/>
              <a:gd name="T26" fmla="*/ 2147483647 w 6844"/>
              <a:gd name="T27" fmla="*/ 2147483647 h 6844"/>
              <a:gd name="T28" fmla="*/ 2147483647 w 6844"/>
              <a:gd name="T29" fmla="*/ 2147483647 h 6844"/>
              <a:gd name="T30" fmla="*/ 2147483647 w 6844"/>
              <a:gd name="T31" fmla="*/ 2147483647 h 6844"/>
              <a:gd name="T32" fmla="*/ 2147483647 w 6844"/>
              <a:gd name="T33" fmla="*/ 2147483647 h 6844"/>
              <a:gd name="T34" fmla="*/ 2147483647 w 6844"/>
              <a:gd name="T35" fmla="*/ 2147483647 h 6844"/>
              <a:gd name="T36" fmla="*/ 2147483647 w 6844"/>
              <a:gd name="T37" fmla="*/ 2147483647 h 6844"/>
              <a:gd name="T38" fmla="*/ 2147483647 w 6844"/>
              <a:gd name="T39" fmla="*/ 2147483647 h 6844"/>
              <a:gd name="T40" fmla="*/ 2147483647 w 6844"/>
              <a:gd name="T41" fmla="*/ 2147483647 h 6844"/>
              <a:gd name="T42" fmla="*/ 2147483647 w 6844"/>
              <a:gd name="T43" fmla="*/ 2147483647 h 6844"/>
              <a:gd name="T44" fmla="*/ 2147483647 w 6844"/>
              <a:gd name="T45" fmla="*/ 2147483647 h 6844"/>
              <a:gd name="T46" fmla="*/ 2147483647 w 6844"/>
              <a:gd name="T47" fmla="*/ 2147483647 h 6844"/>
              <a:gd name="T48" fmla="*/ 2147483647 w 6844"/>
              <a:gd name="T49" fmla="*/ 2147483647 h 6844"/>
              <a:gd name="T50" fmla="*/ 2147483647 w 6844"/>
              <a:gd name="T51" fmla="*/ 2147483647 h 6844"/>
              <a:gd name="T52" fmla="*/ 2147483647 w 6844"/>
              <a:gd name="T53" fmla="*/ 2147483647 h 6844"/>
              <a:gd name="T54" fmla="*/ 2147483647 w 6844"/>
              <a:gd name="T55" fmla="*/ 0 h 6844"/>
              <a:gd name="T56" fmla="*/ 2147483647 w 6844"/>
              <a:gd name="T57" fmla="*/ 2147483647 h 6844"/>
              <a:gd name="T58" fmla="*/ 2147483647 w 6844"/>
              <a:gd name="T59" fmla="*/ 2147483647 h 6844"/>
              <a:gd name="T60" fmla="*/ 2147483647 w 6844"/>
              <a:gd name="T61" fmla="*/ 2147483647 h 6844"/>
              <a:gd name="T62" fmla="*/ 2147483647 w 6844"/>
              <a:gd name="T63" fmla="*/ 2147483647 h 6844"/>
              <a:gd name="T64" fmla="*/ 2147483647 w 6844"/>
              <a:gd name="T65" fmla="*/ 2147483647 h 6844"/>
              <a:gd name="T66" fmla="*/ 2147483647 w 6844"/>
              <a:gd name="T67" fmla="*/ 2147483647 h 684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844"/>
              <a:gd name="T103" fmla="*/ 0 h 6844"/>
              <a:gd name="T104" fmla="*/ 6844 w 6844"/>
              <a:gd name="T105" fmla="*/ 6844 h 6844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844" h="6844">
                <a:moveTo>
                  <a:pt x="3437" y="1719"/>
                </a:moveTo>
                <a:lnTo>
                  <a:pt x="3437" y="1719"/>
                </a:lnTo>
                <a:cubicBezTo>
                  <a:pt x="3749" y="1719"/>
                  <a:pt x="3999" y="2000"/>
                  <a:pt x="3999" y="2313"/>
                </a:cubicBezTo>
                <a:cubicBezTo>
                  <a:pt x="3999" y="2625"/>
                  <a:pt x="3749" y="2875"/>
                  <a:pt x="3437" y="2875"/>
                </a:cubicBezTo>
                <a:cubicBezTo>
                  <a:pt x="3125" y="2875"/>
                  <a:pt x="2844" y="2625"/>
                  <a:pt x="2844" y="2313"/>
                </a:cubicBezTo>
                <a:cubicBezTo>
                  <a:pt x="2844" y="2000"/>
                  <a:pt x="3125" y="1719"/>
                  <a:pt x="3437" y="1719"/>
                </a:cubicBezTo>
                <a:close/>
                <a:moveTo>
                  <a:pt x="6843" y="188"/>
                </a:moveTo>
                <a:lnTo>
                  <a:pt x="6843" y="188"/>
                </a:lnTo>
                <a:cubicBezTo>
                  <a:pt x="6437" y="2532"/>
                  <a:pt x="6437" y="2532"/>
                  <a:pt x="6437" y="2532"/>
                </a:cubicBezTo>
                <a:cubicBezTo>
                  <a:pt x="5437" y="2375"/>
                  <a:pt x="5437" y="2375"/>
                  <a:pt x="5437" y="2375"/>
                </a:cubicBezTo>
                <a:cubicBezTo>
                  <a:pt x="5593" y="1282"/>
                  <a:pt x="5593" y="1282"/>
                  <a:pt x="5593" y="1282"/>
                </a:cubicBezTo>
                <a:cubicBezTo>
                  <a:pt x="5468" y="1282"/>
                  <a:pt x="5312" y="1250"/>
                  <a:pt x="5124" y="1250"/>
                </a:cubicBezTo>
                <a:cubicBezTo>
                  <a:pt x="5124" y="2594"/>
                  <a:pt x="5124" y="2594"/>
                  <a:pt x="5124" y="2594"/>
                </a:cubicBezTo>
                <a:cubicBezTo>
                  <a:pt x="5124" y="2625"/>
                  <a:pt x="5124" y="2688"/>
                  <a:pt x="5093" y="2719"/>
                </a:cubicBezTo>
                <a:lnTo>
                  <a:pt x="5093" y="2750"/>
                </a:lnTo>
                <a:cubicBezTo>
                  <a:pt x="4437" y="3749"/>
                  <a:pt x="4437" y="3749"/>
                  <a:pt x="4437" y="3749"/>
                </a:cubicBezTo>
                <a:cubicBezTo>
                  <a:pt x="4249" y="4281"/>
                  <a:pt x="4249" y="4281"/>
                  <a:pt x="4249" y="4281"/>
                </a:cubicBezTo>
                <a:cubicBezTo>
                  <a:pt x="5218" y="4562"/>
                  <a:pt x="5218" y="4562"/>
                  <a:pt x="5218" y="4562"/>
                </a:cubicBezTo>
                <a:cubicBezTo>
                  <a:pt x="5218" y="4562"/>
                  <a:pt x="5218" y="4562"/>
                  <a:pt x="5187" y="4593"/>
                </a:cubicBezTo>
                <a:cubicBezTo>
                  <a:pt x="5218" y="4593"/>
                  <a:pt x="5218" y="4593"/>
                  <a:pt x="5218" y="4593"/>
                </a:cubicBezTo>
                <a:cubicBezTo>
                  <a:pt x="5343" y="4624"/>
                  <a:pt x="5437" y="4749"/>
                  <a:pt x="5406" y="4906"/>
                </a:cubicBezTo>
                <a:cubicBezTo>
                  <a:pt x="5124" y="6624"/>
                  <a:pt x="5124" y="6624"/>
                  <a:pt x="5124" y="6624"/>
                </a:cubicBezTo>
                <a:cubicBezTo>
                  <a:pt x="5093" y="6749"/>
                  <a:pt x="4999" y="6843"/>
                  <a:pt x="4843" y="6843"/>
                </a:cubicBezTo>
                <a:lnTo>
                  <a:pt x="4812" y="6843"/>
                </a:lnTo>
                <a:cubicBezTo>
                  <a:pt x="4656" y="6812"/>
                  <a:pt x="4531" y="6687"/>
                  <a:pt x="4562" y="6531"/>
                </a:cubicBezTo>
                <a:cubicBezTo>
                  <a:pt x="4812" y="5093"/>
                  <a:pt x="4812" y="5093"/>
                  <a:pt x="4812" y="5093"/>
                </a:cubicBezTo>
                <a:cubicBezTo>
                  <a:pt x="3531" y="5124"/>
                  <a:pt x="3531" y="5124"/>
                  <a:pt x="3531" y="5124"/>
                </a:cubicBezTo>
                <a:cubicBezTo>
                  <a:pt x="2594" y="5812"/>
                  <a:pt x="2594" y="5812"/>
                  <a:pt x="2594" y="5812"/>
                </a:cubicBezTo>
                <a:cubicBezTo>
                  <a:pt x="2500" y="5906"/>
                  <a:pt x="2500" y="5906"/>
                  <a:pt x="2500" y="5906"/>
                </a:cubicBezTo>
                <a:cubicBezTo>
                  <a:pt x="2469" y="5937"/>
                  <a:pt x="2469" y="5937"/>
                  <a:pt x="2438" y="5968"/>
                </a:cubicBezTo>
                <a:cubicBezTo>
                  <a:pt x="1000" y="6812"/>
                  <a:pt x="1000" y="6812"/>
                  <a:pt x="1000" y="6812"/>
                </a:cubicBezTo>
                <a:cubicBezTo>
                  <a:pt x="969" y="6843"/>
                  <a:pt x="907" y="6843"/>
                  <a:pt x="875" y="6843"/>
                </a:cubicBezTo>
                <a:cubicBezTo>
                  <a:pt x="782" y="6843"/>
                  <a:pt x="688" y="6812"/>
                  <a:pt x="625" y="6718"/>
                </a:cubicBezTo>
                <a:cubicBezTo>
                  <a:pt x="532" y="6562"/>
                  <a:pt x="594" y="6406"/>
                  <a:pt x="719" y="6312"/>
                </a:cubicBezTo>
                <a:cubicBezTo>
                  <a:pt x="1969" y="5562"/>
                  <a:pt x="1969" y="5562"/>
                  <a:pt x="1969" y="5562"/>
                </a:cubicBezTo>
                <a:cubicBezTo>
                  <a:pt x="2844" y="4562"/>
                  <a:pt x="2844" y="4562"/>
                  <a:pt x="2844" y="4562"/>
                </a:cubicBezTo>
                <a:cubicBezTo>
                  <a:pt x="2563" y="3718"/>
                  <a:pt x="2563" y="3718"/>
                  <a:pt x="2563" y="3718"/>
                </a:cubicBezTo>
                <a:cubicBezTo>
                  <a:pt x="1782" y="2750"/>
                  <a:pt x="1782" y="2750"/>
                  <a:pt x="1782" y="2750"/>
                </a:cubicBezTo>
                <a:cubicBezTo>
                  <a:pt x="1750" y="2688"/>
                  <a:pt x="1719" y="2657"/>
                  <a:pt x="1719" y="2594"/>
                </a:cubicBezTo>
                <a:cubicBezTo>
                  <a:pt x="1719" y="1250"/>
                  <a:pt x="1719" y="1250"/>
                  <a:pt x="1719" y="1250"/>
                </a:cubicBezTo>
                <a:cubicBezTo>
                  <a:pt x="1532" y="1250"/>
                  <a:pt x="1375" y="1282"/>
                  <a:pt x="1250" y="1313"/>
                </a:cubicBezTo>
                <a:cubicBezTo>
                  <a:pt x="1407" y="2375"/>
                  <a:pt x="1407" y="2375"/>
                  <a:pt x="1407" y="2375"/>
                </a:cubicBezTo>
                <a:cubicBezTo>
                  <a:pt x="407" y="2563"/>
                  <a:pt x="407" y="2563"/>
                  <a:pt x="407" y="2563"/>
                </a:cubicBezTo>
                <a:cubicBezTo>
                  <a:pt x="0" y="188"/>
                  <a:pt x="0" y="188"/>
                  <a:pt x="0" y="188"/>
                </a:cubicBezTo>
                <a:cubicBezTo>
                  <a:pt x="1032" y="32"/>
                  <a:pt x="1032" y="32"/>
                  <a:pt x="1032" y="32"/>
                </a:cubicBezTo>
                <a:cubicBezTo>
                  <a:pt x="1188" y="1032"/>
                  <a:pt x="1188" y="1032"/>
                  <a:pt x="1188" y="1032"/>
                </a:cubicBezTo>
                <a:cubicBezTo>
                  <a:pt x="1375" y="1000"/>
                  <a:pt x="1594" y="969"/>
                  <a:pt x="1813" y="938"/>
                </a:cubicBezTo>
                <a:cubicBezTo>
                  <a:pt x="1875" y="907"/>
                  <a:pt x="1938" y="875"/>
                  <a:pt x="2000" y="875"/>
                </a:cubicBezTo>
                <a:cubicBezTo>
                  <a:pt x="2063" y="875"/>
                  <a:pt x="2094" y="907"/>
                  <a:pt x="2157" y="907"/>
                </a:cubicBezTo>
                <a:cubicBezTo>
                  <a:pt x="2532" y="907"/>
                  <a:pt x="2938" y="875"/>
                  <a:pt x="3437" y="875"/>
                </a:cubicBezTo>
                <a:cubicBezTo>
                  <a:pt x="3906" y="875"/>
                  <a:pt x="4343" y="907"/>
                  <a:pt x="4718" y="907"/>
                </a:cubicBezTo>
                <a:cubicBezTo>
                  <a:pt x="4749" y="907"/>
                  <a:pt x="4781" y="875"/>
                  <a:pt x="4843" y="875"/>
                </a:cubicBezTo>
                <a:cubicBezTo>
                  <a:pt x="4906" y="875"/>
                  <a:pt x="4968" y="907"/>
                  <a:pt x="5031" y="938"/>
                </a:cubicBezTo>
                <a:cubicBezTo>
                  <a:pt x="5281" y="969"/>
                  <a:pt x="5468" y="1000"/>
                  <a:pt x="5656" y="1000"/>
                </a:cubicBezTo>
                <a:cubicBezTo>
                  <a:pt x="5812" y="0"/>
                  <a:pt x="5812" y="0"/>
                  <a:pt x="5812" y="0"/>
                </a:cubicBezTo>
                <a:lnTo>
                  <a:pt x="6843" y="188"/>
                </a:lnTo>
                <a:close/>
                <a:moveTo>
                  <a:pt x="4562" y="1188"/>
                </a:moveTo>
                <a:lnTo>
                  <a:pt x="4562" y="1188"/>
                </a:lnTo>
                <a:cubicBezTo>
                  <a:pt x="4218" y="1188"/>
                  <a:pt x="3843" y="1157"/>
                  <a:pt x="3437" y="1157"/>
                </a:cubicBezTo>
                <a:cubicBezTo>
                  <a:pt x="3000" y="1157"/>
                  <a:pt x="2625" y="1188"/>
                  <a:pt x="2282" y="1188"/>
                </a:cubicBezTo>
                <a:cubicBezTo>
                  <a:pt x="2282" y="2469"/>
                  <a:pt x="2282" y="2469"/>
                  <a:pt x="2282" y="2469"/>
                </a:cubicBezTo>
                <a:cubicBezTo>
                  <a:pt x="3157" y="3157"/>
                  <a:pt x="3157" y="3157"/>
                  <a:pt x="3157" y="3157"/>
                </a:cubicBezTo>
                <a:cubicBezTo>
                  <a:pt x="3718" y="3157"/>
                  <a:pt x="3718" y="3157"/>
                  <a:pt x="3718" y="3157"/>
                </a:cubicBezTo>
                <a:cubicBezTo>
                  <a:pt x="4562" y="2469"/>
                  <a:pt x="4562" y="2469"/>
                  <a:pt x="4562" y="2469"/>
                </a:cubicBezTo>
                <a:lnTo>
                  <a:pt x="4562" y="1188"/>
                </a:lnTo>
                <a:close/>
                <a:moveTo>
                  <a:pt x="4562" y="1188"/>
                </a:moveTo>
                <a:lnTo>
                  <a:pt x="4562" y="1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34735" y="2489576"/>
            <a:ext cx="42691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01 </a:t>
            </a:r>
            <a:r>
              <a:rPr lang="zh-CN" altLang="en-US" sz="6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项目内容</a:t>
            </a:r>
            <a:endParaRPr lang="zh-CN" altLang="en-US" sz="6000" b="1" dirty="0">
              <a:ln w="12700">
                <a:noFill/>
                <a:prstDash val="solid"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74890" y="3553146"/>
            <a:ext cx="5788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Multi-modal control smart car based on </a:t>
            </a:r>
            <a:r>
              <a:rPr lang="en-US" altLang="zh-CN" sz="1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Blockly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Raspberry 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en-US" altLang="zh-CN" sz="1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858838" y="3505238"/>
            <a:ext cx="6220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590203" cy="6858000"/>
          </a:xfrm>
          <a:custGeom>
            <a:avLst/>
            <a:gdLst>
              <a:gd name="connsiteX0" fmla="*/ 0 w 9590203"/>
              <a:gd name="connsiteY0" fmla="*/ 0 h 6858000"/>
              <a:gd name="connsiteX1" fmla="*/ 6414049 w 9590203"/>
              <a:gd name="connsiteY1" fmla="*/ 0 h 6858000"/>
              <a:gd name="connsiteX2" fmla="*/ 9590203 w 9590203"/>
              <a:gd name="connsiteY2" fmla="*/ 6858000 h 6858000"/>
              <a:gd name="connsiteX3" fmla="*/ 0 w 959020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0203" h="6858000">
                <a:moveTo>
                  <a:pt x="0" y="0"/>
                </a:moveTo>
                <a:lnTo>
                  <a:pt x="6414049" y="0"/>
                </a:lnTo>
                <a:lnTo>
                  <a:pt x="95902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 23"/>
          <p:cNvSpPr>
            <a:spLocks noChangeArrowheads="1"/>
          </p:cNvSpPr>
          <p:nvPr/>
        </p:nvSpPr>
        <p:spPr bwMode="auto">
          <a:xfrm rot="472837">
            <a:off x="7002595" y="3567591"/>
            <a:ext cx="1479132" cy="2128732"/>
          </a:xfrm>
          <a:custGeom>
            <a:avLst/>
            <a:gdLst>
              <a:gd name="T0" fmla="*/ 2147483647 w 1135"/>
              <a:gd name="T1" fmla="*/ 2147483647 h 1343"/>
              <a:gd name="T2" fmla="*/ 2147483647 w 1135"/>
              <a:gd name="T3" fmla="*/ 2147483647 h 1343"/>
              <a:gd name="T4" fmla="*/ 2147483647 w 1135"/>
              <a:gd name="T5" fmla="*/ 2147483647 h 1343"/>
              <a:gd name="T6" fmla="*/ 2147483647 w 1135"/>
              <a:gd name="T7" fmla="*/ 2147483647 h 1343"/>
              <a:gd name="T8" fmla="*/ 2147483647 w 1135"/>
              <a:gd name="T9" fmla="*/ 2147483647 h 1343"/>
              <a:gd name="T10" fmla="*/ 2147483647 w 1135"/>
              <a:gd name="T11" fmla="*/ 2147483647 h 1343"/>
              <a:gd name="T12" fmla="*/ 0 w 1135"/>
              <a:gd name="T13" fmla="*/ 2147483647 h 1343"/>
              <a:gd name="T14" fmla="*/ 0 w 1135"/>
              <a:gd name="T15" fmla="*/ 2147483647 h 1343"/>
              <a:gd name="T16" fmla="*/ 2147483647 w 1135"/>
              <a:gd name="T17" fmla="*/ 2147483647 h 1343"/>
              <a:gd name="T18" fmla="*/ 2147483647 w 1135"/>
              <a:gd name="T19" fmla="*/ 2147483647 h 1343"/>
              <a:gd name="T20" fmla="*/ 2147483647 w 1135"/>
              <a:gd name="T21" fmla="*/ 2147483647 h 1343"/>
              <a:gd name="T22" fmla="*/ 2147483647 w 1135"/>
              <a:gd name="T23" fmla="*/ 2147483647 h 1343"/>
              <a:gd name="T24" fmla="*/ 2147483647 w 1135"/>
              <a:gd name="T25" fmla="*/ 0 h 1343"/>
              <a:gd name="T26" fmla="*/ 2147483647 w 1135"/>
              <a:gd name="T27" fmla="*/ 2147483647 h 1343"/>
              <a:gd name="T28" fmla="*/ 2147483647 w 1135"/>
              <a:gd name="T29" fmla="*/ 2147483647 h 134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35"/>
              <a:gd name="T46" fmla="*/ 0 h 1343"/>
              <a:gd name="T47" fmla="*/ 1135 w 1135"/>
              <a:gd name="T48" fmla="*/ 1343 h 134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35" h="1343">
                <a:moveTo>
                  <a:pt x="1135" y="185"/>
                </a:moveTo>
                <a:lnTo>
                  <a:pt x="1133" y="296"/>
                </a:lnTo>
                <a:lnTo>
                  <a:pt x="1034" y="242"/>
                </a:lnTo>
                <a:lnTo>
                  <a:pt x="712" y="857"/>
                </a:lnTo>
                <a:lnTo>
                  <a:pt x="399" y="903"/>
                </a:lnTo>
                <a:lnTo>
                  <a:pt x="192" y="1343"/>
                </a:lnTo>
                <a:lnTo>
                  <a:pt x="0" y="1343"/>
                </a:lnTo>
                <a:lnTo>
                  <a:pt x="0" y="1283"/>
                </a:lnTo>
                <a:lnTo>
                  <a:pt x="287" y="807"/>
                </a:lnTo>
                <a:lnTo>
                  <a:pt x="637" y="763"/>
                </a:lnTo>
                <a:lnTo>
                  <a:pt x="965" y="205"/>
                </a:lnTo>
                <a:lnTo>
                  <a:pt x="867" y="152"/>
                </a:lnTo>
                <a:lnTo>
                  <a:pt x="1135" y="0"/>
                </a:lnTo>
                <a:lnTo>
                  <a:pt x="1135" y="117"/>
                </a:lnTo>
                <a:lnTo>
                  <a:pt x="1135" y="185"/>
                </a:lnTo>
                <a:close/>
              </a:path>
            </a:pathLst>
          </a:custGeom>
          <a:solidFill>
            <a:srgbClr val="50D6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8" name="Freeform 23"/>
          <p:cNvSpPr>
            <a:spLocks noChangeArrowheads="1"/>
          </p:cNvSpPr>
          <p:nvPr/>
        </p:nvSpPr>
        <p:spPr bwMode="auto">
          <a:xfrm rot="4012387">
            <a:off x="2190552" y="4656642"/>
            <a:ext cx="1922646" cy="2446854"/>
          </a:xfrm>
          <a:custGeom>
            <a:avLst/>
            <a:gdLst>
              <a:gd name="T0" fmla="*/ 2147483647 w 1135"/>
              <a:gd name="T1" fmla="*/ 2147483647 h 1343"/>
              <a:gd name="T2" fmla="*/ 2147483647 w 1135"/>
              <a:gd name="T3" fmla="*/ 2147483647 h 1343"/>
              <a:gd name="T4" fmla="*/ 2147483647 w 1135"/>
              <a:gd name="T5" fmla="*/ 2147483647 h 1343"/>
              <a:gd name="T6" fmla="*/ 2147483647 w 1135"/>
              <a:gd name="T7" fmla="*/ 2147483647 h 1343"/>
              <a:gd name="T8" fmla="*/ 2147483647 w 1135"/>
              <a:gd name="T9" fmla="*/ 2147483647 h 1343"/>
              <a:gd name="T10" fmla="*/ 2147483647 w 1135"/>
              <a:gd name="T11" fmla="*/ 2147483647 h 1343"/>
              <a:gd name="T12" fmla="*/ 0 w 1135"/>
              <a:gd name="T13" fmla="*/ 2147483647 h 1343"/>
              <a:gd name="T14" fmla="*/ 0 w 1135"/>
              <a:gd name="T15" fmla="*/ 2147483647 h 1343"/>
              <a:gd name="T16" fmla="*/ 2147483647 w 1135"/>
              <a:gd name="T17" fmla="*/ 2147483647 h 1343"/>
              <a:gd name="T18" fmla="*/ 2147483647 w 1135"/>
              <a:gd name="T19" fmla="*/ 2147483647 h 1343"/>
              <a:gd name="T20" fmla="*/ 2147483647 w 1135"/>
              <a:gd name="T21" fmla="*/ 2147483647 h 1343"/>
              <a:gd name="T22" fmla="*/ 2147483647 w 1135"/>
              <a:gd name="T23" fmla="*/ 2147483647 h 1343"/>
              <a:gd name="T24" fmla="*/ 2147483647 w 1135"/>
              <a:gd name="T25" fmla="*/ 0 h 1343"/>
              <a:gd name="T26" fmla="*/ 2147483647 w 1135"/>
              <a:gd name="T27" fmla="*/ 2147483647 h 1343"/>
              <a:gd name="T28" fmla="*/ 2147483647 w 1135"/>
              <a:gd name="T29" fmla="*/ 2147483647 h 134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35"/>
              <a:gd name="T46" fmla="*/ 0 h 1343"/>
              <a:gd name="T47" fmla="*/ 1135 w 1135"/>
              <a:gd name="T48" fmla="*/ 1343 h 134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35" h="1343">
                <a:moveTo>
                  <a:pt x="1135" y="185"/>
                </a:moveTo>
                <a:lnTo>
                  <a:pt x="1133" y="296"/>
                </a:lnTo>
                <a:lnTo>
                  <a:pt x="1034" y="242"/>
                </a:lnTo>
                <a:lnTo>
                  <a:pt x="712" y="857"/>
                </a:lnTo>
                <a:lnTo>
                  <a:pt x="399" y="903"/>
                </a:lnTo>
                <a:lnTo>
                  <a:pt x="192" y="1343"/>
                </a:lnTo>
                <a:lnTo>
                  <a:pt x="0" y="1343"/>
                </a:lnTo>
                <a:lnTo>
                  <a:pt x="0" y="1283"/>
                </a:lnTo>
                <a:lnTo>
                  <a:pt x="287" y="807"/>
                </a:lnTo>
                <a:lnTo>
                  <a:pt x="637" y="763"/>
                </a:lnTo>
                <a:lnTo>
                  <a:pt x="965" y="205"/>
                </a:lnTo>
                <a:lnTo>
                  <a:pt x="867" y="152"/>
                </a:lnTo>
                <a:lnTo>
                  <a:pt x="1135" y="0"/>
                </a:lnTo>
                <a:lnTo>
                  <a:pt x="1135" y="117"/>
                </a:lnTo>
                <a:lnTo>
                  <a:pt x="1135" y="185"/>
                </a:lnTo>
                <a:close/>
              </a:path>
            </a:pathLst>
          </a:custGeom>
          <a:solidFill>
            <a:srgbClr val="50D6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4" name="Freeform 23"/>
          <p:cNvSpPr>
            <a:spLocks noChangeArrowheads="1"/>
          </p:cNvSpPr>
          <p:nvPr/>
        </p:nvSpPr>
        <p:spPr bwMode="auto">
          <a:xfrm rot="2011661">
            <a:off x="6222145" y="2171262"/>
            <a:ext cx="1922646" cy="2446854"/>
          </a:xfrm>
          <a:custGeom>
            <a:avLst/>
            <a:gdLst>
              <a:gd name="T0" fmla="*/ 2147483647 w 1135"/>
              <a:gd name="T1" fmla="*/ 2147483647 h 1343"/>
              <a:gd name="T2" fmla="*/ 2147483647 w 1135"/>
              <a:gd name="T3" fmla="*/ 2147483647 h 1343"/>
              <a:gd name="T4" fmla="*/ 2147483647 w 1135"/>
              <a:gd name="T5" fmla="*/ 2147483647 h 1343"/>
              <a:gd name="T6" fmla="*/ 2147483647 w 1135"/>
              <a:gd name="T7" fmla="*/ 2147483647 h 1343"/>
              <a:gd name="T8" fmla="*/ 2147483647 w 1135"/>
              <a:gd name="T9" fmla="*/ 2147483647 h 1343"/>
              <a:gd name="T10" fmla="*/ 2147483647 w 1135"/>
              <a:gd name="T11" fmla="*/ 2147483647 h 1343"/>
              <a:gd name="T12" fmla="*/ 0 w 1135"/>
              <a:gd name="T13" fmla="*/ 2147483647 h 1343"/>
              <a:gd name="T14" fmla="*/ 0 w 1135"/>
              <a:gd name="T15" fmla="*/ 2147483647 h 1343"/>
              <a:gd name="T16" fmla="*/ 2147483647 w 1135"/>
              <a:gd name="T17" fmla="*/ 2147483647 h 1343"/>
              <a:gd name="T18" fmla="*/ 2147483647 w 1135"/>
              <a:gd name="T19" fmla="*/ 2147483647 h 1343"/>
              <a:gd name="T20" fmla="*/ 2147483647 w 1135"/>
              <a:gd name="T21" fmla="*/ 2147483647 h 1343"/>
              <a:gd name="T22" fmla="*/ 2147483647 w 1135"/>
              <a:gd name="T23" fmla="*/ 2147483647 h 1343"/>
              <a:gd name="T24" fmla="*/ 2147483647 w 1135"/>
              <a:gd name="T25" fmla="*/ 0 h 1343"/>
              <a:gd name="T26" fmla="*/ 2147483647 w 1135"/>
              <a:gd name="T27" fmla="*/ 2147483647 h 1343"/>
              <a:gd name="T28" fmla="*/ 2147483647 w 1135"/>
              <a:gd name="T29" fmla="*/ 2147483647 h 134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35"/>
              <a:gd name="T46" fmla="*/ 0 h 1343"/>
              <a:gd name="T47" fmla="*/ 1135 w 1135"/>
              <a:gd name="T48" fmla="*/ 1343 h 134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35" h="1343">
                <a:moveTo>
                  <a:pt x="1135" y="185"/>
                </a:moveTo>
                <a:lnTo>
                  <a:pt x="1133" y="296"/>
                </a:lnTo>
                <a:lnTo>
                  <a:pt x="1034" y="242"/>
                </a:lnTo>
                <a:lnTo>
                  <a:pt x="712" y="857"/>
                </a:lnTo>
                <a:lnTo>
                  <a:pt x="399" y="903"/>
                </a:lnTo>
                <a:lnTo>
                  <a:pt x="192" y="1343"/>
                </a:lnTo>
                <a:lnTo>
                  <a:pt x="0" y="1343"/>
                </a:lnTo>
                <a:lnTo>
                  <a:pt x="0" y="1283"/>
                </a:lnTo>
                <a:lnTo>
                  <a:pt x="287" y="807"/>
                </a:lnTo>
                <a:lnTo>
                  <a:pt x="637" y="763"/>
                </a:lnTo>
                <a:lnTo>
                  <a:pt x="965" y="205"/>
                </a:lnTo>
                <a:lnTo>
                  <a:pt x="867" y="152"/>
                </a:lnTo>
                <a:lnTo>
                  <a:pt x="1135" y="0"/>
                </a:lnTo>
                <a:lnTo>
                  <a:pt x="1135" y="117"/>
                </a:lnTo>
                <a:lnTo>
                  <a:pt x="1135" y="185"/>
                </a:lnTo>
                <a:close/>
              </a:path>
            </a:pathLst>
          </a:custGeom>
          <a:solidFill>
            <a:srgbClr val="50D6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3" name="Freeform 23"/>
          <p:cNvSpPr>
            <a:spLocks noChangeArrowheads="1"/>
          </p:cNvSpPr>
          <p:nvPr/>
        </p:nvSpPr>
        <p:spPr bwMode="auto">
          <a:xfrm rot="2011661">
            <a:off x="1439003" y="3271894"/>
            <a:ext cx="1922646" cy="2446854"/>
          </a:xfrm>
          <a:custGeom>
            <a:avLst/>
            <a:gdLst>
              <a:gd name="T0" fmla="*/ 2147483647 w 1135"/>
              <a:gd name="T1" fmla="*/ 2147483647 h 1343"/>
              <a:gd name="T2" fmla="*/ 2147483647 w 1135"/>
              <a:gd name="T3" fmla="*/ 2147483647 h 1343"/>
              <a:gd name="T4" fmla="*/ 2147483647 w 1135"/>
              <a:gd name="T5" fmla="*/ 2147483647 h 1343"/>
              <a:gd name="T6" fmla="*/ 2147483647 w 1135"/>
              <a:gd name="T7" fmla="*/ 2147483647 h 1343"/>
              <a:gd name="T8" fmla="*/ 2147483647 w 1135"/>
              <a:gd name="T9" fmla="*/ 2147483647 h 1343"/>
              <a:gd name="T10" fmla="*/ 2147483647 w 1135"/>
              <a:gd name="T11" fmla="*/ 2147483647 h 1343"/>
              <a:gd name="T12" fmla="*/ 0 w 1135"/>
              <a:gd name="T13" fmla="*/ 2147483647 h 1343"/>
              <a:gd name="T14" fmla="*/ 0 w 1135"/>
              <a:gd name="T15" fmla="*/ 2147483647 h 1343"/>
              <a:gd name="T16" fmla="*/ 2147483647 w 1135"/>
              <a:gd name="T17" fmla="*/ 2147483647 h 1343"/>
              <a:gd name="T18" fmla="*/ 2147483647 w 1135"/>
              <a:gd name="T19" fmla="*/ 2147483647 h 1343"/>
              <a:gd name="T20" fmla="*/ 2147483647 w 1135"/>
              <a:gd name="T21" fmla="*/ 2147483647 h 1343"/>
              <a:gd name="T22" fmla="*/ 2147483647 w 1135"/>
              <a:gd name="T23" fmla="*/ 2147483647 h 1343"/>
              <a:gd name="T24" fmla="*/ 2147483647 w 1135"/>
              <a:gd name="T25" fmla="*/ 0 h 1343"/>
              <a:gd name="T26" fmla="*/ 2147483647 w 1135"/>
              <a:gd name="T27" fmla="*/ 2147483647 h 1343"/>
              <a:gd name="T28" fmla="*/ 2147483647 w 1135"/>
              <a:gd name="T29" fmla="*/ 2147483647 h 134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35"/>
              <a:gd name="T46" fmla="*/ 0 h 1343"/>
              <a:gd name="T47" fmla="*/ 1135 w 1135"/>
              <a:gd name="T48" fmla="*/ 1343 h 134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35" h="1343">
                <a:moveTo>
                  <a:pt x="1135" y="185"/>
                </a:moveTo>
                <a:lnTo>
                  <a:pt x="1133" y="296"/>
                </a:lnTo>
                <a:lnTo>
                  <a:pt x="1034" y="242"/>
                </a:lnTo>
                <a:lnTo>
                  <a:pt x="712" y="857"/>
                </a:lnTo>
                <a:lnTo>
                  <a:pt x="399" y="903"/>
                </a:lnTo>
                <a:lnTo>
                  <a:pt x="192" y="1343"/>
                </a:lnTo>
                <a:lnTo>
                  <a:pt x="0" y="1343"/>
                </a:lnTo>
                <a:lnTo>
                  <a:pt x="0" y="1283"/>
                </a:lnTo>
                <a:lnTo>
                  <a:pt x="287" y="807"/>
                </a:lnTo>
                <a:lnTo>
                  <a:pt x="637" y="763"/>
                </a:lnTo>
                <a:lnTo>
                  <a:pt x="965" y="205"/>
                </a:lnTo>
                <a:lnTo>
                  <a:pt x="867" y="152"/>
                </a:lnTo>
                <a:lnTo>
                  <a:pt x="1135" y="0"/>
                </a:lnTo>
                <a:lnTo>
                  <a:pt x="1135" y="117"/>
                </a:lnTo>
                <a:lnTo>
                  <a:pt x="1135" y="185"/>
                </a:lnTo>
                <a:close/>
              </a:path>
            </a:pathLst>
          </a:custGeom>
          <a:solidFill>
            <a:srgbClr val="50D6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25848" y="1402096"/>
            <a:ext cx="10160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从传统代码编写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到可视化图形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元件拖拽移动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多模态信号操纵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树莓派小车移动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848" y="143351"/>
            <a:ext cx="236154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ln w="12700">
                  <a:noFill/>
                  <a:prstDash val="solid"/>
                </a:ln>
                <a:effectLst/>
                <a:latin typeface="+mj-ea"/>
                <a:ea typeface="+mj-ea"/>
              </a:rPr>
              <a:t>01 </a:t>
            </a:r>
            <a:r>
              <a:rPr lang="zh-CN" altLang="en-US" sz="3200" b="1" dirty="0" smtClean="0">
                <a:ln w="12700">
                  <a:noFill/>
                  <a:prstDash val="solid"/>
                </a:ln>
                <a:effectLst/>
                <a:latin typeface="+mj-ea"/>
                <a:ea typeface="+mj-ea"/>
              </a:rPr>
              <a:t>项目内容</a:t>
            </a:r>
            <a:endParaRPr lang="zh-CN" altLang="en-US" sz="3200" b="1" dirty="0">
              <a:ln w="12700">
                <a:noFill/>
                <a:prstDash val="solid"/>
              </a:ln>
              <a:effectLst/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4863" y="777687"/>
            <a:ext cx="5788805" cy="4308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Multi-modal control smart car based on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Blockly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Raspberry Pi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background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32790" y="728127"/>
            <a:ext cx="6220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4"/>
          <p:cNvGrpSpPr>
            <a:grpSpLocks noChangeAspect="1"/>
          </p:cNvGrpSpPr>
          <p:nvPr/>
        </p:nvGrpSpPr>
        <p:grpSpPr>
          <a:xfrm>
            <a:off x="66735" y="4911926"/>
            <a:ext cx="3479836" cy="1946073"/>
            <a:chOff x="988" y="671"/>
            <a:chExt cx="5334" cy="2983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1160" y="761"/>
              <a:ext cx="5162" cy="2893"/>
            </a:xfrm>
            <a:custGeom>
              <a:avLst/>
              <a:gdLst>
                <a:gd name="T0" fmla="*/ 555 w 3267"/>
                <a:gd name="T1" fmla="*/ 852 h 1830"/>
                <a:gd name="T2" fmla="*/ 539 w 3267"/>
                <a:gd name="T3" fmla="*/ 846 h 1830"/>
                <a:gd name="T4" fmla="*/ 555 w 3267"/>
                <a:gd name="T5" fmla="*/ 818 h 1830"/>
                <a:gd name="T6" fmla="*/ 555 w 3267"/>
                <a:gd name="T7" fmla="*/ 852 h 1830"/>
                <a:gd name="T8" fmla="*/ 2829 w 3267"/>
                <a:gd name="T9" fmla="*/ 0 h 1830"/>
                <a:gd name="T10" fmla="*/ 686 w 3267"/>
                <a:gd name="T11" fmla="*/ 0 h 1830"/>
                <a:gd name="T12" fmla="*/ 555 w 3267"/>
                <a:gd name="T13" fmla="*/ 132 h 1830"/>
                <a:gd name="T14" fmla="*/ 555 w 3267"/>
                <a:gd name="T15" fmla="*/ 443 h 1830"/>
                <a:gd name="T16" fmla="*/ 515 w 3267"/>
                <a:gd name="T17" fmla="*/ 492 h 1830"/>
                <a:gd name="T18" fmla="*/ 252 w 3267"/>
                <a:gd name="T19" fmla="*/ 928 h 1830"/>
                <a:gd name="T20" fmla="*/ 229 w 3267"/>
                <a:gd name="T21" fmla="*/ 1291 h 1830"/>
                <a:gd name="T22" fmla="*/ 226 w 3267"/>
                <a:gd name="T23" fmla="*/ 1407 h 1830"/>
                <a:gd name="T24" fmla="*/ 0 w 3267"/>
                <a:gd name="T25" fmla="*/ 1830 h 1830"/>
                <a:gd name="T26" fmla="*/ 627 w 3267"/>
                <a:gd name="T27" fmla="*/ 1830 h 1830"/>
                <a:gd name="T28" fmla="*/ 646 w 3267"/>
                <a:gd name="T29" fmla="*/ 1790 h 1830"/>
                <a:gd name="T30" fmla="*/ 707 w 3267"/>
                <a:gd name="T31" fmla="*/ 1739 h 1830"/>
                <a:gd name="T32" fmla="*/ 754 w 3267"/>
                <a:gd name="T33" fmla="*/ 1728 h 1830"/>
                <a:gd name="T34" fmla="*/ 2571 w 3267"/>
                <a:gd name="T35" fmla="*/ 1728 h 1830"/>
                <a:gd name="T36" fmla="*/ 2637 w 3267"/>
                <a:gd name="T37" fmla="*/ 1830 h 1830"/>
                <a:gd name="T38" fmla="*/ 3267 w 3267"/>
                <a:gd name="T39" fmla="*/ 1830 h 1830"/>
                <a:gd name="T40" fmla="*/ 2999 w 3267"/>
                <a:gd name="T41" fmla="*/ 1492 h 1830"/>
                <a:gd name="T42" fmla="*/ 2960 w 3267"/>
                <a:gd name="T43" fmla="*/ 1408 h 1830"/>
                <a:gd name="T44" fmla="*/ 2960 w 3267"/>
                <a:gd name="T45" fmla="*/ 132 h 1830"/>
                <a:gd name="T46" fmla="*/ 2829 w 3267"/>
                <a:gd name="T47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67" h="1830">
                  <a:moveTo>
                    <a:pt x="555" y="852"/>
                  </a:moveTo>
                  <a:cubicBezTo>
                    <a:pt x="539" y="846"/>
                    <a:pt x="539" y="846"/>
                    <a:pt x="539" y="846"/>
                  </a:cubicBezTo>
                  <a:cubicBezTo>
                    <a:pt x="544" y="837"/>
                    <a:pt x="550" y="828"/>
                    <a:pt x="555" y="818"/>
                  </a:cubicBezTo>
                  <a:cubicBezTo>
                    <a:pt x="555" y="852"/>
                    <a:pt x="555" y="852"/>
                    <a:pt x="555" y="852"/>
                  </a:cubicBezTo>
                  <a:moveTo>
                    <a:pt x="2829" y="0"/>
                  </a:moveTo>
                  <a:cubicBezTo>
                    <a:pt x="686" y="0"/>
                    <a:pt x="686" y="0"/>
                    <a:pt x="686" y="0"/>
                  </a:cubicBezTo>
                  <a:cubicBezTo>
                    <a:pt x="613" y="0"/>
                    <a:pt x="555" y="59"/>
                    <a:pt x="555" y="132"/>
                  </a:cubicBezTo>
                  <a:cubicBezTo>
                    <a:pt x="555" y="443"/>
                    <a:pt x="555" y="443"/>
                    <a:pt x="555" y="443"/>
                  </a:cubicBezTo>
                  <a:cubicBezTo>
                    <a:pt x="548" y="444"/>
                    <a:pt x="535" y="451"/>
                    <a:pt x="515" y="492"/>
                  </a:cubicBezTo>
                  <a:cubicBezTo>
                    <a:pt x="486" y="552"/>
                    <a:pt x="383" y="722"/>
                    <a:pt x="252" y="928"/>
                  </a:cubicBezTo>
                  <a:cubicBezTo>
                    <a:pt x="252" y="928"/>
                    <a:pt x="187" y="1069"/>
                    <a:pt x="229" y="1291"/>
                  </a:cubicBezTo>
                  <a:cubicBezTo>
                    <a:pt x="229" y="1291"/>
                    <a:pt x="245" y="1352"/>
                    <a:pt x="226" y="1407"/>
                  </a:cubicBezTo>
                  <a:cubicBezTo>
                    <a:pt x="212" y="1449"/>
                    <a:pt x="66" y="1712"/>
                    <a:pt x="0" y="1830"/>
                  </a:cubicBezTo>
                  <a:cubicBezTo>
                    <a:pt x="627" y="1830"/>
                    <a:pt x="627" y="1830"/>
                    <a:pt x="627" y="1830"/>
                  </a:cubicBezTo>
                  <a:cubicBezTo>
                    <a:pt x="646" y="1790"/>
                    <a:pt x="646" y="1790"/>
                    <a:pt x="646" y="1790"/>
                  </a:cubicBezTo>
                  <a:cubicBezTo>
                    <a:pt x="646" y="1790"/>
                    <a:pt x="668" y="1757"/>
                    <a:pt x="707" y="1739"/>
                  </a:cubicBezTo>
                  <a:cubicBezTo>
                    <a:pt x="717" y="1734"/>
                    <a:pt x="732" y="1732"/>
                    <a:pt x="754" y="1728"/>
                  </a:cubicBezTo>
                  <a:cubicBezTo>
                    <a:pt x="2571" y="1728"/>
                    <a:pt x="2571" y="1728"/>
                    <a:pt x="2571" y="1728"/>
                  </a:cubicBezTo>
                  <a:cubicBezTo>
                    <a:pt x="2637" y="1830"/>
                    <a:pt x="2637" y="1830"/>
                    <a:pt x="2637" y="1830"/>
                  </a:cubicBezTo>
                  <a:cubicBezTo>
                    <a:pt x="3267" y="1830"/>
                    <a:pt x="3267" y="1830"/>
                    <a:pt x="3267" y="1830"/>
                  </a:cubicBezTo>
                  <a:cubicBezTo>
                    <a:pt x="2999" y="1492"/>
                    <a:pt x="2999" y="1492"/>
                    <a:pt x="2999" y="1492"/>
                  </a:cubicBezTo>
                  <a:cubicBezTo>
                    <a:pt x="2985" y="1467"/>
                    <a:pt x="2972" y="1438"/>
                    <a:pt x="2960" y="1408"/>
                  </a:cubicBezTo>
                  <a:cubicBezTo>
                    <a:pt x="2960" y="132"/>
                    <a:pt x="2960" y="132"/>
                    <a:pt x="2960" y="132"/>
                  </a:cubicBezTo>
                  <a:cubicBezTo>
                    <a:pt x="2960" y="59"/>
                    <a:pt x="2901" y="0"/>
                    <a:pt x="2829" y="0"/>
                  </a:cubicBezTo>
                </a:path>
              </a:pathLst>
            </a:custGeom>
            <a:solidFill>
              <a:srgbClr val="A2AA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988" y="2000"/>
              <a:ext cx="1765" cy="1654"/>
            </a:xfrm>
            <a:custGeom>
              <a:avLst/>
              <a:gdLst>
                <a:gd name="T0" fmla="*/ 285 w 1117"/>
                <a:gd name="T1" fmla="*/ 86 h 1046"/>
                <a:gd name="T2" fmla="*/ 262 w 1117"/>
                <a:gd name="T3" fmla="*/ 450 h 1046"/>
                <a:gd name="T4" fmla="*/ 259 w 1117"/>
                <a:gd name="T5" fmla="*/ 566 h 1046"/>
                <a:gd name="T6" fmla="*/ 0 w 1117"/>
                <a:gd name="T7" fmla="*/ 1046 h 1046"/>
                <a:gd name="T8" fmla="*/ 633 w 1117"/>
                <a:gd name="T9" fmla="*/ 1046 h 1046"/>
                <a:gd name="T10" fmla="*/ 679 w 1117"/>
                <a:gd name="T11" fmla="*/ 949 h 1046"/>
                <a:gd name="T12" fmla="*/ 740 w 1117"/>
                <a:gd name="T13" fmla="*/ 897 h 1046"/>
                <a:gd name="T14" fmla="*/ 1117 w 1117"/>
                <a:gd name="T15" fmla="*/ 623 h 1046"/>
                <a:gd name="T16" fmla="*/ 715 w 1117"/>
                <a:gd name="T17" fmla="*/ 57 h 1046"/>
                <a:gd name="T18" fmla="*/ 557 w 1117"/>
                <a:gd name="T19" fmla="*/ 0 h 1046"/>
                <a:gd name="T20" fmla="*/ 285 w 1117"/>
                <a:gd name="T21" fmla="*/ 86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7" h="1046">
                  <a:moveTo>
                    <a:pt x="285" y="86"/>
                  </a:moveTo>
                  <a:cubicBezTo>
                    <a:pt x="285" y="86"/>
                    <a:pt x="219" y="228"/>
                    <a:pt x="262" y="450"/>
                  </a:cubicBezTo>
                  <a:cubicBezTo>
                    <a:pt x="262" y="450"/>
                    <a:pt x="277" y="511"/>
                    <a:pt x="259" y="566"/>
                  </a:cubicBezTo>
                  <a:cubicBezTo>
                    <a:pt x="241" y="620"/>
                    <a:pt x="0" y="1046"/>
                    <a:pt x="0" y="1046"/>
                  </a:cubicBezTo>
                  <a:cubicBezTo>
                    <a:pt x="633" y="1046"/>
                    <a:pt x="633" y="1046"/>
                    <a:pt x="633" y="1046"/>
                  </a:cubicBezTo>
                  <a:cubicBezTo>
                    <a:pt x="679" y="949"/>
                    <a:pt x="679" y="949"/>
                    <a:pt x="679" y="949"/>
                  </a:cubicBezTo>
                  <a:cubicBezTo>
                    <a:pt x="679" y="949"/>
                    <a:pt x="700" y="916"/>
                    <a:pt x="740" y="897"/>
                  </a:cubicBezTo>
                  <a:cubicBezTo>
                    <a:pt x="779" y="879"/>
                    <a:pt x="928" y="903"/>
                    <a:pt x="1117" y="623"/>
                  </a:cubicBezTo>
                  <a:cubicBezTo>
                    <a:pt x="715" y="57"/>
                    <a:pt x="715" y="57"/>
                    <a:pt x="715" y="57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285" y="86"/>
                  </a:lnTo>
                  <a:close/>
                </a:path>
              </a:pathLst>
            </a:custGeom>
            <a:solidFill>
              <a:srgbClr val="FFD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1915" y="671"/>
              <a:ext cx="3802" cy="2732"/>
            </a:xfrm>
            <a:custGeom>
              <a:avLst/>
              <a:gdLst>
                <a:gd name="T0" fmla="*/ 2275 w 2406"/>
                <a:gd name="T1" fmla="*/ 0 h 1728"/>
                <a:gd name="T2" fmla="*/ 2406 w 2406"/>
                <a:gd name="T3" fmla="*/ 131 h 1728"/>
                <a:gd name="T4" fmla="*/ 2406 w 2406"/>
                <a:gd name="T5" fmla="*/ 1597 h 1728"/>
                <a:gd name="T6" fmla="*/ 2275 w 2406"/>
                <a:gd name="T7" fmla="*/ 1728 h 1728"/>
                <a:gd name="T8" fmla="*/ 132 w 2406"/>
                <a:gd name="T9" fmla="*/ 1728 h 1728"/>
                <a:gd name="T10" fmla="*/ 0 w 2406"/>
                <a:gd name="T11" fmla="*/ 1597 h 1728"/>
                <a:gd name="T12" fmla="*/ 0 w 2406"/>
                <a:gd name="T13" fmla="*/ 131 h 1728"/>
                <a:gd name="T14" fmla="*/ 132 w 2406"/>
                <a:gd name="T15" fmla="*/ 0 h 1728"/>
                <a:gd name="T16" fmla="*/ 2275 w 2406"/>
                <a:gd name="T17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6" h="1728">
                  <a:moveTo>
                    <a:pt x="2275" y="0"/>
                  </a:moveTo>
                  <a:cubicBezTo>
                    <a:pt x="2347" y="0"/>
                    <a:pt x="2406" y="59"/>
                    <a:pt x="2406" y="131"/>
                  </a:cubicBezTo>
                  <a:cubicBezTo>
                    <a:pt x="2406" y="1597"/>
                    <a:pt x="2406" y="1597"/>
                    <a:pt x="2406" y="1597"/>
                  </a:cubicBezTo>
                  <a:cubicBezTo>
                    <a:pt x="2406" y="1669"/>
                    <a:pt x="2347" y="1728"/>
                    <a:pt x="2275" y="1728"/>
                  </a:cubicBezTo>
                  <a:cubicBezTo>
                    <a:pt x="132" y="1728"/>
                    <a:pt x="132" y="1728"/>
                    <a:pt x="132" y="1728"/>
                  </a:cubicBezTo>
                  <a:cubicBezTo>
                    <a:pt x="59" y="1728"/>
                    <a:pt x="0" y="1669"/>
                    <a:pt x="0" y="159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2" y="0"/>
                  </a:cubicBezTo>
                  <a:lnTo>
                    <a:pt x="2275" y="0"/>
                  </a:lnTo>
                  <a:close/>
                </a:path>
              </a:pathLst>
            </a:custGeom>
            <a:solidFill>
              <a:srgbClr val="373B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5462" y="1945"/>
              <a:ext cx="182" cy="184"/>
            </a:xfrm>
            <a:prstGeom prst="ellipse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1993" y="1841"/>
              <a:ext cx="31" cy="392"/>
            </a:xfrm>
            <a:custGeom>
              <a:avLst/>
              <a:gdLst>
                <a:gd name="T0" fmla="*/ 20 w 20"/>
                <a:gd name="T1" fmla="*/ 238 h 248"/>
                <a:gd name="T2" fmla="*/ 10 w 20"/>
                <a:gd name="T3" fmla="*/ 248 h 248"/>
                <a:gd name="T4" fmla="*/ 0 w 20"/>
                <a:gd name="T5" fmla="*/ 238 h 248"/>
                <a:gd name="T6" fmla="*/ 0 w 20"/>
                <a:gd name="T7" fmla="*/ 9 h 248"/>
                <a:gd name="T8" fmla="*/ 10 w 20"/>
                <a:gd name="T9" fmla="*/ 0 h 248"/>
                <a:gd name="T10" fmla="*/ 20 w 20"/>
                <a:gd name="T11" fmla="*/ 9 h 248"/>
                <a:gd name="T12" fmla="*/ 20 w 20"/>
                <a:gd name="T13" fmla="*/ 23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8">
                  <a:moveTo>
                    <a:pt x="20" y="238"/>
                  </a:moveTo>
                  <a:cubicBezTo>
                    <a:pt x="20" y="244"/>
                    <a:pt x="15" y="248"/>
                    <a:pt x="10" y="248"/>
                  </a:cubicBezTo>
                  <a:cubicBezTo>
                    <a:pt x="5" y="248"/>
                    <a:pt x="0" y="244"/>
                    <a:pt x="0" y="23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20" y="4"/>
                    <a:pt x="20" y="9"/>
                  </a:cubicBezTo>
                  <a:lnTo>
                    <a:pt x="20" y="238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084" y="870"/>
              <a:ext cx="3301" cy="2334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2182" y="976"/>
              <a:ext cx="3083" cy="1078"/>
            </a:xfrm>
            <a:prstGeom prst="rect">
              <a:avLst/>
            </a:prstGeom>
            <a:solidFill>
              <a:srgbClr val="0D3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2182" y="1507"/>
              <a:ext cx="1089" cy="1088"/>
            </a:xfrm>
            <a:prstGeom prst="rect">
              <a:avLst/>
            </a:prstGeom>
            <a:pattFill prst="narHorz">
              <a:fgClr>
                <a:srgbClr val="27C2F0"/>
              </a:fgClr>
              <a:bgClr>
                <a:srgbClr val="0B1D8D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2182" y="2671"/>
              <a:ext cx="1089" cy="458"/>
            </a:xfrm>
            <a:prstGeom prst="rect">
              <a:avLst/>
            </a:prstGeom>
            <a:solidFill>
              <a:srgbClr val="0D3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3340" y="2671"/>
              <a:ext cx="1925" cy="458"/>
            </a:xfrm>
            <a:prstGeom prst="rect">
              <a:avLst/>
            </a:prstGeom>
            <a:solidFill>
              <a:srgbClr val="0D3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3340" y="2132"/>
              <a:ext cx="1925" cy="196"/>
            </a:xfrm>
            <a:prstGeom prst="rect">
              <a:avLst/>
            </a:prstGeom>
            <a:solidFill>
              <a:srgbClr val="0D3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3340" y="2399"/>
              <a:ext cx="1925" cy="196"/>
            </a:xfrm>
            <a:prstGeom prst="rect">
              <a:avLst/>
            </a:prstGeom>
            <a:solidFill>
              <a:srgbClr val="0D3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987" y="2827"/>
              <a:ext cx="1286" cy="827"/>
            </a:xfrm>
            <a:custGeom>
              <a:avLst/>
              <a:gdLst>
                <a:gd name="T0" fmla="*/ 1286 w 1286"/>
                <a:gd name="T1" fmla="*/ 827 h 827"/>
                <a:gd name="T2" fmla="*/ 632 w 1286"/>
                <a:gd name="T3" fmla="*/ 0 h 827"/>
                <a:gd name="T4" fmla="*/ 0 w 1286"/>
                <a:gd name="T5" fmla="*/ 395 h 827"/>
                <a:gd name="T6" fmla="*/ 278 w 1286"/>
                <a:gd name="T7" fmla="*/ 827 h 827"/>
                <a:gd name="T8" fmla="*/ 1286 w 1286"/>
                <a:gd name="T9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6" h="826">
                  <a:moveTo>
                    <a:pt x="1286" y="827"/>
                  </a:moveTo>
                  <a:lnTo>
                    <a:pt x="632" y="0"/>
                  </a:lnTo>
                  <a:lnTo>
                    <a:pt x="0" y="395"/>
                  </a:lnTo>
                  <a:lnTo>
                    <a:pt x="278" y="827"/>
                  </a:lnTo>
                  <a:lnTo>
                    <a:pt x="1286" y="827"/>
                  </a:lnTo>
                  <a:close/>
                </a:path>
              </a:pathLst>
            </a:custGeom>
            <a:solidFill>
              <a:srgbClr val="FFD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127" y="1773"/>
              <a:ext cx="789" cy="1114"/>
            </a:xfrm>
            <a:custGeom>
              <a:avLst/>
              <a:gdLst>
                <a:gd name="T0" fmla="*/ 470 w 499"/>
                <a:gd name="T1" fmla="*/ 549 h 705"/>
                <a:gd name="T2" fmla="*/ 450 w 499"/>
                <a:gd name="T3" fmla="*/ 680 h 705"/>
                <a:gd name="T4" fmla="*/ 323 w 499"/>
                <a:gd name="T5" fmla="*/ 641 h 705"/>
                <a:gd name="T6" fmla="*/ 40 w 499"/>
                <a:gd name="T7" fmla="*/ 150 h 705"/>
                <a:gd name="T8" fmla="*/ 40 w 499"/>
                <a:gd name="T9" fmla="*/ 26 h 705"/>
                <a:gd name="T10" fmla="*/ 154 w 499"/>
                <a:gd name="T11" fmla="*/ 78 h 705"/>
                <a:gd name="T12" fmla="*/ 470 w 499"/>
                <a:gd name="T13" fmla="*/ 549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9" h="705">
                  <a:moveTo>
                    <a:pt x="470" y="549"/>
                  </a:moveTo>
                  <a:cubicBezTo>
                    <a:pt x="499" y="596"/>
                    <a:pt x="490" y="655"/>
                    <a:pt x="450" y="680"/>
                  </a:cubicBezTo>
                  <a:cubicBezTo>
                    <a:pt x="409" y="705"/>
                    <a:pt x="353" y="688"/>
                    <a:pt x="323" y="641"/>
                  </a:cubicBezTo>
                  <a:cubicBezTo>
                    <a:pt x="40" y="150"/>
                    <a:pt x="40" y="150"/>
                    <a:pt x="40" y="150"/>
                  </a:cubicBezTo>
                  <a:cubicBezTo>
                    <a:pt x="10" y="104"/>
                    <a:pt x="0" y="51"/>
                    <a:pt x="40" y="26"/>
                  </a:cubicBezTo>
                  <a:cubicBezTo>
                    <a:pt x="81" y="0"/>
                    <a:pt x="125" y="31"/>
                    <a:pt x="154" y="78"/>
                  </a:cubicBezTo>
                  <a:lnTo>
                    <a:pt x="470" y="549"/>
                  </a:lnTo>
                  <a:close/>
                </a:path>
              </a:pathLst>
            </a:custGeom>
            <a:solidFill>
              <a:srgbClr val="FFD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565" y="2042"/>
              <a:ext cx="537" cy="652"/>
            </a:xfrm>
            <a:custGeom>
              <a:avLst/>
              <a:gdLst>
                <a:gd name="T0" fmla="*/ 320 w 340"/>
                <a:gd name="T1" fmla="*/ 288 h 413"/>
                <a:gd name="T2" fmla="*/ 284 w 340"/>
                <a:gd name="T3" fmla="*/ 388 h 413"/>
                <a:gd name="T4" fmla="*/ 178 w 340"/>
                <a:gd name="T5" fmla="*/ 377 h 413"/>
                <a:gd name="T6" fmla="*/ 20 w 340"/>
                <a:gd name="T7" fmla="*/ 125 h 413"/>
                <a:gd name="T8" fmla="*/ 56 w 340"/>
                <a:gd name="T9" fmla="*/ 25 h 413"/>
                <a:gd name="T10" fmla="*/ 162 w 340"/>
                <a:gd name="T11" fmla="*/ 35 h 413"/>
                <a:gd name="T12" fmla="*/ 320 w 340"/>
                <a:gd name="T13" fmla="*/ 28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412">
                  <a:moveTo>
                    <a:pt x="320" y="288"/>
                  </a:moveTo>
                  <a:cubicBezTo>
                    <a:pt x="340" y="318"/>
                    <a:pt x="323" y="363"/>
                    <a:pt x="284" y="388"/>
                  </a:cubicBezTo>
                  <a:cubicBezTo>
                    <a:pt x="244" y="413"/>
                    <a:pt x="197" y="408"/>
                    <a:pt x="178" y="377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0" y="94"/>
                    <a:pt x="17" y="49"/>
                    <a:pt x="56" y="25"/>
                  </a:cubicBezTo>
                  <a:cubicBezTo>
                    <a:pt x="96" y="0"/>
                    <a:pt x="143" y="5"/>
                    <a:pt x="162" y="35"/>
                  </a:cubicBezTo>
                  <a:lnTo>
                    <a:pt x="320" y="288"/>
                  </a:lnTo>
                  <a:close/>
                </a:path>
              </a:pathLst>
            </a:custGeom>
            <a:solidFill>
              <a:srgbClr val="FFD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794" y="1909"/>
              <a:ext cx="534" cy="648"/>
            </a:xfrm>
            <a:custGeom>
              <a:avLst/>
              <a:gdLst>
                <a:gd name="T0" fmla="*/ 319 w 338"/>
                <a:gd name="T1" fmla="*/ 286 h 410"/>
                <a:gd name="T2" fmla="*/ 282 w 338"/>
                <a:gd name="T3" fmla="*/ 385 h 410"/>
                <a:gd name="T4" fmla="*/ 176 w 338"/>
                <a:gd name="T5" fmla="*/ 375 h 410"/>
                <a:gd name="T6" fmla="*/ 19 w 338"/>
                <a:gd name="T7" fmla="*/ 125 h 410"/>
                <a:gd name="T8" fmla="*/ 56 w 338"/>
                <a:gd name="T9" fmla="*/ 25 h 410"/>
                <a:gd name="T10" fmla="*/ 162 w 338"/>
                <a:gd name="T11" fmla="*/ 35 h 410"/>
                <a:gd name="T12" fmla="*/ 319 w 338"/>
                <a:gd name="T13" fmla="*/ 28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410">
                  <a:moveTo>
                    <a:pt x="319" y="286"/>
                  </a:moveTo>
                  <a:cubicBezTo>
                    <a:pt x="338" y="316"/>
                    <a:pt x="321" y="361"/>
                    <a:pt x="282" y="385"/>
                  </a:cubicBezTo>
                  <a:cubicBezTo>
                    <a:pt x="242" y="410"/>
                    <a:pt x="195" y="405"/>
                    <a:pt x="176" y="375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0" y="94"/>
                    <a:pt x="17" y="50"/>
                    <a:pt x="56" y="25"/>
                  </a:cubicBezTo>
                  <a:cubicBezTo>
                    <a:pt x="96" y="0"/>
                    <a:pt x="143" y="5"/>
                    <a:pt x="162" y="35"/>
                  </a:cubicBezTo>
                  <a:lnTo>
                    <a:pt x="319" y="286"/>
                  </a:lnTo>
                  <a:close/>
                </a:path>
              </a:pathLst>
            </a:custGeom>
            <a:solidFill>
              <a:srgbClr val="FFD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5077" y="1885"/>
              <a:ext cx="431" cy="512"/>
            </a:xfrm>
            <a:custGeom>
              <a:avLst/>
              <a:gdLst>
                <a:gd name="T0" fmla="*/ 258 w 273"/>
                <a:gd name="T1" fmla="*/ 222 h 324"/>
                <a:gd name="T2" fmla="*/ 225 w 273"/>
                <a:gd name="T3" fmla="*/ 303 h 324"/>
                <a:gd name="T4" fmla="*/ 137 w 273"/>
                <a:gd name="T5" fmla="*/ 298 h 324"/>
                <a:gd name="T6" fmla="*/ 15 w 273"/>
                <a:gd name="T7" fmla="*/ 102 h 324"/>
                <a:gd name="T8" fmla="*/ 48 w 273"/>
                <a:gd name="T9" fmla="*/ 21 h 324"/>
                <a:gd name="T10" fmla="*/ 136 w 273"/>
                <a:gd name="T11" fmla="*/ 26 h 324"/>
                <a:gd name="T12" fmla="*/ 258 w 273"/>
                <a:gd name="T13" fmla="*/ 22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" h="324">
                  <a:moveTo>
                    <a:pt x="258" y="222"/>
                  </a:moveTo>
                  <a:cubicBezTo>
                    <a:pt x="273" y="246"/>
                    <a:pt x="258" y="282"/>
                    <a:pt x="225" y="303"/>
                  </a:cubicBezTo>
                  <a:cubicBezTo>
                    <a:pt x="191" y="324"/>
                    <a:pt x="152" y="322"/>
                    <a:pt x="137" y="298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0" y="78"/>
                    <a:pt x="15" y="42"/>
                    <a:pt x="48" y="21"/>
                  </a:cubicBezTo>
                  <a:cubicBezTo>
                    <a:pt x="82" y="0"/>
                    <a:pt x="121" y="3"/>
                    <a:pt x="136" y="26"/>
                  </a:cubicBezTo>
                  <a:lnTo>
                    <a:pt x="258" y="222"/>
                  </a:lnTo>
                  <a:close/>
                </a:path>
              </a:pathLst>
            </a:custGeom>
            <a:solidFill>
              <a:srgbClr val="FFD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091" y="2155"/>
              <a:ext cx="1812" cy="1270"/>
            </a:xfrm>
            <a:custGeom>
              <a:avLst/>
              <a:gdLst>
                <a:gd name="T0" fmla="*/ 851 w 1147"/>
                <a:gd name="T1" fmla="*/ 0 h 803"/>
                <a:gd name="T2" fmla="*/ 949 w 1147"/>
                <a:gd name="T3" fmla="*/ 203 h 803"/>
                <a:gd name="T4" fmla="*/ 1083 w 1147"/>
                <a:gd name="T5" fmla="*/ 577 h 803"/>
                <a:gd name="T6" fmla="*/ 935 w 1147"/>
                <a:gd name="T7" fmla="*/ 679 h 803"/>
                <a:gd name="T8" fmla="*/ 650 w 1147"/>
                <a:gd name="T9" fmla="*/ 780 h 803"/>
                <a:gd name="T10" fmla="*/ 389 w 1147"/>
                <a:gd name="T11" fmla="*/ 690 h 803"/>
                <a:gd name="T12" fmla="*/ 35 w 1147"/>
                <a:gd name="T13" fmla="*/ 464 h 803"/>
                <a:gd name="T14" fmla="*/ 190 w 1147"/>
                <a:gd name="T15" fmla="*/ 370 h 803"/>
                <a:gd name="T16" fmla="*/ 382 w 1147"/>
                <a:gd name="T17" fmla="*/ 460 h 803"/>
                <a:gd name="T18" fmla="*/ 290 w 1147"/>
                <a:gd name="T19" fmla="*/ 186 h 803"/>
                <a:gd name="T20" fmla="*/ 388 w 1147"/>
                <a:gd name="T21" fmla="*/ 259 h 803"/>
                <a:gd name="T22" fmla="*/ 384 w 1147"/>
                <a:gd name="T23" fmla="*/ 237 h 803"/>
                <a:gd name="T24" fmla="*/ 477 w 1147"/>
                <a:gd name="T25" fmla="*/ 186 h 803"/>
                <a:gd name="T26" fmla="*/ 532 w 1147"/>
                <a:gd name="T27" fmla="*/ 158 h 803"/>
                <a:gd name="T28" fmla="*/ 552 w 1147"/>
                <a:gd name="T29" fmla="*/ 167 h 803"/>
                <a:gd name="T30" fmla="*/ 554 w 1147"/>
                <a:gd name="T31" fmla="*/ 146 h 803"/>
                <a:gd name="T32" fmla="*/ 705 w 1147"/>
                <a:gd name="T33" fmla="*/ 70 h 803"/>
                <a:gd name="T34" fmla="*/ 723 w 1147"/>
                <a:gd name="T35" fmla="*/ 77 h 803"/>
                <a:gd name="T36" fmla="*/ 723 w 1147"/>
                <a:gd name="T37" fmla="*/ 63 h 803"/>
                <a:gd name="T38" fmla="*/ 851 w 1147"/>
                <a:gd name="T39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7" h="803">
                  <a:moveTo>
                    <a:pt x="851" y="0"/>
                  </a:moveTo>
                  <a:cubicBezTo>
                    <a:pt x="851" y="0"/>
                    <a:pt x="920" y="93"/>
                    <a:pt x="949" y="203"/>
                  </a:cubicBezTo>
                  <a:cubicBezTo>
                    <a:pt x="978" y="313"/>
                    <a:pt x="1019" y="481"/>
                    <a:pt x="1083" y="577"/>
                  </a:cubicBezTo>
                  <a:cubicBezTo>
                    <a:pt x="1147" y="673"/>
                    <a:pt x="935" y="679"/>
                    <a:pt x="935" y="679"/>
                  </a:cubicBezTo>
                  <a:cubicBezTo>
                    <a:pt x="650" y="780"/>
                    <a:pt x="650" y="780"/>
                    <a:pt x="650" y="780"/>
                  </a:cubicBezTo>
                  <a:cubicBezTo>
                    <a:pt x="650" y="780"/>
                    <a:pt x="523" y="803"/>
                    <a:pt x="389" y="690"/>
                  </a:cubicBezTo>
                  <a:cubicBezTo>
                    <a:pt x="256" y="577"/>
                    <a:pt x="70" y="484"/>
                    <a:pt x="35" y="464"/>
                  </a:cubicBezTo>
                  <a:cubicBezTo>
                    <a:pt x="0" y="444"/>
                    <a:pt x="47" y="331"/>
                    <a:pt x="190" y="370"/>
                  </a:cubicBezTo>
                  <a:cubicBezTo>
                    <a:pt x="309" y="402"/>
                    <a:pt x="382" y="460"/>
                    <a:pt x="382" y="460"/>
                  </a:cubicBezTo>
                  <a:cubicBezTo>
                    <a:pt x="382" y="460"/>
                    <a:pt x="253" y="261"/>
                    <a:pt x="290" y="186"/>
                  </a:cubicBezTo>
                  <a:cubicBezTo>
                    <a:pt x="295" y="176"/>
                    <a:pt x="374" y="273"/>
                    <a:pt x="388" y="259"/>
                  </a:cubicBezTo>
                  <a:cubicBezTo>
                    <a:pt x="388" y="259"/>
                    <a:pt x="399" y="254"/>
                    <a:pt x="384" y="237"/>
                  </a:cubicBezTo>
                  <a:cubicBezTo>
                    <a:pt x="370" y="220"/>
                    <a:pt x="477" y="186"/>
                    <a:pt x="477" y="186"/>
                  </a:cubicBezTo>
                  <a:cubicBezTo>
                    <a:pt x="532" y="158"/>
                    <a:pt x="532" y="158"/>
                    <a:pt x="532" y="158"/>
                  </a:cubicBezTo>
                  <a:cubicBezTo>
                    <a:pt x="532" y="158"/>
                    <a:pt x="546" y="171"/>
                    <a:pt x="552" y="167"/>
                  </a:cubicBezTo>
                  <a:cubicBezTo>
                    <a:pt x="559" y="162"/>
                    <a:pt x="554" y="146"/>
                    <a:pt x="554" y="146"/>
                  </a:cubicBezTo>
                  <a:cubicBezTo>
                    <a:pt x="705" y="70"/>
                    <a:pt x="705" y="70"/>
                    <a:pt x="705" y="70"/>
                  </a:cubicBezTo>
                  <a:cubicBezTo>
                    <a:pt x="705" y="70"/>
                    <a:pt x="715" y="85"/>
                    <a:pt x="723" y="77"/>
                  </a:cubicBezTo>
                  <a:cubicBezTo>
                    <a:pt x="731" y="69"/>
                    <a:pt x="723" y="63"/>
                    <a:pt x="723" y="63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rgbClr val="FFD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1438" y="1356"/>
              <a:ext cx="632" cy="885"/>
            </a:xfrm>
            <a:custGeom>
              <a:avLst/>
              <a:gdLst>
                <a:gd name="T0" fmla="*/ 0 w 400"/>
                <a:gd name="T1" fmla="*/ 494 h 560"/>
                <a:gd name="T2" fmla="*/ 196 w 400"/>
                <a:gd name="T3" fmla="*/ 560 h 560"/>
                <a:gd name="T4" fmla="*/ 386 w 400"/>
                <a:gd name="T5" fmla="*/ 170 h 560"/>
                <a:gd name="T6" fmla="*/ 307 w 400"/>
                <a:gd name="T7" fmla="*/ 10 h 560"/>
                <a:gd name="T8" fmla="*/ 263 w 400"/>
                <a:gd name="T9" fmla="*/ 59 h 560"/>
                <a:gd name="T10" fmla="*/ 0 w 400"/>
                <a:gd name="T11" fmla="*/ 49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560">
                  <a:moveTo>
                    <a:pt x="0" y="494"/>
                  </a:moveTo>
                  <a:cubicBezTo>
                    <a:pt x="196" y="560"/>
                    <a:pt x="196" y="560"/>
                    <a:pt x="196" y="560"/>
                  </a:cubicBezTo>
                  <a:cubicBezTo>
                    <a:pt x="196" y="560"/>
                    <a:pt x="372" y="304"/>
                    <a:pt x="386" y="170"/>
                  </a:cubicBezTo>
                  <a:cubicBezTo>
                    <a:pt x="400" y="36"/>
                    <a:pt x="307" y="10"/>
                    <a:pt x="307" y="10"/>
                  </a:cubicBezTo>
                  <a:cubicBezTo>
                    <a:pt x="307" y="10"/>
                    <a:pt x="292" y="0"/>
                    <a:pt x="263" y="59"/>
                  </a:cubicBezTo>
                  <a:cubicBezTo>
                    <a:pt x="234" y="119"/>
                    <a:pt x="131" y="289"/>
                    <a:pt x="0" y="494"/>
                  </a:cubicBezTo>
                  <a:close/>
                </a:path>
              </a:pathLst>
            </a:custGeom>
            <a:solidFill>
              <a:srgbClr val="FFD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1" name="内容占位符 3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35" y="2951271"/>
            <a:ext cx="3410788" cy="1446710"/>
          </a:xfrm>
          <a:prstGeom prst="rect">
            <a:avLst/>
          </a:prstGeom>
          <a:effectLst>
            <a:outerShdw blurRad="9652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2" name="Picture 3" descr="IMG_20201224_1922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35" y="2602425"/>
            <a:ext cx="2495550" cy="3333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</p:pic>
      <p:pic>
        <p:nvPicPr>
          <p:cNvPr id="2050" name="Picture 2" descr="C:\Users\MacBook\Desktop\3527407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58" y="4422178"/>
            <a:ext cx="2713541" cy="271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25848" y="143351"/>
            <a:ext cx="236154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ln w="12700">
                  <a:noFill/>
                  <a:prstDash val="solid"/>
                </a:ln>
                <a:effectLst/>
                <a:latin typeface="+mj-ea"/>
                <a:ea typeface="+mj-ea"/>
              </a:rPr>
              <a:t>01 </a:t>
            </a:r>
            <a:r>
              <a:rPr lang="zh-CN" altLang="en-US" sz="3200" b="1" dirty="0" smtClean="0">
                <a:ln w="12700">
                  <a:noFill/>
                  <a:prstDash val="solid"/>
                </a:ln>
                <a:effectLst/>
                <a:latin typeface="+mj-ea"/>
                <a:ea typeface="+mj-ea"/>
              </a:rPr>
              <a:t>项目内容</a:t>
            </a:r>
            <a:endParaRPr lang="zh-CN" altLang="en-US" sz="3200" b="1" dirty="0">
              <a:ln w="12700">
                <a:noFill/>
                <a:prstDash val="solid"/>
              </a:ln>
              <a:effectLst/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4863" y="777687"/>
            <a:ext cx="5788805" cy="4308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Multi-modal control smart car based on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Blockly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Raspberry Pi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project content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32790" y="728127"/>
            <a:ext cx="6220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620" y="1208574"/>
            <a:ext cx="7953697" cy="5248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33134" y="2274133"/>
            <a:ext cx="42691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02 </a:t>
            </a:r>
            <a:r>
              <a:rPr lang="zh-CN" altLang="en-US" sz="6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作品成果</a:t>
            </a:r>
            <a:endParaRPr lang="zh-CN" altLang="en-US" sz="6000" b="1" dirty="0">
              <a:ln w="12700">
                <a:noFill/>
                <a:prstDash val="solid"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3290" y="3337703"/>
            <a:ext cx="5788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Multi-modal control smart car based on </a:t>
            </a:r>
            <a:r>
              <a:rPr lang="en-US" altLang="zh-CN" sz="1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Blockly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Raspberry Pi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project content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757238" y="3289795"/>
            <a:ext cx="6220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590203" cy="6858000"/>
          </a:xfrm>
          <a:custGeom>
            <a:avLst/>
            <a:gdLst>
              <a:gd name="connsiteX0" fmla="*/ 0 w 9590203"/>
              <a:gd name="connsiteY0" fmla="*/ 0 h 6858000"/>
              <a:gd name="connsiteX1" fmla="*/ 6414049 w 9590203"/>
              <a:gd name="connsiteY1" fmla="*/ 0 h 6858000"/>
              <a:gd name="connsiteX2" fmla="*/ 9590203 w 9590203"/>
              <a:gd name="connsiteY2" fmla="*/ 6858000 h 6858000"/>
              <a:gd name="connsiteX3" fmla="*/ 0 w 959020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0203" h="6858000">
                <a:moveTo>
                  <a:pt x="0" y="0"/>
                </a:moveTo>
                <a:lnTo>
                  <a:pt x="6414049" y="0"/>
                </a:lnTo>
                <a:lnTo>
                  <a:pt x="95902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848" y="143351"/>
            <a:ext cx="236154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ln w="12700">
                  <a:noFill/>
                  <a:prstDash val="solid"/>
                </a:ln>
                <a:effectLst/>
                <a:latin typeface="+mj-ea"/>
                <a:ea typeface="+mj-ea"/>
              </a:rPr>
              <a:t>02 </a:t>
            </a:r>
            <a:r>
              <a:rPr lang="zh-CN" altLang="en-US" sz="3200" b="1" dirty="0" smtClean="0">
                <a:ln w="12700">
                  <a:noFill/>
                  <a:prstDash val="solid"/>
                </a:ln>
                <a:effectLst/>
                <a:latin typeface="+mj-ea"/>
                <a:ea typeface="+mj-ea"/>
              </a:rPr>
              <a:t>项目进展</a:t>
            </a:r>
            <a:endParaRPr lang="zh-CN" altLang="en-US" sz="3200" b="1" dirty="0">
              <a:ln w="12700">
                <a:noFill/>
                <a:prstDash val="solid"/>
              </a:ln>
              <a:effectLst/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4863" y="777687"/>
            <a:ext cx="5788805" cy="4308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Multi-modal control smart car based on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Blockly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Raspberry Pi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project content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32790" y="728127"/>
            <a:ext cx="6220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19"/>
          <p:cNvSpPr txBox="1"/>
          <p:nvPr/>
        </p:nvSpPr>
        <p:spPr>
          <a:xfrm>
            <a:off x="3350925" y="3496172"/>
            <a:ext cx="2138250" cy="325859"/>
          </a:xfrm>
          <a:prstGeom prst="rect">
            <a:avLst/>
          </a:prstGeom>
          <a:noFill/>
        </p:spPr>
        <p:txBody>
          <a:bodyPr wrap="square" lIns="125448" tIns="0" rIns="125448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pic>
        <p:nvPicPr>
          <p:cNvPr id="44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32790" y="2431542"/>
            <a:ext cx="5492750" cy="4165600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</p:pic>
      <p:grpSp>
        <p:nvGrpSpPr>
          <p:cNvPr id="45" name="组合 44"/>
          <p:cNvGrpSpPr/>
          <p:nvPr/>
        </p:nvGrpSpPr>
        <p:grpSpPr>
          <a:xfrm>
            <a:off x="8060192" y="2791102"/>
            <a:ext cx="4142894" cy="3669545"/>
            <a:chOff x="7370559" y="1437836"/>
            <a:chExt cx="4185030" cy="5186463"/>
          </a:xfrm>
        </p:grpSpPr>
        <p:grpSp>
          <p:nvGrpSpPr>
            <p:cNvPr id="46" name="组合 45"/>
            <p:cNvGrpSpPr/>
            <p:nvPr/>
          </p:nvGrpSpPr>
          <p:grpSpPr>
            <a:xfrm>
              <a:off x="7496061" y="1581570"/>
              <a:ext cx="4059528" cy="5042729"/>
              <a:chOff x="1838891" y="2142672"/>
              <a:chExt cx="3084650" cy="3118938"/>
            </a:xfrm>
          </p:grpSpPr>
          <p:sp>
            <p:nvSpPr>
              <p:cNvPr id="49" name="平行四边形 48"/>
              <p:cNvSpPr/>
              <p:nvPr/>
            </p:nvSpPr>
            <p:spPr>
              <a:xfrm rot="5400000" flipH="1" flipV="1">
                <a:off x="3035391" y="3382101"/>
                <a:ext cx="3118938" cy="640080"/>
              </a:xfrm>
              <a:prstGeom prst="parallelogram">
                <a:avLst>
                  <a:gd name="adj" fmla="val 85166"/>
                </a:avLst>
              </a:prstGeom>
              <a:gradFill>
                <a:gsLst>
                  <a:gs pos="0">
                    <a:schemeClr val="tx1">
                      <a:alpha val="40000"/>
                    </a:schemeClr>
                  </a:gs>
                  <a:gs pos="51000">
                    <a:srgbClr val="6D6D6D">
                      <a:alpha val="20000"/>
                    </a:srgb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50" name="平行四边形 49"/>
              <p:cNvSpPr/>
              <p:nvPr/>
            </p:nvSpPr>
            <p:spPr>
              <a:xfrm flipH="1">
                <a:off x="1838891" y="4633142"/>
                <a:ext cx="3084650" cy="537028"/>
              </a:xfrm>
              <a:prstGeom prst="parallelogram">
                <a:avLst>
                  <a:gd name="adj" fmla="val 106824"/>
                </a:avLst>
              </a:prstGeom>
              <a:gradFill>
                <a:gsLst>
                  <a:gs pos="0">
                    <a:schemeClr val="tx1">
                      <a:alpha val="40000"/>
                    </a:schemeClr>
                  </a:gs>
                  <a:gs pos="51000">
                    <a:srgbClr val="6D6D6D">
                      <a:alpha val="20000"/>
                    </a:srgb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47" name="圆角矩形 99"/>
            <p:cNvSpPr/>
            <p:nvPr/>
          </p:nvSpPr>
          <p:spPr>
            <a:xfrm>
              <a:off x="7520386" y="1602104"/>
              <a:ext cx="3443029" cy="4229897"/>
            </a:xfrm>
            <a:prstGeom prst="roundRect">
              <a:avLst>
                <a:gd name="adj" fmla="val 12783"/>
              </a:avLst>
            </a:prstGeom>
            <a:solidFill>
              <a:srgbClr val="C9C9C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48" name="圆角矩形 100"/>
            <p:cNvSpPr/>
            <p:nvPr/>
          </p:nvSpPr>
          <p:spPr>
            <a:xfrm>
              <a:off x="7370559" y="1437836"/>
              <a:ext cx="3443029" cy="4229897"/>
            </a:xfrm>
            <a:prstGeom prst="roundRect">
              <a:avLst>
                <a:gd name="adj" fmla="val 12783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sp>
        <p:nvSpPr>
          <p:cNvPr id="51" name="矩形: 圆角 10"/>
          <p:cNvSpPr/>
          <p:nvPr/>
        </p:nvSpPr>
        <p:spPr bwMode="auto">
          <a:xfrm>
            <a:off x="8155744" y="2512561"/>
            <a:ext cx="3140075" cy="3221582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完成智能车模块的封装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树莓派芯片、驱动代码烧录、智能车驱动板、电源、电机、摄像装备等组件的搭载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25848" y="1520675"/>
            <a:ext cx="10160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智能车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硬件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模块</a:t>
            </a:r>
            <a:endParaRPr lang="zh-CN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590203" cy="6858000"/>
          </a:xfrm>
          <a:custGeom>
            <a:avLst/>
            <a:gdLst>
              <a:gd name="connsiteX0" fmla="*/ 0 w 9590203"/>
              <a:gd name="connsiteY0" fmla="*/ 0 h 6858000"/>
              <a:gd name="connsiteX1" fmla="*/ 6414049 w 9590203"/>
              <a:gd name="connsiteY1" fmla="*/ 0 h 6858000"/>
              <a:gd name="connsiteX2" fmla="*/ 9590203 w 9590203"/>
              <a:gd name="connsiteY2" fmla="*/ 6858000 h 6858000"/>
              <a:gd name="connsiteX3" fmla="*/ 0 w 959020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0203" h="6858000">
                <a:moveTo>
                  <a:pt x="0" y="0"/>
                </a:moveTo>
                <a:lnTo>
                  <a:pt x="6414049" y="0"/>
                </a:lnTo>
                <a:lnTo>
                  <a:pt x="95902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848" y="143351"/>
            <a:ext cx="236154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ln w="12700">
                  <a:noFill/>
                  <a:prstDash val="solid"/>
                </a:ln>
                <a:effectLst/>
                <a:latin typeface="+mj-ea"/>
                <a:ea typeface="+mj-ea"/>
              </a:rPr>
              <a:t>02 </a:t>
            </a:r>
            <a:r>
              <a:rPr lang="zh-CN" altLang="en-US" sz="3200" b="1" dirty="0">
                <a:ln w="12700">
                  <a:noFill/>
                  <a:prstDash val="solid"/>
                </a:ln>
                <a:latin typeface="+mj-ea"/>
                <a:ea typeface="+mj-ea"/>
              </a:rPr>
              <a:t>项目进展</a:t>
            </a:r>
            <a:endParaRPr lang="zh-CN" altLang="en-US" sz="3200" b="1" dirty="0">
              <a:ln w="12700">
                <a:noFill/>
                <a:prstDash val="solid"/>
              </a:ln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4863" y="777687"/>
            <a:ext cx="5788805" cy="4308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Multi-modal control smart car based on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Blockly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Raspberry Pi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project content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32790" y="728127"/>
            <a:ext cx="6220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19"/>
          <p:cNvSpPr txBox="1"/>
          <p:nvPr/>
        </p:nvSpPr>
        <p:spPr>
          <a:xfrm>
            <a:off x="3350925" y="3496172"/>
            <a:ext cx="2138250" cy="325859"/>
          </a:xfrm>
          <a:prstGeom prst="rect">
            <a:avLst/>
          </a:prstGeom>
          <a:noFill/>
        </p:spPr>
        <p:txBody>
          <a:bodyPr wrap="square" lIns="125448" tIns="0" rIns="125448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285159" y="2841948"/>
            <a:ext cx="4142894" cy="3669545"/>
            <a:chOff x="7370559" y="1437836"/>
            <a:chExt cx="4185030" cy="5186463"/>
          </a:xfrm>
        </p:grpSpPr>
        <p:grpSp>
          <p:nvGrpSpPr>
            <p:cNvPr id="46" name="组合 45"/>
            <p:cNvGrpSpPr/>
            <p:nvPr/>
          </p:nvGrpSpPr>
          <p:grpSpPr>
            <a:xfrm>
              <a:off x="7496061" y="1581570"/>
              <a:ext cx="4059528" cy="5042729"/>
              <a:chOff x="1838891" y="2142672"/>
              <a:chExt cx="3084650" cy="3118938"/>
            </a:xfrm>
          </p:grpSpPr>
          <p:sp>
            <p:nvSpPr>
              <p:cNvPr id="49" name="平行四边形 48"/>
              <p:cNvSpPr/>
              <p:nvPr/>
            </p:nvSpPr>
            <p:spPr>
              <a:xfrm rot="5400000" flipH="1" flipV="1">
                <a:off x="3035391" y="3382101"/>
                <a:ext cx="3118938" cy="640080"/>
              </a:xfrm>
              <a:prstGeom prst="parallelogram">
                <a:avLst>
                  <a:gd name="adj" fmla="val 85166"/>
                </a:avLst>
              </a:prstGeom>
              <a:gradFill>
                <a:gsLst>
                  <a:gs pos="0">
                    <a:schemeClr val="tx1">
                      <a:alpha val="40000"/>
                    </a:schemeClr>
                  </a:gs>
                  <a:gs pos="51000">
                    <a:srgbClr val="6D6D6D">
                      <a:alpha val="20000"/>
                    </a:srgb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50" name="平行四边形 49"/>
              <p:cNvSpPr/>
              <p:nvPr/>
            </p:nvSpPr>
            <p:spPr>
              <a:xfrm flipH="1">
                <a:off x="1838891" y="4633142"/>
                <a:ext cx="3084650" cy="537028"/>
              </a:xfrm>
              <a:prstGeom prst="parallelogram">
                <a:avLst>
                  <a:gd name="adj" fmla="val 106824"/>
                </a:avLst>
              </a:prstGeom>
              <a:gradFill>
                <a:gsLst>
                  <a:gs pos="0">
                    <a:schemeClr val="tx1">
                      <a:alpha val="40000"/>
                    </a:schemeClr>
                  </a:gs>
                  <a:gs pos="51000">
                    <a:srgbClr val="6D6D6D">
                      <a:alpha val="20000"/>
                    </a:srgb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47" name="圆角矩形 99"/>
            <p:cNvSpPr/>
            <p:nvPr/>
          </p:nvSpPr>
          <p:spPr>
            <a:xfrm>
              <a:off x="7520386" y="1602104"/>
              <a:ext cx="3443029" cy="4229897"/>
            </a:xfrm>
            <a:prstGeom prst="roundRect">
              <a:avLst>
                <a:gd name="adj" fmla="val 12783"/>
              </a:avLst>
            </a:prstGeom>
            <a:solidFill>
              <a:srgbClr val="C9C9C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48" name="圆角矩形 100"/>
            <p:cNvSpPr/>
            <p:nvPr/>
          </p:nvSpPr>
          <p:spPr>
            <a:xfrm>
              <a:off x="7370559" y="1437836"/>
              <a:ext cx="3443029" cy="4229897"/>
            </a:xfrm>
            <a:prstGeom prst="roundRect">
              <a:avLst>
                <a:gd name="adj" fmla="val 12783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sp>
        <p:nvSpPr>
          <p:cNvPr id="51" name="矩形: 圆角 10"/>
          <p:cNvSpPr/>
          <p:nvPr/>
        </p:nvSpPr>
        <p:spPr bwMode="auto">
          <a:xfrm>
            <a:off x="8380711" y="2563407"/>
            <a:ext cx="3140075" cy="3221582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完成安卓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框架的搭建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三种模态（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Blockly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块拼接、语音信号控制、视觉按键）界面以及功能的实现；完成蓝牙连接、信号交互的功能。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25848" y="1520675"/>
            <a:ext cx="10160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安卓</a:t>
            </a:r>
            <a:r>
              <a:rPr lang="en-GB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APP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模块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用户教程</a:t>
            </a:r>
            <a:endParaRPr lang="zh-CN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025" name="Picture 1" descr="C:\Users\MacBook\AppData\Roaming\Tencent\Users\793260581\QQ\WinTemp\RichOle\V]~P8LAU6Q5)K%$DP5]@R(G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92" y="2242743"/>
            <a:ext cx="4258358" cy="2372514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C:\Users\MacBook\AppData\Roaming\Tencent\Users\793260581\QQ\WinTemp\RichOle\J~EJSM08IW[9FXTG}LB]LD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63" y="2805322"/>
            <a:ext cx="5549174" cy="3601570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590203" cy="6858000"/>
          </a:xfrm>
          <a:custGeom>
            <a:avLst/>
            <a:gdLst>
              <a:gd name="connsiteX0" fmla="*/ 0 w 9590203"/>
              <a:gd name="connsiteY0" fmla="*/ 0 h 6858000"/>
              <a:gd name="connsiteX1" fmla="*/ 6414049 w 9590203"/>
              <a:gd name="connsiteY1" fmla="*/ 0 h 6858000"/>
              <a:gd name="connsiteX2" fmla="*/ 9590203 w 9590203"/>
              <a:gd name="connsiteY2" fmla="*/ 6858000 h 6858000"/>
              <a:gd name="connsiteX3" fmla="*/ 0 w 959020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0203" h="6858000">
                <a:moveTo>
                  <a:pt x="0" y="0"/>
                </a:moveTo>
                <a:lnTo>
                  <a:pt x="6414049" y="0"/>
                </a:lnTo>
                <a:lnTo>
                  <a:pt x="95902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848" y="143351"/>
            <a:ext cx="236154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ln w="12700">
                  <a:noFill/>
                  <a:prstDash val="solid"/>
                </a:ln>
                <a:effectLst/>
                <a:latin typeface="+mj-ea"/>
                <a:ea typeface="+mj-ea"/>
              </a:rPr>
              <a:t>02 </a:t>
            </a:r>
            <a:r>
              <a:rPr lang="zh-CN" altLang="en-US" sz="3200" b="1" dirty="0">
                <a:ln w="12700">
                  <a:noFill/>
                  <a:prstDash val="solid"/>
                </a:ln>
                <a:latin typeface="+mj-ea"/>
                <a:ea typeface="+mj-ea"/>
              </a:rPr>
              <a:t>项目进展</a:t>
            </a:r>
            <a:endParaRPr lang="zh-CN" altLang="en-US" sz="3200" b="1" dirty="0">
              <a:ln w="12700">
                <a:noFill/>
                <a:prstDash val="solid"/>
              </a:ln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4863" y="777687"/>
            <a:ext cx="5788805" cy="4308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Multi-modal control smart car based on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Blockly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Raspberry Pi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project content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32790" y="728127"/>
            <a:ext cx="6220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19"/>
          <p:cNvSpPr txBox="1"/>
          <p:nvPr/>
        </p:nvSpPr>
        <p:spPr>
          <a:xfrm>
            <a:off x="3350925" y="3496172"/>
            <a:ext cx="2138250" cy="325859"/>
          </a:xfrm>
          <a:prstGeom prst="rect">
            <a:avLst/>
          </a:prstGeom>
          <a:noFill/>
        </p:spPr>
        <p:txBody>
          <a:bodyPr wrap="square" lIns="125448" tIns="0" rIns="125448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285159" y="2841948"/>
            <a:ext cx="4142894" cy="3669545"/>
            <a:chOff x="7370559" y="1437836"/>
            <a:chExt cx="4185030" cy="5186463"/>
          </a:xfrm>
        </p:grpSpPr>
        <p:grpSp>
          <p:nvGrpSpPr>
            <p:cNvPr id="46" name="组合 45"/>
            <p:cNvGrpSpPr/>
            <p:nvPr/>
          </p:nvGrpSpPr>
          <p:grpSpPr>
            <a:xfrm>
              <a:off x="7496061" y="1581570"/>
              <a:ext cx="4059528" cy="5042729"/>
              <a:chOff x="1838891" y="2142672"/>
              <a:chExt cx="3084650" cy="3118938"/>
            </a:xfrm>
          </p:grpSpPr>
          <p:sp>
            <p:nvSpPr>
              <p:cNvPr id="49" name="平行四边形 48"/>
              <p:cNvSpPr/>
              <p:nvPr/>
            </p:nvSpPr>
            <p:spPr>
              <a:xfrm rot="5400000" flipH="1" flipV="1">
                <a:off x="3035391" y="3382101"/>
                <a:ext cx="3118938" cy="640080"/>
              </a:xfrm>
              <a:prstGeom prst="parallelogram">
                <a:avLst>
                  <a:gd name="adj" fmla="val 85166"/>
                </a:avLst>
              </a:prstGeom>
              <a:gradFill>
                <a:gsLst>
                  <a:gs pos="0">
                    <a:schemeClr val="tx1">
                      <a:alpha val="40000"/>
                    </a:schemeClr>
                  </a:gs>
                  <a:gs pos="51000">
                    <a:srgbClr val="6D6D6D">
                      <a:alpha val="20000"/>
                    </a:srgb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50" name="平行四边形 49"/>
              <p:cNvSpPr/>
              <p:nvPr/>
            </p:nvSpPr>
            <p:spPr>
              <a:xfrm flipH="1">
                <a:off x="1838891" y="4633142"/>
                <a:ext cx="3084650" cy="537028"/>
              </a:xfrm>
              <a:prstGeom prst="parallelogram">
                <a:avLst>
                  <a:gd name="adj" fmla="val 106824"/>
                </a:avLst>
              </a:prstGeom>
              <a:gradFill>
                <a:gsLst>
                  <a:gs pos="0">
                    <a:schemeClr val="tx1">
                      <a:alpha val="40000"/>
                    </a:schemeClr>
                  </a:gs>
                  <a:gs pos="51000">
                    <a:srgbClr val="6D6D6D">
                      <a:alpha val="20000"/>
                    </a:srgb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47" name="圆角矩形 99"/>
            <p:cNvSpPr/>
            <p:nvPr/>
          </p:nvSpPr>
          <p:spPr>
            <a:xfrm>
              <a:off x="7520386" y="1602104"/>
              <a:ext cx="3443029" cy="4229897"/>
            </a:xfrm>
            <a:prstGeom prst="roundRect">
              <a:avLst>
                <a:gd name="adj" fmla="val 12783"/>
              </a:avLst>
            </a:prstGeom>
            <a:solidFill>
              <a:srgbClr val="C9C9C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48" name="圆角矩形 100"/>
            <p:cNvSpPr/>
            <p:nvPr/>
          </p:nvSpPr>
          <p:spPr>
            <a:xfrm>
              <a:off x="7370559" y="1437836"/>
              <a:ext cx="3443029" cy="4229897"/>
            </a:xfrm>
            <a:prstGeom prst="roundRect">
              <a:avLst>
                <a:gd name="adj" fmla="val 12783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sp>
        <p:nvSpPr>
          <p:cNvPr id="51" name="矩形: 圆角 10"/>
          <p:cNvSpPr/>
          <p:nvPr/>
        </p:nvSpPr>
        <p:spPr bwMode="auto">
          <a:xfrm>
            <a:off x="8380711" y="2563407"/>
            <a:ext cx="3140075" cy="3221582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完成安卓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框架的搭建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三种模态（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Blockly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块拼接、语音信号控制、视觉按键）界面以及功能的实现；完成蓝牙连接、信号交互的功能。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25848" y="1520675"/>
            <a:ext cx="10160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安卓</a:t>
            </a:r>
            <a:r>
              <a:rPr lang="en-GB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APP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模块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多模态控制</a:t>
            </a:r>
            <a:endParaRPr lang="zh-CN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025" name="Picture 1" descr="C:\Users\MacBook\AppData\Roaming\Tencent\Users\793260581\QQ\WinTemp\RichOle\V]~P8LAU6Q5)K%$DP5]@R(G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92" y="2242743"/>
            <a:ext cx="4258358" cy="2372514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acBook\AppData\Roaming\Tencent\Users\793260581\QQ\WinTemp\RichOle\@9E%TM)NH0)9VK)F59QRW9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30" y="3879092"/>
            <a:ext cx="4159739" cy="2548998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cBook\Documents\Tencent Files\793260581\Image\Group2\X_\~U\X_~UQ[NU$UDBOC@P4RR0Y_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71" y="2542399"/>
            <a:ext cx="5746959" cy="3591849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acBook\Documents\Tencent Files\793260581\Image\Group2\K7\SH\K7SH}LDG8MNF(H99%KOIMB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90" y="4616076"/>
            <a:ext cx="3032669" cy="1895418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"/>
          <a:stretch>
            <a:fillRect/>
          </a:stretch>
        </p:blipFill>
        <p:spPr bwMode="auto">
          <a:xfrm rot="5400000">
            <a:off x="6580653" y="2164127"/>
            <a:ext cx="2292063" cy="1116947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1281</Words>
  <Application>WPS 演示</Application>
  <PresentationFormat>自定义</PresentationFormat>
  <Paragraphs>98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Times New Roman</vt:lpstr>
      <vt:lpstr>华文黑体</vt:lpstr>
      <vt:lpstr>Agency FB</vt:lpstr>
      <vt:lpstr>等线 Light</vt:lpstr>
      <vt:lpstr>等线</vt:lpstr>
      <vt:lpstr>Arial Unicode MS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jinpei song</dc:creator>
  <cp:lastModifiedBy>魏苏州</cp:lastModifiedBy>
  <cp:revision>189</cp:revision>
  <dcterms:created xsi:type="dcterms:W3CDTF">2019-12-15T10:25:00Z</dcterms:created>
  <dcterms:modified xsi:type="dcterms:W3CDTF">2021-10-27T14:43:59Z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