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3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0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4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6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8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A443-5BEC-4010-91B7-456CCEC05026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FDB0-F876-4362-ABF0-B9B8C1E31F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7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검색 명령문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06/03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4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63" y="847898"/>
            <a:ext cx="84201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2314" y="2735471"/>
            <a:ext cx="395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Having : group by </a:t>
            </a:r>
            <a:r>
              <a:rPr lang="ko-KR" altLang="en-US" dirty="0" smtClean="0"/>
              <a:t>결과에 대한 조건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71600" y="4015047"/>
            <a:ext cx="3183775" cy="274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9863" y="5362723"/>
            <a:ext cx="11634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E.G. </a:t>
            </a:r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* </a:t>
            </a:r>
            <a:r>
              <a:rPr lang="en-US" altLang="ko-KR" dirty="0" smtClean="0"/>
              <a:t>from student where </a:t>
            </a:r>
            <a:r>
              <a:rPr lang="en-US" altLang="ko-KR" dirty="0" err="1" smtClean="0"/>
              <a:t>jang_total</a:t>
            </a:r>
            <a:r>
              <a:rPr lang="en-US" altLang="ko-KR" dirty="0" smtClean="0"/>
              <a:t> &gt;= 0 group by … having … order by …;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283" y="187280"/>
            <a:ext cx="5281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쓰는 이유 </a:t>
            </a:r>
            <a:r>
              <a:rPr lang="en-US" altLang="ko-KR" dirty="0" smtClean="0"/>
              <a:t>: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/>
              <a:t>데이터 서비스를 위함 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smtClean="0"/>
              <a:t>데이터 처리를 효율적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가공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하기 위해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추출하는 방법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열 선택 우 클릭 </a:t>
            </a:r>
            <a:r>
              <a:rPr lang="en-US" altLang="ko-KR" dirty="0" smtClean="0"/>
              <a:t>-&gt; csv or excel</a:t>
            </a:r>
            <a:r>
              <a:rPr lang="ko-KR" altLang="en-US" dirty="0" smtClean="0"/>
              <a:t>형태로 출력 가능</a:t>
            </a:r>
            <a:endParaRPr lang="en-US" altLang="ko-KR" dirty="0" smtClean="0"/>
          </a:p>
          <a:p>
            <a:r>
              <a:rPr lang="ko-KR" altLang="en-US" dirty="0" smtClean="0"/>
              <a:t>기본적으로 </a:t>
            </a:r>
            <a:r>
              <a:rPr lang="en-US" altLang="ko-KR" dirty="0" smtClean="0"/>
              <a:t>raw</a:t>
            </a:r>
            <a:r>
              <a:rPr lang="ko-KR" altLang="en-US" dirty="0" smtClean="0"/>
              <a:t>데이터는 어느정도 정제 작업을 하고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에서 사용하기 편하도록 가공하여 </a:t>
            </a:r>
            <a:r>
              <a:rPr lang="en-US" altLang="ko-KR" dirty="0" smtClean="0"/>
              <a:t>csv,excel </a:t>
            </a:r>
            <a:r>
              <a:rPr lang="ko-KR" altLang="en-US" dirty="0" smtClean="0"/>
              <a:t>변환</a:t>
            </a:r>
            <a:r>
              <a:rPr lang="en-US" altLang="ko-KR" smtClean="0"/>
              <a:t>( pandas </a:t>
            </a:r>
            <a:r>
              <a:rPr lang="ko-KR" altLang="en-US" smtClean="0"/>
              <a:t>비효율적</a:t>
            </a:r>
            <a:r>
              <a:rPr lang="en-US" altLang="ko-KR" smtClean="0"/>
              <a:t>)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183" y="2920137"/>
            <a:ext cx="3491667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290" y="4572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수집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으로 수집 후 </a:t>
            </a:r>
            <a:r>
              <a:rPr lang="en-US" altLang="ko-KR" dirty="0" smtClean="0"/>
              <a:t>-&gt; </a:t>
            </a:r>
          </a:p>
          <a:p>
            <a:r>
              <a:rPr lang="ko-KR" altLang="en-US" dirty="0" smtClean="0"/>
              <a:t>데이터 가공 </a:t>
            </a:r>
            <a:r>
              <a:rPr lang="en-US" altLang="ko-KR" dirty="0" smtClean="0"/>
              <a:t>DB(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) -&gt; excel/csv </a:t>
            </a:r>
            <a:r>
              <a:rPr lang="ko-KR" altLang="en-US" dirty="0" smtClean="0"/>
              <a:t>전환 </a:t>
            </a:r>
            <a:r>
              <a:rPr lang="en-US" altLang="ko-KR" dirty="0" smtClean="0"/>
              <a:t>-&gt;</a:t>
            </a:r>
          </a:p>
          <a:p>
            <a:r>
              <a:rPr lang="ko-KR" altLang="en-US" dirty="0" smtClean="0"/>
              <a:t>데이터 분석 </a:t>
            </a:r>
            <a:r>
              <a:rPr lang="en-US" altLang="ko-KR" dirty="0" smtClean="0"/>
              <a:t>python(tensor flow +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learn +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 + pandas +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) </a:t>
            </a:r>
          </a:p>
          <a:p>
            <a:r>
              <a:rPr lang="ko-KR" altLang="en-US" dirty="0" smtClean="0"/>
              <a:t>데이터 시각화 </a:t>
            </a:r>
            <a:r>
              <a:rPr lang="en-US" altLang="ko-KR" dirty="0" smtClean="0"/>
              <a:t>python pandas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excel/csv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시각화 라이브러리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matplotlib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seaborn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powerbi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6464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023" y="113824"/>
            <a:ext cx="64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Inner join / outer join difference: </a:t>
            </a: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3" y="954405"/>
            <a:ext cx="8372475" cy="2247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3" y="3025500"/>
            <a:ext cx="5295900" cy="78105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6291"/>
              </p:ext>
            </p:extLst>
          </p:nvPr>
        </p:nvGraphicFramePr>
        <p:xfrm>
          <a:off x="3610303" y="2821665"/>
          <a:ext cx="5423337" cy="1188720"/>
        </p:xfrm>
        <a:graphic>
          <a:graphicData uri="http://schemas.openxmlformats.org/drawingml/2006/table">
            <a:tbl>
              <a:tblPr/>
              <a:tblGrid>
                <a:gridCol w="1807779">
                  <a:extLst>
                    <a:ext uri="{9D8B030D-6E8A-4147-A177-3AD203B41FA5}">
                      <a16:colId xmlns:a16="http://schemas.microsoft.com/office/drawing/2014/main" val="1154910837"/>
                    </a:ext>
                  </a:extLst>
                </a:gridCol>
                <a:gridCol w="1807779">
                  <a:extLst>
                    <a:ext uri="{9D8B030D-6E8A-4147-A177-3AD203B41FA5}">
                      <a16:colId xmlns:a16="http://schemas.microsoft.com/office/drawing/2014/main" val="10032183"/>
                    </a:ext>
                  </a:extLst>
                </a:gridCol>
                <a:gridCol w="1807779">
                  <a:extLst>
                    <a:ext uri="{9D8B030D-6E8A-4147-A177-3AD203B41FA5}">
                      <a16:colId xmlns:a16="http://schemas.microsoft.com/office/drawing/2014/main" val="1565752313"/>
                    </a:ext>
                  </a:extLst>
                </a:gridCol>
              </a:tblGrid>
              <a:tr h="666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Code: 1052. Column '</a:t>
                      </a:r>
                      <a:r>
                        <a:rPr lang="en-US" dirty="0" err="1"/>
                        <a:t>stu_no</a:t>
                      </a:r>
                      <a:r>
                        <a:rPr lang="en-US" dirty="0"/>
                        <a:t>' in field list is ambiguous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395661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7509933" y="2945637"/>
            <a:ext cx="1189262" cy="106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06990" y="2904670"/>
            <a:ext cx="1116642" cy="1117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7378426" y="1920667"/>
            <a:ext cx="1035269" cy="73825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03" y="4448276"/>
            <a:ext cx="8372475" cy="19621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860" y="4294382"/>
            <a:ext cx="3247205" cy="19621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528222" y="4643862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null</a:t>
            </a:r>
            <a:r>
              <a:rPr lang="ko-KR" altLang="en-US" dirty="0" smtClean="0"/>
              <a:t>값으로 출력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65227" y="1125404"/>
            <a:ext cx="30164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Left outer join </a:t>
            </a:r>
            <a:r>
              <a:rPr lang="ko-KR" altLang="en-US" dirty="0" smtClean="0"/>
              <a:t>같은 경우 </a:t>
            </a:r>
            <a:r>
              <a:rPr lang="en-US" altLang="ko-KR" dirty="0" smtClean="0"/>
              <a:t>from A</a:t>
            </a:r>
            <a:r>
              <a:rPr lang="ko-KR" altLang="en-US" dirty="0" smtClean="0"/>
              <a:t>테이블 에서 존재하지 않아도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하는 테이블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대한 정보가 존재하지 않아도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값으로 행이 출력이 됨 </a:t>
            </a:r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inner join</a:t>
            </a:r>
            <a:r>
              <a:rPr lang="ko-KR" altLang="en-US" dirty="0" smtClean="0"/>
              <a:t>값은 경우 </a:t>
            </a:r>
            <a:endParaRPr lang="en-US" altLang="ko-KR" dirty="0" smtClean="0"/>
          </a:p>
          <a:p>
            <a:r>
              <a:rPr lang="ko-KR" altLang="en-US" dirty="0" smtClean="0"/>
              <a:t>테이블 </a:t>
            </a:r>
            <a:r>
              <a:rPr lang="en-US" altLang="ko-KR" dirty="0" smtClean="0"/>
              <a:t>A,B </a:t>
            </a:r>
            <a:r>
              <a:rPr lang="ko-KR" altLang="en-US" dirty="0" smtClean="0"/>
              <a:t>모두 존재하는 값에 대해서만 출력한다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5695" y="525237"/>
            <a:ext cx="5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가장 많이 쓰는 </a:t>
            </a:r>
            <a:r>
              <a:rPr lang="en-US" altLang="ko-KR" sz="1400" dirty="0" smtClean="0"/>
              <a:t>join</a:t>
            </a:r>
            <a:r>
              <a:rPr lang="ko-KR" altLang="en-US" sz="1400" dirty="0" smtClean="0"/>
              <a:t>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종류 </a:t>
            </a:r>
            <a:r>
              <a:rPr lang="en-US" altLang="ko-KR" sz="1400" dirty="0" smtClean="0"/>
              <a:t>: (</a:t>
            </a:r>
            <a:r>
              <a:rPr lang="en-US" altLang="ko-KR" sz="1400" dirty="0" err="1" smtClean="0"/>
              <a:t>Equi</a:t>
            </a:r>
            <a:r>
              <a:rPr lang="en-US" altLang="ko-KR" sz="1400" dirty="0" smtClean="0"/>
              <a:t>)inner join( ‘=‘</a:t>
            </a:r>
            <a:r>
              <a:rPr lang="ko-KR" altLang="en-US" sz="1400" dirty="0" smtClean="0"/>
              <a:t>를 사용하여 비교하는</a:t>
            </a:r>
            <a:r>
              <a:rPr lang="en-US" altLang="ko-KR" sz="1400" dirty="0" smtClean="0"/>
              <a:t>) / left outer join / alias </a:t>
            </a:r>
            <a:r>
              <a:rPr lang="ko-KR" altLang="en-US" sz="1400" dirty="0" smtClean="0"/>
              <a:t>이용한 </a:t>
            </a:r>
            <a:r>
              <a:rPr lang="en-US" altLang="ko-KR" sz="1400" dirty="0" smtClean="0"/>
              <a:t>join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502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71" y="3931920"/>
            <a:ext cx="10238527" cy="2147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1" y="1085092"/>
            <a:ext cx="10217294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4" y="1708612"/>
            <a:ext cx="5467350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874" y="1072341"/>
            <a:ext cx="584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같지 않다  </a:t>
            </a:r>
            <a:r>
              <a:rPr lang="en-US" altLang="ko-KR" sz="2400" dirty="0" smtClean="0"/>
              <a:t>&lt;&gt; / != / ^= / # 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13" y="1708612"/>
            <a:ext cx="5172075" cy="1066800"/>
          </a:xfrm>
          <a:prstGeom prst="rect">
            <a:avLst/>
          </a:prstGeom>
        </p:spPr>
      </p:pic>
      <p:sp>
        <p:nvSpPr>
          <p:cNvPr id="5" name="등호 4"/>
          <p:cNvSpPr/>
          <p:nvPr/>
        </p:nvSpPr>
        <p:spPr>
          <a:xfrm>
            <a:off x="4987636" y="1708612"/>
            <a:ext cx="1065588" cy="57357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826" y="3063325"/>
            <a:ext cx="5153891" cy="25969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3863" y="2385752"/>
            <a:ext cx="477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SQL </a:t>
            </a:r>
            <a:r>
              <a:rPr lang="ko-KR" altLang="en-US" dirty="0"/>
              <a:t>스칼라 함수</a:t>
            </a:r>
            <a:r>
              <a:rPr lang="ko-KR" altLang="en-US" sz="1200" dirty="0"/>
              <a:t> </a:t>
            </a:r>
            <a:r>
              <a:rPr lang="en-US" altLang="ko-KR" sz="1200" dirty="0"/>
              <a:t>SUBSTRING(string, </a:t>
            </a:r>
            <a:r>
              <a:rPr lang="en-US" altLang="ko-KR" sz="1200" dirty="0" err="1"/>
              <a:t>start_position</a:t>
            </a:r>
            <a:r>
              <a:rPr lang="en-US" altLang="ko-KR" sz="1200" dirty="0"/>
              <a:t>, </a:t>
            </a:r>
            <a:r>
              <a:rPr lang="en-US" altLang="ko-KR" sz="1200" dirty="0" smtClean="0"/>
              <a:t>length) -&gt;birthday </a:t>
            </a:r>
            <a:r>
              <a:rPr lang="en-US" altLang="ko-KR" sz="1200" dirty="0"/>
              <a:t>8</a:t>
            </a:r>
            <a:r>
              <a:rPr lang="ko-KR" altLang="en-US" sz="1200" dirty="0"/>
              <a:t>자리 중 첫</a:t>
            </a:r>
            <a:r>
              <a:rPr lang="en-US" altLang="ko-KR" sz="1200" dirty="0"/>
              <a:t>4</a:t>
            </a:r>
            <a:r>
              <a:rPr lang="ko-KR" altLang="en-US" sz="1200" dirty="0"/>
              <a:t>자리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60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2" y="492693"/>
            <a:ext cx="5534025" cy="34792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347" y="492693"/>
            <a:ext cx="4314825" cy="1895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34" y="3378768"/>
            <a:ext cx="3371850" cy="161925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7875221" y="2640580"/>
            <a:ext cx="981075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2" y="5548312"/>
            <a:ext cx="10506075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900" y="4901690"/>
            <a:ext cx="3238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61937"/>
            <a:ext cx="4338638" cy="4471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1559718"/>
            <a:ext cx="3124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4" y="671511"/>
            <a:ext cx="5849007" cy="39472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4" y="4855286"/>
            <a:ext cx="5533698" cy="1640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556" y="3030592"/>
            <a:ext cx="4810125" cy="2219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964" y="1418896"/>
            <a:ext cx="488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en-US" altLang="ko-KR" dirty="0" err="1"/>
              <a:t>avg</a:t>
            </a:r>
            <a:r>
              <a:rPr lang="en-US" altLang="ko-KR" dirty="0"/>
              <a:t>(</a:t>
            </a:r>
            <a:r>
              <a:rPr lang="en-US" altLang="ko-KR" dirty="0" err="1"/>
              <a:t>sal</a:t>
            </a:r>
            <a:r>
              <a:rPr lang="en-US" altLang="ko-KR" dirty="0"/>
              <a:t>) as "</a:t>
            </a:r>
            <a:r>
              <a:rPr lang="ko-KR" altLang="en-US" dirty="0" err="1"/>
              <a:t>평균급여</a:t>
            </a:r>
            <a:r>
              <a:rPr lang="en-US" altLang="ko-KR" dirty="0"/>
              <a:t>"from </a:t>
            </a:r>
            <a:r>
              <a:rPr lang="en-US" altLang="ko-KR" dirty="0" err="1"/>
              <a:t>emp</a:t>
            </a:r>
            <a:r>
              <a:rPr lang="en-US" altLang="ko-KR" dirty="0"/>
              <a:t>; </a:t>
            </a:r>
            <a:r>
              <a:rPr lang="en-US" altLang="ko-KR" dirty="0" smtClean="0"/>
              <a:t>2073.214286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6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248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데이터 검색 명령문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</dc:creator>
  <cp:lastModifiedBy>Shin</cp:lastModifiedBy>
  <cp:revision>50</cp:revision>
  <dcterms:created xsi:type="dcterms:W3CDTF">2024-06-03T00:33:58Z</dcterms:created>
  <dcterms:modified xsi:type="dcterms:W3CDTF">2024-06-07T07:10:45Z</dcterms:modified>
</cp:coreProperties>
</file>