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68" r:id="rId3"/>
    <p:sldId id="257" r:id="rId4"/>
    <p:sldId id="258" r:id="rId5"/>
    <p:sldId id="259" r:id="rId6"/>
    <p:sldId id="260" r:id="rId7"/>
    <p:sldId id="269" r:id="rId8"/>
    <p:sldId id="270" r:id="rId9"/>
    <p:sldId id="271" r:id="rId10"/>
    <p:sldId id="272" r:id="rId11"/>
    <p:sldId id="273" r:id="rId12"/>
    <p:sldId id="275"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187292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315711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61775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02008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16129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7E0CF6C-748E-4B7A-BC8B-3011EF78ED13}" type="datetime1">
              <a:rPr lang="en-US" smtClean="0"/>
              <a:pPr/>
              <a:t>2/14/21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583369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7E0CF6C-748E-4B7A-BC8B-3011EF78ED13}" type="datetime1">
              <a:rPr lang="en-US" smtClean="0"/>
              <a:pPr/>
              <a:t>2/14/21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473719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046087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31335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993488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E0CF6C-748E-4B7A-BC8B-3011EF78ED13}" type="datetime1">
              <a:rPr lang="en-US" smtClean="0"/>
              <a:pPr/>
              <a:t>2/14/21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89609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09742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2/14/21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167380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E0CF6C-748E-4B7A-BC8B-3011EF78ED13}" type="datetime1">
              <a:rPr lang="en-US" smtClean="0"/>
              <a:pPr/>
              <a:t>2/14/21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614542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7E0CF6C-748E-4B7A-BC8B-3011EF78ED13}" type="datetime1">
              <a:rPr lang="en-US" smtClean="0"/>
              <a:pPr/>
              <a:t>2/14/21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969414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351967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E0CF6C-748E-4B7A-BC8B-3011EF78ED13}" type="datetime1">
              <a:rPr lang="en-US" smtClean="0"/>
              <a:pPr/>
              <a:t>2/14/21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56570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7E0CF6C-748E-4B7A-BC8B-3011EF78ED13}" type="datetime1">
              <a:rPr lang="en-US" smtClean="0"/>
              <a:pPr/>
              <a:t>2/14/21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9217130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09D646-AE8D-461B-BF73-E78949797BA0}"/>
              </a:ext>
            </a:extLst>
          </p:cNvPr>
          <p:cNvPicPr>
            <a:picLocks noChangeAspect="1"/>
          </p:cNvPicPr>
          <p:nvPr/>
        </p:nvPicPr>
        <p:blipFill rotWithShape="1">
          <a:blip r:embed="rId2">
            <a:alphaModFix amt="70000"/>
          </a:blip>
          <a:srcRect t="14493" r="-1" b="1233"/>
          <a:stretch/>
        </p:blipFill>
        <p:spPr>
          <a:xfrm>
            <a:off x="20" y="10"/>
            <a:ext cx="12188932" cy="6856614"/>
          </a:xfrm>
          <a:prstGeom prst="rect">
            <a:avLst/>
          </a:prstGeom>
        </p:spPr>
      </p:pic>
      <p:sp>
        <p:nvSpPr>
          <p:cNvPr id="2" name="标题 1">
            <a:extLst>
              <a:ext uri="{FF2B5EF4-FFF2-40B4-BE49-F238E27FC236}">
                <a16:creationId xmlns:a16="http://schemas.microsoft.com/office/drawing/2014/main" id="{F90F9D54-CD0F-D64A-99DA-43A03AD19B7F}"/>
              </a:ext>
            </a:extLst>
          </p:cNvPr>
          <p:cNvSpPr>
            <a:spLocks noGrp="1"/>
          </p:cNvSpPr>
          <p:nvPr>
            <p:ph type="ctrTitle"/>
          </p:nvPr>
        </p:nvSpPr>
        <p:spPr>
          <a:xfrm>
            <a:off x="996275" y="744909"/>
            <a:ext cx="10190071" cy="3145855"/>
          </a:xfrm>
        </p:spPr>
        <p:txBody>
          <a:bodyPr anchor="b">
            <a:normAutofit/>
          </a:bodyPr>
          <a:lstStyle/>
          <a:p>
            <a:r>
              <a:rPr kumimoji="1" lang="en-US" altLang="zh-CN" sz="5200" dirty="0"/>
              <a:t>Clustering Analysis </a:t>
            </a:r>
            <a:br>
              <a:rPr kumimoji="1" lang="en-US" altLang="zh-CN" sz="5200" dirty="0"/>
            </a:br>
            <a:r>
              <a:rPr kumimoji="1" lang="en-US" altLang="zh-CN" sz="5200" dirty="0"/>
              <a:t>Movie Dataset</a:t>
            </a:r>
            <a:endParaRPr kumimoji="1" lang="zh-CN" altLang="en-US" sz="5200" dirty="0"/>
          </a:p>
        </p:txBody>
      </p:sp>
      <p:sp>
        <p:nvSpPr>
          <p:cNvPr id="3" name="副标题 2">
            <a:extLst>
              <a:ext uri="{FF2B5EF4-FFF2-40B4-BE49-F238E27FC236}">
                <a16:creationId xmlns:a16="http://schemas.microsoft.com/office/drawing/2014/main" id="{145FBC7C-872B-E543-ACF0-5D29E31CED34}"/>
              </a:ext>
            </a:extLst>
          </p:cNvPr>
          <p:cNvSpPr>
            <a:spLocks noGrp="1"/>
          </p:cNvSpPr>
          <p:nvPr>
            <p:ph type="subTitle" idx="1"/>
          </p:nvPr>
        </p:nvSpPr>
        <p:spPr>
          <a:xfrm>
            <a:off x="1218708" y="4069780"/>
            <a:ext cx="9781327" cy="2056617"/>
          </a:xfrm>
        </p:spPr>
        <p:txBody>
          <a:bodyPr anchor="t">
            <a:normAutofit/>
          </a:bodyPr>
          <a:lstStyle/>
          <a:p>
            <a:r>
              <a:rPr kumimoji="1" lang="en-US" altLang="zh-CN" sz="2200" dirty="0">
                <a:solidFill>
                  <a:schemeClr val="tx1"/>
                </a:solidFill>
              </a:rPr>
              <a:t>By </a:t>
            </a:r>
            <a:r>
              <a:rPr kumimoji="1" lang="en-US" altLang="zh-CN" sz="2200" dirty="0" err="1">
                <a:solidFill>
                  <a:schemeClr val="tx1"/>
                </a:solidFill>
              </a:rPr>
              <a:t>Shimin</a:t>
            </a:r>
            <a:endParaRPr kumimoji="1" lang="zh-CN" altLang="en-US" sz="2200" dirty="0">
              <a:solidFill>
                <a:schemeClr val="tx1"/>
              </a:solidFill>
            </a:endParaRPr>
          </a:p>
        </p:txBody>
      </p:sp>
    </p:spTree>
    <p:extLst>
      <p:ext uri="{BB962C8B-B14F-4D97-AF65-F5344CB8AC3E}">
        <p14:creationId xmlns:p14="http://schemas.microsoft.com/office/powerpoint/2010/main" val="101418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BCB41D-87F3-3C42-9A4D-2B8E9E7FCEA0}"/>
              </a:ext>
            </a:extLst>
          </p:cNvPr>
          <p:cNvSpPr/>
          <p:nvPr/>
        </p:nvSpPr>
        <p:spPr>
          <a:xfrm>
            <a:off x="2751555" y="433020"/>
            <a:ext cx="5646210" cy="369332"/>
          </a:xfrm>
          <a:prstGeom prst="rect">
            <a:avLst/>
          </a:prstGeom>
        </p:spPr>
        <p:txBody>
          <a:bodyPr wrap="square">
            <a:spAutoFit/>
          </a:bodyPr>
          <a:lstStyle/>
          <a:p>
            <a:pPr marL="571500" lvl="1" algn="ctr"/>
            <a:r>
              <a:rPr kumimoji="1" lang="en-US" altLang="zh-CN" b="1" dirty="0"/>
              <a:t>Supervised Learning: SVM  Clustering</a:t>
            </a:r>
          </a:p>
        </p:txBody>
      </p:sp>
      <p:pic>
        <p:nvPicPr>
          <p:cNvPr id="4" name="图片 3" descr="图片包含 图形用户界面&#10;&#10;描述已自动生成">
            <a:extLst>
              <a:ext uri="{FF2B5EF4-FFF2-40B4-BE49-F238E27FC236}">
                <a16:creationId xmlns:a16="http://schemas.microsoft.com/office/drawing/2014/main" id="{43AFC851-19F5-9E4E-B00E-A35113A2741C}"/>
              </a:ext>
            </a:extLst>
          </p:cNvPr>
          <p:cNvPicPr>
            <a:picLocks noChangeAspect="1"/>
          </p:cNvPicPr>
          <p:nvPr/>
        </p:nvPicPr>
        <p:blipFill>
          <a:blip r:embed="rId2"/>
          <a:stretch>
            <a:fillRect/>
          </a:stretch>
        </p:blipFill>
        <p:spPr>
          <a:xfrm>
            <a:off x="1676400" y="3958625"/>
            <a:ext cx="4419600" cy="1041400"/>
          </a:xfrm>
          <a:prstGeom prst="rect">
            <a:avLst/>
          </a:prstGeom>
        </p:spPr>
      </p:pic>
      <p:sp>
        <p:nvSpPr>
          <p:cNvPr id="5" name="矩形 4">
            <a:extLst>
              <a:ext uri="{FF2B5EF4-FFF2-40B4-BE49-F238E27FC236}">
                <a16:creationId xmlns:a16="http://schemas.microsoft.com/office/drawing/2014/main" id="{4AE2C8F5-B679-8F45-A3A4-7C6D4AA9E54A}"/>
              </a:ext>
            </a:extLst>
          </p:cNvPr>
          <p:cNvSpPr/>
          <p:nvPr/>
        </p:nvSpPr>
        <p:spPr>
          <a:xfrm>
            <a:off x="1639330" y="1865009"/>
            <a:ext cx="6096000" cy="1200329"/>
          </a:xfrm>
          <a:prstGeom prst="rect">
            <a:avLst/>
          </a:prstGeom>
        </p:spPr>
        <p:txBody>
          <a:bodyPr>
            <a:spAutoFit/>
          </a:bodyPr>
          <a:lstStyle/>
          <a:p>
            <a:r>
              <a:rPr lang="zh-CN" altLang="en-US" dirty="0"/>
              <a:t>For SVM, I use</a:t>
            </a:r>
            <a:r>
              <a:rPr lang="en-US" altLang="zh-CN" dirty="0"/>
              <a:t>d</a:t>
            </a:r>
            <a:r>
              <a:rPr lang="zh-CN" altLang="en-US" dirty="0"/>
              <a:t> the same train and test split in the previous method for comparison. SVM performed better than KNN in both train and test data. At this point of level, I will use SVM(Suport vector machine) as my final model for classification here.</a:t>
            </a:r>
          </a:p>
        </p:txBody>
      </p:sp>
    </p:spTree>
    <p:extLst>
      <p:ext uri="{BB962C8B-B14F-4D97-AF65-F5344CB8AC3E}">
        <p14:creationId xmlns:p14="http://schemas.microsoft.com/office/powerpoint/2010/main" val="366449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BC7DE6E-77AB-7F4D-9637-1F0503F1691F}"/>
              </a:ext>
            </a:extLst>
          </p:cNvPr>
          <p:cNvSpPr/>
          <p:nvPr/>
        </p:nvSpPr>
        <p:spPr>
          <a:xfrm>
            <a:off x="2751554" y="433021"/>
            <a:ext cx="6911429" cy="369332"/>
          </a:xfrm>
          <a:prstGeom prst="rect">
            <a:avLst/>
          </a:prstGeom>
        </p:spPr>
        <p:txBody>
          <a:bodyPr wrap="square">
            <a:spAutoFit/>
          </a:bodyPr>
          <a:lstStyle/>
          <a:p>
            <a:pPr marL="571500" lvl="1" algn="ctr"/>
            <a:r>
              <a:rPr kumimoji="1" lang="en-US" altLang="zh-CN" b="1" dirty="0"/>
              <a:t>Supervised Learning: Logistic Regression for factor Exploration</a:t>
            </a:r>
          </a:p>
        </p:txBody>
      </p:sp>
      <p:sp>
        <p:nvSpPr>
          <p:cNvPr id="3" name="矩形 2">
            <a:extLst>
              <a:ext uri="{FF2B5EF4-FFF2-40B4-BE49-F238E27FC236}">
                <a16:creationId xmlns:a16="http://schemas.microsoft.com/office/drawing/2014/main" id="{2FFF20EC-880B-1949-B11A-D39B30A26EBD}"/>
              </a:ext>
            </a:extLst>
          </p:cNvPr>
          <p:cNvSpPr/>
          <p:nvPr/>
        </p:nvSpPr>
        <p:spPr>
          <a:xfrm>
            <a:off x="6940378" y="3751637"/>
            <a:ext cx="4897395" cy="2585323"/>
          </a:xfrm>
          <a:prstGeom prst="rect">
            <a:avLst/>
          </a:prstGeom>
        </p:spPr>
        <p:txBody>
          <a:bodyPr wrap="square">
            <a:spAutoFit/>
          </a:bodyPr>
          <a:lstStyle/>
          <a:p>
            <a:r>
              <a:rPr lang="zh-CN" altLang="en-US" dirty="0"/>
              <a:t>For the last model, I will apply logistic regression. I used this because I know previously that it has two class and I could perform supervised learning on this dataset. The logistic model cannot directly predict classification but can offer me some insights on influential factors on the final prediction. Check summary of logistic model for further details.</a:t>
            </a:r>
            <a:r>
              <a:rPr lang="en-US" altLang="zh-CN" dirty="0"/>
              <a:t> We can see that gross, screens and sequel are the most influential factors for prediction here.</a:t>
            </a:r>
            <a:endParaRPr lang="zh-CN" altLang="en-US" dirty="0"/>
          </a:p>
        </p:txBody>
      </p:sp>
      <p:pic>
        <p:nvPicPr>
          <p:cNvPr id="5" name="图片 4" descr="表格&#10;&#10;描述已自动生成">
            <a:extLst>
              <a:ext uri="{FF2B5EF4-FFF2-40B4-BE49-F238E27FC236}">
                <a16:creationId xmlns:a16="http://schemas.microsoft.com/office/drawing/2014/main" id="{94CE5D34-E723-4B4B-AA74-F958F5D5E960}"/>
              </a:ext>
            </a:extLst>
          </p:cNvPr>
          <p:cNvPicPr>
            <a:picLocks noChangeAspect="1"/>
          </p:cNvPicPr>
          <p:nvPr/>
        </p:nvPicPr>
        <p:blipFill>
          <a:blip r:embed="rId2"/>
          <a:stretch>
            <a:fillRect/>
          </a:stretch>
        </p:blipFill>
        <p:spPr>
          <a:xfrm>
            <a:off x="7180550" y="1288454"/>
            <a:ext cx="4417050" cy="1977081"/>
          </a:xfrm>
          <a:prstGeom prst="rect">
            <a:avLst/>
          </a:prstGeom>
        </p:spPr>
      </p:pic>
      <p:pic>
        <p:nvPicPr>
          <p:cNvPr id="8" name="图片 7" descr="表格&#10;&#10;描述已自动生成">
            <a:extLst>
              <a:ext uri="{FF2B5EF4-FFF2-40B4-BE49-F238E27FC236}">
                <a16:creationId xmlns:a16="http://schemas.microsoft.com/office/drawing/2014/main" id="{45CB74E1-2ABD-E34A-92DA-93C1E2EF12A6}"/>
              </a:ext>
            </a:extLst>
          </p:cNvPr>
          <p:cNvPicPr>
            <a:picLocks noChangeAspect="1"/>
          </p:cNvPicPr>
          <p:nvPr/>
        </p:nvPicPr>
        <p:blipFill>
          <a:blip r:embed="rId3"/>
          <a:stretch>
            <a:fillRect/>
          </a:stretch>
        </p:blipFill>
        <p:spPr>
          <a:xfrm>
            <a:off x="1087395" y="802353"/>
            <a:ext cx="5396239" cy="5946174"/>
          </a:xfrm>
          <a:prstGeom prst="rect">
            <a:avLst/>
          </a:prstGeom>
        </p:spPr>
      </p:pic>
    </p:spTree>
    <p:extLst>
      <p:ext uri="{BB962C8B-B14F-4D97-AF65-F5344CB8AC3E}">
        <p14:creationId xmlns:p14="http://schemas.microsoft.com/office/powerpoint/2010/main" val="118832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307ED0-C92C-424F-9177-72D20BFCFBA1}"/>
              </a:ext>
            </a:extLst>
          </p:cNvPr>
          <p:cNvSpPr/>
          <p:nvPr/>
        </p:nvSpPr>
        <p:spPr>
          <a:xfrm>
            <a:off x="1937454" y="2395802"/>
            <a:ext cx="7721552" cy="2308324"/>
          </a:xfrm>
          <a:prstGeom prst="rect">
            <a:avLst/>
          </a:prstGeom>
        </p:spPr>
        <p:txBody>
          <a:bodyPr wrap="square">
            <a:spAutoFit/>
          </a:bodyPr>
          <a:lstStyle/>
          <a:p>
            <a:r>
              <a:rPr lang="en-US" altLang="zh-CN" dirty="0"/>
              <a:t>In summary, I have applied both unsupervised learning algorithm method and supervised learning algorithm here. Among all unsupervised clustering methods, K-medoids performed the best; Among all supervised clustering method, SVM performed best. Overall, supervised learning method has much higher accuracy than that of unsupervised algorithm. My final model selection is SVM model. Logistic Regression were applied for further exploration on factors, especially those influential one. It turns out that gross, screens and sequel are the most influential factors affect the final prediction.</a:t>
            </a:r>
            <a:endParaRPr lang="zh-CN" altLang="en-US" dirty="0"/>
          </a:p>
        </p:txBody>
      </p:sp>
      <p:sp>
        <p:nvSpPr>
          <p:cNvPr id="3" name="矩形 2">
            <a:extLst>
              <a:ext uri="{FF2B5EF4-FFF2-40B4-BE49-F238E27FC236}">
                <a16:creationId xmlns:a16="http://schemas.microsoft.com/office/drawing/2014/main" id="{865016E9-E2C5-DC4C-B17F-08FECD7F53EC}"/>
              </a:ext>
            </a:extLst>
          </p:cNvPr>
          <p:cNvSpPr/>
          <p:nvPr/>
        </p:nvSpPr>
        <p:spPr>
          <a:xfrm>
            <a:off x="1937454" y="990069"/>
            <a:ext cx="6911429" cy="584775"/>
          </a:xfrm>
          <a:prstGeom prst="rect">
            <a:avLst/>
          </a:prstGeom>
        </p:spPr>
        <p:txBody>
          <a:bodyPr wrap="square">
            <a:spAutoFit/>
          </a:bodyPr>
          <a:lstStyle/>
          <a:p>
            <a:pPr marL="571500" lvl="1" algn="ctr"/>
            <a:r>
              <a:rPr kumimoji="1" lang="en-US" altLang="zh-CN" sz="3200" b="1" dirty="0"/>
              <a:t>Summary</a:t>
            </a:r>
          </a:p>
        </p:txBody>
      </p:sp>
    </p:spTree>
    <p:extLst>
      <p:ext uri="{BB962C8B-B14F-4D97-AF65-F5344CB8AC3E}">
        <p14:creationId xmlns:p14="http://schemas.microsoft.com/office/powerpoint/2010/main" val="413008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03BE7C-163B-134E-BA5B-8DF904D8889A}"/>
              </a:ext>
            </a:extLst>
          </p:cNvPr>
          <p:cNvSpPr txBox="1"/>
          <p:nvPr/>
        </p:nvSpPr>
        <p:spPr>
          <a:xfrm>
            <a:off x="4219903" y="2175640"/>
            <a:ext cx="3752193" cy="1123384"/>
          </a:xfrm>
          <a:prstGeom prst="rect">
            <a:avLst/>
          </a:prstGeom>
          <a:noFill/>
        </p:spPr>
        <p:txBody>
          <a:bodyPr wrap="square" rtlCol="0">
            <a:spAutoFit/>
          </a:bodyPr>
          <a:lstStyle/>
          <a:p>
            <a:r>
              <a:rPr kumimoji="1" lang="en-US" altLang="zh-CN" sz="6700" dirty="0"/>
              <a:t>Thank You</a:t>
            </a:r>
            <a:endParaRPr kumimoji="1" lang="zh-CN" altLang="en-US" sz="6700" dirty="0"/>
          </a:p>
        </p:txBody>
      </p:sp>
    </p:spTree>
    <p:extLst>
      <p:ext uri="{BB962C8B-B14F-4D97-AF65-F5344CB8AC3E}">
        <p14:creationId xmlns:p14="http://schemas.microsoft.com/office/powerpoint/2010/main" val="284513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FC09D646-AE8D-461B-BF73-E78949797BA0}"/>
              </a:ext>
            </a:extLst>
          </p:cNvPr>
          <p:cNvPicPr>
            <a:picLocks noChangeAspect="1"/>
          </p:cNvPicPr>
          <p:nvPr/>
        </p:nvPicPr>
        <p:blipFill rotWithShape="1">
          <a:blip r:embed="rId4"/>
          <a:srcRect t="14958" b="772"/>
          <a:stretch/>
        </p:blipFill>
        <p:spPr>
          <a:xfrm>
            <a:off x="20" y="2754"/>
            <a:ext cx="12191980" cy="6858000"/>
          </a:xfrm>
          <a:prstGeom prst="rect">
            <a:avLst/>
          </a:prstGeom>
        </p:spPr>
      </p:pic>
      <p:sp>
        <p:nvSpPr>
          <p:cNvPr id="25" name="Rectangle 12">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4">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90F9D54-CD0F-D64A-99DA-43A03AD19B7F}"/>
              </a:ext>
            </a:extLst>
          </p:cNvPr>
          <p:cNvSpPr>
            <a:spLocks noGrp="1"/>
          </p:cNvSpPr>
          <p:nvPr>
            <p:ph type="ctrTitle"/>
          </p:nvPr>
        </p:nvSpPr>
        <p:spPr>
          <a:xfrm>
            <a:off x="913150" y="225841"/>
            <a:ext cx="10364451" cy="1596177"/>
          </a:xfrm>
        </p:spPr>
        <p:txBody>
          <a:bodyPr vert="horz" lIns="91440" tIns="45720" rIns="91440" bIns="45720" rtlCol="0" anchor="ctr">
            <a:normAutofit/>
          </a:bodyPr>
          <a:lstStyle/>
          <a:p>
            <a:r>
              <a:rPr kumimoji="1" lang="en-US" altLang="zh-CN" sz="3600" dirty="0"/>
              <a:t>Outline</a:t>
            </a:r>
          </a:p>
        </p:txBody>
      </p:sp>
      <p:sp>
        <p:nvSpPr>
          <p:cNvPr id="3" name="副标题 2">
            <a:extLst>
              <a:ext uri="{FF2B5EF4-FFF2-40B4-BE49-F238E27FC236}">
                <a16:creationId xmlns:a16="http://schemas.microsoft.com/office/drawing/2014/main" id="{145FBC7C-872B-E543-ACF0-5D29E31CED34}"/>
              </a:ext>
            </a:extLst>
          </p:cNvPr>
          <p:cNvSpPr>
            <a:spLocks noGrp="1"/>
          </p:cNvSpPr>
          <p:nvPr>
            <p:ph type="subTitle" idx="1"/>
          </p:nvPr>
        </p:nvSpPr>
        <p:spPr>
          <a:xfrm>
            <a:off x="913775" y="1413491"/>
            <a:ext cx="10363826" cy="4824540"/>
          </a:xfrm>
        </p:spPr>
        <p:txBody>
          <a:bodyPr vert="horz" lIns="91440" tIns="45720" rIns="91440" bIns="45720" rtlCol="0">
            <a:normAutofit/>
          </a:bodyPr>
          <a:lstStyle/>
          <a:p>
            <a:pPr marL="114300" indent="-228600" algn="l">
              <a:lnSpc>
                <a:spcPct val="110000"/>
              </a:lnSpc>
              <a:buFont typeface="Arial" panose="020B0604020202020204" pitchFamily="34" charset="0"/>
              <a:buChar char="•"/>
            </a:pPr>
            <a:r>
              <a:rPr kumimoji="1" lang="en-US" altLang="zh-CN" sz="1600" b="1" dirty="0">
                <a:solidFill>
                  <a:schemeClr val="tx1"/>
                </a:solidFill>
              </a:rPr>
              <a:t>Data Preparation:</a:t>
            </a:r>
          </a:p>
          <a:p>
            <a:pPr marL="571500" lvl="1" indent="-228600" algn="l">
              <a:lnSpc>
                <a:spcPct val="110000"/>
              </a:lnSpc>
              <a:buFont typeface="Arial" panose="020B0604020202020204" pitchFamily="34" charset="0"/>
              <a:buChar char="•"/>
            </a:pPr>
            <a:r>
              <a:rPr kumimoji="1" lang="en-US" altLang="zh-CN" sz="1600" b="1" dirty="0"/>
              <a:t>Check variables of dataset, identify dependent variable</a:t>
            </a:r>
          </a:p>
          <a:p>
            <a:pPr marL="571500" lvl="1" indent="-228600" algn="l">
              <a:lnSpc>
                <a:spcPct val="110000"/>
              </a:lnSpc>
              <a:buFont typeface="Arial" panose="020B0604020202020204" pitchFamily="34" charset="0"/>
              <a:buChar char="•"/>
            </a:pPr>
            <a:r>
              <a:rPr kumimoji="1" lang="en-US" altLang="zh-CN" sz="1600" b="1" dirty="0"/>
              <a:t>Transform Categorical data to Numerical data through Get dummy function.</a:t>
            </a:r>
          </a:p>
          <a:p>
            <a:pPr marL="571500" lvl="1" indent="-228600" algn="l">
              <a:lnSpc>
                <a:spcPct val="110000"/>
              </a:lnSpc>
              <a:buFont typeface="Arial" panose="020B0604020202020204" pitchFamily="34" charset="0"/>
              <a:buChar char="•"/>
            </a:pPr>
            <a:r>
              <a:rPr kumimoji="1" lang="en-US" altLang="zh-CN" sz="1600" b="1" dirty="0"/>
              <a:t>Normalized Data for unbiased analysis</a:t>
            </a:r>
          </a:p>
          <a:p>
            <a:pPr marL="114300" indent="-228600" algn="l">
              <a:lnSpc>
                <a:spcPct val="110000"/>
              </a:lnSpc>
              <a:buFont typeface="Arial" panose="020B0604020202020204" pitchFamily="34" charset="0"/>
              <a:buChar char="•"/>
            </a:pPr>
            <a:r>
              <a:rPr kumimoji="1" lang="en-US" altLang="zh-CN" sz="1600" b="1" dirty="0">
                <a:solidFill>
                  <a:schemeClr val="tx1"/>
                </a:solidFill>
              </a:rPr>
              <a:t>Unsupervised-Learning Clustering Analysis:</a:t>
            </a:r>
          </a:p>
          <a:p>
            <a:pPr marL="571500" lvl="1" indent="-228600" algn="l">
              <a:lnSpc>
                <a:spcPct val="110000"/>
              </a:lnSpc>
              <a:buFont typeface="Arial" panose="020B0604020202020204" pitchFamily="34" charset="0"/>
              <a:buChar char="•"/>
            </a:pPr>
            <a:r>
              <a:rPr kumimoji="1" lang="en-US" altLang="zh-CN" sz="1600" b="1" dirty="0"/>
              <a:t>Hierarchical Clustering</a:t>
            </a:r>
          </a:p>
          <a:p>
            <a:pPr marL="571500" lvl="1" indent="-228600" algn="l">
              <a:lnSpc>
                <a:spcPct val="110000"/>
              </a:lnSpc>
              <a:buFont typeface="Arial" panose="020B0604020202020204" pitchFamily="34" charset="0"/>
              <a:buChar char="•"/>
            </a:pPr>
            <a:r>
              <a:rPr kumimoji="1" lang="en-US" altLang="zh-CN" sz="1600" b="1" dirty="0"/>
              <a:t>K-Means</a:t>
            </a:r>
          </a:p>
          <a:p>
            <a:pPr marL="571500" lvl="1" indent="-228600" algn="l">
              <a:lnSpc>
                <a:spcPct val="110000"/>
              </a:lnSpc>
              <a:buFont typeface="Arial" panose="020B0604020202020204" pitchFamily="34" charset="0"/>
              <a:buChar char="•"/>
            </a:pPr>
            <a:r>
              <a:rPr kumimoji="1" lang="en-US" altLang="zh-CN" sz="1600" b="1" dirty="0"/>
              <a:t>K-medoids</a:t>
            </a:r>
          </a:p>
          <a:p>
            <a:pPr marL="114300" indent="-228600" algn="l">
              <a:lnSpc>
                <a:spcPct val="110000"/>
              </a:lnSpc>
              <a:buFont typeface="Arial" panose="020B0604020202020204" pitchFamily="34" charset="0"/>
              <a:buChar char="•"/>
            </a:pPr>
            <a:r>
              <a:rPr kumimoji="1" lang="en-US" altLang="zh-CN" sz="1600" b="1" dirty="0">
                <a:solidFill>
                  <a:schemeClr val="tx1"/>
                </a:solidFill>
              </a:rPr>
              <a:t>Supervised-Learning Clustering Analysis:</a:t>
            </a:r>
          </a:p>
          <a:p>
            <a:pPr marL="571500" lvl="1" indent="-228600" algn="l">
              <a:lnSpc>
                <a:spcPct val="110000"/>
              </a:lnSpc>
              <a:buFont typeface="Arial" panose="020B0604020202020204" pitchFamily="34" charset="0"/>
              <a:buChar char="•"/>
            </a:pPr>
            <a:r>
              <a:rPr kumimoji="1" lang="en-US" altLang="zh-CN" sz="1600" b="1" dirty="0"/>
              <a:t>K-NN</a:t>
            </a:r>
          </a:p>
          <a:p>
            <a:pPr marL="571500" lvl="1" indent="-228600" algn="l">
              <a:lnSpc>
                <a:spcPct val="110000"/>
              </a:lnSpc>
              <a:buFont typeface="Arial" panose="020B0604020202020204" pitchFamily="34" charset="0"/>
              <a:buChar char="•"/>
            </a:pPr>
            <a:r>
              <a:rPr kumimoji="1" lang="en-US" altLang="zh-CN" sz="1600" b="1" dirty="0"/>
              <a:t>Support-Vector-Machine(SVM)</a:t>
            </a:r>
          </a:p>
          <a:p>
            <a:pPr marL="571500" lvl="1" indent="-228600" algn="l">
              <a:lnSpc>
                <a:spcPct val="110000"/>
              </a:lnSpc>
              <a:buFont typeface="Arial" panose="020B0604020202020204" pitchFamily="34" charset="0"/>
              <a:buChar char="•"/>
            </a:pPr>
            <a:r>
              <a:rPr kumimoji="1" lang="en-US" altLang="zh-CN" sz="1600" b="1" dirty="0"/>
              <a:t>Binary Logistic Regression for factor exploration</a:t>
            </a:r>
          </a:p>
          <a:p>
            <a:pPr marL="342900" indent="-228600" algn="l">
              <a:lnSpc>
                <a:spcPct val="110000"/>
              </a:lnSpc>
              <a:buFont typeface="Arial" panose="020B0604020202020204" pitchFamily="34" charset="0"/>
              <a:buChar char="•"/>
            </a:pPr>
            <a:endParaRPr kumimoji="1" lang="en-US" altLang="zh-CN" sz="1300" dirty="0">
              <a:solidFill>
                <a:schemeClr val="tx1"/>
              </a:solidFill>
            </a:endParaRPr>
          </a:p>
        </p:txBody>
      </p:sp>
    </p:spTree>
    <p:extLst>
      <p:ext uri="{BB962C8B-B14F-4D97-AF65-F5344CB8AC3E}">
        <p14:creationId xmlns:p14="http://schemas.microsoft.com/office/powerpoint/2010/main" val="38283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659908-584A-3D40-B555-7B92CC2B6AE4}"/>
              </a:ext>
            </a:extLst>
          </p:cNvPr>
          <p:cNvSpPr txBox="1"/>
          <p:nvPr/>
        </p:nvSpPr>
        <p:spPr>
          <a:xfrm>
            <a:off x="503142" y="1109158"/>
            <a:ext cx="5697962" cy="2169825"/>
          </a:xfrm>
          <a:prstGeom prst="rect">
            <a:avLst/>
          </a:prstGeom>
          <a:noFill/>
        </p:spPr>
        <p:txBody>
          <a:bodyPr wrap="square" rtlCol="0">
            <a:spAutoFit/>
          </a:bodyPr>
          <a:lstStyle/>
          <a:p>
            <a:r>
              <a:rPr kumimoji="1" lang="en-US" altLang="zh-CN" sz="1500" dirty="0">
                <a:cs typeface="Courier New" panose="02070309020205020404" pitchFamily="49" charset="0"/>
              </a:rPr>
              <a:t>Firstly, let’s check the structure of this dataset. There are 396 datasets with 11 features in this movie dataset. Among all variables, there are two factor variables: Review, Sequel. Review is the dependent variable for this dataset. It has two levels: Recommend/Not Recommend. I will purposely remove this feature to let machine self—learning predicting classification of each item in this dataset; The other factor variable: sequel. It is the variable that with two levels. Since clustering can only deal with numerical variable, I will get dummy for this variable and remove first dummy column.</a:t>
            </a:r>
            <a:endParaRPr kumimoji="1" lang="zh-CN" altLang="en-US" sz="1500" dirty="0">
              <a:cs typeface="Courier New" panose="02070309020205020404" pitchFamily="49" charset="0"/>
            </a:endParaRPr>
          </a:p>
        </p:txBody>
      </p:sp>
      <p:pic>
        <p:nvPicPr>
          <p:cNvPr id="4" name="图片 3" descr="文本&#10;&#10;描述已自动生成">
            <a:extLst>
              <a:ext uri="{FF2B5EF4-FFF2-40B4-BE49-F238E27FC236}">
                <a16:creationId xmlns:a16="http://schemas.microsoft.com/office/drawing/2014/main" id="{8167AFD9-D98B-E848-892D-0F3BE7FA06E1}"/>
              </a:ext>
            </a:extLst>
          </p:cNvPr>
          <p:cNvPicPr>
            <a:picLocks noChangeAspect="1"/>
          </p:cNvPicPr>
          <p:nvPr/>
        </p:nvPicPr>
        <p:blipFill>
          <a:blip r:embed="rId2"/>
          <a:stretch>
            <a:fillRect/>
          </a:stretch>
        </p:blipFill>
        <p:spPr>
          <a:xfrm>
            <a:off x="503141" y="3932530"/>
            <a:ext cx="11277600" cy="2717800"/>
          </a:xfrm>
          <a:prstGeom prst="rect">
            <a:avLst/>
          </a:prstGeom>
        </p:spPr>
      </p:pic>
      <p:sp>
        <p:nvSpPr>
          <p:cNvPr id="3" name="矩形 2">
            <a:extLst>
              <a:ext uri="{FF2B5EF4-FFF2-40B4-BE49-F238E27FC236}">
                <a16:creationId xmlns:a16="http://schemas.microsoft.com/office/drawing/2014/main" id="{F42B67A6-286D-0C40-8FDD-5C52F2056531}"/>
              </a:ext>
            </a:extLst>
          </p:cNvPr>
          <p:cNvSpPr/>
          <p:nvPr/>
        </p:nvSpPr>
        <p:spPr>
          <a:xfrm>
            <a:off x="4575626" y="209391"/>
            <a:ext cx="1989712" cy="369332"/>
          </a:xfrm>
          <a:prstGeom prst="rect">
            <a:avLst/>
          </a:prstGeom>
        </p:spPr>
        <p:txBody>
          <a:bodyPr wrap="none">
            <a:spAutoFit/>
          </a:bodyPr>
          <a:lstStyle/>
          <a:p>
            <a:pPr marL="114300"/>
            <a:r>
              <a:rPr kumimoji="1" lang="en-US" altLang="zh-CN" b="1"/>
              <a:t>Data Preparation:</a:t>
            </a:r>
            <a:endParaRPr kumimoji="1" lang="en-US" altLang="zh-CN" b="1" dirty="0"/>
          </a:p>
        </p:txBody>
      </p:sp>
      <p:pic>
        <p:nvPicPr>
          <p:cNvPr id="9" name="图片 8" descr="图表, 散点图&#10;&#10;描述已自动生成">
            <a:extLst>
              <a:ext uri="{FF2B5EF4-FFF2-40B4-BE49-F238E27FC236}">
                <a16:creationId xmlns:a16="http://schemas.microsoft.com/office/drawing/2014/main" id="{0FE8011A-4589-7A4B-B6C8-A6076ABCAE6D}"/>
              </a:ext>
            </a:extLst>
          </p:cNvPr>
          <p:cNvPicPr>
            <a:picLocks noChangeAspect="1"/>
          </p:cNvPicPr>
          <p:nvPr/>
        </p:nvPicPr>
        <p:blipFill>
          <a:blip r:embed="rId3"/>
          <a:stretch>
            <a:fillRect/>
          </a:stretch>
        </p:blipFill>
        <p:spPr>
          <a:xfrm>
            <a:off x="6418979" y="433013"/>
            <a:ext cx="5486967" cy="3426461"/>
          </a:xfrm>
          <a:prstGeom prst="rect">
            <a:avLst/>
          </a:prstGeom>
        </p:spPr>
      </p:pic>
    </p:spTree>
    <p:extLst>
      <p:ext uri="{BB962C8B-B14F-4D97-AF65-F5344CB8AC3E}">
        <p14:creationId xmlns:p14="http://schemas.microsoft.com/office/powerpoint/2010/main" val="127805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155516-FDFD-D245-8B96-8C5E6E1C740D}"/>
              </a:ext>
            </a:extLst>
          </p:cNvPr>
          <p:cNvSpPr txBox="1"/>
          <p:nvPr/>
        </p:nvSpPr>
        <p:spPr>
          <a:xfrm>
            <a:off x="945221" y="1007427"/>
            <a:ext cx="10301558" cy="323165"/>
          </a:xfrm>
          <a:prstGeom prst="rect">
            <a:avLst/>
          </a:prstGeom>
          <a:noFill/>
        </p:spPr>
        <p:txBody>
          <a:bodyPr wrap="square" rtlCol="0">
            <a:spAutoFit/>
          </a:bodyPr>
          <a:lstStyle/>
          <a:p>
            <a:r>
              <a:rPr kumimoji="1" lang="en-US" altLang="zh-CN" sz="1500" dirty="0">
                <a:cs typeface="Courier New" panose="02070309020205020404" pitchFamily="49" charset="0"/>
              </a:rPr>
              <a:t>After I confirmed that there is no null value in dataset, I get dummy for categorical variable. </a:t>
            </a:r>
            <a:endParaRPr kumimoji="1" lang="zh-CN" altLang="en-US" sz="1500" dirty="0">
              <a:cs typeface="Courier New" panose="02070309020205020404" pitchFamily="49" charset="0"/>
            </a:endParaRPr>
          </a:p>
        </p:txBody>
      </p:sp>
      <p:pic>
        <p:nvPicPr>
          <p:cNvPr id="5" name="图片 4" descr="表格&#10;&#10;描述已自动生成">
            <a:extLst>
              <a:ext uri="{FF2B5EF4-FFF2-40B4-BE49-F238E27FC236}">
                <a16:creationId xmlns:a16="http://schemas.microsoft.com/office/drawing/2014/main" id="{52CB7B4D-7CE9-C04F-975A-9887FF3974E1}"/>
              </a:ext>
            </a:extLst>
          </p:cNvPr>
          <p:cNvPicPr>
            <a:picLocks noChangeAspect="1"/>
          </p:cNvPicPr>
          <p:nvPr/>
        </p:nvPicPr>
        <p:blipFill>
          <a:blip r:embed="rId2"/>
          <a:stretch>
            <a:fillRect/>
          </a:stretch>
        </p:blipFill>
        <p:spPr>
          <a:xfrm>
            <a:off x="0" y="1686987"/>
            <a:ext cx="12192000" cy="1714500"/>
          </a:xfrm>
          <a:prstGeom prst="rect">
            <a:avLst/>
          </a:prstGeom>
        </p:spPr>
      </p:pic>
      <p:sp>
        <p:nvSpPr>
          <p:cNvPr id="6" name="文本框 5">
            <a:extLst>
              <a:ext uri="{FF2B5EF4-FFF2-40B4-BE49-F238E27FC236}">
                <a16:creationId xmlns:a16="http://schemas.microsoft.com/office/drawing/2014/main" id="{932B9E31-CFF8-9F40-A801-08E4B019C1E6}"/>
              </a:ext>
            </a:extLst>
          </p:cNvPr>
          <p:cNvSpPr txBox="1"/>
          <p:nvPr/>
        </p:nvSpPr>
        <p:spPr>
          <a:xfrm>
            <a:off x="1028663" y="3401487"/>
            <a:ext cx="10606287" cy="784830"/>
          </a:xfrm>
          <a:prstGeom prst="rect">
            <a:avLst/>
          </a:prstGeom>
          <a:noFill/>
        </p:spPr>
        <p:txBody>
          <a:bodyPr wrap="square" rtlCol="0">
            <a:spAutoFit/>
          </a:bodyPr>
          <a:lstStyle/>
          <a:p>
            <a:r>
              <a:rPr kumimoji="1" lang="en-US" altLang="zh-CN" sz="1500" dirty="0">
                <a:cs typeface="Courier New" panose="02070309020205020404" pitchFamily="49" charset="0"/>
              </a:rPr>
              <a:t>Just as the sheet shown above, there are some big discrepancies on values of different features. I need to normalized the data before proceed to further analysis. I used standard deviation and mean to normalize the data and here is the snapshot of head of new movie features.</a:t>
            </a:r>
            <a:endParaRPr kumimoji="1" lang="zh-CN" altLang="en-US" sz="1500" dirty="0">
              <a:cs typeface="Courier New" panose="02070309020205020404" pitchFamily="49" charset="0"/>
            </a:endParaRPr>
          </a:p>
        </p:txBody>
      </p:sp>
      <p:pic>
        <p:nvPicPr>
          <p:cNvPr id="8" name="图片 7" descr="图片包含 文本&#10;&#10;描述已自动生成">
            <a:extLst>
              <a:ext uri="{FF2B5EF4-FFF2-40B4-BE49-F238E27FC236}">
                <a16:creationId xmlns:a16="http://schemas.microsoft.com/office/drawing/2014/main" id="{D8604917-D28C-5442-BF93-C4E256129E9A}"/>
              </a:ext>
            </a:extLst>
          </p:cNvPr>
          <p:cNvPicPr>
            <a:picLocks noChangeAspect="1"/>
          </p:cNvPicPr>
          <p:nvPr/>
        </p:nvPicPr>
        <p:blipFill>
          <a:blip r:embed="rId3"/>
          <a:stretch>
            <a:fillRect/>
          </a:stretch>
        </p:blipFill>
        <p:spPr>
          <a:xfrm>
            <a:off x="705706" y="4513755"/>
            <a:ext cx="11252200" cy="1790700"/>
          </a:xfrm>
          <a:prstGeom prst="rect">
            <a:avLst/>
          </a:prstGeom>
        </p:spPr>
      </p:pic>
      <p:sp>
        <p:nvSpPr>
          <p:cNvPr id="3" name="矩形 2">
            <a:extLst>
              <a:ext uri="{FF2B5EF4-FFF2-40B4-BE49-F238E27FC236}">
                <a16:creationId xmlns:a16="http://schemas.microsoft.com/office/drawing/2014/main" id="{75BA4EE4-B0E4-E643-BC7E-B38A1D8B1E15}"/>
              </a:ext>
            </a:extLst>
          </p:cNvPr>
          <p:cNvSpPr/>
          <p:nvPr/>
        </p:nvSpPr>
        <p:spPr>
          <a:xfrm>
            <a:off x="2628961" y="312478"/>
            <a:ext cx="6934078" cy="400110"/>
          </a:xfrm>
          <a:prstGeom prst="rect">
            <a:avLst/>
          </a:prstGeom>
        </p:spPr>
        <p:txBody>
          <a:bodyPr wrap="none">
            <a:spAutoFit/>
          </a:bodyPr>
          <a:lstStyle/>
          <a:p>
            <a:pPr marL="114300"/>
            <a:r>
              <a:rPr kumimoji="1" lang="en-US" altLang="zh-CN" sz="2000" b="1" dirty="0"/>
              <a:t>Data Preparation: Get Dummy &amp; Normalized Numerical Value </a:t>
            </a:r>
          </a:p>
        </p:txBody>
      </p:sp>
    </p:spTree>
    <p:extLst>
      <p:ext uri="{BB962C8B-B14F-4D97-AF65-F5344CB8AC3E}">
        <p14:creationId xmlns:p14="http://schemas.microsoft.com/office/powerpoint/2010/main" val="367849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C0309D-53FC-C54D-B54E-A1D15AAF2F1F}"/>
              </a:ext>
            </a:extLst>
          </p:cNvPr>
          <p:cNvSpPr txBox="1"/>
          <p:nvPr/>
        </p:nvSpPr>
        <p:spPr>
          <a:xfrm>
            <a:off x="1025611" y="1038109"/>
            <a:ext cx="10140778" cy="784830"/>
          </a:xfrm>
          <a:prstGeom prst="rect">
            <a:avLst/>
          </a:prstGeom>
          <a:noFill/>
        </p:spPr>
        <p:txBody>
          <a:bodyPr wrap="square" rtlCol="0">
            <a:spAutoFit/>
          </a:bodyPr>
          <a:lstStyle/>
          <a:p>
            <a:r>
              <a:rPr kumimoji="1" lang="en-US" altLang="zh-CN" sz="1500" dirty="0">
                <a:latin typeface="+mj-lt"/>
                <a:cs typeface="Courier New" panose="02070309020205020404" pitchFamily="49" charset="0"/>
              </a:rPr>
              <a:t>The first clustering option I chose to apply is hierarchical clustering. I calculate Euclidean Distance and draw plot based upon complete linkage and average linkage. From the graph we can see that it disproportionally assign more rows to specific categories, which may indicate there are some significant false positive cases.</a:t>
            </a:r>
            <a:endParaRPr kumimoji="1" lang="zh-CN" altLang="en-US" sz="1500" dirty="0">
              <a:latin typeface="+mj-lt"/>
              <a:cs typeface="Courier New" panose="02070309020205020404" pitchFamily="49" charset="0"/>
            </a:endParaRPr>
          </a:p>
        </p:txBody>
      </p:sp>
      <p:sp>
        <p:nvSpPr>
          <p:cNvPr id="3" name="矩形 2">
            <a:extLst>
              <a:ext uri="{FF2B5EF4-FFF2-40B4-BE49-F238E27FC236}">
                <a16:creationId xmlns:a16="http://schemas.microsoft.com/office/drawing/2014/main" id="{877008FC-DC68-7E43-9804-9EE7E05F1D0F}"/>
              </a:ext>
            </a:extLst>
          </p:cNvPr>
          <p:cNvSpPr/>
          <p:nvPr/>
        </p:nvSpPr>
        <p:spPr>
          <a:xfrm>
            <a:off x="3266562" y="254344"/>
            <a:ext cx="5751314" cy="369332"/>
          </a:xfrm>
          <a:prstGeom prst="rect">
            <a:avLst/>
          </a:prstGeom>
        </p:spPr>
        <p:txBody>
          <a:bodyPr wrap="square">
            <a:spAutoFit/>
          </a:bodyPr>
          <a:lstStyle/>
          <a:p>
            <a:pPr marL="571500" lvl="1" algn="ctr"/>
            <a:r>
              <a:rPr kumimoji="1" lang="en-US" altLang="zh-CN" b="1" dirty="0"/>
              <a:t>Unsupervised Learning - Hierarchical  Clustering</a:t>
            </a:r>
          </a:p>
        </p:txBody>
      </p:sp>
      <p:pic>
        <p:nvPicPr>
          <p:cNvPr id="8" name="图片 7" descr="表格&#10;&#10;中度可信度描述已自动生成">
            <a:extLst>
              <a:ext uri="{FF2B5EF4-FFF2-40B4-BE49-F238E27FC236}">
                <a16:creationId xmlns:a16="http://schemas.microsoft.com/office/drawing/2014/main" id="{B239E460-30E8-D048-9295-2F403BD73FF4}"/>
              </a:ext>
            </a:extLst>
          </p:cNvPr>
          <p:cNvPicPr>
            <a:picLocks noChangeAspect="1"/>
          </p:cNvPicPr>
          <p:nvPr/>
        </p:nvPicPr>
        <p:blipFill>
          <a:blip r:embed="rId2"/>
          <a:stretch>
            <a:fillRect/>
          </a:stretch>
        </p:blipFill>
        <p:spPr>
          <a:xfrm>
            <a:off x="6894645" y="2542574"/>
            <a:ext cx="2743200" cy="2044700"/>
          </a:xfrm>
          <a:prstGeom prst="rect">
            <a:avLst/>
          </a:prstGeom>
        </p:spPr>
      </p:pic>
      <p:pic>
        <p:nvPicPr>
          <p:cNvPr id="10" name="图片 9" descr="图示&#10;&#10;描述已自动生成">
            <a:extLst>
              <a:ext uri="{FF2B5EF4-FFF2-40B4-BE49-F238E27FC236}">
                <a16:creationId xmlns:a16="http://schemas.microsoft.com/office/drawing/2014/main" id="{478F6A6A-7A71-C84C-9105-1B6BEDB85781}"/>
              </a:ext>
            </a:extLst>
          </p:cNvPr>
          <p:cNvPicPr>
            <a:picLocks noChangeAspect="1"/>
          </p:cNvPicPr>
          <p:nvPr/>
        </p:nvPicPr>
        <p:blipFill>
          <a:blip r:embed="rId3"/>
          <a:stretch>
            <a:fillRect/>
          </a:stretch>
        </p:blipFill>
        <p:spPr>
          <a:xfrm>
            <a:off x="1127619" y="2406650"/>
            <a:ext cx="5294728" cy="3454830"/>
          </a:xfrm>
          <a:prstGeom prst="rect">
            <a:avLst/>
          </a:prstGeom>
        </p:spPr>
      </p:pic>
    </p:spTree>
    <p:extLst>
      <p:ext uri="{BB962C8B-B14F-4D97-AF65-F5344CB8AC3E}">
        <p14:creationId xmlns:p14="http://schemas.microsoft.com/office/powerpoint/2010/main" val="142092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A3727A-1FA5-2C49-AA6D-EE69351A320F}"/>
              </a:ext>
            </a:extLst>
          </p:cNvPr>
          <p:cNvPicPr>
            <a:picLocks noChangeAspect="1"/>
          </p:cNvPicPr>
          <p:nvPr/>
        </p:nvPicPr>
        <p:blipFill>
          <a:blip r:embed="rId2"/>
          <a:stretch>
            <a:fillRect/>
          </a:stretch>
        </p:blipFill>
        <p:spPr>
          <a:xfrm>
            <a:off x="0" y="3001858"/>
            <a:ext cx="12192000" cy="854284"/>
          </a:xfrm>
          <a:prstGeom prst="rect">
            <a:avLst/>
          </a:prstGeom>
        </p:spPr>
      </p:pic>
      <p:pic>
        <p:nvPicPr>
          <p:cNvPr id="5" name="图片 4">
            <a:extLst>
              <a:ext uri="{FF2B5EF4-FFF2-40B4-BE49-F238E27FC236}">
                <a16:creationId xmlns:a16="http://schemas.microsoft.com/office/drawing/2014/main" id="{027AD24A-8838-4F4F-AFFD-E963239B120A}"/>
              </a:ext>
            </a:extLst>
          </p:cNvPr>
          <p:cNvPicPr>
            <a:picLocks noChangeAspect="1"/>
          </p:cNvPicPr>
          <p:nvPr/>
        </p:nvPicPr>
        <p:blipFill>
          <a:blip r:embed="rId3"/>
          <a:stretch>
            <a:fillRect/>
          </a:stretch>
        </p:blipFill>
        <p:spPr>
          <a:xfrm>
            <a:off x="0" y="4317991"/>
            <a:ext cx="12192000" cy="854284"/>
          </a:xfrm>
          <a:prstGeom prst="rect">
            <a:avLst/>
          </a:prstGeom>
        </p:spPr>
      </p:pic>
      <p:sp>
        <p:nvSpPr>
          <p:cNvPr id="6" name="文本框 5">
            <a:extLst>
              <a:ext uri="{FF2B5EF4-FFF2-40B4-BE49-F238E27FC236}">
                <a16:creationId xmlns:a16="http://schemas.microsoft.com/office/drawing/2014/main" id="{36261EFA-7CC6-7A43-AA0F-B4139C5E14F9}"/>
              </a:ext>
            </a:extLst>
          </p:cNvPr>
          <p:cNvSpPr txBox="1"/>
          <p:nvPr/>
        </p:nvSpPr>
        <p:spPr>
          <a:xfrm>
            <a:off x="1025611" y="1208671"/>
            <a:ext cx="10140778" cy="784830"/>
          </a:xfrm>
          <a:prstGeom prst="rect">
            <a:avLst/>
          </a:prstGeom>
          <a:noFill/>
        </p:spPr>
        <p:txBody>
          <a:bodyPr wrap="square" rtlCol="0">
            <a:spAutoFit/>
          </a:bodyPr>
          <a:lstStyle/>
          <a:p>
            <a:r>
              <a:rPr kumimoji="1" lang="en-US" altLang="zh-CN" sz="1500" dirty="0">
                <a:cs typeface="Courier New" panose="02070309020205020404" pitchFamily="49" charset="0"/>
              </a:rPr>
              <a:t>For further reference, I checked factors affects its category. Top shows original value of movie features while bottom image shows normalized value. We can see a significant difference on dislikes, likes and vies. I identify these three features are the most influential factors affect final review.</a:t>
            </a:r>
            <a:endParaRPr kumimoji="1" lang="zh-CN" altLang="en-US" sz="1500" dirty="0">
              <a:cs typeface="Courier New" panose="02070309020205020404" pitchFamily="49" charset="0"/>
            </a:endParaRPr>
          </a:p>
        </p:txBody>
      </p:sp>
      <p:sp>
        <p:nvSpPr>
          <p:cNvPr id="7" name="矩形 6">
            <a:extLst>
              <a:ext uri="{FF2B5EF4-FFF2-40B4-BE49-F238E27FC236}">
                <a16:creationId xmlns:a16="http://schemas.microsoft.com/office/drawing/2014/main" id="{59D0AF99-321C-0846-8E9A-AD68EE0600CB}"/>
              </a:ext>
            </a:extLst>
          </p:cNvPr>
          <p:cNvSpPr/>
          <p:nvPr/>
        </p:nvSpPr>
        <p:spPr>
          <a:xfrm>
            <a:off x="3648571" y="416350"/>
            <a:ext cx="4101444" cy="646331"/>
          </a:xfrm>
          <a:prstGeom prst="rect">
            <a:avLst/>
          </a:prstGeom>
        </p:spPr>
        <p:txBody>
          <a:bodyPr wrap="none">
            <a:spAutoFit/>
          </a:bodyPr>
          <a:lstStyle/>
          <a:p>
            <a:r>
              <a:rPr kumimoji="1" lang="en-US" altLang="zh-CN" b="1" dirty="0"/>
              <a:t>Hierarchical Clustering Influential Factors</a:t>
            </a:r>
          </a:p>
          <a:p>
            <a:endParaRPr lang="zh-CN" altLang="en-US" dirty="0"/>
          </a:p>
        </p:txBody>
      </p:sp>
    </p:spTree>
    <p:extLst>
      <p:ext uri="{BB962C8B-B14F-4D97-AF65-F5344CB8AC3E}">
        <p14:creationId xmlns:p14="http://schemas.microsoft.com/office/powerpoint/2010/main" val="251255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9" name="Picture 2">
            <a:extLst>
              <a:ext uri="{FF2B5EF4-FFF2-40B4-BE49-F238E27FC236}">
                <a16:creationId xmlns:a16="http://schemas.microsoft.com/office/drawing/2014/main" id="{E329ADF2-0541-4770-8D6F-7F7392064B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99105D5E-B64F-4E06-AAA3-9B2BC6055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83" name="Rectangle 82">
            <a:extLst>
              <a:ext uri="{FF2B5EF4-FFF2-40B4-BE49-F238E27FC236}">
                <a16:creationId xmlns:a16="http://schemas.microsoft.com/office/drawing/2014/main" id="{1CD3FF89-05DF-4D59-AD37-A9233A46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F3E11576-31A3-4FDE-814E-276A35D168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B78E87E0-4205-4D14-B0F3-B559D2696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8949" y="-2"/>
            <a:ext cx="6963051"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A878431C-BD84-4219-9CEA-A797C0A452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271481" y="3428999"/>
            <a:ext cx="6894576"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4FFBB25-AE03-428F-A65D-B331D7F9D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3349" y="0"/>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descr="图表&#10;&#10;描述已自动生成">
            <a:extLst>
              <a:ext uri="{FF2B5EF4-FFF2-40B4-BE49-F238E27FC236}">
                <a16:creationId xmlns:a16="http://schemas.microsoft.com/office/drawing/2014/main" id="{2CA3F9F6-B544-DC47-B777-90DCF04929A3}"/>
              </a:ext>
            </a:extLst>
          </p:cNvPr>
          <p:cNvPicPr>
            <a:picLocks noChangeAspect="1"/>
          </p:cNvPicPr>
          <p:nvPr/>
        </p:nvPicPr>
        <p:blipFill>
          <a:blip r:embed="rId4"/>
          <a:stretch>
            <a:fillRect/>
          </a:stretch>
        </p:blipFill>
        <p:spPr>
          <a:xfrm>
            <a:off x="5611106" y="999921"/>
            <a:ext cx="2729488" cy="1719576"/>
          </a:xfrm>
          <a:prstGeom prst="rect">
            <a:avLst/>
          </a:prstGeom>
        </p:spPr>
      </p:pic>
      <p:sp>
        <p:nvSpPr>
          <p:cNvPr id="93" name="Rectangle 92">
            <a:extLst>
              <a:ext uri="{FF2B5EF4-FFF2-40B4-BE49-F238E27FC236}">
                <a16:creationId xmlns:a16="http://schemas.microsoft.com/office/drawing/2014/main" id="{A8C9B38E-0334-4642-9C8D-B65D6C26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7038" y="0"/>
            <a:ext cx="81313" cy="6858000"/>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图片 16" descr="图表, 散点图&#10;&#10;描述已自动生成">
            <a:extLst>
              <a:ext uri="{FF2B5EF4-FFF2-40B4-BE49-F238E27FC236}">
                <a16:creationId xmlns:a16="http://schemas.microsoft.com/office/drawing/2014/main" id="{9D7797B4-98DC-634C-B5DC-392F8F9AC8CE}"/>
              </a:ext>
            </a:extLst>
          </p:cNvPr>
          <p:cNvPicPr>
            <a:picLocks noChangeAspect="1"/>
          </p:cNvPicPr>
          <p:nvPr/>
        </p:nvPicPr>
        <p:blipFill>
          <a:blip r:embed="rId5"/>
          <a:stretch>
            <a:fillRect/>
          </a:stretch>
        </p:blipFill>
        <p:spPr>
          <a:xfrm>
            <a:off x="9054795" y="1081167"/>
            <a:ext cx="2471564" cy="1557084"/>
          </a:xfrm>
          <a:prstGeom prst="rect">
            <a:avLst/>
          </a:prstGeom>
        </p:spPr>
      </p:pic>
      <p:pic>
        <p:nvPicPr>
          <p:cNvPr id="21" name="图片 20" descr="图表, 散点图&#10;&#10;描述已自动生成">
            <a:extLst>
              <a:ext uri="{FF2B5EF4-FFF2-40B4-BE49-F238E27FC236}">
                <a16:creationId xmlns:a16="http://schemas.microsoft.com/office/drawing/2014/main" id="{5727C9F9-DB83-9646-8B3F-7430F29C57E9}"/>
              </a:ext>
            </a:extLst>
          </p:cNvPr>
          <p:cNvPicPr>
            <a:picLocks noChangeAspect="1"/>
          </p:cNvPicPr>
          <p:nvPr/>
        </p:nvPicPr>
        <p:blipFill>
          <a:blip r:embed="rId6"/>
          <a:stretch>
            <a:fillRect/>
          </a:stretch>
        </p:blipFill>
        <p:spPr>
          <a:xfrm>
            <a:off x="9050337" y="4174026"/>
            <a:ext cx="2471564" cy="1557084"/>
          </a:xfrm>
          <a:prstGeom prst="rect">
            <a:avLst/>
          </a:prstGeom>
        </p:spPr>
      </p:pic>
      <p:pic>
        <p:nvPicPr>
          <p:cNvPr id="95" name="Picture 94">
            <a:extLst>
              <a:ext uri="{FF2B5EF4-FFF2-40B4-BE49-F238E27FC236}">
                <a16:creationId xmlns:a16="http://schemas.microsoft.com/office/drawing/2014/main" id="{27CD71E5-5C27-4740-85F7-AA84C886D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a:extLst>
              <a:ext uri="{FF2B5EF4-FFF2-40B4-BE49-F238E27FC236}">
                <a16:creationId xmlns:a16="http://schemas.microsoft.com/office/drawing/2014/main" id="{9F6ED3AC-80F8-3542-BD5A-D4B4766E5C70}"/>
              </a:ext>
            </a:extLst>
          </p:cNvPr>
          <p:cNvSpPr/>
          <p:nvPr/>
        </p:nvSpPr>
        <p:spPr>
          <a:xfrm>
            <a:off x="913774" y="2367092"/>
            <a:ext cx="3893978" cy="3424107"/>
          </a:xfrm>
          <a:prstGeom prst="rect">
            <a:avLst/>
          </a:prstGeom>
        </p:spPr>
        <p:txBody>
          <a:bodyPr vert="horz" lIns="91440" tIns="45720" rIns="91440" bIns="45720" rtlCol="0">
            <a:normAutofit/>
          </a:bodyPr>
          <a:lstStyle/>
          <a:p>
            <a:pPr marL="342900" lvl="1" defTabSz="914400">
              <a:lnSpc>
                <a:spcPct val="120000"/>
              </a:lnSpc>
              <a:spcBef>
                <a:spcPct val="0"/>
              </a:spcBef>
              <a:spcAft>
                <a:spcPts val="600"/>
              </a:spcAft>
              <a:buClr>
                <a:schemeClr val="tx1"/>
              </a:buClr>
            </a:pPr>
            <a:endParaRPr kumimoji="1" lang="en-US" altLang="zh-CN" sz="2200" b="1" cap="all" dirty="0"/>
          </a:p>
        </p:txBody>
      </p:sp>
      <p:sp>
        <p:nvSpPr>
          <p:cNvPr id="12" name="矩形 11">
            <a:extLst>
              <a:ext uri="{FF2B5EF4-FFF2-40B4-BE49-F238E27FC236}">
                <a16:creationId xmlns:a16="http://schemas.microsoft.com/office/drawing/2014/main" id="{37D9A69A-0B8C-CB43-BAB3-629066019AD4}"/>
              </a:ext>
            </a:extLst>
          </p:cNvPr>
          <p:cNvSpPr/>
          <p:nvPr/>
        </p:nvSpPr>
        <p:spPr>
          <a:xfrm>
            <a:off x="1261304" y="2551836"/>
            <a:ext cx="3485091" cy="1015663"/>
          </a:xfrm>
          <a:prstGeom prst="rect">
            <a:avLst/>
          </a:prstGeom>
        </p:spPr>
        <p:txBody>
          <a:bodyPr wrap="square">
            <a:spAutoFit/>
          </a:bodyPr>
          <a:lstStyle/>
          <a:p>
            <a:pPr>
              <a:spcAft>
                <a:spcPts val="600"/>
              </a:spcAft>
            </a:pPr>
            <a:r>
              <a:rPr kumimoji="1" lang="en-US" altLang="zh-CN" sz="1500" b="1" dirty="0">
                <a:latin typeface="+mj-lt"/>
                <a:cs typeface="Courier New" panose="02070309020205020404" pitchFamily="49" charset="0"/>
              </a:rPr>
              <a:t>The second approach I chose is K-Means clustering. Accuracy of K-Means Clustering increase a lot from Hierarchical clustering.</a:t>
            </a:r>
            <a:endParaRPr lang="zh-CN" altLang="en-US" sz="1500" b="1" dirty="0">
              <a:latin typeface="+mj-lt"/>
              <a:cs typeface="Courier New" panose="02070309020205020404" pitchFamily="49" charset="0"/>
            </a:endParaRPr>
          </a:p>
        </p:txBody>
      </p:sp>
      <p:pic>
        <p:nvPicPr>
          <p:cNvPr id="25" name="图片 24" descr="图形用户界面, 文本, 应用程序&#10;&#10;描述已自动生成">
            <a:extLst>
              <a:ext uri="{FF2B5EF4-FFF2-40B4-BE49-F238E27FC236}">
                <a16:creationId xmlns:a16="http://schemas.microsoft.com/office/drawing/2014/main" id="{DD408743-4B6F-9D4C-A848-13CFCF9E1A21}"/>
              </a:ext>
            </a:extLst>
          </p:cNvPr>
          <p:cNvPicPr>
            <a:picLocks noChangeAspect="1"/>
          </p:cNvPicPr>
          <p:nvPr/>
        </p:nvPicPr>
        <p:blipFill>
          <a:blip r:embed="rId7"/>
          <a:stretch>
            <a:fillRect/>
          </a:stretch>
        </p:blipFill>
        <p:spPr>
          <a:xfrm>
            <a:off x="5674100" y="4501718"/>
            <a:ext cx="2603500" cy="901700"/>
          </a:xfrm>
          <a:prstGeom prst="rect">
            <a:avLst/>
          </a:prstGeom>
        </p:spPr>
      </p:pic>
      <p:sp>
        <p:nvSpPr>
          <p:cNvPr id="57" name="矩形 56">
            <a:extLst>
              <a:ext uri="{FF2B5EF4-FFF2-40B4-BE49-F238E27FC236}">
                <a16:creationId xmlns:a16="http://schemas.microsoft.com/office/drawing/2014/main" id="{B95A0D1F-844D-9942-8DCD-1D7DF349D9A1}"/>
              </a:ext>
            </a:extLst>
          </p:cNvPr>
          <p:cNvSpPr/>
          <p:nvPr/>
        </p:nvSpPr>
        <p:spPr>
          <a:xfrm>
            <a:off x="913776" y="618517"/>
            <a:ext cx="3893976" cy="1596177"/>
          </a:xfrm>
          <a:prstGeom prst="rect">
            <a:avLst/>
          </a:prstGeom>
        </p:spPr>
        <p:txBody>
          <a:bodyPr vert="horz" lIns="91440" tIns="45720" rIns="91440" bIns="45720" rtlCol="0" anchor="b">
            <a:normAutofit/>
          </a:bodyPr>
          <a:lstStyle/>
          <a:p>
            <a:pPr marL="571500" lvl="1" algn="ctr" defTabSz="914400">
              <a:lnSpc>
                <a:spcPct val="90000"/>
              </a:lnSpc>
              <a:spcBef>
                <a:spcPct val="0"/>
              </a:spcBef>
              <a:spcAft>
                <a:spcPts val="600"/>
              </a:spcAft>
            </a:pPr>
            <a:r>
              <a:rPr kumimoji="1" lang="en-US" altLang="zh-CN" sz="2500" b="1" kern="1200" cap="all" baseline="0" dirty="0">
                <a:solidFill>
                  <a:schemeClr val="tx1"/>
                </a:solidFill>
                <a:effectLst/>
                <a:latin typeface="+mj-lt"/>
                <a:ea typeface="+mj-ea"/>
                <a:cs typeface="+mj-cs"/>
              </a:rPr>
              <a:t>K-Means Clustering</a:t>
            </a:r>
          </a:p>
        </p:txBody>
      </p:sp>
    </p:spTree>
    <p:extLst>
      <p:ext uri="{BB962C8B-B14F-4D97-AF65-F5344CB8AC3E}">
        <p14:creationId xmlns:p14="http://schemas.microsoft.com/office/powerpoint/2010/main" val="303156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E329ADF2-0541-4770-8D6F-7F7392064B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9105D5E-B64F-4E06-AAA3-9B2BC6055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 name="Rectangle 19">
            <a:extLst>
              <a:ext uri="{FF2B5EF4-FFF2-40B4-BE49-F238E27FC236}">
                <a16:creationId xmlns:a16="http://schemas.microsoft.com/office/drawing/2014/main" id="{1CD3FF89-05DF-4D59-AD37-A9233A46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F3E11576-31A3-4FDE-814E-276A35D168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B78E87E0-4205-4D14-B0F3-B559D2696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8949" y="-2"/>
            <a:ext cx="6963051"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878431C-BD84-4219-9CEA-A797C0A452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271481" y="3428999"/>
            <a:ext cx="6894576"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4FFBB25-AE03-428F-A65D-B331D7F9D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3349" y="0"/>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表, 散点图&#10;&#10;描述已自动生成">
            <a:extLst>
              <a:ext uri="{FF2B5EF4-FFF2-40B4-BE49-F238E27FC236}">
                <a16:creationId xmlns:a16="http://schemas.microsoft.com/office/drawing/2014/main" id="{3818ACBD-9300-2042-B388-490B74026D7F}"/>
              </a:ext>
            </a:extLst>
          </p:cNvPr>
          <p:cNvPicPr>
            <a:picLocks noChangeAspect="1"/>
          </p:cNvPicPr>
          <p:nvPr/>
        </p:nvPicPr>
        <p:blipFill>
          <a:blip r:embed="rId4"/>
          <a:stretch>
            <a:fillRect/>
          </a:stretch>
        </p:blipFill>
        <p:spPr>
          <a:xfrm>
            <a:off x="5611106" y="999921"/>
            <a:ext cx="2729488" cy="1719576"/>
          </a:xfrm>
          <a:prstGeom prst="rect">
            <a:avLst/>
          </a:prstGeom>
        </p:spPr>
      </p:pic>
      <p:pic>
        <p:nvPicPr>
          <p:cNvPr id="4" name="图片 3" descr="文本&#10;&#10;低可信度描述已自动生成">
            <a:extLst>
              <a:ext uri="{FF2B5EF4-FFF2-40B4-BE49-F238E27FC236}">
                <a16:creationId xmlns:a16="http://schemas.microsoft.com/office/drawing/2014/main" id="{32CB31D1-F630-AC4D-BABD-7FA335F15878}"/>
              </a:ext>
            </a:extLst>
          </p:cNvPr>
          <p:cNvPicPr>
            <a:picLocks noChangeAspect="1"/>
          </p:cNvPicPr>
          <p:nvPr/>
        </p:nvPicPr>
        <p:blipFill>
          <a:blip r:embed="rId5"/>
          <a:stretch>
            <a:fillRect/>
          </a:stretch>
        </p:blipFill>
        <p:spPr>
          <a:xfrm>
            <a:off x="5606648" y="4498050"/>
            <a:ext cx="2733946" cy="909036"/>
          </a:xfrm>
          <a:prstGeom prst="rect">
            <a:avLst/>
          </a:prstGeom>
        </p:spPr>
      </p:pic>
      <p:sp>
        <p:nvSpPr>
          <p:cNvPr id="30" name="Rectangle 29">
            <a:extLst>
              <a:ext uri="{FF2B5EF4-FFF2-40B4-BE49-F238E27FC236}">
                <a16:creationId xmlns:a16="http://schemas.microsoft.com/office/drawing/2014/main" id="{A8C9B38E-0334-4642-9C8D-B65D6C26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7038" y="0"/>
            <a:ext cx="81313" cy="6858000"/>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descr="图表, 散点图&#10;&#10;描述已自动生成">
            <a:extLst>
              <a:ext uri="{FF2B5EF4-FFF2-40B4-BE49-F238E27FC236}">
                <a16:creationId xmlns:a16="http://schemas.microsoft.com/office/drawing/2014/main" id="{79FA0C96-6E91-AD4A-BE5C-65467EC01818}"/>
              </a:ext>
            </a:extLst>
          </p:cNvPr>
          <p:cNvPicPr>
            <a:picLocks noChangeAspect="1"/>
          </p:cNvPicPr>
          <p:nvPr/>
        </p:nvPicPr>
        <p:blipFill>
          <a:blip r:embed="rId6"/>
          <a:stretch>
            <a:fillRect/>
          </a:stretch>
        </p:blipFill>
        <p:spPr>
          <a:xfrm>
            <a:off x="9054795" y="1081167"/>
            <a:ext cx="2471564" cy="1557084"/>
          </a:xfrm>
          <a:prstGeom prst="rect">
            <a:avLst/>
          </a:prstGeom>
        </p:spPr>
      </p:pic>
      <p:pic>
        <p:nvPicPr>
          <p:cNvPr id="9" name="图片 8" descr="图表, 散点图&#10;&#10;描述已自动生成">
            <a:extLst>
              <a:ext uri="{FF2B5EF4-FFF2-40B4-BE49-F238E27FC236}">
                <a16:creationId xmlns:a16="http://schemas.microsoft.com/office/drawing/2014/main" id="{7539EA65-90DB-C54A-B946-371CCF1D8CE4}"/>
              </a:ext>
            </a:extLst>
          </p:cNvPr>
          <p:cNvPicPr>
            <a:picLocks noChangeAspect="1"/>
          </p:cNvPicPr>
          <p:nvPr/>
        </p:nvPicPr>
        <p:blipFill>
          <a:blip r:embed="rId7"/>
          <a:stretch>
            <a:fillRect/>
          </a:stretch>
        </p:blipFill>
        <p:spPr>
          <a:xfrm>
            <a:off x="9050337" y="4174026"/>
            <a:ext cx="2471564" cy="1557084"/>
          </a:xfrm>
          <a:prstGeom prst="rect">
            <a:avLst/>
          </a:prstGeom>
        </p:spPr>
      </p:pic>
      <p:pic>
        <p:nvPicPr>
          <p:cNvPr id="32" name="Picture 31">
            <a:extLst>
              <a:ext uri="{FF2B5EF4-FFF2-40B4-BE49-F238E27FC236}">
                <a16:creationId xmlns:a16="http://schemas.microsoft.com/office/drawing/2014/main" id="{27CD71E5-5C27-4740-85F7-AA84C886D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a:extLst>
              <a:ext uri="{FF2B5EF4-FFF2-40B4-BE49-F238E27FC236}">
                <a16:creationId xmlns:a16="http://schemas.microsoft.com/office/drawing/2014/main" id="{9F6ED3AC-80F8-3542-BD5A-D4B4766E5C70}"/>
              </a:ext>
            </a:extLst>
          </p:cNvPr>
          <p:cNvSpPr/>
          <p:nvPr/>
        </p:nvSpPr>
        <p:spPr>
          <a:xfrm>
            <a:off x="913776" y="618517"/>
            <a:ext cx="3893976" cy="1596177"/>
          </a:xfrm>
          <a:prstGeom prst="rect">
            <a:avLst/>
          </a:prstGeom>
        </p:spPr>
        <p:txBody>
          <a:bodyPr vert="horz" lIns="91440" tIns="45720" rIns="91440" bIns="45720" rtlCol="0" anchor="b">
            <a:normAutofit/>
          </a:bodyPr>
          <a:lstStyle/>
          <a:p>
            <a:pPr marL="571500" lvl="1" algn="ctr" defTabSz="914400">
              <a:lnSpc>
                <a:spcPct val="90000"/>
              </a:lnSpc>
              <a:spcBef>
                <a:spcPct val="0"/>
              </a:spcBef>
              <a:spcAft>
                <a:spcPts val="600"/>
              </a:spcAft>
            </a:pPr>
            <a:r>
              <a:rPr kumimoji="1" lang="en-US" altLang="zh-CN" sz="2500" b="1" kern="1200" cap="all" baseline="0" dirty="0">
                <a:solidFill>
                  <a:schemeClr val="tx1"/>
                </a:solidFill>
                <a:effectLst/>
                <a:latin typeface="+mj-lt"/>
                <a:ea typeface="+mj-ea"/>
                <a:cs typeface="+mj-cs"/>
              </a:rPr>
              <a:t>K-Medoids Clustering</a:t>
            </a:r>
          </a:p>
        </p:txBody>
      </p:sp>
      <p:sp>
        <p:nvSpPr>
          <p:cNvPr id="12" name="矩形 11">
            <a:extLst>
              <a:ext uri="{FF2B5EF4-FFF2-40B4-BE49-F238E27FC236}">
                <a16:creationId xmlns:a16="http://schemas.microsoft.com/office/drawing/2014/main" id="{37D9A69A-0B8C-CB43-BAB3-629066019AD4}"/>
              </a:ext>
            </a:extLst>
          </p:cNvPr>
          <p:cNvSpPr/>
          <p:nvPr/>
        </p:nvSpPr>
        <p:spPr>
          <a:xfrm>
            <a:off x="1210477" y="2551836"/>
            <a:ext cx="3485091" cy="1015663"/>
          </a:xfrm>
          <a:prstGeom prst="rect">
            <a:avLst/>
          </a:prstGeom>
        </p:spPr>
        <p:txBody>
          <a:bodyPr wrap="square">
            <a:spAutoFit/>
          </a:bodyPr>
          <a:lstStyle/>
          <a:p>
            <a:r>
              <a:rPr kumimoji="1" lang="en-US" altLang="zh-CN" sz="1500" b="1" dirty="0">
                <a:latin typeface="+mj-lt"/>
                <a:cs typeface="Courier New" panose="02070309020205020404" pitchFamily="49" charset="0"/>
              </a:rPr>
              <a:t>The second approach I chose is K-Medoids clustering. Accuracy of K-Means Clustering performed the best among all unsupervised learning method.</a:t>
            </a:r>
            <a:endParaRPr lang="zh-CN" altLang="en-US" sz="1500" b="1" dirty="0">
              <a:latin typeface="+mj-lt"/>
              <a:cs typeface="Courier New" panose="02070309020205020404" pitchFamily="49" charset="0"/>
            </a:endParaRPr>
          </a:p>
        </p:txBody>
      </p:sp>
    </p:spTree>
    <p:extLst>
      <p:ext uri="{BB962C8B-B14F-4D97-AF65-F5344CB8AC3E}">
        <p14:creationId xmlns:p14="http://schemas.microsoft.com/office/powerpoint/2010/main" val="190688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301BF6-9582-D045-9D42-EEAD7222777C}"/>
              </a:ext>
            </a:extLst>
          </p:cNvPr>
          <p:cNvSpPr/>
          <p:nvPr/>
        </p:nvSpPr>
        <p:spPr>
          <a:xfrm>
            <a:off x="1103586" y="1586750"/>
            <a:ext cx="6096000" cy="2862322"/>
          </a:xfrm>
          <a:prstGeom prst="rect">
            <a:avLst/>
          </a:prstGeom>
        </p:spPr>
        <p:txBody>
          <a:bodyPr>
            <a:spAutoFit/>
          </a:bodyPr>
          <a:lstStyle/>
          <a:p>
            <a:r>
              <a:rPr lang="zh-CN" altLang="en-US" dirty="0"/>
              <a:t>So far the unsupervised learning does not perform well here, so I tried supervised learning instead to do the clusteirng model.KNN clustering has higher accuracy in both training and test data than previous one. I split test and train data here to avoid overfitting issue.</a:t>
            </a:r>
            <a:r>
              <a:rPr lang="en-US" altLang="zh-CN" dirty="0"/>
              <a:t> </a:t>
            </a:r>
          </a:p>
          <a:p>
            <a:endParaRPr lang="en-US" altLang="zh-CN" dirty="0"/>
          </a:p>
          <a:p>
            <a:r>
              <a:rPr lang="en-US" altLang="zh-CN" dirty="0"/>
              <a:t>Supervised Learning performed much better than unsupervised learning and accuracy has increased a lot for both categories.</a:t>
            </a:r>
          </a:p>
          <a:p>
            <a:endParaRPr lang="en-US" altLang="zh-CN" dirty="0"/>
          </a:p>
          <a:p>
            <a:r>
              <a:rPr lang="en-US" altLang="zh-CN" dirty="0"/>
              <a:t>I will try other supervised learning method in the following steps.</a:t>
            </a:r>
            <a:endParaRPr lang="zh-CN" altLang="en-US" dirty="0"/>
          </a:p>
        </p:txBody>
      </p:sp>
      <p:sp>
        <p:nvSpPr>
          <p:cNvPr id="3" name="矩形 2">
            <a:extLst>
              <a:ext uri="{FF2B5EF4-FFF2-40B4-BE49-F238E27FC236}">
                <a16:creationId xmlns:a16="http://schemas.microsoft.com/office/drawing/2014/main" id="{F937CB43-7964-9D4C-AE66-5948B92A6137}"/>
              </a:ext>
            </a:extLst>
          </p:cNvPr>
          <p:cNvSpPr/>
          <p:nvPr/>
        </p:nvSpPr>
        <p:spPr>
          <a:xfrm>
            <a:off x="2751555" y="433020"/>
            <a:ext cx="5646210" cy="369332"/>
          </a:xfrm>
          <a:prstGeom prst="rect">
            <a:avLst/>
          </a:prstGeom>
        </p:spPr>
        <p:txBody>
          <a:bodyPr wrap="square">
            <a:spAutoFit/>
          </a:bodyPr>
          <a:lstStyle/>
          <a:p>
            <a:pPr marL="571500" lvl="1" algn="ctr"/>
            <a:r>
              <a:rPr kumimoji="1" lang="en-US" altLang="zh-CN" b="1" dirty="0"/>
              <a:t>Supervised Learning: KNN  Clustering</a:t>
            </a:r>
          </a:p>
        </p:txBody>
      </p:sp>
      <p:pic>
        <p:nvPicPr>
          <p:cNvPr id="5" name="图片 4" descr="图片包含 文本&#10;&#10;描述已自动生成">
            <a:extLst>
              <a:ext uri="{FF2B5EF4-FFF2-40B4-BE49-F238E27FC236}">
                <a16:creationId xmlns:a16="http://schemas.microsoft.com/office/drawing/2014/main" id="{BDF6DBBF-B81F-D449-9744-25FF0511607C}"/>
              </a:ext>
            </a:extLst>
          </p:cNvPr>
          <p:cNvPicPr>
            <a:picLocks noChangeAspect="1"/>
          </p:cNvPicPr>
          <p:nvPr/>
        </p:nvPicPr>
        <p:blipFill>
          <a:blip r:embed="rId2"/>
          <a:stretch>
            <a:fillRect/>
          </a:stretch>
        </p:blipFill>
        <p:spPr>
          <a:xfrm>
            <a:off x="7483366" y="1872388"/>
            <a:ext cx="4419600" cy="1041400"/>
          </a:xfrm>
          <a:prstGeom prst="rect">
            <a:avLst/>
          </a:prstGeom>
        </p:spPr>
      </p:pic>
    </p:spTree>
    <p:extLst>
      <p:ext uri="{BB962C8B-B14F-4D97-AF65-F5344CB8AC3E}">
        <p14:creationId xmlns:p14="http://schemas.microsoft.com/office/powerpoint/2010/main" val="443334463"/>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{B2327F8C-3E33-6447-8458-2E4197BA184D}tf10001073</Template>
  <TotalTime>406</TotalTime>
  <Words>744</Words>
  <Application>Microsoft Macintosh PowerPoint</Application>
  <PresentationFormat>宽屏</PresentationFormat>
  <Paragraphs>41</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Arial</vt:lpstr>
      <vt:lpstr>Tw Cen MT</vt:lpstr>
      <vt:lpstr>水滴</vt:lpstr>
      <vt:lpstr>Clustering Analysis  Movie Dataset</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Analysis  Movie Dataset</dc:title>
  <dc:creator>Shimin Yu</dc:creator>
  <cp:lastModifiedBy>Shimin Yu</cp:lastModifiedBy>
  <cp:revision>14</cp:revision>
  <dcterms:created xsi:type="dcterms:W3CDTF">2021-02-09T08:34:07Z</dcterms:created>
  <dcterms:modified xsi:type="dcterms:W3CDTF">2021-02-15T08:30:18Z</dcterms:modified>
</cp:coreProperties>
</file>