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Raleway"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399a5d243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399a5d243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399a5d24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399a5d2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399a5d243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399a5d243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399a5d243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399a5d24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399a5d24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399a5d24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399a5d243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399a5d243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399a5d243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399a5d243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399a5d243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399a5d243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399a5d243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399a5d24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Beer Analysis</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Shimin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p:nvPr/>
        </p:nvSpPr>
        <p:spPr>
          <a:xfrm>
            <a:off x="795925" y="701775"/>
            <a:ext cx="335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Regression Model on Material.csv</a:t>
            </a:r>
            <a:endParaRPr>
              <a:latin typeface="Lato"/>
              <a:ea typeface="Lato"/>
              <a:cs typeface="Lato"/>
              <a:sym typeface="Lato"/>
            </a:endParaRPr>
          </a:p>
        </p:txBody>
      </p:sp>
      <p:sp>
        <p:nvSpPr>
          <p:cNvPr id="148" name="Google Shape;148;p22"/>
          <p:cNvSpPr txBox="1"/>
          <p:nvPr/>
        </p:nvSpPr>
        <p:spPr>
          <a:xfrm>
            <a:off x="915725" y="1677425"/>
            <a:ext cx="2986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Same as the above slide, I applied linear regression model to check coefficients and significance level of different factors here. The findings from models compatible what we conclude from previous data.</a:t>
            </a:r>
            <a:endParaRPr>
              <a:latin typeface="Lato"/>
              <a:ea typeface="Lato"/>
              <a:cs typeface="Lato"/>
              <a:sym typeface="Lato"/>
            </a:endParaRPr>
          </a:p>
        </p:txBody>
      </p:sp>
      <p:pic>
        <p:nvPicPr>
          <p:cNvPr id="149" name="Google Shape;149;p22"/>
          <p:cNvPicPr preferRelativeResize="0"/>
          <p:nvPr/>
        </p:nvPicPr>
        <p:blipFill>
          <a:blip r:embed="rId3">
            <a:alphaModFix/>
          </a:blip>
          <a:stretch>
            <a:fillRect/>
          </a:stretch>
        </p:blipFill>
        <p:spPr>
          <a:xfrm>
            <a:off x="4286100" y="701775"/>
            <a:ext cx="4688375" cy="42759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79400" y="509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 Overview</a:t>
            </a:r>
            <a:endParaRPr/>
          </a:p>
        </p:txBody>
      </p:sp>
      <p:sp>
        <p:nvSpPr>
          <p:cNvPr id="93" name="Google Shape;93;p14"/>
          <p:cNvSpPr txBox="1">
            <a:spLocks noGrp="1"/>
          </p:cNvSpPr>
          <p:nvPr>
            <p:ph type="body" idx="1"/>
          </p:nvPr>
        </p:nvSpPr>
        <p:spPr>
          <a:xfrm>
            <a:off x="729450" y="1251450"/>
            <a:ext cx="7688700" cy="3687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Background:</a:t>
            </a:r>
            <a:endParaRPr/>
          </a:p>
          <a:p>
            <a:pPr marL="0" lvl="0" indent="0" algn="l" rtl="0">
              <a:spcBef>
                <a:spcPts val="1200"/>
              </a:spcBef>
              <a:spcAft>
                <a:spcPts val="0"/>
              </a:spcAft>
              <a:buNone/>
            </a:pPr>
            <a:r>
              <a:rPr lang="en" sz="1350">
                <a:solidFill>
                  <a:srgbClr val="383838"/>
                </a:solidFill>
                <a:highlight>
                  <a:srgbClr val="FFFFFF"/>
                </a:highlight>
                <a:latin typeface="Arial"/>
                <a:ea typeface="Arial"/>
                <a:cs typeface="Arial"/>
                <a:sym typeface="Arial"/>
              </a:rPr>
              <a:t>The Tax Cuts and Jobs Acts, passed by Congress in December 2017, provided a temporary reduction in federal excise taxes for all brewers and beer importers. </a:t>
            </a:r>
            <a:endParaRPr sz="1350">
              <a:solidFill>
                <a:srgbClr val="383838"/>
              </a:solidFill>
              <a:highlight>
                <a:srgbClr val="FFFFFF"/>
              </a:highlight>
              <a:latin typeface="Arial"/>
              <a:ea typeface="Arial"/>
              <a:cs typeface="Arial"/>
              <a:sym typeface="Arial"/>
            </a:endParaRPr>
          </a:p>
          <a:p>
            <a:pPr marL="0" lvl="0" indent="0" algn="l" rtl="0">
              <a:spcBef>
                <a:spcPts val="1200"/>
              </a:spcBef>
              <a:spcAft>
                <a:spcPts val="0"/>
              </a:spcAft>
              <a:buNone/>
            </a:pPr>
            <a:r>
              <a:rPr lang="en"/>
              <a:t>Impacts:</a:t>
            </a:r>
            <a:endParaRPr/>
          </a:p>
          <a:p>
            <a:pPr marL="0" lvl="0" indent="0" algn="l" rtl="0">
              <a:spcBef>
                <a:spcPts val="1200"/>
              </a:spcBef>
              <a:spcAft>
                <a:spcPts val="0"/>
              </a:spcAft>
              <a:buNone/>
            </a:pPr>
            <a:r>
              <a:rPr lang="en" sz="1350">
                <a:solidFill>
                  <a:srgbClr val="383838"/>
                </a:solidFill>
                <a:highlight>
                  <a:srgbClr val="FFFFFF"/>
                </a:highlight>
                <a:latin typeface="Arial"/>
                <a:ea typeface="Arial"/>
                <a:cs typeface="Arial"/>
                <a:sym typeface="Arial"/>
              </a:rPr>
              <a:t>99% of U.S. breweries’ excise tax payments were reduced by 50%. </a:t>
            </a:r>
            <a:endParaRPr sz="1350">
              <a:solidFill>
                <a:srgbClr val="383838"/>
              </a:solidFill>
              <a:highlight>
                <a:srgbClr val="FFFFFF"/>
              </a:highlight>
              <a:latin typeface="Arial"/>
              <a:ea typeface="Arial"/>
              <a:cs typeface="Arial"/>
              <a:sym typeface="Arial"/>
            </a:endParaRPr>
          </a:p>
          <a:p>
            <a:pPr marL="0" lvl="0" indent="0" algn="l" rtl="0">
              <a:spcBef>
                <a:spcPts val="1200"/>
              </a:spcBef>
              <a:spcAft>
                <a:spcPts val="0"/>
              </a:spcAft>
              <a:buNone/>
            </a:pPr>
            <a:r>
              <a:rPr lang="en" sz="1350">
                <a:solidFill>
                  <a:srgbClr val="383838"/>
                </a:solidFill>
                <a:highlight>
                  <a:srgbClr val="FFFFFF"/>
                </a:highlight>
                <a:latin typeface="Arial"/>
                <a:ea typeface="Arial"/>
                <a:cs typeface="Arial"/>
                <a:sym typeface="Arial"/>
              </a:rPr>
              <a:t>Large and regional beer suppliers, which jointly provide 58% of beer’s direct brewing jobs, saw their excise tax payments reduced by an average of 3%.</a:t>
            </a:r>
            <a:endParaRPr sz="1350">
              <a:solidFill>
                <a:srgbClr val="383838"/>
              </a:solidFill>
              <a:highlight>
                <a:srgbClr val="FFFFFF"/>
              </a:highlight>
              <a:latin typeface="Arial"/>
              <a:ea typeface="Arial"/>
              <a:cs typeface="Arial"/>
              <a:sym typeface="Arial"/>
            </a:endParaRPr>
          </a:p>
          <a:p>
            <a:pPr marL="0" lvl="0" indent="0" algn="l" rtl="0">
              <a:spcBef>
                <a:spcPts val="1200"/>
              </a:spcBef>
              <a:spcAft>
                <a:spcPts val="0"/>
              </a:spcAft>
              <a:buNone/>
            </a:pPr>
            <a:r>
              <a:rPr lang="en"/>
              <a:t>Regulation/Federal Tax :</a:t>
            </a:r>
            <a:endParaRPr/>
          </a:p>
          <a:p>
            <a:pPr marL="647700" lvl="0" indent="-314325" algn="l" rtl="0">
              <a:spcBef>
                <a:spcPts val="1200"/>
              </a:spcBef>
              <a:spcAft>
                <a:spcPts val="0"/>
              </a:spcAft>
              <a:buClr>
                <a:srgbClr val="383838"/>
              </a:buClr>
              <a:buSzPts val="1350"/>
              <a:buFont typeface="Arial"/>
              <a:buChar char="●"/>
            </a:pPr>
            <a:r>
              <a:rPr lang="en" sz="1350">
                <a:solidFill>
                  <a:srgbClr val="383838"/>
                </a:solidFill>
                <a:highlight>
                  <a:srgbClr val="FFFFFF"/>
                </a:highlight>
                <a:latin typeface="Arial"/>
                <a:ea typeface="Arial"/>
                <a:cs typeface="Arial"/>
                <a:sym typeface="Arial"/>
              </a:rPr>
              <a:t>$3.50 per barrel on the first 60,000 barrels for domestic brewers producing fewer than two million barrels annually;</a:t>
            </a:r>
            <a:endParaRPr sz="1350">
              <a:solidFill>
                <a:srgbClr val="383838"/>
              </a:solidFill>
              <a:highlight>
                <a:srgbClr val="FFFFFF"/>
              </a:highlight>
              <a:latin typeface="Arial"/>
              <a:ea typeface="Arial"/>
              <a:cs typeface="Arial"/>
              <a:sym typeface="Arial"/>
            </a:endParaRPr>
          </a:p>
          <a:p>
            <a:pPr marL="647700" lvl="0" indent="-314325" algn="l" rtl="0">
              <a:spcBef>
                <a:spcPts val="0"/>
              </a:spcBef>
              <a:spcAft>
                <a:spcPts val="0"/>
              </a:spcAft>
              <a:buClr>
                <a:srgbClr val="383838"/>
              </a:buClr>
              <a:buSzPts val="1350"/>
              <a:buFont typeface="Arial"/>
              <a:buChar char="●"/>
            </a:pPr>
            <a:r>
              <a:rPr lang="en" sz="1350">
                <a:solidFill>
                  <a:srgbClr val="383838"/>
                </a:solidFill>
                <a:highlight>
                  <a:srgbClr val="FFFFFF"/>
                </a:highlight>
                <a:latin typeface="Arial"/>
                <a:ea typeface="Arial"/>
                <a:cs typeface="Arial"/>
                <a:sym typeface="Arial"/>
              </a:rPr>
              <a:t>$16 per barrel on the first six million barrels for all other brewers and all beer importers; and</a:t>
            </a:r>
            <a:endParaRPr sz="1350">
              <a:solidFill>
                <a:srgbClr val="383838"/>
              </a:solidFill>
              <a:highlight>
                <a:srgbClr val="FFFFFF"/>
              </a:highlight>
              <a:latin typeface="Arial"/>
              <a:ea typeface="Arial"/>
              <a:cs typeface="Arial"/>
              <a:sym typeface="Arial"/>
            </a:endParaRPr>
          </a:p>
          <a:p>
            <a:pPr marL="647700" lvl="0" indent="-314325" algn="l" rtl="0">
              <a:spcBef>
                <a:spcPts val="0"/>
              </a:spcBef>
              <a:spcAft>
                <a:spcPts val="0"/>
              </a:spcAft>
              <a:buClr>
                <a:srgbClr val="383838"/>
              </a:buClr>
              <a:buSzPts val="1350"/>
              <a:buFont typeface="Arial"/>
              <a:buChar char="●"/>
            </a:pPr>
            <a:r>
              <a:rPr lang="en" sz="1350">
                <a:solidFill>
                  <a:srgbClr val="383838"/>
                </a:solidFill>
                <a:highlight>
                  <a:srgbClr val="FFFFFF"/>
                </a:highlight>
                <a:latin typeface="Arial"/>
                <a:ea typeface="Arial"/>
                <a:cs typeface="Arial"/>
                <a:sym typeface="Arial"/>
              </a:rPr>
              <a:t>$18 per barrel rate for barrelage over six million.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p:cNvPicPr preferRelativeResize="0"/>
          <p:nvPr/>
        </p:nvPicPr>
        <p:blipFill>
          <a:blip r:embed="rId3">
            <a:alphaModFix/>
          </a:blip>
          <a:stretch>
            <a:fillRect/>
          </a:stretch>
        </p:blipFill>
        <p:spPr>
          <a:xfrm>
            <a:off x="0" y="451950"/>
            <a:ext cx="7381753" cy="4838702"/>
          </a:xfrm>
          <a:prstGeom prst="rect">
            <a:avLst/>
          </a:prstGeom>
          <a:noFill/>
          <a:ln>
            <a:noFill/>
          </a:ln>
        </p:spPr>
      </p:pic>
      <p:sp>
        <p:nvSpPr>
          <p:cNvPr id="99" name="Google Shape;99;p15"/>
          <p:cNvSpPr txBox="1"/>
          <p:nvPr/>
        </p:nvSpPr>
        <p:spPr>
          <a:xfrm>
            <a:off x="7531250" y="710325"/>
            <a:ext cx="15234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From here, we can see for most brewer size, total barrels constantly increase despite for 6 M barrels. This could also be impacted by federal tax before.</a:t>
            </a:r>
            <a:endParaRPr sz="1200">
              <a:latin typeface="Lato"/>
              <a:ea typeface="Lato"/>
              <a:cs typeface="Lato"/>
              <a:sym typeface="Lato"/>
            </a:endParaRPr>
          </a:p>
        </p:txBody>
      </p:sp>
      <p:sp>
        <p:nvSpPr>
          <p:cNvPr id="100" name="Google Shape;100;p15"/>
          <p:cNvSpPr/>
          <p:nvPr/>
        </p:nvSpPr>
        <p:spPr>
          <a:xfrm>
            <a:off x="2541800" y="325225"/>
            <a:ext cx="2190900" cy="1728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679400" y="509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Tax and Total Barrels</a:t>
            </a:r>
            <a:endParaRPr/>
          </a:p>
        </p:txBody>
      </p:sp>
      <p:pic>
        <p:nvPicPr>
          <p:cNvPr id="106" name="Google Shape;106;p16"/>
          <p:cNvPicPr preferRelativeResize="0"/>
          <p:nvPr/>
        </p:nvPicPr>
        <p:blipFill>
          <a:blip r:embed="rId3">
            <a:alphaModFix/>
          </a:blip>
          <a:stretch>
            <a:fillRect/>
          </a:stretch>
        </p:blipFill>
        <p:spPr>
          <a:xfrm>
            <a:off x="717250" y="1102800"/>
            <a:ext cx="4245313" cy="3794151"/>
          </a:xfrm>
          <a:prstGeom prst="rect">
            <a:avLst/>
          </a:prstGeom>
          <a:noFill/>
          <a:ln>
            <a:noFill/>
          </a:ln>
        </p:spPr>
      </p:pic>
      <p:sp>
        <p:nvSpPr>
          <p:cNvPr id="107" name="Google Shape;107;p16"/>
          <p:cNvSpPr txBox="1"/>
          <p:nvPr/>
        </p:nvSpPr>
        <p:spPr>
          <a:xfrm>
            <a:off x="5169175" y="1129675"/>
            <a:ext cx="3663000" cy="283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According to the Beer Institute, </a:t>
            </a:r>
            <a:r>
              <a:rPr lang="en" sz="1200">
                <a:highlight>
                  <a:srgbClr val="FEFEFE"/>
                </a:highlight>
                <a:latin typeface="Lato"/>
                <a:ea typeface="Lato"/>
                <a:cs typeface="Lato"/>
                <a:sym typeface="Lato"/>
              </a:rPr>
              <a:t>“Taxes are the single most expensive ingredient in beer, costing more than the labor and raw materials combined.” Research has shown that approximately 40%of the retail price of beer is dedicated toward covering all the applicable taxes.</a:t>
            </a:r>
            <a:endParaRPr sz="1200">
              <a:highlight>
                <a:srgbClr val="FEFEFE"/>
              </a:highlight>
              <a:latin typeface="Lato"/>
              <a:ea typeface="Lato"/>
              <a:cs typeface="Lato"/>
              <a:sym typeface="Lato"/>
            </a:endParaRPr>
          </a:p>
          <a:p>
            <a:pPr marL="0" lvl="0" indent="0" algn="l" rtl="0">
              <a:spcBef>
                <a:spcPts val="0"/>
              </a:spcBef>
              <a:spcAft>
                <a:spcPts val="0"/>
              </a:spcAft>
              <a:buNone/>
            </a:pPr>
            <a:endParaRPr sz="1200">
              <a:highlight>
                <a:srgbClr val="FEFEFE"/>
              </a:highlight>
              <a:latin typeface="Lato"/>
              <a:ea typeface="Lato"/>
              <a:cs typeface="Lato"/>
              <a:sym typeface="Lato"/>
            </a:endParaRPr>
          </a:p>
          <a:p>
            <a:pPr marL="0" lvl="0" indent="0" algn="l" rtl="0">
              <a:lnSpc>
                <a:spcPct val="145000"/>
              </a:lnSpc>
              <a:spcBef>
                <a:spcPts val="0"/>
              </a:spcBef>
              <a:spcAft>
                <a:spcPts val="0"/>
              </a:spcAft>
              <a:buNone/>
            </a:pPr>
            <a:r>
              <a:rPr lang="en" sz="900">
                <a:highlight>
                  <a:srgbClr val="FFFFFF"/>
                </a:highlight>
                <a:latin typeface="Courier New"/>
                <a:ea typeface="Courier New"/>
                <a:cs typeface="Courier New"/>
                <a:sym typeface="Courier New"/>
              </a:rPr>
              <a:t>"CA"    "CO"    "FL"    "GA"    "MO"    "NC"    "NJ"    "NY"    "OH"    "PA"    "TX"    "VA"    "WI"</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200">
              <a:highlight>
                <a:srgbClr val="FEFEFE"/>
              </a:highlight>
              <a:latin typeface="Lato"/>
              <a:ea typeface="Lato"/>
              <a:cs typeface="Lato"/>
              <a:sym typeface="Lato"/>
            </a:endParaRPr>
          </a:p>
          <a:p>
            <a:pPr marL="0" lvl="0" indent="0" algn="l" rtl="0">
              <a:spcBef>
                <a:spcPts val="0"/>
              </a:spcBef>
              <a:spcAft>
                <a:spcPts val="0"/>
              </a:spcAft>
              <a:buNone/>
            </a:pPr>
            <a:r>
              <a:rPr lang="en" sz="1200">
                <a:highlight>
                  <a:srgbClr val="FEFEFE"/>
                </a:highlight>
                <a:latin typeface="Lato"/>
                <a:ea typeface="Lato"/>
                <a:cs typeface="Lato"/>
                <a:sym typeface="Lato"/>
              </a:rPr>
              <a:t>Here are states that has high total barrels among all states. We can see that all of these states has relatively low state tax on beer.</a:t>
            </a:r>
            <a:endParaRPr sz="1200">
              <a:highlight>
                <a:srgbClr val="FEFEFE"/>
              </a:highlight>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679400" y="509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Population and Total Barrels</a:t>
            </a:r>
            <a:endParaRPr/>
          </a:p>
        </p:txBody>
      </p:sp>
      <p:sp>
        <p:nvSpPr>
          <p:cNvPr id="113" name="Google Shape;113;p17"/>
          <p:cNvSpPr txBox="1"/>
          <p:nvPr/>
        </p:nvSpPr>
        <p:spPr>
          <a:xfrm>
            <a:off x="5211975" y="1626050"/>
            <a:ext cx="3663000" cy="198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Another factor that could further impact total barrels is population.</a:t>
            </a:r>
            <a:endParaRPr sz="1200">
              <a:highlight>
                <a:srgbClr val="FEFEFE"/>
              </a:highlight>
              <a:latin typeface="Lato"/>
              <a:ea typeface="Lato"/>
              <a:cs typeface="Lato"/>
              <a:sym typeface="Lato"/>
            </a:endParaRPr>
          </a:p>
          <a:p>
            <a:pPr marL="0" lvl="0" indent="0" algn="l" rtl="0">
              <a:spcBef>
                <a:spcPts val="0"/>
              </a:spcBef>
              <a:spcAft>
                <a:spcPts val="0"/>
              </a:spcAft>
              <a:buNone/>
            </a:pPr>
            <a:endParaRPr sz="1200">
              <a:highlight>
                <a:srgbClr val="FEFEFE"/>
              </a:highlight>
              <a:latin typeface="Lato"/>
              <a:ea typeface="Lato"/>
              <a:cs typeface="Lato"/>
              <a:sym typeface="Lato"/>
            </a:endParaRPr>
          </a:p>
          <a:p>
            <a:pPr marL="0" lvl="0" indent="0" algn="l" rtl="0">
              <a:lnSpc>
                <a:spcPct val="145000"/>
              </a:lnSpc>
              <a:spcBef>
                <a:spcPts val="0"/>
              </a:spcBef>
              <a:spcAft>
                <a:spcPts val="0"/>
              </a:spcAft>
              <a:buNone/>
            </a:pPr>
            <a:endParaRPr sz="1200">
              <a:highlight>
                <a:srgbClr val="FEFEFE"/>
              </a:highlight>
              <a:latin typeface="Lato"/>
              <a:ea typeface="Lato"/>
              <a:cs typeface="Lato"/>
              <a:sym typeface="Lato"/>
            </a:endParaRPr>
          </a:p>
          <a:p>
            <a:pPr marL="0" marR="88900" lvl="0" indent="0" algn="l" rtl="0">
              <a:lnSpc>
                <a:spcPct val="142857"/>
              </a:lnSpc>
              <a:spcBef>
                <a:spcPts val="0"/>
              </a:spcBef>
              <a:spcAft>
                <a:spcPts val="0"/>
              </a:spcAft>
              <a:buNone/>
            </a:pPr>
            <a:r>
              <a:rPr lang="en" sz="1000" i="1"/>
              <a:t>CA, CO, OH, TX are the four leading states deducted from datasets here that has highest total barrels, most of these states has higher population compared to other states.</a:t>
            </a:r>
            <a:endParaRPr sz="1000" i="1"/>
          </a:p>
          <a:p>
            <a:pPr marL="0" lvl="0" indent="0" algn="l" rtl="0">
              <a:spcBef>
                <a:spcPts val="800"/>
              </a:spcBef>
              <a:spcAft>
                <a:spcPts val="0"/>
              </a:spcAft>
              <a:buNone/>
            </a:pPr>
            <a:endParaRPr sz="1200">
              <a:highlight>
                <a:srgbClr val="FEFEFE"/>
              </a:highlight>
              <a:latin typeface="Lato"/>
              <a:ea typeface="Lato"/>
              <a:cs typeface="Lato"/>
              <a:sym typeface="Lato"/>
            </a:endParaRPr>
          </a:p>
        </p:txBody>
      </p:sp>
      <p:pic>
        <p:nvPicPr>
          <p:cNvPr id="114" name="Google Shape;114;p17"/>
          <p:cNvPicPr preferRelativeResize="0"/>
          <p:nvPr/>
        </p:nvPicPr>
        <p:blipFill>
          <a:blip r:embed="rId3">
            <a:alphaModFix/>
          </a:blip>
          <a:stretch>
            <a:fillRect/>
          </a:stretch>
        </p:blipFill>
        <p:spPr>
          <a:xfrm>
            <a:off x="304800" y="1402325"/>
            <a:ext cx="4864378" cy="28895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679400" y="509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Beer Materials</a:t>
            </a:r>
            <a:endParaRPr/>
          </a:p>
        </p:txBody>
      </p:sp>
      <p:sp>
        <p:nvSpPr>
          <p:cNvPr id="120" name="Google Shape;120;p18"/>
          <p:cNvSpPr txBox="1"/>
          <p:nvPr/>
        </p:nvSpPr>
        <p:spPr>
          <a:xfrm>
            <a:off x="5211975" y="1044550"/>
            <a:ext cx="3663000" cy="387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Malt materials dominant in the market overall. </a:t>
            </a:r>
            <a:endParaRPr sz="1200">
              <a:latin typeface="Lato"/>
              <a:ea typeface="Lato"/>
              <a:cs typeface="Lato"/>
              <a:sym typeface="Lato"/>
            </a:endParaRPr>
          </a:p>
          <a:p>
            <a:pPr marL="0" lvl="0" indent="0" algn="l" rtl="0">
              <a:spcBef>
                <a:spcPts val="0"/>
              </a:spcBef>
              <a:spcAft>
                <a:spcPts val="0"/>
              </a:spcAft>
              <a:buNone/>
            </a:pP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For other materials, </a:t>
            </a:r>
            <a:r>
              <a:rPr lang="en" sz="1200" i="1"/>
              <a:t>By further investigating in this area we find that only sugar, corn and rice has volume(ytd) over 5e+08, I would like to investigate in this section more to see if there is any difference in volume on different month/year. (6,7,8,9..) represents month</a:t>
            </a:r>
            <a:endParaRPr sz="1200" i="1"/>
          </a:p>
          <a:p>
            <a:pPr marL="0" lvl="0" indent="0" algn="l" rtl="0">
              <a:spcBef>
                <a:spcPts val="0"/>
              </a:spcBef>
              <a:spcAft>
                <a:spcPts val="0"/>
              </a:spcAft>
              <a:buNone/>
            </a:pPr>
            <a:endParaRPr sz="1200" i="1"/>
          </a:p>
          <a:p>
            <a:pPr marL="0" lvl="0" indent="0" algn="l" rtl="0">
              <a:spcBef>
                <a:spcPts val="0"/>
              </a:spcBef>
              <a:spcAft>
                <a:spcPts val="0"/>
              </a:spcAft>
              <a:buNone/>
            </a:pPr>
            <a:r>
              <a:rPr lang="en" sz="1200" i="1"/>
              <a:t>Generally, volume increases from Jun to Dec constantly. All entries that has ytd value that over boundaries are within Jun-Dec timeframe. For corn and rice, there is no big difference from October to December. For sugar, it dominates the market from August all the way to December. Now let's get back to Malt materials and check details of this dominant material in the market.</a:t>
            </a:r>
            <a:endParaRPr sz="1200" i="1"/>
          </a:p>
          <a:p>
            <a:pPr marL="0" marR="88900" lvl="0" indent="0" algn="l" rtl="0">
              <a:lnSpc>
                <a:spcPct val="142857"/>
              </a:lnSpc>
              <a:spcBef>
                <a:spcPts val="0"/>
              </a:spcBef>
              <a:spcAft>
                <a:spcPts val="0"/>
              </a:spcAft>
              <a:buNone/>
            </a:pPr>
            <a:endParaRPr sz="1200">
              <a:highlight>
                <a:srgbClr val="FEFEFE"/>
              </a:highlight>
              <a:latin typeface="Lato"/>
              <a:ea typeface="Lato"/>
              <a:cs typeface="Lato"/>
              <a:sym typeface="Lato"/>
            </a:endParaRPr>
          </a:p>
          <a:p>
            <a:pPr marL="0" lvl="0" indent="0" algn="l" rtl="0">
              <a:spcBef>
                <a:spcPts val="800"/>
              </a:spcBef>
              <a:spcAft>
                <a:spcPts val="0"/>
              </a:spcAft>
              <a:buNone/>
            </a:pPr>
            <a:endParaRPr sz="1200">
              <a:highlight>
                <a:srgbClr val="FEFEFE"/>
              </a:highlight>
              <a:latin typeface="Lato"/>
              <a:ea typeface="Lato"/>
              <a:cs typeface="Lato"/>
              <a:sym typeface="Lato"/>
            </a:endParaRPr>
          </a:p>
        </p:txBody>
      </p:sp>
      <p:pic>
        <p:nvPicPr>
          <p:cNvPr id="121" name="Google Shape;121;p18"/>
          <p:cNvPicPr preferRelativeResize="0"/>
          <p:nvPr/>
        </p:nvPicPr>
        <p:blipFill>
          <a:blip r:embed="rId3">
            <a:alphaModFix/>
          </a:blip>
          <a:stretch>
            <a:fillRect/>
          </a:stretch>
        </p:blipFill>
        <p:spPr>
          <a:xfrm>
            <a:off x="356375" y="1446325"/>
            <a:ext cx="4453274" cy="2751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679400" y="509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Malt Materials</a:t>
            </a:r>
            <a:endParaRPr/>
          </a:p>
        </p:txBody>
      </p:sp>
      <p:sp>
        <p:nvSpPr>
          <p:cNvPr id="127" name="Google Shape;127;p19"/>
          <p:cNvSpPr txBox="1"/>
          <p:nvPr/>
        </p:nvSpPr>
        <p:spPr>
          <a:xfrm>
            <a:off x="2993600" y="560550"/>
            <a:ext cx="5975400" cy="2165100"/>
          </a:xfrm>
          <a:prstGeom prst="rect">
            <a:avLst/>
          </a:prstGeom>
          <a:noFill/>
          <a:ln>
            <a:noFill/>
          </a:ln>
        </p:spPr>
        <p:txBody>
          <a:bodyPr spcFirstLastPara="1" wrap="square" lIns="91425" tIns="91425" rIns="91425" bIns="91425" anchor="t" anchorCtr="0">
            <a:spAutoFit/>
          </a:bodyPr>
          <a:lstStyle/>
          <a:p>
            <a:pPr marL="0" marR="88900" lvl="0" indent="0" algn="l" rtl="0">
              <a:lnSpc>
                <a:spcPct val="142857"/>
              </a:lnSpc>
              <a:spcBef>
                <a:spcPts val="0"/>
              </a:spcBef>
              <a:spcAft>
                <a:spcPts val="0"/>
              </a:spcAft>
              <a:buNone/>
            </a:pPr>
            <a:r>
              <a:rPr lang="en" sz="1100" i="1"/>
              <a:t>Back on current dominant materials on the market, Interestingly enough, we can see that there is an reverse than on malt materials brewer compared to all other categories. From year to year, there is slight decrease trend but that tend is not very obvious. There is potential that malt materials are replaced by other materials overtime but more evidence and research need to perform on that. However, on month trend pic,there is a increasing trend from January to June and decreases since then.It reaches lowest point during December, while at the same time all other categories are increasing from Jun.</a:t>
            </a:r>
            <a:endParaRPr sz="1100">
              <a:latin typeface="Lato"/>
              <a:ea typeface="Lato"/>
              <a:cs typeface="Lato"/>
              <a:sym typeface="Lato"/>
            </a:endParaRPr>
          </a:p>
          <a:p>
            <a:pPr marL="0" lvl="0" indent="0" algn="l" rtl="0">
              <a:spcBef>
                <a:spcPts val="800"/>
              </a:spcBef>
              <a:spcAft>
                <a:spcPts val="0"/>
              </a:spcAft>
              <a:buNone/>
            </a:pPr>
            <a:endParaRPr sz="1200">
              <a:highlight>
                <a:srgbClr val="FEFEFE"/>
              </a:highlight>
              <a:latin typeface="Lato"/>
              <a:ea typeface="Lato"/>
              <a:cs typeface="Lato"/>
              <a:sym typeface="Lato"/>
            </a:endParaRPr>
          </a:p>
        </p:txBody>
      </p:sp>
      <p:pic>
        <p:nvPicPr>
          <p:cNvPr id="128" name="Google Shape;128;p19"/>
          <p:cNvPicPr preferRelativeResize="0"/>
          <p:nvPr/>
        </p:nvPicPr>
        <p:blipFill>
          <a:blip r:embed="rId3">
            <a:alphaModFix/>
          </a:blip>
          <a:stretch>
            <a:fillRect/>
          </a:stretch>
        </p:blipFill>
        <p:spPr>
          <a:xfrm>
            <a:off x="443375" y="2431563"/>
            <a:ext cx="3767274" cy="2327624"/>
          </a:xfrm>
          <a:prstGeom prst="rect">
            <a:avLst/>
          </a:prstGeom>
          <a:noFill/>
          <a:ln>
            <a:noFill/>
          </a:ln>
        </p:spPr>
      </p:pic>
      <p:pic>
        <p:nvPicPr>
          <p:cNvPr id="129" name="Google Shape;129;p19"/>
          <p:cNvPicPr preferRelativeResize="0"/>
          <p:nvPr/>
        </p:nvPicPr>
        <p:blipFill>
          <a:blip r:embed="rId4">
            <a:alphaModFix/>
          </a:blip>
          <a:stretch>
            <a:fillRect/>
          </a:stretch>
        </p:blipFill>
        <p:spPr>
          <a:xfrm>
            <a:off x="4986475" y="2431555"/>
            <a:ext cx="3767274" cy="23276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729450" y="616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Underlying Insights</a:t>
            </a:r>
            <a:endParaRPr/>
          </a:p>
        </p:txBody>
      </p:sp>
      <p:sp>
        <p:nvSpPr>
          <p:cNvPr id="135" name="Google Shape;135;p20"/>
          <p:cNvSpPr txBox="1">
            <a:spLocks noGrp="1"/>
          </p:cNvSpPr>
          <p:nvPr>
            <p:ph type="body" idx="1"/>
          </p:nvPr>
        </p:nvSpPr>
        <p:spPr>
          <a:xfrm>
            <a:off x="729450" y="1406975"/>
            <a:ext cx="7688700" cy="316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Of course, Beer with malt materials is still dominant the market but we can see a niche market with other materials emerging over these years. There are several reasons why some brewers may choose to produce beer with rice, corn or sugar.</a:t>
            </a:r>
            <a:endParaRPr>
              <a:solidFill>
                <a:srgbClr val="000000"/>
              </a:solidFill>
            </a:endParaRPr>
          </a:p>
          <a:p>
            <a:pPr marL="0" lvl="0" indent="0" algn="l" rtl="0">
              <a:spcBef>
                <a:spcPts val="1200"/>
              </a:spcBef>
              <a:spcAft>
                <a:spcPts val="0"/>
              </a:spcAft>
              <a:buNone/>
            </a:pPr>
            <a:r>
              <a:rPr lang="en">
                <a:solidFill>
                  <a:srgbClr val="000000"/>
                </a:solidFill>
              </a:rPr>
              <a:t>They could make color lighter while they use rice or corn to make beer. Light-colored beer is very popular these days and brewers are willing to adjust based upon.</a:t>
            </a:r>
            <a:endParaRPr>
              <a:solidFill>
                <a:srgbClr val="000000"/>
              </a:solidFill>
            </a:endParaRPr>
          </a:p>
          <a:p>
            <a:pPr marL="0" lvl="0" indent="0" algn="l" rtl="0">
              <a:spcBef>
                <a:spcPts val="1200"/>
              </a:spcBef>
              <a:spcAft>
                <a:spcPts val="0"/>
              </a:spcAft>
              <a:buNone/>
            </a:pPr>
            <a:r>
              <a:rPr lang="en">
                <a:solidFill>
                  <a:srgbClr val="000000"/>
                </a:solidFill>
              </a:rPr>
              <a:t>Corn, rice and sugar are used as adjunct grains in fermentation process. </a:t>
            </a:r>
            <a:r>
              <a:rPr lang="en">
                <a:solidFill>
                  <a:srgbClr val="000000"/>
                </a:solidFill>
                <a:highlight>
                  <a:srgbClr val="FFFFFF"/>
                </a:highlight>
                <a:latin typeface="Arial"/>
                <a:ea typeface="Arial"/>
                <a:cs typeface="Arial"/>
                <a:sym typeface="Arial"/>
              </a:rPr>
              <a:t>The rise in craft brewers has led to more small-batch beers produced with adjunct grains and other ingredients.</a:t>
            </a:r>
            <a:endParaRPr>
              <a:solidFill>
                <a:srgbClr val="000000"/>
              </a:solidFill>
            </a:endParaRPr>
          </a:p>
          <a:p>
            <a:pPr marL="0" lvl="0" indent="0" algn="l" rtl="0">
              <a:spcBef>
                <a:spcPts val="1200"/>
              </a:spcBef>
              <a:spcAft>
                <a:spcPts val="1200"/>
              </a:spcAft>
              <a:buNone/>
            </a:pPr>
            <a:r>
              <a:rPr lang="en">
                <a:solidFill>
                  <a:srgbClr val="000000"/>
                </a:solidFill>
                <a:highlight>
                  <a:srgbClr val="FFFFFF"/>
                </a:highlight>
                <a:latin typeface="Arial"/>
                <a:ea typeface="Arial"/>
                <a:cs typeface="Arial"/>
                <a:sym typeface="Arial"/>
              </a:rPr>
              <a:t>Corn adds a slightly sweet smoothness to the beer and is often included in light lagers and cream-style ales</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1"/>
          <p:cNvPicPr preferRelativeResize="0"/>
          <p:nvPr/>
        </p:nvPicPr>
        <p:blipFill>
          <a:blip r:embed="rId3">
            <a:alphaModFix/>
          </a:blip>
          <a:stretch>
            <a:fillRect/>
          </a:stretch>
        </p:blipFill>
        <p:spPr>
          <a:xfrm>
            <a:off x="4612902" y="830675"/>
            <a:ext cx="4345674" cy="3869450"/>
          </a:xfrm>
          <a:prstGeom prst="rect">
            <a:avLst/>
          </a:prstGeom>
          <a:noFill/>
          <a:ln>
            <a:noFill/>
          </a:ln>
        </p:spPr>
      </p:pic>
      <p:sp>
        <p:nvSpPr>
          <p:cNvPr id="141" name="Google Shape;141;p21"/>
          <p:cNvSpPr txBox="1"/>
          <p:nvPr/>
        </p:nvSpPr>
        <p:spPr>
          <a:xfrm>
            <a:off x="795925" y="701775"/>
            <a:ext cx="335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Regression Model on Brewer.csv</a:t>
            </a:r>
            <a:endParaRPr>
              <a:latin typeface="Lato"/>
              <a:ea typeface="Lato"/>
              <a:cs typeface="Lato"/>
              <a:sym typeface="Lato"/>
            </a:endParaRPr>
          </a:p>
        </p:txBody>
      </p:sp>
      <p:sp>
        <p:nvSpPr>
          <p:cNvPr id="142" name="Google Shape;142;p21"/>
          <p:cNvSpPr txBox="1"/>
          <p:nvPr/>
        </p:nvSpPr>
        <p:spPr>
          <a:xfrm>
            <a:off x="915725" y="1677425"/>
            <a:ext cx="2986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I applied linear regression model to check coefficients and significance level of different factors here. It further proof my previous assumption of impacts of brewer size on total barrels.</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804</Words>
  <Application>Microsoft Macintosh PowerPoint</Application>
  <PresentationFormat>全屏显示(16:9)</PresentationFormat>
  <Paragraphs>41</Paragraphs>
  <Slides>10</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Lato</vt:lpstr>
      <vt:lpstr>Courier New</vt:lpstr>
      <vt:lpstr>Raleway</vt:lpstr>
      <vt:lpstr>Arial</vt:lpstr>
      <vt:lpstr>Streamline</vt:lpstr>
      <vt:lpstr>Beer Analysis</vt:lpstr>
      <vt:lpstr>Background Overview</vt:lpstr>
      <vt:lpstr>PowerPoint 演示文稿</vt:lpstr>
      <vt:lpstr>Tax and Total Barrels</vt:lpstr>
      <vt:lpstr>Population and Total Barrels</vt:lpstr>
      <vt:lpstr>Beer Materials</vt:lpstr>
      <vt:lpstr>Malt Materials</vt:lpstr>
      <vt:lpstr>Underlying Insights</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Analysis</dc:title>
  <cp:lastModifiedBy>Shimin Yu</cp:lastModifiedBy>
  <cp:revision>1</cp:revision>
  <dcterms:modified xsi:type="dcterms:W3CDTF">2021-03-08T06:23:23Z</dcterms:modified>
</cp:coreProperties>
</file>