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79" r:id="rId2"/>
    <p:sldId id="316" r:id="rId3"/>
    <p:sldId id="370" r:id="rId4"/>
    <p:sldId id="380" r:id="rId5"/>
    <p:sldId id="371" r:id="rId6"/>
    <p:sldId id="372" r:id="rId7"/>
    <p:sldId id="375" r:id="rId8"/>
    <p:sldId id="376" r:id="rId9"/>
    <p:sldId id="377" r:id="rId10"/>
    <p:sldId id="374" r:id="rId11"/>
    <p:sldId id="379" r:id="rId12"/>
    <p:sldId id="378" r:id="rId13"/>
    <p:sldId id="289" r:id="rId14"/>
    <p:sldId id="367" r:id="rId15"/>
  </p:sldIdLst>
  <p:sldSz cx="9144000" cy="5143500" type="screen16x9"/>
  <p:notesSz cx="6858000" cy="91440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kern="1200" baseline="0">
        <a:solidFill>
          <a:schemeClr val="tx1"/>
        </a:solidFill>
        <a:ea typeface="宋体" panose="02010600030101010101" pitchFamily="2" charset="-122"/>
        <a:cs typeface="+mn-cs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2">
          <p15:clr>
            <a:srgbClr val="A4A3A4"/>
          </p15:clr>
        </p15:guide>
        <p15:guide id="2" pos="2879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1" clrIdx="0">
    <p:extLst>
      <p:ext uri="{19B8F6BF-5375-455C-9EA6-DF929625EA0E}">
        <p15:presenceInfo xmlns:p15="http://schemas.microsoft.com/office/powerpoint/2012/main" userId="Administrato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FDFD"/>
    <a:srgbClr val="FAFAFA"/>
    <a:srgbClr val="F2F5FA"/>
    <a:srgbClr val="FF8607"/>
    <a:srgbClr val="0E4B66"/>
    <a:srgbClr val="052D6F"/>
    <a:srgbClr val="0532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710" autoAdjust="0"/>
    <p:restoredTop sz="95856" autoAdjust="0"/>
  </p:normalViewPr>
  <p:slideViewPr>
    <p:cSldViewPr showGuides="1">
      <p:cViewPr varScale="1">
        <p:scale>
          <a:sx n="119" d="100"/>
          <a:sy n="119" d="100"/>
        </p:scale>
        <p:origin x="174" y="108"/>
      </p:cViewPr>
      <p:guideLst>
        <p:guide orient="horz" pos="1612"/>
        <p:guide pos="287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099"/>
    </p:cViewPr>
  </p:sorterViewPr>
  <p:gridSpacing cx="72005" cy="72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/>
          <a:lstStyle/>
          <a:p>
            <a:pPr lvl="0" algn="l"/>
            <a:endParaRPr sz="120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2051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/>
          <a:lstStyle/>
          <a:p>
            <a:pPr lvl="0" algn="r"/>
            <a:fld id="{BB962C8B-B14F-4D97-AF65-F5344CB8AC3E}" type="datetime1">
              <a:rPr lang="zh-CN" altLang="en-US" dirty="0">
                <a:ea typeface="宋体" panose="02010600030101010101" pitchFamily="2" charset="-122"/>
              </a:rPr>
              <a:t>2022-5-19</a:t>
            </a:fld>
            <a:endParaRPr lang="zh-CN" altLang="en-US" sz="1200" dirty="0">
              <a:latin typeface="微软雅黑" panose="020B0503020204020204" pitchFamily="2" charset="-122"/>
              <a:ea typeface="宋体" panose="02010600030101010101" pitchFamily="2" charset="-122"/>
            </a:endParaRPr>
          </a:p>
        </p:txBody>
      </p:sp>
      <p:sp>
        <p:nvSpPr>
          <p:cNvPr id="2052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2053" name="备注占位符 4"/>
          <p:cNvSpPr>
            <a:spLocks noGrp="1" noRot="1"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054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anchor="b"/>
          <a:lstStyle/>
          <a:p>
            <a:pPr lvl="0" algn="l"/>
            <a:endParaRPr sz="120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2055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anchor="b"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  <a:t>‹#›</a:t>
            </a:fld>
            <a:endParaRPr lang="zh-CN" altLang="en-US" sz="1200" dirty="0">
              <a:latin typeface="微软雅黑" panose="020B0503020204020204" pitchFamily="2" charset="-122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lvl="0" defTabSz="0" fontAlgn="base">
      <a:defRPr sz="1200" kern="1200"/>
    </a:lvl1pPr>
    <a:lvl2pPr marL="0" lvl="1" indent="0" defTabSz="0" fontAlgn="base">
      <a:defRPr sz="1200" kern="1200"/>
    </a:lvl2pPr>
    <a:lvl3pPr marL="0" lvl="2" indent="0" defTabSz="0" fontAlgn="base">
      <a:defRPr sz="1200" kern="1200"/>
    </a:lvl3pPr>
    <a:lvl4pPr marL="0" lvl="3" indent="0" defTabSz="0" fontAlgn="base">
      <a:defRPr sz="1200" kern="1200"/>
    </a:lvl4pPr>
    <a:lvl5pPr marL="0" lvl="4" indent="0" defTabSz="0" fontAlgn="base">
      <a:defRPr sz="1200" kern="1200"/>
    </a:lvl5pPr>
    <a:lvl6pPr marL="2286000" lvl="5" indent="0" defTabSz="0" fontAlgn="base">
      <a:defRPr sz="1200" kern="1200"/>
    </a:lvl6pPr>
    <a:lvl7pPr marL="2743200" lvl="6" indent="0" defTabSz="0" fontAlgn="base">
      <a:defRPr sz="1200" kern="1200"/>
    </a:lvl7pPr>
    <a:lvl8pPr marL="3200400" lvl="7" indent="0" defTabSz="0" fontAlgn="base">
      <a:defRPr sz="1200" kern="1200"/>
    </a:lvl8pPr>
    <a:lvl9pPr marL="3657600" lvl="8" indent="0" defTabSz="0" fontAlgn="base">
      <a:defRPr sz="1200" kern="1200"/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9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  <a:t>2022-5-19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  <a:t>‹#›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45A8C17-550B-4582-85B6-AB896417012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" y="0"/>
            <a:ext cx="9139428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  <a:t>2022-5-19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  <a:t>‹#›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52930" cy="43878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  <a:t>2022-5-19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  <a:t>‹#›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  <a:t>2022-5-19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  <a:t>‹#›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097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  <a:t>2022-5-19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  <a:t>‹#›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2504" cy="33940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200150"/>
            <a:ext cx="4032504" cy="33940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  <a:t>2022-5-19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  <a:t>‹#›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333829"/>
            <a:ext cx="3655181" cy="617934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1999034"/>
            <a:ext cx="3655181" cy="26432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333829"/>
            <a:ext cx="3673182" cy="617934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1999034"/>
            <a:ext cx="3673182" cy="26432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  <a:t>2022-5-19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  <a:t>‹#›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  <a:t>2022-5-19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  <a:t>‹#›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  <a:t>2022-5-19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  <a:t>‹#›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5841FC99-1BF0-4F1C-8D46-E57485AC2DA1}"/>
              </a:ext>
            </a:extLst>
          </p:cNvPr>
          <p:cNvGrpSpPr/>
          <p:nvPr userDrawn="1"/>
        </p:nvGrpSpPr>
        <p:grpSpPr>
          <a:xfrm>
            <a:off x="7380195" y="3326134"/>
            <a:ext cx="1413629" cy="1688982"/>
            <a:chOff x="98216" y="110157"/>
            <a:chExt cx="477564" cy="570586"/>
          </a:xfrm>
        </p:grpSpPr>
        <p:sp>
          <p:nvSpPr>
            <p:cNvPr id="6" name="等腰三角形 28">
              <a:extLst>
                <a:ext uri="{FF2B5EF4-FFF2-40B4-BE49-F238E27FC236}">
                  <a16:creationId xmlns:a16="http://schemas.microsoft.com/office/drawing/2014/main" id="{7AE9249A-1A24-49C4-B193-22BCC7F7CC5F}"/>
                </a:ext>
              </a:extLst>
            </p:cNvPr>
            <p:cNvSpPr/>
            <p:nvPr/>
          </p:nvSpPr>
          <p:spPr>
            <a:xfrm rot="4585791">
              <a:off x="99017" y="302099"/>
              <a:ext cx="294126" cy="295728"/>
            </a:xfrm>
            <a:prstGeom prst="triangle">
              <a:avLst>
                <a:gd name="adj" fmla="val 32826"/>
              </a:avLst>
            </a:prstGeom>
            <a:solidFill>
              <a:schemeClr val="bg1">
                <a:lumMod val="95000"/>
              </a:schemeClr>
            </a:solidFill>
            <a:ln w="9525">
              <a:noFill/>
            </a:ln>
          </p:spPr>
          <p:txBody>
            <a:bodyPr vert="horz" wrap="square" anchor="ctr"/>
            <a:lstStyle/>
            <a:p>
              <a:pPr algn="ctr"/>
              <a:endParaRPr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  <p:sp>
          <p:nvSpPr>
            <p:cNvPr id="7" name="等腰三角形 28">
              <a:extLst>
                <a:ext uri="{FF2B5EF4-FFF2-40B4-BE49-F238E27FC236}">
                  <a16:creationId xmlns:a16="http://schemas.microsoft.com/office/drawing/2014/main" id="{98C0BEE9-E009-4EF6-B9F5-3AD625E8FF96}"/>
                </a:ext>
              </a:extLst>
            </p:cNvPr>
            <p:cNvSpPr/>
            <p:nvPr/>
          </p:nvSpPr>
          <p:spPr>
            <a:xfrm rot="18845677">
              <a:off x="348297" y="86654"/>
              <a:ext cx="203979" cy="250986"/>
            </a:xfrm>
            <a:prstGeom prst="triangle">
              <a:avLst>
                <a:gd name="adj" fmla="val 28367"/>
              </a:avLst>
            </a:prstGeom>
            <a:solidFill>
              <a:schemeClr val="bg1">
                <a:lumMod val="95000"/>
              </a:schemeClr>
            </a:solidFill>
            <a:ln w="9525">
              <a:noFill/>
            </a:ln>
          </p:spPr>
          <p:txBody>
            <a:bodyPr vert="horz" wrap="square" anchor="ctr"/>
            <a:lstStyle/>
            <a:p>
              <a:pPr algn="ctr"/>
              <a:endParaRPr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  <p:sp>
          <p:nvSpPr>
            <p:cNvPr id="8" name="等腰三角形 28">
              <a:extLst>
                <a:ext uri="{FF2B5EF4-FFF2-40B4-BE49-F238E27FC236}">
                  <a16:creationId xmlns:a16="http://schemas.microsoft.com/office/drawing/2014/main" id="{17A1DDF2-6B52-4157-9B5A-A533B6D82293}"/>
                </a:ext>
              </a:extLst>
            </p:cNvPr>
            <p:cNvSpPr/>
            <p:nvPr/>
          </p:nvSpPr>
          <p:spPr>
            <a:xfrm rot="6412138">
              <a:off x="327494" y="553175"/>
              <a:ext cx="108892" cy="146244"/>
            </a:xfrm>
            <a:prstGeom prst="triangle">
              <a:avLst>
                <a:gd name="adj" fmla="val 28367"/>
              </a:avLst>
            </a:prstGeom>
            <a:solidFill>
              <a:schemeClr val="bg1">
                <a:lumMod val="95000"/>
              </a:schemeClr>
            </a:solidFill>
            <a:ln w="9525">
              <a:noFill/>
            </a:ln>
          </p:spPr>
          <p:txBody>
            <a:bodyPr vert="horz" wrap="square" anchor="ctr"/>
            <a:lstStyle/>
            <a:p>
              <a:pPr algn="ctr"/>
              <a:endParaRPr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</p:grpSp>
      <p:sp>
        <p:nvSpPr>
          <p:cNvPr id="9" name="矩形 9">
            <a:extLst>
              <a:ext uri="{FF2B5EF4-FFF2-40B4-BE49-F238E27FC236}">
                <a16:creationId xmlns:a16="http://schemas.microsoft.com/office/drawing/2014/main" id="{ABB9034B-D4DF-4655-9C12-EFF7C7CA857B}"/>
              </a:ext>
            </a:extLst>
          </p:cNvPr>
          <p:cNvSpPr/>
          <p:nvPr userDrawn="1"/>
        </p:nvSpPr>
        <p:spPr>
          <a:xfrm>
            <a:off x="0" y="5112712"/>
            <a:ext cx="9144000" cy="36000"/>
          </a:xfrm>
          <a:prstGeom prst="rect">
            <a:avLst/>
          </a:prstGeom>
          <a:solidFill>
            <a:srgbClr val="05327D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548D07BD-345B-47AD-AFA3-B5C9D95EC3BC}"/>
              </a:ext>
            </a:extLst>
          </p:cNvPr>
          <p:cNvGrpSpPr/>
          <p:nvPr userDrawn="1"/>
        </p:nvGrpSpPr>
        <p:grpSpPr>
          <a:xfrm>
            <a:off x="98216" y="51575"/>
            <a:ext cx="477564" cy="531705"/>
            <a:chOff x="98216" y="135615"/>
            <a:chExt cx="477564" cy="531705"/>
          </a:xfrm>
        </p:grpSpPr>
        <p:sp>
          <p:nvSpPr>
            <p:cNvPr id="11" name="等腰三角形 28">
              <a:extLst>
                <a:ext uri="{FF2B5EF4-FFF2-40B4-BE49-F238E27FC236}">
                  <a16:creationId xmlns:a16="http://schemas.microsoft.com/office/drawing/2014/main" id="{89E0B4FD-D368-48AF-9DFA-10B34695D993}"/>
                </a:ext>
              </a:extLst>
            </p:cNvPr>
            <p:cNvSpPr/>
            <p:nvPr/>
          </p:nvSpPr>
          <p:spPr>
            <a:xfrm rot="4585791">
              <a:off x="99017" y="288676"/>
              <a:ext cx="294126" cy="295728"/>
            </a:xfrm>
            <a:prstGeom prst="triangle">
              <a:avLst>
                <a:gd name="adj" fmla="val 32826"/>
              </a:avLst>
            </a:prstGeom>
            <a:solidFill>
              <a:srgbClr val="052D6F">
                <a:alpha val="38039"/>
              </a:srgbClr>
            </a:solidFill>
            <a:ln w="9525">
              <a:noFill/>
            </a:ln>
          </p:spPr>
          <p:txBody>
            <a:bodyPr vert="horz" wrap="square" anchor="ctr"/>
            <a:lstStyle/>
            <a:p>
              <a:pPr algn="ctr"/>
              <a:endParaRPr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  <p:sp>
          <p:nvSpPr>
            <p:cNvPr id="12" name="等腰三角形 28">
              <a:extLst>
                <a:ext uri="{FF2B5EF4-FFF2-40B4-BE49-F238E27FC236}">
                  <a16:creationId xmlns:a16="http://schemas.microsoft.com/office/drawing/2014/main" id="{015A016A-25A0-4F03-AC7C-F37000A032B3}"/>
                </a:ext>
              </a:extLst>
            </p:cNvPr>
            <p:cNvSpPr/>
            <p:nvPr/>
          </p:nvSpPr>
          <p:spPr>
            <a:xfrm rot="18845677">
              <a:off x="348297" y="112112"/>
              <a:ext cx="203979" cy="250986"/>
            </a:xfrm>
            <a:prstGeom prst="triangle">
              <a:avLst>
                <a:gd name="adj" fmla="val 28367"/>
              </a:avLst>
            </a:prstGeom>
            <a:solidFill>
              <a:srgbClr val="05327D"/>
            </a:solidFill>
            <a:ln w="9525">
              <a:noFill/>
            </a:ln>
          </p:spPr>
          <p:txBody>
            <a:bodyPr vert="horz" wrap="square" anchor="ctr"/>
            <a:lstStyle/>
            <a:p>
              <a:pPr algn="ctr"/>
              <a:endParaRPr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  <p:sp>
          <p:nvSpPr>
            <p:cNvPr id="13" name="等腰三角形 28">
              <a:extLst>
                <a:ext uri="{FF2B5EF4-FFF2-40B4-BE49-F238E27FC236}">
                  <a16:creationId xmlns:a16="http://schemas.microsoft.com/office/drawing/2014/main" id="{A41A7BD2-C7CD-4B1C-94DC-75ACA05BBDB8}"/>
                </a:ext>
              </a:extLst>
            </p:cNvPr>
            <p:cNvSpPr/>
            <p:nvPr/>
          </p:nvSpPr>
          <p:spPr>
            <a:xfrm rot="6412138">
              <a:off x="327494" y="539752"/>
              <a:ext cx="108892" cy="146244"/>
            </a:xfrm>
            <a:prstGeom prst="triangle">
              <a:avLst>
                <a:gd name="adj" fmla="val 28367"/>
              </a:avLst>
            </a:prstGeom>
            <a:solidFill>
              <a:srgbClr val="0E4B66">
                <a:alpha val="76078"/>
              </a:srgbClr>
            </a:solidFill>
            <a:ln w="9525">
              <a:noFill/>
            </a:ln>
          </p:spPr>
          <p:txBody>
            <a:bodyPr vert="horz" wrap="square" anchor="ctr"/>
            <a:lstStyle/>
            <a:p>
              <a:pPr algn="ctr"/>
              <a:endParaRPr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</p:grp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402E44BF-90D8-4312-8EBB-94B7901A17B7}"/>
              </a:ext>
            </a:extLst>
          </p:cNvPr>
          <p:cNvCxnSpPr>
            <a:cxnSpLocks/>
          </p:cNvCxnSpPr>
          <p:nvPr userDrawn="1"/>
        </p:nvCxnSpPr>
        <p:spPr>
          <a:xfrm>
            <a:off x="683730" y="555610"/>
            <a:ext cx="309621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  <a:t>2022-5-19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  <a:t>‹#›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3124012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342901"/>
            <a:ext cx="4629150" cy="4052888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3124012" cy="2858691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  <a:t>2022-5-19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  <a:t>‹#›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 w="9525">
            <a:noFill/>
          </a:ln>
        </p:spPr>
        <p:txBody>
          <a:bodyPr vert="horz" anchor="ctr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>
            <a:noFill/>
          </a:ln>
        </p:spPr>
        <p:txBody>
          <a:bodyPr vert="horz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l">
              <a:defRPr sz="1200">
                <a:solidFill>
                  <a:srgbClr val="898989"/>
                </a:solidFill>
                <a:latin typeface="微软雅黑" panose="020B0503020204020204" pitchFamily="2" charset="-122"/>
                <a:ea typeface="微软雅黑" panose="020B0503020204020204" pitchFamily="2" charset="-122"/>
              </a:defRPr>
            </a:lvl1pPr>
          </a:lstStyle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  <a:t>2022-5-19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1029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ctr">
              <a:defRPr sz="1200">
                <a:solidFill>
                  <a:srgbClr val="898989"/>
                </a:solidFill>
                <a:latin typeface="微软雅黑" panose="020B0503020204020204" pitchFamily="2" charset="-122"/>
                <a:ea typeface="微软雅黑" panose="020B0503020204020204" pitchFamily="2" charset="-122"/>
              </a:defRPr>
            </a:lvl1pPr>
          </a:lstStyle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103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r">
              <a:defRPr sz="1200">
                <a:solidFill>
                  <a:srgbClr val="898989"/>
                </a:solidFill>
                <a:latin typeface="微软雅黑" panose="020B0503020204020204" pitchFamily="2" charset="-122"/>
                <a:ea typeface="微软雅黑" panose="020B0503020204020204" pitchFamily="2" charset="-122"/>
              </a:defRPr>
            </a:lvl1pPr>
          </a:lstStyle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  <a:t>‹#›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914400" lvl="0" indent="-914400" algn="ctr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charset="0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charset="0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charset="0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charset="0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charset="0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charset="0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charset="0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charset="0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charset="0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0" name="矩形 258"/>
          <p:cNvSpPr/>
          <p:nvPr/>
        </p:nvSpPr>
        <p:spPr>
          <a:xfrm>
            <a:off x="286257" y="2090329"/>
            <a:ext cx="8678048" cy="76944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4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Impact" panose="020B0806030902050204" pitchFamily="2" charset="0"/>
              </a:rPr>
              <a:t>WPF </a:t>
            </a:r>
            <a:r>
              <a:rPr lang="zh-CN" altLang="en-US" sz="4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Impact" panose="020B0806030902050204" pitchFamily="2" charset="0"/>
              </a:rPr>
              <a:t>上位机 工业互联</a:t>
            </a:r>
            <a:r>
              <a:rPr lang="en-US" altLang="zh-CN" sz="4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Impact" panose="020B0806030902050204" pitchFamily="2" charset="0"/>
              </a:rPr>
              <a:t>VIP</a:t>
            </a:r>
            <a:r>
              <a:rPr lang="zh-CN" altLang="en-US" sz="4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Impact" panose="020B0806030902050204" pitchFamily="2" charset="0"/>
              </a:rPr>
              <a:t>体验课</a:t>
            </a:r>
          </a:p>
        </p:txBody>
      </p:sp>
      <p:sp>
        <p:nvSpPr>
          <p:cNvPr id="3084" name="矩形 9"/>
          <p:cNvSpPr/>
          <p:nvPr/>
        </p:nvSpPr>
        <p:spPr>
          <a:xfrm>
            <a:off x="1446212" y="3694821"/>
            <a:ext cx="6264275" cy="307777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" panose="020B0503020204020204" pitchFamily="2" charset="-122"/>
              </a:rPr>
              <a:t>开发进阶，蜕变架构，升职加薪，只争朝夕！</a:t>
            </a:r>
          </a:p>
        </p:txBody>
      </p:sp>
      <p:sp>
        <p:nvSpPr>
          <p:cNvPr id="3086" name="落款标题"/>
          <p:cNvSpPr/>
          <p:nvPr/>
        </p:nvSpPr>
        <p:spPr>
          <a:xfrm>
            <a:off x="3563930" y="4219575"/>
            <a:ext cx="2016140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" panose="020B0503020204020204" pitchFamily="2" charset="-122"/>
              </a:rPr>
              <a:t>Jovan</a:t>
            </a:r>
          </a:p>
        </p:txBody>
      </p:sp>
      <p:pic>
        <p:nvPicPr>
          <p:cNvPr id="2" name="图片 1" descr="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6025" y="1038285"/>
            <a:ext cx="1620520" cy="45339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27">
            <a:extLst>
              <a:ext uri="{FF2B5EF4-FFF2-40B4-BE49-F238E27FC236}">
                <a16:creationId xmlns:a16="http://schemas.microsoft.com/office/drawing/2014/main" id="{F26D8198-0D04-463B-8BCE-812B1C6D7CE6}"/>
              </a:ext>
            </a:extLst>
          </p:cNvPr>
          <p:cNvSpPr/>
          <p:nvPr/>
        </p:nvSpPr>
        <p:spPr>
          <a:xfrm>
            <a:off x="612000" y="108000"/>
            <a:ext cx="3789820" cy="40011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FF860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Impact" panose="020B0806030902050204" pitchFamily="2" charset="0"/>
              </a:rPr>
              <a:t>基于</a:t>
            </a:r>
            <a:r>
              <a:rPr lang="en-US" altLang="zh-CN" sz="2000" dirty="0">
                <a:solidFill>
                  <a:srgbClr val="FF860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Impact" panose="020B0806030902050204" pitchFamily="2" charset="0"/>
              </a:rPr>
              <a:t>WPF</a:t>
            </a:r>
            <a:r>
              <a:rPr lang="zh-CN" altLang="en-US" sz="2000" dirty="0">
                <a:solidFill>
                  <a:srgbClr val="FF860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Impact" panose="020B0806030902050204" pitchFamily="2" charset="0"/>
              </a:rPr>
              <a:t>的上位机应用开发实例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84F41AC-0212-492B-9978-40449BF38A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810" y="915635"/>
            <a:ext cx="6092732" cy="36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449604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27">
            <a:extLst>
              <a:ext uri="{FF2B5EF4-FFF2-40B4-BE49-F238E27FC236}">
                <a16:creationId xmlns:a16="http://schemas.microsoft.com/office/drawing/2014/main" id="{F26D8198-0D04-463B-8BCE-812B1C6D7CE6}"/>
              </a:ext>
            </a:extLst>
          </p:cNvPr>
          <p:cNvSpPr/>
          <p:nvPr/>
        </p:nvSpPr>
        <p:spPr>
          <a:xfrm>
            <a:off x="612000" y="108000"/>
            <a:ext cx="3789820" cy="40011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FF860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Impact" panose="020B0806030902050204" pitchFamily="2" charset="0"/>
              </a:rPr>
              <a:t>基于</a:t>
            </a:r>
            <a:r>
              <a:rPr lang="en-US" altLang="zh-CN" sz="2000" dirty="0">
                <a:solidFill>
                  <a:srgbClr val="FF860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Impact" panose="020B0806030902050204" pitchFamily="2" charset="0"/>
              </a:rPr>
              <a:t>WPF</a:t>
            </a:r>
            <a:r>
              <a:rPr lang="zh-CN" altLang="en-US" sz="2000" dirty="0">
                <a:solidFill>
                  <a:srgbClr val="FF860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Impact" panose="020B0806030902050204" pitchFamily="2" charset="0"/>
              </a:rPr>
              <a:t>的上位机应用开发实例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F7F4035-898F-462E-BFE3-2CE5BB45B1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795" y="699620"/>
            <a:ext cx="6840472" cy="3990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850839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27">
            <a:extLst>
              <a:ext uri="{FF2B5EF4-FFF2-40B4-BE49-F238E27FC236}">
                <a16:creationId xmlns:a16="http://schemas.microsoft.com/office/drawing/2014/main" id="{F26D8198-0D04-463B-8BCE-812B1C6D7CE6}"/>
              </a:ext>
            </a:extLst>
          </p:cNvPr>
          <p:cNvSpPr/>
          <p:nvPr/>
        </p:nvSpPr>
        <p:spPr>
          <a:xfrm>
            <a:off x="612000" y="108000"/>
            <a:ext cx="3958135" cy="40011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FF860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Impact" panose="020B0806030902050204" pitchFamily="2" charset="0"/>
              </a:rPr>
              <a:t>基于</a:t>
            </a:r>
            <a:r>
              <a:rPr lang="en-US" altLang="zh-CN" sz="2000" dirty="0">
                <a:solidFill>
                  <a:srgbClr val="FF860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Impact" panose="020B0806030902050204" pitchFamily="2" charset="0"/>
              </a:rPr>
              <a:t>Xamarin</a:t>
            </a:r>
            <a:r>
              <a:rPr lang="zh-CN" altLang="en-US" sz="2000" dirty="0">
                <a:solidFill>
                  <a:srgbClr val="FF860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Impact" panose="020B0806030902050204" pitchFamily="2" charset="0"/>
              </a:rPr>
              <a:t>的移动应用开发实例</a:t>
            </a:r>
          </a:p>
        </p:txBody>
      </p:sp>
      <p:pic>
        <p:nvPicPr>
          <p:cNvPr id="3076" name="Picture 4" descr="https://i.pinimg.com/originals/32/b9/f4/32b9f405203e4bea0dd65706cf8cfebf.png">
            <a:extLst>
              <a:ext uri="{FF2B5EF4-FFF2-40B4-BE49-F238E27FC236}">
                <a16:creationId xmlns:a16="http://schemas.microsoft.com/office/drawing/2014/main" id="{819CA768-E97E-4F6E-BB72-2CAC377E36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30" y="627615"/>
            <a:ext cx="3888270" cy="2916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https://i.pinimg.com/originals/9a/2b/50/9a2b50c8c9299629dd50f43d678f1190.png">
            <a:extLst>
              <a:ext uri="{FF2B5EF4-FFF2-40B4-BE49-F238E27FC236}">
                <a16:creationId xmlns:a16="http://schemas.microsoft.com/office/drawing/2014/main" id="{D28248B8-C0B4-4EC8-9B55-C436462EBA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780" y="1203655"/>
            <a:ext cx="4680325" cy="3510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2553525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6" name="矩形 258"/>
          <p:cNvSpPr/>
          <p:nvPr/>
        </p:nvSpPr>
        <p:spPr>
          <a:xfrm>
            <a:off x="0" y="1771650"/>
            <a:ext cx="9144000" cy="10160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6000" dirty="0">
                <a:solidFill>
                  <a:srgbClr val="000000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THANK YOU</a:t>
            </a:r>
            <a:endParaRPr lang="zh-CN" altLang="en-US" sz="6000" dirty="0">
              <a:solidFill>
                <a:srgbClr val="000000"/>
              </a:solidFill>
              <a:latin typeface="Impact" panose="020B0806030902050204" pitchFamily="2" charset="0"/>
              <a:ea typeface="微软雅黑" panose="020B0503020204020204" pitchFamily="2" charset="-122"/>
              <a:sym typeface="Impact" panose="020B0806030902050204" pitchFamily="2" charset="0"/>
            </a:endParaRPr>
          </a:p>
        </p:txBody>
      </p:sp>
      <p:sp>
        <p:nvSpPr>
          <p:cNvPr id="35847" name="矩形 259"/>
          <p:cNvSpPr/>
          <p:nvPr/>
        </p:nvSpPr>
        <p:spPr>
          <a:xfrm>
            <a:off x="0" y="1699760"/>
            <a:ext cx="9144000" cy="10160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lvl="2" indent="0" algn="ctr">
              <a:lnSpc>
                <a:spcPct val="100000"/>
              </a:lnSpc>
            </a:pPr>
            <a:r>
              <a:rPr lang="en-US" altLang="zh-CN" sz="6000" dirty="0">
                <a:solidFill>
                  <a:srgbClr val="FFFFFF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THANK YOU</a:t>
            </a:r>
            <a:endParaRPr lang="zh-CN" altLang="en-US" sz="6000" dirty="0">
              <a:solidFill>
                <a:srgbClr val="FFFFFF"/>
              </a:solidFill>
              <a:latin typeface="Impact" panose="020B0806030902050204" pitchFamily="2" charset="0"/>
              <a:ea typeface="微软雅黑" panose="020B0503020204020204" pitchFamily="2" charset="-122"/>
              <a:sym typeface="Impact" panose="020B0806030902050204" pitchFamily="2" charset="0"/>
            </a:endParaRPr>
          </a:p>
        </p:txBody>
      </p:sp>
      <p:sp>
        <p:nvSpPr>
          <p:cNvPr id="35849" name="矩形 29"/>
          <p:cNvSpPr/>
          <p:nvPr/>
        </p:nvSpPr>
        <p:spPr>
          <a:xfrm>
            <a:off x="0" y="4219575"/>
            <a:ext cx="9144000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Jovan</a:t>
            </a:r>
          </a:p>
        </p:txBody>
      </p:sp>
      <p:pic>
        <p:nvPicPr>
          <p:cNvPr id="10" name="图片 9" descr="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940" y="822270"/>
            <a:ext cx="1620520" cy="453390"/>
          </a:xfrm>
          <a:prstGeom prst="rect">
            <a:avLst/>
          </a:prstGeom>
        </p:spPr>
      </p:pic>
      <p:grpSp>
        <p:nvGrpSpPr>
          <p:cNvPr id="11" name="组合 10"/>
          <p:cNvGrpSpPr/>
          <p:nvPr/>
        </p:nvGrpSpPr>
        <p:grpSpPr>
          <a:xfrm>
            <a:off x="1386062" y="3580050"/>
            <a:ext cx="6264275" cy="431800"/>
            <a:chOff x="0" y="0"/>
            <a:chExt cx="6264696" cy="432048"/>
          </a:xfrm>
          <a:noFill/>
        </p:grpSpPr>
        <p:sp>
          <p:nvSpPr>
            <p:cNvPr id="12" name="矩形 1"/>
            <p:cNvSpPr/>
            <p:nvPr/>
          </p:nvSpPr>
          <p:spPr>
            <a:xfrm>
              <a:off x="0" y="0"/>
              <a:ext cx="6264696" cy="432048"/>
            </a:xfrm>
            <a:prstGeom prst="rect">
              <a:avLst/>
            </a:prstGeom>
            <a:grpFill/>
            <a:ln w="9525">
              <a:noFill/>
            </a:ln>
          </p:spPr>
          <p:txBody>
            <a:bodyPr anchor="ctr"/>
            <a:lstStyle/>
            <a:p>
              <a:pPr algn="ctr"/>
              <a:endParaRPr>
                <a:solidFill>
                  <a:srgbClr val="8646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  <p:sp>
          <p:nvSpPr>
            <p:cNvPr id="13" name="矩形 9"/>
            <p:cNvSpPr/>
            <p:nvPr/>
          </p:nvSpPr>
          <p:spPr>
            <a:xfrm>
              <a:off x="0" y="31358"/>
              <a:ext cx="6264696" cy="338748"/>
            </a:xfrm>
            <a:prstGeom prst="rect">
              <a:avLst/>
            </a:prstGeom>
            <a:grpFill/>
            <a:ln w="9525"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2" charset="-122"/>
                  <a:ea typeface="微软雅黑" panose="020B0503020204020204" pitchFamily="2" charset="-122"/>
                  <a:sym typeface="微软雅黑" panose="020B0503020204020204" pitchFamily="2" charset="-122"/>
                </a:rPr>
                <a:t>开发进阶，蜕变架构，升职加薪，只争朝夕！</a:t>
              </a:r>
            </a:p>
          </p:txBody>
        </p:sp>
      </p:grpSp>
    </p:spTree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05B59B2-EDD2-4AEE-AE9C-B20745316C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21518"/>
            <a:ext cx="9144000" cy="3700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858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27">
            <a:extLst>
              <a:ext uri="{FF2B5EF4-FFF2-40B4-BE49-F238E27FC236}">
                <a16:creationId xmlns:a16="http://schemas.microsoft.com/office/drawing/2014/main" id="{F26D8198-0D04-463B-8BCE-812B1C6D7CE6}"/>
              </a:ext>
            </a:extLst>
          </p:cNvPr>
          <p:cNvSpPr/>
          <p:nvPr/>
        </p:nvSpPr>
        <p:spPr>
          <a:xfrm>
            <a:off x="612000" y="108000"/>
            <a:ext cx="5708614" cy="40011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FF860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Impact" panose="020B0806030902050204" pitchFamily="2" charset="0"/>
              </a:rPr>
              <a:t>欢迎来到朝夕教育</a:t>
            </a:r>
            <a:r>
              <a:rPr lang="en-US" altLang="zh-CN" sz="2000" dirty="0">
                <a:solidFill>
                  <a:srgbClr val="FF860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Impact" panose="020B0806030902050204" pitchFamily="2" charset="0"/>
              </a:rPr>
              <a:t>WPF</a:t>
            </a:r>
            <a:r>
              <a:rPr lang="zh-CN" altLang="en-US" sz="2000" dirty="0">
                <a:solidFill>
                  <a:srgbClr val="FF860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Impact" panose="020B0806030902050204" pitchFamily="2" charset="0"/>
              </a:rPr>
              <a:t>上位机工业互联</a:t>
            </a:r>
            <a:r>
              <a:rPr lang="en-US" altLang="zh-CN" sz="2000" dirty="0">
                <a:solidFill>
                  <a:srgbClr val="FF860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Impact" panose="020B0806030902050204" pitchFamily="2" charset="0"/>
              </a:rPr>
              <a:t>VIP</a:t>
            </a:r>
            <a:r>
              <a:rPr lang="zh-CN" altLang="en-US" sz="2000" dirty="0">
                <a:solidFill>
                  <a:srgbClr val="FF860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Impact" panose="020B0806030902050204" pitchFamily="2" charset="0"/>
              </a:rPr>
              <a:t>体验课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52B565E-397B-4DF9-AAFF-36B9C597D273}"/>
              </a:ext>
            </a:extLst>
          </p:cNvPr>
          <p:cNvSpPr txBox="1"/>
          <p:nvPr/>
        </p:nvSpPr>
        <p:spPr>
          <a:xfrm>
            <a:off x="501652" y="771625"/>
            <a:ext cx="8174633" cy="2094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CN" altLang="en-US" sz="11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各位小伙伴们大家好！！欢迎来到朝夕教育直播课堂，我是</a:t>
            </a:r>
            <a:r>
              <a:rPr lang="en-US" altLang="zh-CN" sz="11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Jovan</a:t>
            </a:r>
          </a:p>
          <a:p>
            <a:endParaRPr lang="en-US" altLang="zh-CN" sz="11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11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今天课程继续来分享基于</a:t>
            </a:r>
            <a:r>
              <a:rPr lang="en-US" altLang="zh-CN" sz="11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WPF</a:t>
            </a:r>
            <a:r>
              <a:rPr lang="zh-CN" altLang="en-US" sz="11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的数字信息化车间项目核心功能设计与要点讲解。了解</a:t>
            </a:r>
            <a:r>
              <a:rPr lang="en-US" altLang="zh-CN" sz="11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WPF</a:t>
            </a:r>
            <a:r>
              <a:rPr lang="zh-CN" altLang="en-US" sz="11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框架对于上位机应用开发中个性化图形的支持，除了</a:t>
            </a:r>
            <a:r>
              <a:rPr lang="en-US" altLang="zh-CN" sz="11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2D</a:t>
            </a:r>
            <a:r>
              <a:rPr lang="zh-CN" altLang="en-US" sz="11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平面图形的绘制，更有</a:t>
            </a:r>
            <a:r>
              <a:rPr lang="en-US" altLang="zh-CN" sz="11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3D</a:t>
            </a:r>
            <a:r>
              <a:rPr lang="zh-CN" altLang="en-US" sz="11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模型的渲染。数字化工业智能</a:t>
            </a:r>
            <a:r>
              <a:rPr lang="en-US" altLang="zh-CN" sz="11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+3D</a:t>
            </a:r>
            <a:r>
              <a:rPr lang="zh-CN" altLang="en-US" sz="11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数字孪生，让你的上位机应用与众不同！</a:t>
            </a:r>
            <a:endParaRPr lang="en-US" altLang="zh-CN" sz="11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sz="11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11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先听歌</a:t>
            </a:r>
            <a:r>
              <a:rPr lang="en-US" altLang="zh-CN" sz="11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~~~</a:t>
            </a:r>
            <a:r>
              <a:rPr lang="zh-CN" altLang="en-US" sz="11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课程 </a:t>
            </a:r>
            <a:r>
              <a:rPr lang="en-US" altLang="zh-CN" sz="1100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20</a:t>
            </a:r>
            <a:r>
              <a:rPr lang="zh-CN" altLang="en-US" sz="1100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</a:t>
            </a:r>
            <a:r>
              <a:rPr lang="en-US" altLang="zh-CN" sz="1100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05 </a:t>
            </a:r>
            <a:r>
              <a:rPr lang="zh-CN" altLang="en-US" sz="11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准时开始！</a:t>
            </a:r>
            <a:endParaRPr lang="en-US" altLang="zh-CN" sz="11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sz="11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11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开始上课</a:t>
            </a:r>
            <a:r>
              <a:rPr lang="en-US" altLang="zh-CN" sz="11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~~~</a:t>
            </a:r>
            <a:r>
              <a:rPr lang="zh-CN" altLang="en-US" sz="11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这会能清晰听到我说话  并且看到分享桌面  刷</a:t>
            </a:r>
            <a:r>
              <a:rPr lang="en-US" altLang="zh-CN" sz="11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5FB46B4-18DF-47B7-9CC1-E40A0955ACBB}"/>
              </a:ext>
            </a:extLst>
          </p:cNvPr>
          <p:cNvSpPr txBox="1"/>
          <p:nvPr/>
        </p:nvSpPr>
        <p:spPr>
          <a:xfrm>
            <a:off x="508293" y="4203770"/>
            <a:ext cx="3300904" cy="6920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9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需要课程资料与相关课程源码的，可以找助教小姐姐免费领取</a:t>
            </a:r>
            <a:endParaRPr lang="en-US" altLang="zh-CN" sz="9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9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微信：</a:t>
            </a:r>
            <a:r>
              <a:rPr lang="en-US" altLang="zh-CN" sz="9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zhaoxi066</a:t>
            </a:r>
          </a:p>
          <a:p>
            <a:pPr>
              <a:lnSpc>
                <a:spcPct val="150000"/>
              </a:lnSpc>
            </a:pPr>
            <a:r>
              <a:rPr lang="en-US" altLang="zh-CN" sz="9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QQ</a:t>
            </a:r>
            <a:r>
              <a:rPr lang="zh-CN" altLang="en-US" sz="9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</a:t>
            </a:r>
            <a:r>
              <a:rPr lang="en-US" altLang="zh-CN" sz="9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1 472 417 472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CE59B94C-49FE-42C0-BC3C-629CF461A13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200" y="3562934"/>
            <a:ext cx="1327575" cy="134050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27">
            <a:extLst>
              <a:ext uri="{FF2B5EF4-FFF2-40B4-BE49-F238E27FC236}">
                <a16:creationId xmlns:a16="http://schemas.microsoft.com/office/drawing/2014/main" id="{F26D8198-0D04-463B-8BCE-812B1C6D7CE6}"/>
              </a:ext>
            </a:extLst>
          </p:cNvPr>
          <p:cNvSpPr/>
          <p:nvPr/>
        </p:nvSpPr>
        <p:spPr>
          <a:xfrm>
            <a:off x="612000" y="108000"/>
            <a:ext cx="6611105" cy="40011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FF860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Impact" panose="020B0806030902050204" pitchFamily="2" charset="0"/>
              </a:rPr>
              <a:t>基于</a:t>
            </a:r>
            <a:r>
              <a:rPr lang="en-US" altLang="zh-CN" sz="2000" dirty="0">
                <a:solidFill>
                  <a:srgbClr val="FF860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Impact" panose="020B0806030902050204" pitchFamily="2" charset="0"/>
              </a:rPr>
              <a:t>WPF</a:t>
            </a:r>
            <a:r>
              <a:rPr lang="zh-CN" altLang="en-US" sz="2000" dirty="0">
                <a:solidFill>
                  <a:srgbClr val="FF860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Impact" panose="020B0806030902050204" pitchFamily="2" charset="0"/>
              </a:rPr>
              <a:t>的数字信息化车间项目核心功能设计与要点讲解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52B565E-397B-4DF9-AAFF-36B9C597D273}"/>
              </a:ext>
            </a:extLst>
          </p:cNvPr>
          <p:cNvSpPr txBox="1"/>
          <p:nvPr/>
        </p:nvSpPr>
        <p:spPr>
          <a:xfrm>
            <a:off x="612000" y="661465"/>
            <a:ext cx="7920275" cy="4221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CN" sz="10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</a:t>
            </a:r>
            <a:r>
              <a:rPr lang="zh-CN" altLang="en-US" sz="10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、上位机应用与</a:t>
            </a:r>
            <a:r>
              <a:rPr lang="en-US" altLang="zh-CN" sz="10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WPF</a:t>
            </a:r>
            <a:r>
              <a:rPr lang="zh-CN" altLang="en-US" sz="10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框架</a:t>
            </a:r>
            <a:endParaRPr lang="en-US" altLang="zh-CN" sz="10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1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- </a:t>
            </a:r>
            <a:r>
              <a:rPr lang="zh-CN" altLang="en-US" sz="1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上位机：</a:t>
            </a:r>
            <a:r>
              <a:rPr lang="en-US" altLang="zh-CN" sz="1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UI    </a:t>
            </a:r>
            <a:r>
              <a:rPr lang="zh-CN" altLang="en-US" sz="1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通信</a:t>
            </a:r>
            <a:endParaRPr lang="en-US" altLang="zh-CN" sz="1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1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- UI</a:t>
            </a:r>
            <a:r>
              <a:rPr lang="zh-CN" altLang="en-US" sz="1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框架：</a:t>
            </a:r>
            <a:r>
              <a:rPr lang="en-US" altLang="zh-CN" sz="1000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WPF</a:t>
            </a:r>
            <a:r>
              <a:rPr lang="zh-CN" altLang="en-US" sz="1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</a:t>
            </a:r>
            <a:r>
              <a:rPr lang="en-US" altLang="zh-CN" sz="10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Winform</a:t>
            </a:r>
            <a:r>
              <a:rPr lang="en-US" altLang="zh-CN" sz="1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 Swing   </a:t>
            </a:r>
            <a:r>
              <a:rPr lang="en-US" altLang="zh-CN" sz="10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SpringBoot</a:t>
            </a:r>
            <a:r>
              <a:rPr lang="en-US" altLang="zh-CN" sz="1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QT   MFC   asp.net Core </a:t>
            </a:r>
            <a:r>
              <a:rPr lang="en-US" altLang="zh-CN" sz="10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c#</a:t>
            </a:r>
            <a:endParaRPr lang="en-US" altLang="zh-CN" sz="1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1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- </a:t>
            </a:r>
            <a:r>
              <a:rPr lang="zh-CN" altLang="en-US" sz="1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数字信息车间实例</a:t>
            </a:r>
            <a:endParaRPr lang="en-US" altLang="zh-CN" sz="1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1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    </a:t>
            </a:r>
          </a:p>
          <a:p>
            <a:r>
              <a:rPr lang="en-US" altLang="zh-CN" sz="10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</a:t>
            </a:r>
            <a:r>
              <a:rPr lang="zh-CN" altLang="en-US" sz="10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、基于</a:t>
            </a:r>
            <a:r>
              <a:rPr lang="en-US" altLang="zh-CN" sz="10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WPF</a:t>
            </a:r>
            <a:r>
              <a:rPr lang="zh-CN" altLang="en-US" sz="10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的图形图表：</a:t>
            </a:r>
            <a:r>
              <a:rPr lang="en-US" altLang="zh-CN" sz="10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2D</a:t>
            </a:r>
          </a:p>
          <a:p>
            <a:r>
              <a:rPr lang="en-US" altLang="zh-CN" sz="1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- </a:t>
            </a:r>
            <a:r>
              <a:rPr lang="zh-CN" altLang="en-US" sz="1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图形对象：</a:t>
            </a:r>
            <a:r>
              <a:rPr lang="en-US" altLang="zh-CN" sz="1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Line</a:t>
            </a:r>
            <a:r>
              <a:rPr lang="zh-CN" altLang="en-US" sz="1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</a:t>
            </a:r>
            <a:r>
              <a:rPr lang="en-US" altLang="zh-CN" sz="1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Polyline</a:t>
            </a:r>
            <a:r>
              <a:rPr lang="zh-CN" altLang="en-US" sz="1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（多段线）</a:t>
            </a:r>
            <a:endParaRPr lang="en-US" altLang="zh-CN" sz="1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1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- </a:t>
            </a:r>
            <a:r>
              <a:rPr lang="en-US" altLang="zh-CN" sz="10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LiveCharts</a:t>
            </a:r>
            <a:endParaRPr lang="en-US" altLang="zh-CN" sz="1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1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- </a:t>
            </a:r>
            <a:r>
              <a:rPr lang="en-US" altLang="zh-CN" sz="10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ScottPlot</a:t>
            </a:r>
            <a:r>
              <a:rPr lang="zh-CN" altLang="en-US" sz="1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：无法直接绑定</a:t>
            </a:r>
            <a:endParaRPr lang="en-US" altLang="zh-CN" sz="1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sz="1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10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</a:t>
            </a:r>
            <a:r>
              <a:rPr lang="zh-CN" altLang="en-US" sz="10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、基于</a:t>
            </a:r>
            <a:r>
              <a:rPr lang="en-US" altLang="zh-CN" sz="10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WPF</a:t>
            </a:r>
            <a:r>
              <a:rPr lang="zh-CN" altLang="en-US" sz="10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</a:t>
            </a:r>
            <a:r>
              <a:rPr lang="en-US" altLang="zh-CN" sz="10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3D</a:t>
            </a:r>
          </a:p>
          <a:p>
            <a:r>
              <a:rPr lang="en-US" altLang="zh-CN" sz="1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- WPF</a:t>
            </a:r>
            <a:r>
              <a:rPr lang="zh-CN" altLang="en-US" sz="1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框架中的</a:t>
            </a:r>
            <a:r>
              <a:rPr lang="en-US" altLang="zh-CN" sz="1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3D</a:t>
            </a:r>
            <a:r>
              <a:rPr lang="zh-CN" altLang="en-US" sz="1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概念       模型    建模工具  </a:t>
            </a:r>
            <a:r>
              <a:rPr lang="en-US" altLang="zh-CN" sz="1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Blender   SolidWorks   3dMax</a:t>
            </a:r>
            <a:r>
              <a:rPr lang="zh-CN" altLang="en-US" sz="1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</a:t>
            </a:r>
            <a:r>
              <a:rPr lang="en-US" altLang="zh-CN" sz="1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Maya   CAD</a:t>
            </a:r>
            <a:r>
              <a:rPr lang="zh-CN" altLang="en-US" sz="1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导出特定的格式模型文件       </a:t>
            </a:r>
            <a:r>
              <a:rPr lang="en-US" altLang="zh-CN" sz="1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XAML</a:t>
            </a:r>
            <a:r>
              <a:rPr lang="zh-CN" altLang="en-US" sz="1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进行</a:t>
            </a:r>
            <a:r>
              <a:rPr lang="en-US" altLang="zh-CN" sz="1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3D</a:t>
            </a:r>
            <a:r>
              <a:rPr lang="zh-CN" altLang="en-US" sz="1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建模    </a:t>
            </a:r>
            <a:endParaRPr lang="en-US" altLang="zh-CN" sz="1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1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- </a:t>
            </a:r>
            <a:r>
              <a:rPr lang="zh-CN" altLang="en-US" sz="1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基本对象：视口、相机、光源、材质、</a:t>
            </a:r>
            <a:r>
              <a:rPr lang="en-US" altLang="zh-CN" sz="1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3D</a:t>
            </a:r>
            <a:r>
              <a:rPr lang="zh-CN" altLang="en-US" sz="1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对象</a:t>
            </a:r>
            <a:endParaRPr lang="en-US" altLang="zh-CN" sz="1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1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- </a:t>
            </a:r>
            <a:r>
              <a:rPr lang="zh-CN" altLang="en-US" sz="1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业务实现</a:t>
            </a:r>
            <a:endParaRPr lang="en-US" altLang="zh-CN" sz="1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1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- </a:t>
            </a:r>
            <a:r>
              <a:rPr lang="zh-CN" altLang="en-US" sz="1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关于</a:t>
            </a:r>
            <a:r>
              <a:rPr lang="en-US" altLang="zh-CN" sz="1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3D</a:t>
            </a:r>
            <a:r>
              <a:rPr lang="zh-CN" altLang="en-US" sz="1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的应用    ：翻页</a:t>
            </a:r>
            <a:endParaRPr lang="en-US" altLang="zh-CN" sz="1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sz="1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10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4</a:t>
            </a:r>
            <a:r>
              <a:rPr lang="zh-CN" altLang="en-US" sz="10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、答疑     </a:t>
            </a:r>
            <a:r>
              <a:rPr lang="en-US" altLang="zh-CN" sz="10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5</a:t>
            </a:r>
            <a:r>
              <a:rPr lang="zh-CN" altLang="en-US" sz="10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分钟 时提问   这会有什么问题可以在讨论区提出来     </a:t>
            </a:r>
            <a:r>
              <a:rPr lang="en-US" altLang="zh-CN" sz="10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21</a:t>
            </a:r>
            <a:r>
              <a:rPr lang="zh-CN" altLang="en-US" sz="10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</a:t>
            </a:r>
            <a:r>
              <a:rPr lang="en-US" altLang="zh-CN" sz="10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55</a:t>
            </a:r>
            <a:r>
              <a:rPr lang="zh-CN" altLang="en-US" sz="10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开始一对一答疑</a:t>
            </a:r>
            <a:endParaRPr lang="zh-CN" altLang="en-US" sz="1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23962799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27">
            <a:extLst>
              <a:ext uri="{FF2B5EF4-FFF2-40B4-BE49-F238E27FC236}">
                <a16:creationId xmlns:a16="http://schemas.microsoft.com/office/drawing/2014/main" id="{F26D8198-0D04-463B-8BCE-812B1C6D7CE6}"/>
              </a:ext>
            </a:extLst>
          </p:cNvPr>
          <p:cNvSpPr/>
          <p:nvPr/>
        </p:nvSpPr>
        <p:spPr>
          <a:xfrm>
            <a:off x="612000" y="108000"/>
            <a:ext cx="6611105" cy="40011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FF860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Impact" panose="020B0806030902050204" pitchFamily="2" charset="0"/>
              </a:rPr>
              <a:t>基于</a:t>
            </a:r>
            <a:r>
              <a:rPr lang="en-US" altLang="zh-CN" sz="2000" dirty="0">
                <a:solidFill>
                  <a:srgbClr val="FF860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Impact" panose="020B0806030902050204" pitchFamily="2" charset="0"/>
              </a:rPr>
              <a:t>WPF</a:t>
            </a:r>
            <a:r>
              <a:rPr lang="zh-CN" altLang="en-US" sz="2000" dirty="0">
                <a:solidFill>
                  <a:srgbClr val="FF860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Impact" panose="020B0806030902050204" pitchFamily="2" charset="0"/>
              </a:rPr>
              <a:t>的数字信息化车间项目核心功能设计与要点讲解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D708024-30C1-4B7B-BD13-785CEE5FB48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145" y="841262"/>
            <a:ext cx="4320025" cy="3627384"/>
          </a:xfrm>
          <a:prstGeom prst="rect">
            <a:avLst/>
          </a:prstGeom>
        </p:spPr>
      </p:pic>
      <p:pic>
        <p:nvPicPr>
          <p:cNvPr id="1026" name="Picture 2" descr="https://docs.microsoft.com/zh-cn/dotnet/desktop/wpf/graphics-multimedia/media/coordsystem-6.png?view=netframeworkdesktop-4.8">
            <a:extLst>
              <a:ext uri="{FF2B5EF4-FFF2-40B4-BE49-F238E27FC236}">
                <a16:creationId xmlns:a16="http://schemas.microsoft.com/office/drawing/2014/main" id="{0DBAED61-B0BA-4EDA-A09B-CF4F7AF57B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4355" y="699620"/>
            <a:ext cx="2857500" cy="2266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FC5133CF-1C74-4D0E-9716-AF93FB18F393}"/>
              </a:ext>
            </a:extLst>
          </p:cNvPr>
          <p:cNvSpPr txBox="1"/>
          <p:nvPr/>
        </p:nvSpPr>
        <p:spPr>
          <a:xfrm>
            <a:off x="5001646" y="3158080"/>
            <a:ext cx="4142354" cy="1912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CN" sz="1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0</a:t>
            </a:r>
            <a:r>
              <a:rPr lang="zh-CN" altLang="en-US" sz="1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</a:t>
            </a:r>
            <a:r>
              <a:rPr lang="en-US" altLang="zh-CN" sz="1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0</a:t>
            </a:r>
            <a:r>
              <a:rPr lang="zh-CN" altLang="en-US" sz="1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</a:t>
            </a:r>
            <a:r>
              <a:rPr lang="en-US" altLang="zh-CN" sz="1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0</a:t>
            </a:r>
            <a:r>
              <a:rPr lang="zh-CN" altLang="en-US" sz="1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</a:t>
            </a:r>
            <a:r>
              <a:rPr lang="en-US" altLang="zh-CN" sz="1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</a:t>
            </a:r>
          </a:p>
          <a:p>
            <a:r>
              <a:rPr lang="en-US" altLang="zh-CN" sz="1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</a:t>
            </a:r>
            <a:r>
              <a:rPr lang="zh-CN" altLang="en-US" sz="1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</a:t>
            </a:r>
            <a:r>
              <a:rPr lang="en-US" altLang="zh-CN" sz="1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0</a:t>
            </a:r>
            <a:r>
              <a:rPr lang="zh-CN" altLang="en-US" sz="1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</a:t>
            </a:r>
            <a:r>
              <a:rPr lang="en-US" altLang="zh-CN" sz="1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</a:t>
            </a:r>
            <a:r>
              <a:rPr lang="zh-CN" altLang="en-US" sz="1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</a:t>
            </a:r>
            <a:r>
              <a:rPr lang="en-US" altLang="zh-CN" sz="1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</a:t>
            </a:r>
          </a:p>
          <a:p>
            <a:r>
              <a:rPr lang="en-US" altLang="zh-CN" sz="1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</a:t>
            </a:r>
            <a:r>
              <a:rPr lang="zh-CN" altLang="en-US" sz="1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</a:t>
            </a:r>
            <a:r>
              <a:rPr lang="en-US" altLang="zh-CN" sz="1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</a:t>
            </a:r>
            <a:r>
              <a:rPr lang="zh-CN" altLang="en-US" sz="1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</a:t>
            </a:r>
            <a:r>
              <a:rPr lang="en-US" altLang="zh-CN" sz="1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</a:t>
            </a:r>
            <a:r>
              <a:rPr lang="zh-CN" altLang="en-US" sz="1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</a:t>
            </a:r>
            <a:r>
              <a:rPr lang="en-US" altLang="zh-CN" sz="1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</a:t>
            </a:r>
          </a:p>
          <a:p>
            <a:r>
              <a:rPr lang="en-US" altLang="zh-CN" sz="1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</a:t>
            </a:r>
            <a:r>
              <a:rPr lang="zh-CN" altLang="en-US" sz="1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</a:t>
            </a:r>
            <a:r>
              <a:rPr lang="en-US" altLang="zh-CN" sz="1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</a:t>
            </a:r>
            <a:r>
              <a:rPr lang="zh-CN" altLang="en-US" sz="1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</a:t>
            </a:r>
            <a:r>
              <a:rPr lang="en-US" altLang="zh-CN" sz="1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0</a:t>
            </a:r>
            <a:r>
              <a:rPr lang="zh-CN" altLang="en-US" sz="1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</a:t>
            </a:r>
            <a:r>
              <a:rPr lang="en-US" altLang="zh-CN" sz="1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</a:t>
            </a:r>
          </a:p>
          <a:p>
            <a:r>
              <a:rPr lang="en-US" altLang="zh-CN" sz="1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4</a:t>
            </a:r>
            <a:r>
              <a:rPr lang="zh-CN" altLang="en-US" sz="1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</a:t>
            </a:r>
            <a:r>
              <a:rPr lang="en-US" altLang="zh-CN" sz="1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0</a:t>
            </a:r>
            <a:r>
              <a:rPr lang="zh-CN" altLang="en-US" sz="1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</a:t>
            </a:r>
            <a:r>
              <a:rPr lang="en-US" altLang="zh-CN" sz="1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0</a:t>
            </a:r>
            <a:r>
              <a:rPr lang="zh-CN" altLang="en-US" sz="1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</a:t>
            </a:r>
            <a:r>
              <a:rPr lang="en-US" altLang="zh-CN" sz="1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0</a:t>
            </a:r>
          </a:p>
          <a:p>
            <a:endParaRPr lang="en-US" altLang="zh-CN" sz="1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sz="1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sz="1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90450879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27">
            <a:extLst>
              <a:ext uri="{FF2B5EF4-FFF2-40B4-BE49-F238E27FC236}">
                <a16:creationId xmlns:a16="http://schemas.microsoft.com/office/drawing/2014/main" id="{F26D8198-0D04-463B-8BCE-812B1C6D7CE6}"/>
              </a:ext>
            </a:extLst>
          </p:cNvPr>
          <p:cNvSpPr/>
          <p:nvPr/>
        </p:nvSpPr>
        <p:spPr>
          <a:xfrm>
            <a:off x="612000" y="108000"/>
            <a:ext cx="1210588" cy="40011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FF860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Impact" panose="020B0806030902050204" pitchFamily="2" charset="0"/>
              </a:rPr>
              <a:t>授课环境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52B565E-397B-4DF9-AAFF-36B9C597D273}"/>
              </a:ext>
            </a:extLst>
          </p:cNvPr>
          <p:cNvSpPr txBox="1"/>
          <p:nvPr/>
        </p:nvSpPr>
        <p:spPr>
          <a:xfrm>
            <a:off x="501651" y="754327"/>
            <a:ext cx="4142354" cy="1912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CN" altLang="en-US" sz="1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开发工具：</a:t>
            </a:r>
            <a:r>
              <a:rPr lang="en-US" altLang="zh-CN" sz="1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Visual Studio  2022  17.0 Community</a:t>
            </a:r>
          </a:p>
          <a:p>
            <a:r>
              <a:rPr lang="zh-CN" altLang="en-US" sz="1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运行时框架：</a:t>
            </a:r>
            <a:r>
              <a:rPr lang="en-US" altLang="zh-CN" sz="1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.NET 5        </a:t>
            </a:r>
          </a:p>
          <a:p>
            <a:r>
              <a:rPr lang="en-US" altLang="zh-CN" sz="1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UI</a:t>
            </a:r>
            <a:r>
              <a:rPr lang="zh-CN" altLang="en-US" sz="1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框架：</a:t>
            </a:r>
            <a:r>
              <a:rPr lang="en-US" altLang="zh-CN" sz="1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WPF</a:t>
            </a:r>
          </a:p>
          <a:p>
            <a:endParaRPr lang="en-US" altLang="zh-CN" sz="1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1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2017    .NET Core 3.1   </a:t>
            </a:r>
          </a:p>
          <a:p>
            <a:endParaRPr lang="en-US" altLang="zh-CN" sz="1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sz="1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sz="1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716271B-C9BD-4B81-9C22-568414F556E6}"/>
              </a:ext>
            </a:extLst>
          </p:cNvPr>
          <p:cNvSpPr/>
          <p:nvPr/>
        </p:nvSpPr>
        <p:spPr>
          <a:xfrm>
            <a:off x="501651" y="3507815"/>
            <a:ext cx="3096215" cy="1450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免费提供：</a:t>
            </a:r>
          </a:p>
          <a:p>
            <a:pPr>
              <a:lnSpc>
                <a:spcPct val="150000"/>
              </a:lnSpc>
            </a:pP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手把手教你安装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VS2019-VS2022-SqlServer2019</a:t>
            </a:r>
          </a:p>
          <a:p>
            <a:pPr>
              <a:lnSpc>
                <a:spcPct val="150000"/>
              </a:lnSpc>
            </a:pP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以及基本使用学习视频资源</a:t>
            </a:r>
          </a:p>
          <a:p>
            <a:pPr>
              <a:lnSpc>
                <a:spcPct val="150000"/>
              </a:lnSpc>
            </a:pP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微信：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zhaoxi066</a:t>
            </a:r>
          </a:p>
          <a:p>
            <a:pPr>
              <a:lnSpc>
                <a:spcPct val="150000"/>
              </a:lnSpc>
            </a:pP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QQ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1 472 417 472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E6AE8E0-3FBA-4C27-90C0-657A6A12D1E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220" y="3853759"/>
            <a:ext cx="1039555" cy="1049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389606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27">
            <a:extLst>
              <a:ext uri="{FF2B5EF4-FFF2-40B4-BE49-F238E27FC236}">
                <a16:creationId xmlns:a16="http://schemas.microsoft.com/office/drawing/2014/main" id="{F26D8198-0D04-463B-8BCE-812B1C6D7CE6}"/>
              </a:ext>
            </a:extLst>
          </p:cNvPr>
          <p:cNvSpPr/>
          <p:nvPr/>
        </p:nvSpPr>
        <p:spPr>
          <a:xfrm>
            <a:off x="612000" y="108000"/>
            <a:ext cx="3533340" cy="40011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FF860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Impact" panose="020B0806030902050204" pitchFamily="2" charset="0"/>
              </a:rPr>
              <a:t>基于</a:t>
            </a:r>
            <a:r>
              <a:rPr lang="en-US" altLang="zh-CN" sz="2000" dirty="0">
                <a:solidFill>
                  <a:srgbClr val="FF860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Impact" panose="020B0806030902050204" pitchFamily="2" charset="0"/>
              </a:rPr>
              <a:t>WPF</a:t>
            </a:r>
            <a:r>
              <a:rPr lang="zh-CN" altLang="en-US" sz="2000" dirty="0">
                <a:solidFill>
                  <a:srgbClr val="FF860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Impact" panose="020B0806030902050204" pitchFamily="2" charset="0"/>
              </a:rPr>
              <a:t>的业务系统开发实例</a:t>
            </a:r>
          </a:p>
        </p:txBody>
      </p:sp>
      <p:pic>
        <p:nvPicPr>
          <p:cNvPr id="14" name="Picture 2" descr="https://gimg2.baidu.com/image_search/src=http%3A%2F%2Fp6.zbjimg.com%2Fservice%2F2016-08%2F28%2Fservice%2F57c27b925f253.png&amp;refer=http%3A%2F%2Fp6.zbjimg.com&amp;app=2002&amp;size=f9999,10000&amp;q=a80&amp;n=0&amp;g=0n&amp;fmt=jpeg?sec=1648812385&amp;t=2705fcd5191096bf5d136e64e0c43892">
            <a:extLst>
              <a:ext uri="{FF2B5EF4-FFF2-40B4-BE49-F238E27FC236}">
                <a16:creationId xmlns:a16="http://schemas.microsoft.com/office/drawing/2014/main" id="{74DB1CB6-AB98-4248-BFD3-DDA0D29C01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62" t="6888" r="9652" b="6303"/>
          <a:stretch/>
        </p:blipFill>
        <p:spPr bwMode="auto">
          <a:xfrm>
            <a:off x="1259770" y="915635"/>
            <a:ext cx="4608320" cy="2985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557B7CBD-CD77-4352-9BA4-C0EC7ABB596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920" y="1707690"/>
            <a:ext cx="5220703" cy="2938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297868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27">
            <a:extLst>
              <a:ext uri="{FF2B5EF4-FFF2-40B4-BE49-F238E27FC236}">
                <a16:creationId xmlns:a16="http://schemas.microsoft.com/office/drawing/2014/main" id="{F26D8198-0D04-463B-8BCE-812B1C6D7CE6}"/>
              </a:ext>
            </a:extLst>
          </p:cNvPr>
          <p:cNvSpPr/>
          <p:nvPr/>
        </p:nvSpPr>
        <p:spPr>
          <a:xfrm>
            <a:off x="612000" y="108000"/>
            <a:ext cx="3789820" cy="40011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FF860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Impact" panose="020B0806030902050204" pitchFamily="2" charset="0"/>
              </a:rPr>
              <a:t>基于</a:t>
            </a:r>
            <a:r>
              <a:rPr lang="en-US" altLang="zh-CN" sz="2000" dirty="0">
                <a:solidFill>
                  <a:srgbClr val="FF860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Impact" panose="020B0806030902050204" pitchFamily="2" charset="0"/>
              </a:rPr>
              <a:t>WPF</a:t>
            </a:r>
            <a:r>
              <a:rPr lang="zh-CN" altLang="en-US" sz="2000" dirty="0">
                <a:solidFill>
                  <a:srgbClr val="FF860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Impact" panose="020B0806030902050204" pitchFamily="2" charset="0"/>
              </a:rPr>
              <a:t>的上位机应用开发实例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42EDFE9-6E5D-4C4F-935B-DA031BFB874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805" y="987640"/>
            <a:ext cx="6916053" cy="3756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872173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27">
            <a:extLst>
              <a:ext uri="{FF2B5EF4-FFF2-40B4-BE49-F238E27FC236}">
                <a16:creationId xmlns:a16="http://schemas.microsoft.com/office/drawing/2014/main" id="{F26D8198-0D04-463B-8BCE-812B1C6D7CE6}"/>
              </a:ext>
            </a:extLst>
          </p:cNvPr>
          <p:cNvSpPr/>
          <p:nvPr/>
        </p:nvSpPr>
        <p:spPr>
          <a:xfrm>
            <a:off x="612000" y="108000"/>
            <a:ext cx="3789820" cy="40011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FF860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Impact" panose="020B0806030902050204" pitchFamily="2" charset="0"/>
              </a:rPr>
              <a:t>基于</a:t>
            </a:r>
            <a:r>
              <a:rPr lang="en-US" altLang="zh-CN" sz="2000" dirty="0">
                <a:solidFill>
                  <a:srgbClr val="FF860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Impact" panose="020B0806030902050204" pitchFamily="2" charset="0"/>
              </a:rPr>
              <a:t>WPF</a:t>
            </a:r>
            <a:r>
              <a:rPr lang="zh-CN" altLang="en-US" sz="2000" dirty="0">
                <a:solidFill>
                  <a:srgbClr val="FF860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Impact" panose="020B0806030902050204" pitchFamily="2" charset="0"/>
              </a:rPr>
              <a:t>的上位机应用开发实例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9C09290-712A-4F83-9EAB-CAA9DE97F3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2968" y="3052593"/>
            <a:ext cx="3801651" cy="209090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DE54737-97FD-4190-B36C-05502377EE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740" y="1707690"/>
            <a:ext cx="4014648" cy="220805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177835D-0CDC-4B49-BFF1-C7A102A65B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9970" y="699620"/>
            <a:ext cx="4014649" cy="2208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542219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27">
            <a:extLst>
              <a:ext uri="{FF2B5EF4-FFF2-40B4-BE49-F238E27FC236}">
                <a16:creationId xmlns:a16="http://schemas.microsoft.com/office/drawing/2014/main" id="{F26D8198-0D04-463B-8BCE-812B1C6D7CE6}"/>
              </a:ext>
            </a:extLst>
          </p:cNvPr>
          <p:cNvSpPr/>
          <p:nvPr/>
        </p:nvSpPr>
        <p:spPr>
          <a:xfrm>
            <a:off x="612000" y="108000"/>
            <a:ext cx="3789820" cy="40011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FF860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Impact" panose="020B0806030902050204" pitchFamily="2" charset="0"/>
              </a:rPr>
              <a:t>基于</a:t>
            </a:r>
            <a:r>
              <a:rPr lang="en-US" altLang="zh-CN" sz="2000" dirty="0">
                <a:solidFill>
                  <a:srgbClr val="FF860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Impact" panose="020B0806030902050204" pitchFamily="2" charset="0"/>
              </a:rPr>
              <a:t>WPF</a:t>
            </a:r>
            <a:r>
              <a:rPr lang="zh-CN" altLang="en-US" sz="2000" dirty="0">
                <a:solidFill>
                  <a:srgbClr val="FF860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Impact" panose="020B0806030902050204" pitchFamily="2" charset="0"/>
              </a:rPr>
              <a:t>的上位机应用开发实例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5505E62-BAFE-4360-B748-5C34748C907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80" y="443882"/>
            <a:ext cx="4493538" cy="252761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4ABD4592-3430-4582-9BC0-27D8576FCFE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770" y="1707689"/>
            <a:ext cx="5359988" cy="3056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432446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82828"/>
        </a:solidFill>
        <a:ln w="9525">
          <a:noFill/>
        </a:ln>
      </a:spPr>
      <a:bodyPr anchor="ctr"/>
      <a:lstStyle>
        <a:defPPr algn="ctr">
          <a:defRPr>
            <a:solidFill>
              <a:srgbClr val="FFFFFF"/>
            </a:solidFill>
            <a:latin typeface="微软雅黑" panose="020B0503020204020204" pitchFamily="2" charset="-122"/>
            <a:ea typeface="微软雅黑" panose="020B0503020204020204" pitchFamily="2" charset="-122"/>
            <a:sym typeface="微软雅黑" panose="020B0503020204020204" pitchFamily="2" charset="-122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16786</TotalTime>
  <Words>497</Words>
  <Application>Microsoft Office PowerPoint</Application>
  <PresentationFormat>全屏显示(16:9)</PresentationFormat>
  <Paragraphs>63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1" baseType="lpstr">
      <vt:lpstr>宋体</vt:lpstr>
      <vt:lpstr>微软雅黑</vt:lpstr>
      <vt:lpstr>微软雅黑 Light</vt:lpstr>
      <vt:lpstr>Arial</vt:lpstr>
      <vt:lpstr>Calibri</vt:lpstr>
      <vt:lpstr>Impact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Administrator</cp:lastModifiedBy>
  <cp:revision>1000</cp:revision>
  <dcterms:created xsi:type="dcterms:W3CDTF">2014-02-20T03:23:00Z</dcterms:created>
  <dcterms:modified xsi:type="dcterms:W3CDTF">2022-05-19T15:08:57Z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2052-11.1.0.9912</vt:lpwstr>
  </property>
</Properties>
</file>