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EA"/>
    <a:srgbClr val="FFF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2"/>
    <p:restoredTop sz="94725"/>
  </p:normalViewPr>
  <p:slideViewPr>
    <p:cSldViewPr snapToGrid="0" snapToObjects="1">
      <p:cViewPr>
        <p:scale>
          <a:sx n="125" d="100"/>
          <a:sy n="125" d="100"/>
        </p:scale>
        <p:origin x="24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5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8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7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3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1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6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5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8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65CA-5E4B-9146-99C6-9EE280F2DA9A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3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365CA-5E4B-9146-99C6-9EE280F2DA9A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9220E-7FF1-784A-96F8-00C3DC37D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2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5244" y="1712259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venir Next" charset="0"/>
                <a:ea typeface="Avenir Next" charset="0"/>
                <a:cs typeface="Avenir Next" charset="0"/>
              </a:rPr>
              <a:t>Select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3010" y="2321859"/>
            <a:ext cx="90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Project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0" y="3021979"/>
            <a:ext cx="130272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venir Next" charset="0"/>
                <a:ea typeface="Avenir Next" charset="0"/>
                <a:cs typeface="Avenir Next" charset="0"/>
              </a:rPr>
              <a:t>ProjClause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 alias: x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5577" y="3935471"/>
            <a:ext cx="139974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venir Next" charset="0"/>
                <a:ea typeface="Avenir Next" charset="0"/>
                <a:cs typeface="Avenir Next" charset="0"/>
              </a:rPr>
              <a:t>ColExpr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   name: date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 flipH="1">
            <a:off x="654294" y="3637532"/>
            <a:ext cx="1" cy="29793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 flipH="1">
            <a:off x="654295" y="2691191"/>
            <a:ext cx="682109" cy="33078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54430" y="3012141"/>
            <a:ext cx="130272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venir Next" charset="0"/>
                <a:ea typeface="Avenir Next" charset="0"/>
                <a:cs typeface="Avenir Next" charset="0"/>
              </a:rPr>
              <a:t>ProjClause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 alias: y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7488" y="3925633"/>
            <a:ext cx="146706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venir Next" charset="0"/>
                <a:ea typeface="Avenir Next" charset="0"/>
                <a:cs typeface="Avenir Next" charset="0"/>
              </a:rPr>
              <a:t>ColExpr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   name: </a:t>
            </a:r>
            <a:r>
              <a:rPr lang="en-US" sz="1600" b="1" dirty="0" smtClean="0">
                <a:solidFill>
                  <a:srgbClr val="00B0F0"/>
                </a:solidFill>
                <a:latin typeface="Avenir Next" charset="0"/>
                <a:ea typeface="Avenir Next" charset="0"/>
                <a:cs typeface="Avenir Next" charset="0"/>
              </a:rPr>
              <a:t>sales</a:t>
            </a:r>
            <a:endParaRPr lang="en-US" sz="1600" b="1" dirty="0">
              <a:solidFill>
                <a:srgbClr val="00B0F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19" name="Straight Arrow Connector 18"/>
          <p:cNvCxnSpPr>
            <a:stCxn id="17" idx="2"/>
            <a:endCxn id="18" idx="0"/>
          </p:cNvCxnSpPr>
          <p:nvPr/>
        </p:nvCxnSpPr>
        <p:spPr>
          <a:xfrm>
            <a:off x="2005795" y="3627694"/>
            <a:ext cx="15227" cy="29793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5" idx="0"/>
          </p:cNvCxnSpPr>
          <p:nvPr/>
        </p:nvCxnSpPr>
        <p:spPr>
          <a:xfrm flipH="1">
            <a:off x="1336404" y="2081591"/>
            <a:ext cx="2090973" cy="24026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2"/>
            <a:endCxn id="17" idx="0"/>
          </p:cNvCxnSpPr>
          <p:nvPr/>
        </p:nvCxnSpPr>
        <p:spPr>
          <a:xfrm>
            <a:off x="1336404" y="2691191"/>
            <a:ext cx="669391" cy="32095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TextBox 361"/>
          <p:cNvSpPr txBox="1"/>
          <p:nvPr/>
        </p:nvSpPr>
        <p:spPr>
          <a:xfrm>
            <a:off x="3063046" y="2321859"/>
            <a:ext cx="72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From</a:t>
            </a:r>
          </a:p>
        </p:txBody>
      </p:sp>
      <p:sp>
        <p:nvSpPr>
          <p:cNvPr id="363" name="TextBox 362"/>
          <p:cNvSpPr txBox="1"/>
          <p:nvPr/>
        </p:nvSpPr>
        <p:spPr>
          <a:xfrm>
            <a:off x="2722696" y="3012141"/>
            <a:ext cx="14093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Table</a:t>
            </a:r>
          </a:p>
          <a:p>
            <a:r>
              <a:rPr lang="en-US" dirty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name: sales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 alias: sales</a:t>
            </a:r>
          </a:p>
        </p:txBody>
      </p:sp>
      <p:cxnSp>
        <p:nvCxnSpPr>
          <p:cNvPr id="364" name="Straight Arrow Connector 363"/>
          <p:cNvCxnSpPr>
            <a:stCxn id="362" idx="2"/>
            <a:endCxn id="363" idx="0"/>
          </p:cNvCxnSpPr>
          <p:nvPr/>
        </p:nvCxnSpPr>
        <p:spPr>
          <a:xfrm flipH="1">
            <a:off x="3427376" y="2691191"/>
            <a:ext cx="1" cy="32095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/>
          <p:cNvCxnSpPr>
            <a:stCxn id="4" idx="2"/>
            <a:endCxn id="362" idx="0"/>
          </p:cNvCxnSpPr>
          <p:nvPr/>
        </p:nvCxnSpPr>
        <p:spPr>
          <a:xfrm>
            <a:off x="3427377" y="2081591"/>
            <a:ext cx="0" cy="24026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/>
          <p:cNvCxnSpPr>
            <a:stCxn id="4" idx="2"/>
            <a:endCxn id="393" idx="0"/>
          </p:cNvCxnSpPr>
          <p:nvPr/>
        </p:nvCxnSpPr>
        <p:spPr>
          <a:xfrm>
            <a:off x="3427377" y="2081591"/>
            <a:ext cx="1353716" cy="24026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TextBox 392"/>
          <p:cNvSpPr txBox="1"/>
          <p:nvPr/>
        </p:nvSpPr>
        <p:spPr>
          <a:xfrm>
            <a:off x="4338183" y="2321859"/>
            <a:ext cx="885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Where</a:t>
            </a:r>
          </a:p>
        </p:txBody>
      </p:sp>
      <p:sp>
        <p:nvSpPr>
          <p:cNvPr id="394" name="TextBox 393"/>
          <p:cNvSpPr txBox="1"/>
          <p:nvPr/>
        </p:nvSpPr>
        <p:spPr>
          <a:xfrm>
            <a:off x="4432280" y="294042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AND</a:t>
            </a:r>
          </a:p>
        </p:txBody>
      </p:sp>
      <p:sp>
        <p:nvSpPr>
          <p:cNvPr id="395" name="TextBox 394"/>
          <p:cNvSpPr txBox="1"/>
          <p:nvPr/>
        </p:nvSpPr>
        <p:spPr>
          <a:xfrm>
            <a:off x="4347321" y="3541059"/>
            <a:ext cx="86754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venir Next" charset="0"/>
                <a:ea typeface="Avenir Next" charset="0"/>
                <a:cs typeface="Avenir Next" charset="0"/>
              </a:rPr>
              <a:t>BiExpr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 op: =</a:t>
            </a:r>
          </a:p>
        </p:txBody>
      </p:sp>
      <p:sp>
        <p:nvSpPr>
          <p:cNvPr id="396" name="TextBox 395"/>
          <p:cNvSpPr txBox="1"/>
          <p:nvPr/>
        </p:nvSpPr>
        <p:spPr>
          <a:xfrm>
            <a:off x="3500749" y="4329953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venir Next" charset="0"/>
                <a:ea typeface="Avenir Next" charset="0"/>
                <a:cs typeface="Avenir Next" charset="0"/>
              </a:rPr>
              <a:t>ColExpr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en-US" dirty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name: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cty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397" name="TextBox 396"/>
          <p:cNvSpPr txBox="1"/>
          <p:nvPr/>
        </p:nvSpPr>
        <p:spPr>
          <a:xfrm>
            <a:off x="4969849" y="4329953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venir Next" charset="0"/>
                <a:ea typeface="Avenir Next" charset="0"/>
                <a:cs typeface="Avenir Next" charset="0"/>
              </a:rPr>
              <a:t>StrExpr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en-US" dirty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val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: </a:t>
            </a:r>
            <a:r>
              <a:rPr lang="en-US" sz="1600" b="1" dirty="0" smtClean="0">
                <a:solidFill>
                  <a:srgbClr val="FF0000"/>
                </a:solidFill>
                <a:latin typeface="Avenir Next" charset="0"/>
                <a:ea typeface="Avenir Next" charset="0"/>
                <a:cs typeface="Avenir Next" charset="0"/>
              </a:rPr>
              <a:t>USA</a:t>
            </a:r>
          </a:p>
        </p:txBody>
      </p:sp>
      <p:cxnSp>
        <p:nvCxnSpPr>
          <p:cNvPr id="398" name="Straight Arrow Connector 397"/>
          <p:cNvCxnSpPr>
            <a:stCxn id="393" idx="2"/>
            <a:endCxn id="394" idx="0"/>
          </p:cNvCxnSpPr>
          <p:nvPr/>
        </p:nvCxnSpPr>
        <p:spPr>
          <a:xfrm>
            <a:off x="4781093" y="2691191"/>
            <a:ext cx="1" cy="24923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/>
          <p:cNvCxnSpPr>
            <a:stCxn id="394" idx="2"/>
            <a:endCxn id="395" idx="0"/>
          </p:cNvCxnSpPr>
          <p:nvPr/>
        </p:nvCxnSpPr>
        <p:spPr>
          <a:xfrm>
            <a:off x="4781094" y="3309756"/>
            <a:ext cx="0" cy="23130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/>
          <p:cNvCxnSpPr>
            <a:stCxn id="395" idx="2"/>
            <a:endCxn id="396" idx="0"/>
          </p:cNvCxnSpPr>
          <p:nvPr/>
        </p:nvCxnSpPr>
        <p:spPr>
          <a:xfrm flipH="1">
            <a:off x="4103639" y="4156612"/>
            <a:ext cx="677455" cy="17334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Arrow Connector 407"/>
          <p:cNvCxnSpPr>
            <a:stCxn id="395" idx="2"/>
            <a:endCxn id="397" idx="0"/>
          </p:cNvCxnSpPr>
          <p:nvPr/>
        </p:nvCxnSpPr>
        <p:spPr>
          <a:xfrm>
            <a:off x="4781094" y="4156612"/>
            <a:ext cx="735540" cy="17334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TextBox 433"/>
          <p:cNvSpPr txBox="1"/>
          <p:nvPr/>
        </p:nvSpPr>
        <p:spPr>
          <a:xfrm>
            <a:off x="9273775" y="1712259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Select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435" name="TextBox 434"/>
          <p:cNvSpPr txBox="1"/>
          <p:nvPr/>
        </p:nvSpPr>
        <p:spPr>
          <a:xfrm>
            <a:off x="7129966" y="2321859"/>
            <a:ext cx="90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Project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436" name="TextBox 435"/>
          <p:cNvSpPr txBox="1"/>
          <p:nvPr/>
        </p:nvSpPr>
        <p:spPr>
          <a:xfrm>
            <a:off x="6261461" y="3021979"/>
            <a:ext cx="130272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venir Next" charset="0"/>
                <a:ea typeface="Avenir Next" charset="0"/>
                <a:cs typeface="Avenir Next" charset="0"/>
              </a:rPr>
              <a:t>ProjClause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 alias: x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437" name="TextBox 436"/>
          <p:cNvSpPr txBox="1"/>
          <p:nvPr/>
        </p:nvSpPr>
        <p:spPr>
          <a:xfrm>
            <a:off x="6212954" y="3935471"/>
            <a:ext cx="139974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venir Next" charset="0"/>
                <a:ea typeface="Avenir Next" charset="0"/>
                <a:cs typeface="Avenir Next" charset="0"/>
              </a:rPr>
              <a:t>ColExpr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   name: date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438" name="Straight Arrow Connector 437"/>
          <p:cNvCxnSpPr>
            <a:stCxn id="438" idx="2"/>
            <a:endCxn id="439" idx="0"/>
          </p:cNvCxnSpPr>
          <p:nvPr/>
        </p:nvCxnSpPr>
        <p:spPr>
          <a:xfrm flipH="1">
            <a:off x="6912825" y="3637532"/>
            <a:ext cx="1" cy="29793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Arrow Connector 438"/>
          <p:cNvCxnSpPr>
            <a:stCxn id="437" idx="2"/>
            <a:endCxn id="438" idx="0"/>
          </p:cNvCxnSpPr>
          <p:nvPr/>
        </p:nvCxnSpPr>
        <p:spPr>
          <a:xfrm flipH="1">
            <a:off x="6912826" y="2691191"/>
            <a:ext cx="686132" cy="33078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TextBox 439"/>
          <p:cNvSpPr txBox="1"/>
          <p:nvPr/>
        </p:nvSpPr>
        <p:spPr>
          <a:xfrm>
            <a:off x="7612961" y="3012141"/>
            <a:ext cx="130272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venir Next" charset="0"/>
                <a:ea typeface="Avenir Next" charset="0"/>
                <a:cs typeface="Avenir Next" charset="0"/>
              </a:rPr>
              <a:t>ProjClause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 alias: y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441" name="TextBox 440"/>
          <p:cNvSpPr txBox="1"/>
          <p:nvPr/>
        </p:nvSpPr>
        <p:spPr>
          <a:xfrm>
            <a:off x="7546019" y="3925633"/>
            <a:ext cx="147829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venir Next" charset="0"/>
                <a:ea typeface="Avenir Next" charset="0"/>
                <a:cs typeface="Avenir Next" charset="0"/>
              </a:rPr>
              <a:t>ColExpr</a:t>
            </a:r>
            <a:endParaRPr lang="en-US" dirty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   name: </a:t>
            </a:r>
            <a:r>
              <a:rPr lang="en-US" sz="1600" b="1" dirty="0" smtClean="0">
                <a:solidFill>
                  <a:srgbClr val="00B0F0"/>
                </a:solidFill>
                <a:latin typeface="Avenir Next" charset="0"/>
                <a:ea typeface="Avenir Next" charset="0"/>
                <a:cs typeface="Avenir Next" charset="0"/>
              </a:rPr>
              <a:t>costs</a:t>
            </a:r>
            <a:endParaRPr lang="en-US" sz="1600" b="1" dirty="0">
              <a:solidFill>
                <a:srgbClr val="00B0F0"/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442" name="Straight Arrow Connector 441"/>
          <p:cNvCxnSpPr>
            <a:stCxn id="449" idx="2"/>
          </p:cNvCxnSpPr>
          <p:nvPr/>
        </p:nvCxnSpPr>
        <p:spPr>
          <a:xfrm flipH="1">
            <a:off x="8264325" y="3627694"/>
            <a:ext cx="1" cy="29793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/>
          <p:cNvCxnSpPr>
            <a:stCxn id="436" idx="2"/>
            <a:endCxn id="437" idx="0"/>
          </p:cNvCxnSpPr>
          <p:nvPr/>
        </p:nvCxnSpPr>
        <p:spPr>
          <a:xfrm flipH="1">
            <a:off x="7598958" y="2081591"/>
            <a:ext cx="2086950" cy="24026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Arrow Connector 443"/>
          <p:cNvCxnSpPr>
            <a:stCxn id="437" idx="2"/>
            <a:endCxn id="449" idx="0"/>
          </p:cNvCxnSpPr>
          <p:nvPr/>
        </p:nvCxnSpPr>
        <p:spPr>
          <a:xfrm>
            <a:off x="7598958" y="2691191"/>
            <a:ext cx="665368" cy="32095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TextBox 444"/>
          <p:cNvSpPr txBox="1"/>
          <p:nvPr/>
        </p:nvSpPr>
        <p:spPr>
          <a:xfrm>
            <a:off x="9321577" y="2321859"/>
            <a:ext cx="72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From</a:t>
            </a:r>
          </a:p>
        </p:txBody>
      </p:sp>
      <p:sp>
        <p:nvSpPr>
          <p:cNvPr id="446" name="TextBox 445"/>
          <p:cNvSpPr txBox="1"/>
          <p:nvPr/>
        </p:nvSpPr>
        <p:spPr>
          <a:xfrm>
            <a:off x="8981227" y="3012141"/>
            <a:ext cx="14093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Table</a:t>
            </a:r>
          </a:p>
          <a:p>
            <a:r>
              <a:rPr lang="en-US" dirty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name: sales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 alias: sales</a:t>
            </a:r>
          </a:p>
        </p:txBody>
      </p:sp>
      <p:cxnSp>
        <p:nvCxnSpPr>
          <p:cNvPr id="447" name="Straight Arrow Connector 446"/>
          <p:cNvCxnSpPr/>
          <p:nvPr/>
        </p:nvCxnSpPr>
        <p:spPr>
          <a:xfrm flipH="1">
            <a:off x="9685907" y="2691191"/>
            <a:ext cx="1" cy="32095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Arrow Connector 447"/>
          <p:cNvCxnSpPr>
            <a:stCxn id="436" idx="2"/>
          </p:cNvCxnSpPr>
          <p:nvPr/>
        </p:nvCxnSpPr>
        <p:spPr>
          <a:xfrm>
            <a:off x="9685908" y="2081591"/>
            <a:ext cx="0" cy="24026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Arrow Connector 448"/>
          <p:cNvCxnSpPr>
            <a:stCxn id="436" idx="2"/>
          </p:cNvCxnSpPr>
          <p:nvPr/>
        </p:nvCxnSpPr>
        <p:spPr>
          <a:xfrm>
            <a:off x="9685908" y="2081591"/>
            <a:ext cx="1381098" cy="24026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TextBox 450"/>
          <p:cNvSpPr txBox="1"/>
          <p:nvPr/>
        </p:nvSpPr>
        <p:spPr>
          <a:xfrm>
            <a:off x="10718192" y="294042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AND</a:t>
            </a:r>
          </a:p>
        </p:txBody>
      </p:sp>
      <p:sp>
        <p:nvSpPr>
          <p:cNvPr id="452" name="TextBox 451"/>
          <p:cNvSpPr txBox="1"/>
          <p:nvPr/>
        </p:nvSpPr>
        <p:spPr>
          <a:xfrm>
            <a:off x="10636980" y="3541059"/>
            <a:ext cx="86754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venir Next" charset="0"/>
                <a:ea typeface="Avenir Next" charset="0"/>
                <a:cs typeface="Avenir Next" charset="0"/>
              </a:rPr>
              <a:t>BiExpr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 op: =</a:t>
            </a:r>
          </a:p>
        </p:txBody>
      </p:sp>
      <p:sp>
        <p:nvSpPr>
          <p:cNvPr id="453" name="TextBox 452"/>
          <p:cNvSpPr txBox="1"/>
          <p:nvPr/>
        </p:nvSpPr>
        <p:spPr>
          <a:xfrm>
            <a:off x="9759280" y="4329953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venir Next" charset="0"/>
                <a:ea typeface="Avenir Next" charset="0"/>
                <a:cs typeface="Avenir Next" charset="0"/>
              </a:rPr>
              <a:t>ColExpr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en-US" dirty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name: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cty</a:t>
            </a:r>
            <a:endParaRPr lang="en-US" sz="1600" dirty="0" smtClean="0">
              <a:solidFill>
                <a:schemeClr val="bg1">
                  <a:lumMod val="50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454" name="TextBox 453"/>
          <p:cNvSpPr txBox="1"/>
          <p:nvPr/>
        </p:nvSpPr>
        <p:spPr>
          <a:xfrm>
            <a:off x="11228380" y="4329953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venir Next" charset="0"/>
                <a:ea typeface="Avenir Next" charset="0"/>
                <a:cs typeface="Avenir Next" charset="0"/>
              </a:rPr>
              <a:t>StrExpr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en-US" dirty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val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: </a:t>
            </a:r>
            <a:r>
              <a:rPr lang="en-US" sz="1600" b="1" dirty="0" smtClean="0">
                <a:solidFill>
                  <a:srgbClr val="FF0000"/>
                </a:solidFill>
                <a:latin typeface="Avenir Next" charset="0"/>
                <a:ea typeface="Avenir Next" charset="0"/>
                <a:cs typeface="Avenir Next" charset="0"/>
              </a:rPr>
              <a:t>EUR</a:t>
            </a:r>
          </a:p>
        </p:txBody>
      </p:sp>
      <p:cxnSp>
        <p:nvCxnSpPr>
          <p:cNvPr id="455" name="Straight Arrow Connector 454"/>
          <p:cNvCxnSpPr/>
          <p:nvPr/>
        </p:nvCxnSpPr>
        <p:spPr>
          <a:xfrm>
            <a:off x="11067006" y="2691191"/>
            <a:ext cx="0" cy="24923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/>
          <p:cNvCxnSpPr/>
          <p:nvPr/>
        </p:nvCxnSpPr>
        <p:spPr>
          <a:xfrm>
            <a:off x="11067006" y="3309756"/>
            <a:ext cx="0" cy="23130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Arrow Connector 456"/>
          <p:cNvCxnSpPr/>
          <p:nvPr/>
        </p:nvCxnSpPr>
        <p:spPr>
          <a:xfrm flipH="1">
            <a:off x="10362170" y="4156612"/>
            <a:ext cx="704836" cy="17334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Arrow Connector 457"/>
          <p:cNvCxnSpPr/>
          <p:nvPr/>
        </p:nvCxnSpPr>
        <p:spPr>
          <a:xfrm>
            <a:off x="11067006" y="4156612"/>
            <a:ext cx="700144" cy="17334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TextBox 458"/>
          <p:cNvSpPr txBox="1"/>
          <p:nvPr/>
        </p:nvSpPr>
        <p:spPr>
          <a:xfrm>
            <a:off x="1325382" y="609398"/>
            <a:ext cx="3367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SELECT date as x, </a:t>
            </a:r>
            <a:r>
              <a:rPr lang="en-US" b="1" dirty="0" smtClean="0">
                <a:solidFill>
                  <a:srgbClr val="00B0F0"/>
                </a:solidFill>
                <a:latin typeface="Avenir Next" charset="0"/>
                <a:ea typeface="Avenir Next" charset="0"/>
                <a:cs typeface="Avenir Next" charset="0"/>
              </a:rPr>
              <a:t>sales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 as y</a:t>
            </a:r>
          </a:p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FROM sales WHERE </a:t>
            </a:r>
            <a:r>
              <a:rPr lang="en-US" dirty="0" err="1" smtClean="0">
                <a:latin typeface="Avenir Next" charset="0"/>
                <a:ea typeface="Avenir Next" charset="0"/>
                <a:cs typeface="Avenir Next" charset="0"/>
              </a:rPr>
              <a:t>cty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 = </a:t>
            </a:r>
            <a:r>
              <a:rPr lang="en-US" b="1" dirty="0" smtClean="0">
                <a:solidFill>
                  <a:srgbClr val="FF0000"/>
                </a:solidFill>
                <a:latin typeface="Avenir Next" charset="0"/>
                <a:ea typeface="Avenir Next" charset="0"/>
                <a:cs typeface="Avenir Next" charset="0"/>
              </a:rPr>
              <a:t>USA</a:t>
            </a:r>
          </a:p>
        </p:txBody>
      </p:sp>
      <p:sp>
        <p:nvSpPr>
          <p:cNvPr id="460" name="TextBox 459"/>
          <p:cNvSpPr txBox="1"/>
          <p:nvPr/>
        </p:nvSpPr>
        <p:spPr>
          <a:xfrm>
            <a:off x="7587921" y="609398"/>
            <a:ext cx="3349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SELECT date as x, </a:t>
            </a:r>
            <a:r>
              <a:rPr lang="en-US" b="1" dirty="0" smtClean="0">
                <a:solidFill>
                  <a:srgbClr val="00B0F0"/>
                </a:solidFill>
                <a:latin typeface="Avenir Next" charset="0"/>
                <a:ea typeface="Avenir Next" charset="0"/>
                <a:cs typeface="Avenir Next" charset="0"/>
              </a:rPr>
              <a:t>costs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 as y</a:t>
            </a:r>
          </a:p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FROM sales WHERE </a:t>
            </a:r>
            <a:r>
              <a:rPr lang="en-US" dirty="0" err="1" smtClean="0">
                <a:latin typeface="Avenir Next" charset="0"/>
                <a:ea typeface="Avenir Next" charset="0"/>
                <a:cs typeface="Avenir Next" charset="0"/>
              </a:rPr>
              <a:t>cty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 = </a:t>
            </a:r>
            <a:r>
              <a:rPr lang="en-US" b="1" dirty="0" smtClean="0">
                <a:solidFill>
                  <a:srgbClr val="FF0000"/>
                </a:solidFill>
                <a:latin typeface="Avenir Next" charset="0"/>
                <a:ea typeface="Avenir Next" charset="0"/>
                <a:cs typeface="Avenir Next" charset="0"/>
              </a:rPr>
              <a:t>EUR</a:t>
            </a:r>
          </a:p>
        </p:txBody>
      </p:sp>
      <p:sp>
        <p:nvSpPr>
          <p:cNvPr id="463" name="TextBox 462"/>
          <p:cNvSpPr txBox="1"/>
          <p:nvPr/>
        </p:nvSpPr>
        <p:spPr>
          <a:xfrm>
            <a:off x="766231" y="59956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p</a:t>
            </a:r>
            <a:r>
              <a:rPr lang="en-US" baseline="-25000" dirty="0" smtClean="0">
                <a:latin typeface="Avenir Next" charset="0"/>
                <a:ea typeface="Avenir Next" charset="0"/>
                <a:cs typeface="Avenir Next" charset="0"/>
              </a:rPr>
              <a:t>1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=</a:t>
            </a:r>
          </a:p>
        </p:txBody>
      </p:sp>
      <p:sp>
        <p:nvSpPr>
          <p:cNvPr id="464" name="TextBox 463"/>
          <p:cNvSpPr txBox="1"/>
          <p:nvPr/>
        </p:nvSpPr>
        <p:spPr>
          <a:xfrm>
            <a:off x="7013725" y="59956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p</a:t>
            </a:r>
            <a:r>
              <a:rPr lang="en-US" baseline="-25000" dirty="0" smtClean="0">
                <a:latin typeface="Avenir Next" charset="0"/>
                <a:ea typeface="Avenir Next" charset="0"/>
                <a:cs typeface="Avenir Next" charset="0"/>
              </a:rPr>
              <a:t>2</a:t>
            </a:r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=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625405" y="2321859"/>
            <a:ext cx="885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77014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603" y="85689"/>
            <a:ext cx="961141" cy="96114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97023" y="1818677"/>
            <a:ext cx="6218176" cy="6704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7022" y="2999377"/>
            <a:ext cx="6218177" cy="55869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7022" y="4013637"/>
            <a:ext cx="6218177" cy="63066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dirty="0" smtClean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27215" y="1046830"/>
            <a:ext cx="1660" cy="73767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229360" y="1971776"/>
            <a:ext cx="2052431" cy="364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Data Transform Lib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49739" y="1971776"/>
            <a:ext cx="2233860" cy="364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Quality Function Lib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92485" y="1971776"/>
            <a:ext cx="1304397" cy="364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Feature Lib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221461" y="1830751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Avenir Next" charset="0"/>
                <a:ea typeface="Avenir Next" charset="0"/>
                <a:cs typeface="Avenir Next" charset="0"/>
              </a:rPr>
              <a:t>Spec. 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Interface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324535" y="2955557"/>
            <a:ext cx="898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Avenir Next" charset="0"/>
                <a:ea typeface="Avenir Next" charset="0"/>
                <a:cs typeface="Avenir Next" charset="0"/>
              </a:rPr>
              <a:t>Tree </a:t>
            </a:r>
          </a:p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Search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155739" y="4005806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latin typeface="Avenir Next" charset="0"/>
                <a:ea typeface="Avenir Next" charset="0"/>
                <a:cs typeface="Avenir Next" charset="0"/>
              </a:rPr>
              <a:t>Program</a:t>
            </a:r>
          </a:p>
          <a:p>
            <a:pPr algn="ctr"/>
            <a:r>
              <a:rPr lang="en-US" dirty="0" smtClean="0">
                <a:latin typeface="Avenir Next" charset="0"/>
                <a:ea typeface="Avenir Next" charset="0"/>
                <a:cs typeface="Avenir Next" charset="0"/>
              </a:rPr>
              <a:t>Optimizer</a:t>
            </a:r>
            <a:endParaRPr lang="en-US" dirty="0" smtClean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29360" y="3090456"/>
            <a:ext cx="1887647" cy="3765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Static Pruners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403038" y="1491429"/>
            <a:ext cx="842391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75894" y="1239677"/>
            <a:ext cx="195117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Arvo" charset="0"/>
                <a:ea typeface="Arvo" charset="0"/>
                <a:cs typeface="Arvo" charset="0"/>
              </a:rPr>
              <a:t>AlphaClean</a:t>
            </a:r>
            <a:endParaRPr lang="en-US" sz="2400" dirty="0" smtClean="0">
              <a:latin typeface="Arvo" charset="0"/>
              <a:ea typeface="Arvo" charset="0"/>
              <a:cs typeface="Arvo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655747" y="2528688"/>
            <a:ext cx="0" cy="41044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44979" y="2563968"/>
            <a:ext cx="328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Data, Quality Function, Language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10659" y="1110421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High level goals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364668" y="3090456"/>
            <a:ext cx="1887647" cy="3765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Dynamic Pruners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39354" y="3090456"/>
            <a:ext cx="1657528" cy="3765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err="1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Parallelizer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278186" y="4130973"/>
            <a:ext cx="1887647" cy="395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Loop Fusion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360848" y="4130973"/>
            <a:ext cx="2110071" cy="395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Literal </a:t>
            </a:r>
            <a:r>
              <a:rPr lang="en-US" sz="1700" dirty="0" err="1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Inlining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665934" y="4130973"/>
            <a:ext cx="1530948" cy="395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smtClean="0">
                <a:solidFill>
                  <a:schemeClr val="bg1">
                    <a:lumMod val="50000"/>
                  </a:schemeClr>
                </a:solidFill>
                <a:latin typeface="Avenir Book" charset="0"/>
                <a:ea typeface="Avenir Book" charset="0"/>
                <a:cs typeface="Avenir Book" charset="0"/>
              </a:rPr>
              <a:t>CodeGen</a:t>
            </a:r>
            <a:endParaRPr lang="en-US" sz="1700" dirty="0" smtClean="0">
              <a:solidFill>
                <a:schemeClr val="bg1">
                  <a:lumMod val="50000"/>
                </a:schemeClr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655747" y="3583454"/>
            <a:ext cx="416" cy="40167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745395" y="3615800"/>
            <a:ext cx="1874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Cleaning Program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49" name="Elbow Connector 48"/>
          <p:cNvCxnSpPr>
            <a:stCxn id="6" idx="3"/>
            <a:endCxn id="4" idx="3"/>
          </p:cNvCxnSpPr>
          <p:nvPr/>
        </p:nvCxnSpPr>
        <p:spPr>
          <a:xfrm flipH="1" flipV="1">
            <a:off x="5468744" y="566260"/>
            <a:ext cx="1846455" cy="3762711"/>
          </a:xfrm>
          <a:prstGeom prst="bentConnector3">
            <a:avLst>
              <a:gd name="adj1" fmla="val -12380"/>
            </a:avLst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597125" y="2317747"/>
            <a:ext cx="1229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Optimized 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Cleaning </a:t>
            </a: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Next" charset="0"/>
                <a:ea typeface="Avenir Next" charset="0"/>
                <a:cs typeface="Avenir Next" charset="0"/>
              </a:rPr>
              <a:t>Program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venir Next" charset="0"/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73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z="2400" dirty="0" smtClean="0">
            <a:solidFill>
              <a:schemeClr val="bg1">
                <a:lumMod val="50000"/>
              </a:schemeClr>
            </a:solidFill>
            <a:latin typeface="Avenir Book" charset="0"/>
            <a:ea typeface="Avenir Book" charset="0"/>
            <a:cs typeface="Avenir Book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venir Next" charset="0"/>
            <a:ea typeface="Avenir Next" charset="0"/>
            <a:cs typeface="Avenir Nex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5247</TotalTime>
  <Words>170</Words>
  <Application>Microsoft Macintosh PowerPoint</Application>
  <PresentationFormat>Widescreen</PresentationFormat>
  <Paragraphs>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Arvo</vt:lpstr>
      <vt:lpstr>Avenir Book</vt:lpstr>
      <vt:lpstr>Avenir Next</vt:lpstr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52</cp:revision>
  <dcterms:created xsi:type="dcterms:W3CDTF">2017-04-28T03:32:03Z</dcterms:created>
  <dcterms:modified xsi:type="dcterms:W3CDTF">2017-08-29T16:13:38Z</dcterms:modified>
</cp:coreProperties>
</file>