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67" r:id="rId3"/>
    <p:sldId id="264" r:id="rId4"/>
    <p:sldId id="268" r:id="rId5"/>
    <p:sldId id="265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A"/>
    <a:srgbClr val="FF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2"/>
    <p:restoredTop sz="94718"/>
  </p:normalViewPr>
  <p:slideViewPr>
    <p:cSldViewPr snapToGrid="0" snapToObjects="1">
      <p:cViewPr>
        <p:scale>
          <a:sx n="90" d="100"/>
          <a:sy n="90" d="100"/>
        </p:scale>
        <p:origin x="152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5200B-FC6B-214E-B0EB-3E18F366E091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0B95A-0391-4E45-B0ED-06215A85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0B95A-0391-4E45-B0ED-06215A85D2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43" y="85689"/>
            <a:ext cx="961141" cy="961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75023" y="1818677"/>
            <a:ext cx="6218176" cy="670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5022" y="2999377"/>
            <a:ext cx="6218177" cy="558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5022" y="4013637"/>
            <a:ext cx="6218177" cy="6306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1983" y="1046830"/>
            <a:ext cx="1660" cy="73767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07360" y="1971776"/>
            <a:ext cx="2052431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 Transform Lib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7739" y="1971776"/>
            <a:ext cx="2233860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Quality Function Lib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70485" y="1971776"/>
            <a:ext cx="1304397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 Lib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999461" y="1830751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Spec.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Interface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102535" y="2955557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Tree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Search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933739" y="400580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Program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07360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Static Pruners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8158" y="1521909"/>
            <a:ext cx="84239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52813" y="2528688"/>
            <a:ext cx="0" cy="41044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22499" y="2564631"/>
            <a:ext cx="328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Data, Quality Function, Language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7789" y="113266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High level goals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42668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Dynamic Pruners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7354" y="3090456"/>
            <a:ext cx="1657528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Parallelizer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6186" y="4130973"/>
            <a:ext cx="1887647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Loop Fusion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38848" y="4130973"/>
            <a:ext cx="2110071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Literal 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Inlining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43934" y="4130973"/>
            <a:ext cx="1530948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CodeGen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552605" y="3583454"/>
            <a:ext cx="416" cy="40167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31474" y="3615800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  <p:cxnSp>
        <p:nvCxnSpPr>
          <p:cNvPr id="49" name="Elbow Connector 48"/>
          <p:cNvCxnSpPr>
            <a:stCxn id="6" idx="3"/>
          </p:cNvCxnSpPr>
          <p:nvPr/>
        </p:nvCxnSpPr>
        <p:spPr>
          <a:xfrm flipH="1" flipV="1">
            <a:off x="7036783" y="755592"/>
            <a:ext cx="2056416" cy="3573379"/>
          </a:xfrm>
          <a:prstGeom prst="bentConnector4">
            <a:avLst>
              <a:gd name="adj1" fmla="val -11116"/>
              <a:gd name="adj2" fmla="val 9990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20618" y="424732"/>
            <a:ext cx="187423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Optimized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</p:spTree>
    <p:extLst>
      <p:ext uri="{BB962C8B-B14F-4D97-AF65-F5344CB8AC3E}">
        <p14:creationId xmlns:p14="http://schemas.microsoft.com/office/powerpoint/2010/main" val="61297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293" y="1834529"/>
            <a:ext cx="961141" cy="961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70484" y="4722323"/>
            <a:ext cx="6218176" cy="670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0483" y="5903023"/>
            <a:ext cx="6218177" cy="558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02821" y="4875422"/>
            <a:ext cx="2052431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 Transform Lib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3200" y="4875422"/>
            <a:ext cx="2233860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Quality Function Lib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65946" y="4875422"/>
            <a:ext cx="1304397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 Lib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694922" y="4734397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Spec.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Interface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797996" y="5859203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Tree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2821" y="5994102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Static Pruners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693619" y="4425555"/>
            <a:ext cx="84239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248274" y="5432334"/>
            <a:ext cx="0" cy="41044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17960" y="5468277"/>
            <a:ext cx="328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Data, Quality Function, Language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13250" y="4036310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High level goals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38129" y="5994102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Dynamic Pruners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012815" y="5994102"/>
            <a:ext cx="1657528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Parallelizer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9248066" y="6487100"/>
            <a:ext cx="416" cy="40167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326935" y="6519446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41165" y="958493"/>
            <a:ext cx="1844557" cy="2993575"/>
            <a:chOff x="1041165" y="958493"/>
            <a:chExt cx="1844557" cy="29935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513" y="958493"/>
              <a:ext cx="1702209" cy="153694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165" y="2706758"/>
              <a:ext cx="1844557" cy="124531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328366" y="1649863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Quality Function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6083" y="261320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Language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493557" y="1505891"/>
            <a:ext cx="4761039" cy="1898779"/>
            <a:chOff x="5493557" y="1124129"/>
            <a:chExt cx="4761039" cy="1898779"/>
          </a:xfrm>
        </p:grpSpPr>
        <p:sp>
          <p:nvSpPr>
            <p:cNvPr id="6" name="Rectangle 5"/>
            <p:cNvSpPr/>
            <p:nvPr/>
          </p:nvSpPr>
          <p:spPr>
            <a:xfrm>
              <a:off x="8223804" y="1124129"/>
              <a:ext cx="2030792" cy="18961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  <a:latin typeface="Avenir Book" charset="0"/>
                  <a:ea typeface="Avenir Book" charset="0"/>
                  <a:cs typeface="Avenir Book" charset="0"/>
                </a:rPr>
                <a:t>Prog</a:t>
              </a:r>
              <a:r>
                <a:rPr lang="en-US" sz="2000" dirty="0" smtClean="0">
                  <a:solidFill>
                    <a:schemeClr val="tx1"/>
                  </a:solidFill>
                  <a:latin typeface="Avenir Book" charset="0"/>
                  <a:ea typeface="Avenir Book" charset="0"/>
                  <a:cs typeface="Avenir Book" charset="0"/>
                </a:rPr>
                <a:t> Optimizer</a:t>
              </a:r>
              <a:endParaRPr lang="en-US" sz="20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cxnSp>
          <p:nvCxnSpPr>
            <p:cNvPr id="7" name="Straight Arrow Connector 6"/>
            <p:cNvCxnSpPr>
              <a:stCxn id="32" idx="3"/>
              <a:endCxn id="6" idx="1"/>
            </p:cNvCxnSpPr>
            <p:nvPr/>
          </p:nvCxnSpPr>
          <p:spPr>
            <a:xfrm flipV="1">
              <a:off x="7836061" y="2072185"/>
              <a:ext cx="387743" cy="1391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8354227" y="1572981"/>
              <a:ext cx="1769947" cy="395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Loop Fusion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54227" y="2037305"/>
              <a:ext cx="1769947" cy="395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Literal </a:t>
              </a:r>
              <a:r>
                <a:rPr lang="en-US" sz="1700" dirty="0" err="1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Inlining</a:t>
              </a:r>
              <a:endPara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54227" y="2501629"/>
              <a:ext cx="1769946" cy="395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CodeGen</a:t>
              </a:r>
              <a:endPara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93557" y="1124244"/>
              <a:ext cx="2342504" cy="18986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Avenir Book" charset="0"/>
                  <a:ea typeface="Avenir Book" charset="0"/>
                  <a:cs typeface="Avenir Book" charset="0"/>
                </a:rPr>
                <a:t>Tree Search</a:t>
              </a:r>
              <a:endParaRPr lang="en-US" sz="20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15194" y="1579644"/>
              <a:ext cx="1887647" cy="3765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Static Pruners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715194" y="2037542"/>
              <a:ext cx="1887647" cy="3765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Dynamic Pruners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715193" y="2495439"/>
              <a:ext cx="1887647" cy="3765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Parallelizer</a:t>
              </a:r>
              <a:endPara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cxnSp>
        <p:nvCxnSpPr>
          <p:cNvPr id="25" name="Elbow Connector 24"/>
          <p:cNvCxnSpPr>
            <a:stCxn id="6" idx="0"/>
            <a:endCxn id="4" idx="0"/>
          </p:cNvCxnSpPr>
          <p:nvPr/>
        </p:nvCxnSpPr>
        <p:spPr>
          <a:xfrm rot="16200000" flipH="1" flipV="1">
            <a:off x="4587920" y="-2816751"/>
            <a:ext cx="328638" cy="8973922"/>
          </a:xfrm>
          <a:prstGeom prst="bentConnector3">
            <a:avLst>
              <a:gd name="adj1" fmla="val -210535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69586" y="4401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Explanation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071006" y="2059959"/>
            <a:ext cx="242255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71006" y="2994732"/>
            <a:ext cx="242255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31476" y="-33979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vo" charset="0"/>
                <a:ea typeface="Arvo" charset="0"/>
                <a:cs typeface="Arvo" charset="0"/>
              </a:rPr>
              <a:t>Arachnid</a:t>
            </a:r>
            <a:endParaRPr lang="en-US" sz="2400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41165" y="-33979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vo" charset="0"/>
                <a:ea typeface="Arvo" charset="0"/>
                <a:cs typeface="Arvo" charset="0"/>
              </a:rPr>
              <a:t>Interface</a:t>
            </a:r>
            <a:endParaRPr lang="en-US" sz="2400" dirty="0" smtClean="0">
              <a:latin typeface="Arvo" charset="0"/>
              <a:ea typeface="Arvo" charset="0"/>
              <a:cs typeface="Arvo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265277" y="432796"/>
            <a:ext cx="3063089" cy="1243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493558" y="437008"/>
            <a:ext cx="4761038" cy="40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2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247093" y="3099893"/>
            <a:ext cx="2555158" cy="2238772"/>
            <a:chOff x="5643962" y="3133646"/>
            <a:chExt cx="2555158" cy="2238772"/>
          </a:xfrm>
        </p:grpSpPr>
        <p:sp>
          <p:nvSpPr>
            <p:cNvPr id="57" name="Rectangle 56"/>
            <p:cNvSpPr/>
            <p:nvPr/>
          </p:nvSpPr>
          <p:spPr>
            <a:xfrm>
              <a:off x="5982195" y="3476805"/>
              <a:ext cx="2216925" cy="4175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6734603" y="4312936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6734603" y="4686824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734603" y="5060711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7123564" y="3176199"/>
              <a:ext cx="154172" cy="103200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7062149" y="3611502"/>
              <a:ext cx="154172" cy="90917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7241844" y="2684030"/>
              <a:ext cx="154172" cy="1268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52113" y="3133646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vo" charset="0"/>
                  <a:ea typeface="Arvo" charset="0"/>
                  <a:cs typeface="Arvo" charset="0"/>
                </a:rPr>
                <a:t>NY</a:t>
              </a:r>
              <a:endParaRPr lang="en-US" dirty="0" smtClean="0">
                <a:solidFill>
                  <a:schemeClr val="bg1">
                    <a:lumMod val="75000"/>
                  </a:schemeClr>
                </a:solidFill>
                <a:latin typeface="Arvo" charset="0"/>
                <a:ea typeface="Arvo" charset="0"/>
                <a:cs typeface="Arvo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82195" y="3507534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NYC</a:t>
              </a:r>
              <a:endParaRPr lang="en-US" dirty="0" smtClean="0">
                <a:latin typeface="Arvo" charset="0"/>
                <a:ea typeface="Arvo" charset="0"/>
                <a:cs typeface="Arvo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84787" y="388142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vo" charset="0"/>
                  <a:ea typeface="Arvo" charset="0"/>
                  <a:cs typeface="Arvo" charset="0"/>
                </a:rPr>
                <a:t>Bos</a:t>
              </a:r>
              <a:endParaRPr lang="en-US" dirty="0" smtClean="0">
                <a:latin typeface="Arvo" charset="0"/>
                <a:ea typeface="Arvo" charset="0"/>
                <a:cs typeface="Arvo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06478" y="4255310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Boston</a:t>
              </a:r>
              <a:endParaRPr lang="en-US" dirty="0" smtClean="0">
                <a:latin typeface="Arvo" charset="0"/>
                <a:ea typeface="Arvo" charset="0"/>
                <a:cs typeface="Arvo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43962" y="5003086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vo" charset="0"/>
                  <a:ea typeface="Arvo" charset="0"/>
                  <a:cs typeface="Arvo" charset="0"/>
                </a:rPr>
                <a:t>Bostain</a:t>
              </a:r>
              <a:endParaRPr lang="en-US" dirty="0" smtClean="0">
                <a:latin typeface="Arvo" charset="0"/>
                <a:ea typeface="Arvo" charset="0"/>
                <a:cs typeface="Arvo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1425" y="462919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SF</a:t>
              </a:r>
              <a:endParaRPr lang="en-US" dirty="0" smtClean="0">
                <a:latin typeface="Arvo" charset="0"/>
                <a:ea typeface="Arvo" charset="0"/>
                <a:cs typeface="Arvo" charset="0"/>
              </a:endParaRPr>
            </a:p>
          </p:txBody>
        </p:sp>
        <p:cxnSp>
          <p:nvCxnSpPr>
            <p:cNvPr id="52" name="Curved Connector 51"/>
            <p:cNvCxnSpPr>
              <a:stCxn id="42" idx="1"/>
              <a:endCxn id="43" idx="1"/>
            </p:cNvCxnSpPr>
            <p:nvPr/>
          </p:nvCxnSpPr>
          <p:spPr>
            <a:xfrm rot="10800000" flipV="1">
              <a:off x="5982195" y="3318312"/>
              <a:ext cx="169918" cy="373888"/>
            </a:xfrm>
            <a:prstGeom prst="curvedConnector3">
              <a:avLst>
                <a:gd name="adj1" fmla="val 234535"/>
              </a:avLst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1030" y="3603944"/>
              <a:ext cx="290395" cy="290395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4303020" y="2942337"/>
            <a:ext cx="2468880" cy="2396328"/>
            <a:chOff x="2475288" y="2335855"/>
            <a:chExt cx="2468880" cy="2396328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485920" y="2335855"/>
              <a:ext cx="0" cy="201636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595198" y="4087504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22512" y="4087504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4518" y="4087504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35214" y="4087504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01709" y="3309582"/>
              <a:ext cx="154172" cy="103200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1459" y="3432412"/>
              <a:ext cx="154172" cy="90917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95083" y="3073020"/>
              <a:ext cx="154172" cy="1268565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475288" y="4341587"/>
              <a:ext cx="2468880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542253" y="4362851"/>
              <a:ext cx="284052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47030" y="4362851"/>
              <a:ext cx="3080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09453" y="4362851"/>
              <a:ext cx="357790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6235" y="4362851"/>
              <a:ext cx="3080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87042" y="4362851"/>
              <a:ext cx="325730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52702" y="4362851"/>
              <a:ext cx="338554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94351" y="4362851"/>
              <a:ext cx="354584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C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1332" y="3886999"/>
              <a:ext cx="347847" cy="347847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3509346" y="2775836"/>
              <a:ext cx="208959" cy="1544488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3612996" y="2775836"/>
              <a:ext cx="0" cy="105460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186687" y="5584383"/>
            <a:ext cx="2675970" cy="646331"/>
            <a:chOff x="5237963" y="5806773"/>
            <a:chExt cx="2675970" cy="646331"/>
          </a:xfrm>
        </p:grpSpPr>
        <p:sp>
          <p:nvSpPr>
            <p:cNvPr id="67" name="TextBox 66"/>
            <p:cNvSpPr txBox="1"/>
            <p:nvPr/>
          </p:nvSpPr>
          <p:spPr>
            <a:xfrm>
              <a:off x="5237963" y="5806773"/>
              <a:ext cx="54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(a)</a:t>
              </a:r>
              <a:endParaRPr lang="en-US" dirty="0" smtClean="0">
                <a:latin typeface="Tinos" charset="0"/>
                <a:ea typeface="Tinos" charset="0"/>
                <a:cs typeface="Tinos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04683" y="5806773"/>
              <a:ext cx="2309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nos" charset="0"/>
                  <a:ea typeface="Tinos" charset="0"/>
                  <a:cs typeface="Tinos" charset="0"/>
                </a:rPr>
                <a:t>Drag NY over NYC to </a:t>
              </a:r>
              <a:r>
                <a:rPr lang="en-US">
                  <a:latin typeface="Tinos" charset="0"/>
                  <a:ea typeface="Tinos" charset="0"/>
                  <a:cs typeface="Tinos" charset="0"/>
                </a:rPr>
                <a:t>specify </a:t>
              </a:r>
              <a:r>
                <a:rPr lang="en-US" smtClean="0">
                  <a:latin typeface="Tinos" charset="0"/>
                  <a:ea typeface="Tinos" charset="0"/>
                  <a:cs typeface="Tinos" charset="0"/>
                </a:rPr>
                <a:t>duplicates</a:t>
              </a:r>
              <a:endParaRPr lang="en-US" dirty="0">
                <a:latin typeface="Tinos" charset="0"/>
                <a:ea typeface="Tinos" charset="0"/>
                <a:cs typeface="Tinos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059533" y="5575093"/>
            <a:ext cx="2955855" cy="655621"/>
            <a:chOff x="9157590" y="5797483"/>
            <a:chExt cx="2955855" cy="655621"/>
          </a:xfrm>
        </p:grpSpPr>
        <p:sp>
          <p:nvSpPr>
            <p:cNvPr id="68" name="TextBox 67"/>
            <p:cNvSpPr txBox="1"/>
            <p:nvPr/>
          </p:nvSpPr>
          <p:spPr>
            <a:xfrm>
              <a:off x="9157590" y="5797483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(b)</a:t>
              </a:r>
              <a:endParaRPr lang="en-US" dirty="0" smtClean="0">
                <a:latin typeface="Tinos" charset="0"/>
                <a:ea typeface="Tinos" charset="0"/>
                <a:cs typeface="Tino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23199" y="5806773"/>
              <a:ext cx="2590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Drag bar height to specify desired value</a:t>
              </a:r>
              <a:endParaRPr lang="en-US" dirty="0">
                <a:latin typeface="Tinos" charset="0"/>
                <a:ea typeface="Tinos" charset="0"/>
                <a:cs typeface="Tinos" charset="0"/>
              </a:endParaRPr>
            </a:p>
          </p:txBody>
        </p:sp>
      </p:grp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34548"/>
              </p:ext>
            </p:extLst>
          </p:nvPr>
        </p:nvGraphicFramePr>
        <p:xfrm>
          <a:off x="7143879" y="2937156"/>
          <a:ext cx="2853627" cy="239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04"/>
                <a:gridCol w="1484162"/>
                <a:gridCol w="999461"/>
              </a:tblGrid>
              <a:tr h="123302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city_name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city_code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330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San Francisco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SF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330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New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York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330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New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York City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NYC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81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San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Francisc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SF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81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San Jose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SJ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81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San Mateo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SM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81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New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York City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Rectangle 78"/>
          <p:cNvSpPr/>
          <p:nvPr/>
        </p:nvSpPr>
        <p:spPr>
          <a:xfrm>
            <a:off x="8961588" y="2961260"/>
            <a:ext cx="1118077" cy="309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825116" y="2961259"/>
            <a:ext cx="1207812" cy="3099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82" name="Curved Connector 81"/>
          <p:cNvCxnSpPr>
            <a:stCxn id="80" idx="0"/>
            <a:endCxn id="79" idx="0"/>
          </p:cNvCxnSpPr>
          <p:nvPr/>
        </p:nvCxnSpPr>
        <p:spPr>
          <a:xfrm rot="16200000" flipH="1">
            <a:off x="8974823" y="2415457"/>
            <a:ext cx="1" cy="1091605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261" y="2826330"/>
            <a:ext cx="290395" cy="290395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7235892" y="5584383"/>
            <a:ext cx="2669601" cy="655621"/>
            <a:chOff x="9157590" y="5797483"/>
            <a:chExt cx="2669601" cy="655621"/>
          </a:xfrm>
        </p:grpSpPr>
        <p:sp>
          <p:nvSpPr>
            <p:cNvPr id="87" name="TextBox 86"/>
            <p:cNvSpPr txBox="1"/>
            <p:nvPr/>
          </p:nvSpPr>
          <p:spPr>
            <a:xfrm>
              <a:off x="9157590" y="579748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(c)</a:t>
              </a:r>
              <a:endParaRPr lang="en-US" dirty="0" smtClean="0">
                <a:latin typeface="Tinos" charset="0"/>
                <a:ea typeface="Tinos" charset="0"/>
                <a:cs typeface="Tinos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523198" y="5806773"/>
              <a:ext cx="2303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Drag </a:t>
              </a:r>
              <a:r>
                <a:rPr lang="en-US" dirty="0" err="1" smtClean="0">
                  <a:latin typeface="Tinos" charset="0"/>
                  <a:ea typeface="Tinos" charset="0"/>
                  <a:cs typeface="Tinos" charset="0"/>
                </a:rPr>
                <a:t>city_name</a:t>
              </a:r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 over </a:t>
              </a:r>
              <a:r>
                <a:rPr lang="en-US" dirty="0" err="1" smtClean="0">
                  <a:latin typeface="Tinos" charset="0"/>
                  <a:ea typeface="Tinos" charset="0"/>
                  <a:cs typeface="Tinos" charset="0"/>
                </a:rPr>
                <a:t>city_code</a:t>
              </a:r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 to define FD</a:t>
              </a:r>
              <a:endParaRPr lang="en-US" dirty="0">
                <a:latin typeface="Tinos" charset="0"/>
                <a:ea typeface="Tinos" charset="0"/>
                <a:cs typeface="Tinos" charset="0"/>
              </a:endParaRPr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 flipV="1">
            <a:off x="10792969" y="2943572"/>
            <a:ext cx="0" cy="20163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0902247" y="4695221"/>
            <a:ext cx="154172" cy="254082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1229561" y="4695221"/>
            <a:ext cx="154172" cy="254082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1541567" y="4695221"/>
            <a:ext cx="154172" cy="254082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2208758" y="3917299"/>
            <a:ext cx="154172" cy="1032004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2578508" y="4040129"/>
            <a:ext cx="154172" cy="909174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2902132" y="3680737"/>
            <a:ext cx="154172" cy="1268565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0782337" y="4949304"/>
            <a:ext cx="246888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0849302" y="4970568"/>
            <a:ext cx="28405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154079" y="4970568"/>
            <a:ext cx="30809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2116502" y="4970568"/>
            <a:ext cx="3577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A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1473284" y="4970568"/>
            <a:ext cx="30809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794091" y="4970568"/>
            <a:ext cx="32573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2459751" y="4970568"/>
            <a:ext cx="33855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B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2801400" y="4970568"/>
            <a:ext cx="35458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C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H="1">
            <a:off x="12133849" y="1236144"/>
            <a:ext cx="0" cy="10546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0538850" y="5576328"/>
            <a:ext cx="2955855" cy="655621"/>
            <a:chOff x="9157590" y="5797483"/>
            <a:chExt cx="2955855" cy="655621"/>
          </a:xfrm>
        </p:grpSpPr>
        <p:sp>
          <p:nvSpPr>
            <p:cNvPr id="134" name="TextBox 133"/>
            <p:cNvSpPr txBox="1"/>
            <p:nvPr/>
          </p:nvSpPr>
          <p:spPr>
            <a:xfrm>
              <a:off x="9157590" y="5797483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(d)</a:t>
              </a:r>
              <a:endParaRPr lang="en-US" dirty="0" smtClean="0">
                <a:latin typeface="Tinos" charset="0"/>
                <a:ea typeface="Tinos" charset="0"/>
                <a:cs typeface="Tinos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523199" y="5806773"/>
              <a:ext cx="2590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Drag a region that values should fall within</a:t>
              </a:r>
              <a:endParaRPr lang="en-US" dirty="0">
                <a:latin typeface="Tinos" charset="0"/>
                <a:ea typeface="Tinos" charset="0"/>
                <a:cs typeface="Tinos" charset="0"/>
              </a:endParaRP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11842263" y="3382318"/>
            <a:ext cx="154172" cy="1566985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0849301" y="3581362"/>
            <a:ext cx="2401915" cy="91211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5204">
            <a:off x="13061438" y="4305164"/>
            <a:ext cx="347847" cy="34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9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946040" y="-158767"/>
            <a:ext cx="2555158" cy="2238772"/>
            <a:chOff x="5643962" y="3133646"/>
            <a:chExt cx="2555158" cy="2238772"/>
          </a:xfrm>
        </p:grpSpPr>
        <p:sp>
          <p:nvSpPr>
            <p:cNvPr id="57" name="Rectangle 56"/>
            <p:cNvSpPr/>
            <p:nvPr/>
          </p:nvSpPr>
          <p:spPr>
            <a:xfrm>
              <a:off x="5982195" y="3476805"/>
              <a:ext cx="2216925" cy="4175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6734603" y="4312936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6734603" y="4686824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734603" y="5060711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7123564" y="3176199"/>
              <a:ext cx="154172" cy="103200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7062149" y="3611502"/>
              <a:ext cx="154172" cy="90917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7241844" y="2684030"/>
              <a:ext cx="154172" cy="1268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52113" y="3133646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vo" charset="0"/>
                  <a:ea typeface="Arvo" charset="0"/>
                  <a:cs typeface="Arvo" charset="0"/>
                </a:rPr>
                <a:t>NY</a:t>
              </a:r>
              <a:endParaRPr lang="en-US" dirty="0" smtClean="0">
                <a:solidFill>
                  <a:schemeClr val="bg1">
                    <a:lumMod val="75000"/>
                  </a:schemeClr>
                </a:solidFill>
                <a:latin typeface="Arvo" charset="0"/>
                <a:ea typeface="Arvo" charset="0"/>
                <a:cs typeface="Arvo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82195" y="3507534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NYC</a:t>
              </a:r>
              <a:endParaRPr lang="en-US" dirty="0" smtClean="0">
                <a:latin typeface="Arvo" charset="0"/>
                <a:ea typeface="Arvo" charset="0"/>
                <a:cs typeface="Arvo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84787" y="388142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vo" charset="0"/>
                  <a:ea typeface="Arvo" charset="0"/>
                  <a:cs typeface="Arvo" charset="0"/>
                </a:rPr>
                <a:t>Bos</a:t>
              </a:r>
              <a:endParaRPr lang="en-US" dirty="0" smtClean="0">
                <a:latin typeface="Arvo" charset="0"/>
                <a:ea typeface="Arvo" charset="0"/>
                <a:cs typeface="Arvo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06478" y="4255310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Boston</a:t>
              </a:r>
              <a:endParaRPr lang="en-US" dirty="0" smtClean="0">
                <a:latin typeface="Arvo" charset="0"/>
                <a:ea typeface="Arvo" charset="0"/>
                <a:cs typeface="Arvo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43962" y="5003086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vo" charset="0"/>
                  <a:ea typeface="Arvo" charset="0"/>
                  <a:cs typeface="Arvo" charset="0"/>
                </a:rPr>
                <a:t>Bostain</a:t>
              </a:r>
              <a:endParaRPr lang="en-US" dirty="0" smtClean="0">
                <a:latin typeface="Arvo" charset="0"/>
                <a:ea typeface="Arvo" charset="0"/>
                <a:cs typeface="Arvo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1425" y="462919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SF</a:t>
              </a:r>
              <a:endParaRPr lang="en-US" dirty="0" smtClean="0">
                <a:latin typeface="Arvo" charset="0"/>
                <a:ea typeface="Arvo" charset="0"/>
                <a:cs typeface="Arvo" charset="0"/>
              </a:endParaRPr>
            </a:p>
          </p:txBody>
        </p:sp>
        <p:cxnSp>
          <p:nvCxnSpPr>
            <p:cNvPr id="52" name="Curved Connector 51"/>
            <p:cNvCxnSpPr>
              <a:stCxn id="42" idx="1"/>
              <a:endCxn id="43" idx="1"/>
            </p:cNvCxnSpPr>
            <p:nvPr/>
          </p:nvCxnSpPr>
          <p:spPr>
            <a:xfrm rot="10800000" flipV="1">
              <a:off x="5982195" y="3318312"/>
              <a:ext cx="169918" cy="373888"/>
            </a:xfrm>
            <a:prstGeom prst="curvedConnector3">
              <a:avLst>
                <a:gd name="adj1" fmla="val 234535"/>
              </a:avLst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1030" y="3603944"/>
              <a:ext cx="290395" cy="290395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5110517" y="-286638"/>
            <a:ext cx="2468880" cy="2396328"/>
            <a:chOff x="2475288" y="2335855"/>
            <a:chExt cx="2468880" cy="2396328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485920" y="2335855"/>
              <a:ext cx="0" cy="201636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595198" y="4087504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22512" y="4087504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4518" y="4087504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35214" y="4087504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01709" y="3309582"/>
              <a:ext cx="154172" cy="103200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1459" y="3432412"/>
              <a:ext cx="154172" cy="90917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95083" y="3073020"/>
              <a:ext cx="154172" cy="1268565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475288" y="4341587"/>
              <a:ext cx="2468880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542253" y="4362851"/>
              <a:ext cx="284052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47030" y="4362851"/>
              <a:ext cx="3080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09453" y="4362851"/>
              <a:ext cx="357790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6235" y="4362851"/>
              <a:ext cx="3080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87042" y="4362851"/>
              <a:ext cx="325730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52702" y="4362851"/>
              <a:ext cx="338554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94351" y="4362851"/>
              <a:ext cx="354584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C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1332" y="3886999"/>
              <a:ext cx="347847" cy="347847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3509346" y="2775836"/>
              <a:ext cx="208959" cy="1544488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3612996" y="2775836"/>
              <a:ext cx="0" cy="105460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885634" y="2325723"/>
            <a:ext cx="2675970" cy="646331"/>
            <a:chOff x="5237963" y="5806773"/>
            <a:chExt cx="2675970" cy="646331"/>
          </a:xfrm>
        </p:grpSpPr>
        <p:sp>
          <p:nvSpPr>
            <p:cNvPr id="67" name="TextBox 66"/>
            <p:cNvSpPr txBox="1"/>
            <p:nvPr/>
          </p:nvSpPr>
          <p:spPr>
            <a:xfrm>
              <a:off x="5237963" y="5806773"/>
              <a:ext cx="54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(a)</a:t>
              </a:r>
              <a:endParaRPr lang="en-US" dirty="0" smtClean="0">
                <a:latin typeface="Tinos" charset="0"/>
                <a:ea typeface="Tinos" charset="0"/>
                <a:cs typeface="Tinos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04683" y="5806773"/>
              <a:ext cx="2309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nos" charset="0"/>
                  <a:ea typeface="Tinos" charset="0"/>
                  <a:cs typeface="Tinos" charset="0"/>
                </a:rPr>
                <a:t>Drag NY over NYC to </a:t>
              </a:r>
              <a:r>
                <a:rPr lang="en-US">
                  <a:latin typeface="Tinos" charset="0"/>
                  <a:ea typeface="Tinos" charset="0"/>
                  <a:cs typeface="Tinos" charset="0"/>
                </a:rPr>
                <a:t>specify </a:t>
              </a:r>
              <a:r>
                <a:rPr lang="en-US" smtClean="0">
                  <a:latin typeface="Tinos" charset="0"/>
                  <a:ea typeface="Tinos" charset="0"/>
                  <a:cs typeface="Tinos" charset="0"/>
                </a:rPr>
                <a:t>duplicates</a:t>
              </a:r>
              <a:endParaRPr lang="en-US" dirty="0">
                <a:latin typeface="Tinos" charset="0"/>
                <a:ea typeface="Tinos" charset="0"/>
                <a:cs typeface="Tinos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867030" y="2346118"/>
            <a:ext cx="2955855" cy="655621"/>
            <a:chOff x="9157590" y="5797483"/>
            <a:chExt cx="2955855" cy="655621"/>
          </a:xfrm>
        </p:grpSpPr>
        <p:sp>
          <p:nvSpPr>
            <p:cNvPr id="68" name="TextBox 67"/>
            <p:cNvSpPr txBox="1"/>
            <p:nvPr/>
          </p:nvSpPr>
          <p:spPr>
            <a:xfrm>
              <a:off x="9157590" y="5797483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(b)</a:t>
              </a:r>
              <a:endParaRPr lang="en-US" dirty="0" smtClean="0">
                <a:latin typeface="Tinos" charset="0"/>
                <a:ea typeface="Tinos" charset="0"/>
                <a:cs typeface="Tino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23199" y="5806773"/>
              <a:ext cx="2590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Drag bar height to specify desired value</a:t>
              </a:r>
              <a:endParaRPr lang="en-US" dirty="0">
                <a:latin typeface="Tinos" charset="0"/>
                <a:ea typeface="Tinos" charset="0"/>
                <a:cs typeface="Tinos" charset="0"/>
              </a:endParaRPr>
            </a:p>
          </p:txBody>
        </p:sp>
      </p:grp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32210"/>
              </p:ext>
            </p:extLst>
          </p:nvPr>
        </p:nvGraphicFramePr>
        <p:xfrm>
          <a:off x="1799549" y="3404399"/>
          <a:ext cx="2853627" cy="2401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04"/>
                <a:gridCol w="1484162"/>
                <a:gridCol w="999461"/>
              </a:tblGrid>
              <a:tr h="123302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city_name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city_code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330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San Francisco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SF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330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New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York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330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New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York City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NYC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81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San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Francisc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SF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81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San Jose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SJ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81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San Mateo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SM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81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New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York City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Rectangle 78"/>
          <p:cNvSpPr/>
          <p:nvPr/>
        </p:nvSpPr>
        <p:spPr>
          <a:xfrm>
            <a:off x="3617258" y="3428503"/>
            <a:ext cx="1118077" cy="309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80786" y="3428502"/>
            <a:ext cx="1207812" cy="3099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82" name="Curved Connector 81"/>
          <p:cNvCxnSpPr>
            <a:stCxn id="80" idx="0"/>
            <a:endCxn id="79" idx="0"/>
          </p:cNvCxnSpPr>
          <p:nvPr/>
        </p:nvCxnSpPr>
        <p:spPr>
          <a:xfrm rot="16200000" flipH="1">
            <a:off x="3630493" y="2882700"/>
            <a:ext cx="1" cy="1091605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760" y="3293573"/>
            <a:ext cx="290395" cy="290395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1891562" y="6051626"/>
            <a:ext cx="2669601" cy="655621"/>
            <a:chOff x="9157590" y="5797483"/>
            <a:chExt cx="2669601" cy="655621"/>
          </a:xfrm>
        </p:grpSpPr>
        <p:sp>
          <p:nvSpPr>
            <p:cNvPr id="87" name="TextBox 86"/>
            <p:cNvSpPr txBox="1"/>
            <p:nvPr/>
          </p:nvSpPr>
          <p:spPr>
            <a:xfrm>
              <a:off x="9157590" y="579748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(c)</a:t>
              </a:r>
              <a:endParaRPr lang="en-US" dirty="0" smtClean="0">
                <a:latin typeface="Tinos" charset="0"/>
                <a:ea typeface="Tinos" charset="0"/>
                <a:cs typeface="Tinos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523198" y="5806773"/>
              <a:ext cx="2303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Drag </a:t>
              </a:r>
              <a:r>
                <a:rPr lang="en-US" dirty="0" err="1" smtClean="0">
                  <a:latin typeface="Tinos" charset="0"/>
                  <a:ea typeface="Tinos" charset="0"/>
                  <a:cs typeface="Tinos" charset="0"/>
                </a:rPr>
                <a:t>city_name</a:t>
              </a:r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 over </a:t>
              </a:r>
              <a:r>
                <a:rPr lang="en-US" dirty="0" err="1" smtClean="0">
                  <a:latin typeface="Tinos" charset="0"/>
                  <a:ea typeface="Tinos" charset="0"/>
                  <a:cs typeface="Tinos" charset="0"/>
                </a:rPr>
                <a:t>city_code</a:t>
              </a:r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 to define FD</a:t>
              </a:r>
              <a:endParaRPr lang="en-US" dirty="0">
                <a:latin typeface="Tinos" charset="0"/>
                <a:ea typeface="Tinos" charset="0"/>
                <a:cs typeface="Tinos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67030" y="3410815"/>
            <a:ext cx="2955855" cy="3288377"/>
            <a:chOff x="5194520" y="3267938"/>
            <a:chExt cx="2955855" cy="3288377"/>
          </a:xfrm>
        </p:grpSpPr>
        <p:cxnSp>
          <p:nvCxnSpPr>
            <p:cNvPr id="114" name="Straight Arrow Connector 113"/>
            <p:cNvCxnSpPr/>
            <p:nvPr/>
          </p:nvCxnSpPr>
          <p:spPr>
            <a:xfrm flipV="1">
              <a:off x="5448639" y="3267938"/>
              <a:ext cx="0" cy="201636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5557917" y="5019587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885231" y="5019587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197237" y="5019587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64428" y="4241665"/>
              <a:ext cx="154172" cy="103200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234178" y="4364495"/>
              <a:ext cx="154172" cy="90917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557802" y="4005103"/>
              <a:ext cx="154172" cy="1268565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5438007" y="5273670"/>
              <a:ext cx="2468880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5504972" y="5294934"/>
              <a:ext cx="284052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09749" y="5294934"/>
              <a:ext cx="3080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2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772172" y="5294934"/>
              <a:ext cx="357790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A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128954" y="5294934"/>
              <a:ext cx="3080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3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449761" y="5294934"/>
              <a:ext cx="325730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4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115421" y="5294934"/>
              <a:ext cx="338554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B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57070" y="5294934"/>
              <a:ext cx="354584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C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5194520" y="5900694"/>
              <a:ext cx="2955855" cy="655621"/>
              <a:chOff x="9157590" y="5797483"/>
              <a:chExt cx="2955855" cy="655621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9157590" y="5797483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nos" charset="0"/>
                    <a:ea typeface="Tinos" charset="0"/>
                    <a:cs typeface="Tinos" charset="0"/>
                  </a:rPr>
                  <a:t>(d)</a:t>
                </a:r>
                <a:endParaRPr lang="en-US" dirty="0" smtClean="0">
                  <a:latin typeface="Tinos" charset="0"/>
                  <a:ea typeface="Tinos" charset="0"/>
                  <a:cs typeface="Tinos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9523199" y="5806773"/>
                <a:ext cx="2590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nos" charset="0"/>
                    <a:ea typeface="Tinos" charset="0"/>
                    <a:cs typeface="Tinos" charset="0"/>
                  </a:rPr>
                  <a:t>Drag a region that values should fall within</a:t>
                </a:r>
                <a:endParaRPr lang="en-US" dirty="0">
                  <a:latin typeface="Tinos" charset="0"/>
                  <a:ea typeface="Tinos" charset="0"/>
                  <a:cs typeface="Tinos" charset="0"/>
                </a:endParaRPr>
              </a:p>
            </p:txBody>
          </p:sp>
        </p:grpSp>
        <p:sp>
          <p:nvSpPr>
            <p:cNvPr id="136" name="Rectangle 135"/>
            <p:cNvSpPr/>
            <p:nvPr/>
          </p:nvSpPr>
          <p:spPr>
            <a:xfrm>
              <a:off x="6497933" y="3706684"/>
              <a:ext cx="154172" cy="1566985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504971" y="3905728"/>
              <a:ext cx="2401915" cy="9121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905204">
              <a:off x="7717108" y="4629530"/>
              <a:ext cx="347847" cy="347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7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333"/>
            <a:ext cx="6477000" cy="447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204" y="3607173"/>
            <a:ext cx="550577" cy="5505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0493" y="730618"/>
            <a:ext cx="0" cy="290806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08977" y="3787707"/>
            <a:ext cx="148856" cy="14885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5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29" y="954259"/>
            <a:ext cx="3477815" cy="240037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44604"/>
              </p:ext>
            </p:extLst>
          </p:nvPr>
        </p:nvGraphicFramePr>
        <p:xfrm>
          <a:off x="5069048" y="965000"/>
          <a:ext cx="3572189" cy="239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29"/>
                <a:gridCol w="1504055"/>
                <a:gridCol w="798507"/>
                <a:gridCol w="926598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loc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date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n_fatal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New York</a:t>
                      </a:r>
                      <a:endParaRPr lang="en-US" sz="1600" b="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9-11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NY</a:t>
                      </a:r>
                      <a:endParaRPr lang="en-US" sz="1600" b="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9/11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101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New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YYork</a:t>
                      </a:r>
                      <a:endParaRPr lang="en-US" sz="1600" b="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9/11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101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San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Francisc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10/12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San Jose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8/10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7823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San Mateo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6/02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New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York City</a:t>
                      </a:r>
                      <a:endParaRPr lang="en-US" sz="1600" b="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9-11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102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98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019" y="277138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Worker 1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019" y="409564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Worker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56733" y="3397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Driver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6539" y="3402319"/>
            <a:ext cx="4507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Σ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: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endParaRPr lang="el-GR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5208" y="34715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82661" y="3471501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30114" y="3471501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77567" y="347150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95367" y="1904967"/>
            <a:ext cx="97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Priority 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Queue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39548" y="1904967"/>
            <a:ext cx="128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Candidate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Programs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59638" y="2181966"/>
            <a:ext cx="13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Local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794826" y="3297835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794827" y="3839552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54826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Skewed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21989" y="339746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best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450161" y="28904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839879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58497" y="3397468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Rebalance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283905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Balanced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19427" y="3957773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69242" y="396633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69242" y="424403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19427" y="424403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88697" y="3939063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0224" y="394762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420224" y="422532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88697" y="422532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28707" y="4235478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78892" y="4235478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4816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09797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78247" y="3930502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28062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02370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27351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99993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50178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49533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599348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4722125" y="4184008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223353" y="395733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16863" y="3957331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9712701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462886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462241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9712056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18782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68597" y="273351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68597" y="301121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18782" y="3011216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88052" y="270624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19579" y="27148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419579" y="299250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88052" y="2992506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7824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42806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47517" y="269767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097332" y="270624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35378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60360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4722125" y="2928150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23353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6863" y="272495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466495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716310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130517" y="2724937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380332" y="2733498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6450161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39879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541160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8930878" y="2874267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8541160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0878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3226728" y="3011216"/>
            <a:ext cx="174416" cy="4581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3249836" y="3714844"/>
            <a:ext cx="151308" cy="5291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274910" y="1246439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3200" baseline="30000" dirty="0" err="1" smtClean="0">
                <a:latin typeface="Arvo" charset="0"/>
                <a:ea typeface="Arvo" charset="0"/>
                <a:cs typeface="Arvo" charset="0"/>
              </a:rPr>
              <a:t>th</a:t>
            </a:r>
            <a:r>
              <a:rPr lang="en-US" sz="3200" dirty="0" smtClean="0">
                <a:latin typeface="Arvo" charset="0"/>
                <a:ea typeface="Arvo" charset="0"/>
                <a:cs typeface="Arvo" charset="0"/>
              </a:rPr>
              <a:t> iteration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130517" y="3930502"/>
            <a:ext cx="203200" cy="203200"/>
          </a:xfrm>
          <a:prstGeom prst="rect">
            <a:avLst/>
          </a:prstGeom>
          <a:solidFill>
            <a:schemeClr val="bg1">
              <a:alpha val="45000"/>
            </a:schemeClr>
          </a:solidFill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0380332" y="3939063"/>
            <a:ext cx="176105" cy="176105"/>
          </a:xfrm>
          <a:prstGeom prst="ellipse">
            <a:avLst/>
          </a:prstGeom>
          <a:solidFill>
            <a:schemeClr val="bg1">
              <a:alpha val="4500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Arc 1"/>
          <p:cNvSpPr/>
          <p:nvPr/>
        </p:nvSpPr>
        <p:spPr>
          <a:xfrm>
            <a:off x="10242441" y="2976262"/>
            <a:ext cx="220412" cy="971965"/>
          </a:xfrm>
          <a:prstGeom prst="arc">
            <a:avLst>
              <a:gd name="adj1" fmla="val 16200000"/>
              <a:gd name="adj2" fmla="val 5034155"/>
            </a:avLst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2400" dirty="0" smtClean="0">
            <a:solidFill>
              <a:schemeClr val="bg1">
                <a:lumMod val="50000"/>
              </a:schemeClr>
            </a:solidFill>
            <a:latin typeface="Avenir Book" charset="0"/>
            <a:ea typeface="Avenir Book" charset="0"/>
            <a:cs typeface="Avenir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Next" charset="0"/>
            <a:ea typeface="Avenir Next" charset="0"/>
            <a:cs typeface="Avenir Nex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6703</TotalTime>
  <Words>340</Words>
  <Application>Microsoft Macintosh PowerPoint</Application>
  <PresentationFormat>Widescreen</PresentationFormat>
  <Paragraphs>196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Arvo</vt:lpstr>
      <vt:lpstr>Avenir Book</vt:lpstr>
      <vt:lpstr>Avenir Next</vt:lpstr>
      <vt:lpstr>Calibri</vt:lpstr>
      <vt:lpstr>Calibri Light</vt:lpstr>
      <vt:lpstr>Gill Sans</vt:lpstr>
      <vt:lpstr>Raleway</vt:lpstr>
      <vt:lpstr>Tinos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81</cp:revision>
  <dcterms:created xsi:type="dcterms:W3CDTF">2017-04-28T03:32:03Z</dcterms:created>
  <dcterms:modified xsi:type="dcterms:W3CDTF">2017-11-02T22:47:12Z</dcterms:modified>
</cp:coreProperties>
</file>