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6"/>
  </p:normalViewPr>
  <p:slideViewPr>
    <p:cSldViewPr snapToGrid="0" snapToObjects="1">
      <p:cViewPr>
        <p:scale>
          <a:sx n="155" d="100"/>
          <a:sy n="155" d="100"/>
        </p:scale>
        <p:origin x="1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ECA95-75C3-5E48-946C-F7960CA43F88}" type="datetimeFigureOut">
              <a:rPr lang="en-US" smtClean="0"/>
              <a:t>9/30/15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6264D-1520-564A-9D85-E156A5213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3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FCC0-D304-2A49-B48A-CCE92E1324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5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8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8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8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0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172138" y="3533207"/>
            <a:ext cx="4169103" cy="2662633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Gill Sans"/>
                <a:cs typeface="Gill Sans"/>
              </a:rPr>
              <a:t>ActiveClean</a:t>
            </a:r>
            <a:endParaRPr lang="en-US" sz="1600" b="1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14551" y="5570482"/>
            <a:ext cx="1129871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07513" y="5570482"/>
            <a:ext cx="1401380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Cleaned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429642" y="4232155"/>
            <a:ext cx="1250732" cy="790028"/>
            <a:chOff x="2666122" y="4055241"/>
            <a:chExt cx="1401381" cy="823311"/>
          </a:xfrm>
        </p:grpSpPr>
        <p:sp>
          <p:nvSpPr>
            <p:cNvPr id="81" name="Rectangle 80"/>
            <p:cNvSpPr/>
            <p:nvPr/>
          </p:nvSpPr>
          <p:spPr>
            <a:xfrm>
              <a:off x="2666122" y="4055241"/>
              <a:ext cx="1401381" cy="82331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16770" y="4421357"/>
              <a:ext cx="1100084" cy="33633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Detectors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3972023" y="4383050"/>
            <a:ext cx="872360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30637" y="4383050"/>
            <a:ext cx="970465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14551" y="4248797"/>
            <a:ext cx="1129870" cy="756745"/>
          </a:xfrm>
          <a:prstGeom prst="can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44421" y="4627169"/>
            <a:ext cx="485221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3"/>
            <a:endCxn id="78" idx="1"/>
          </p:cNvCxnSpPr>
          <p:nvPr/>
        </p:nvCxnSpPr>
        <p:spPr>
          <a:xfrm>
            <a:off x="1944422" y="5795575"/>
            <a:ext cx="1763091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  <a:endCxn id="77" idx="0"/>
          </p:cNvCxnSpPr>
          <p:nvPr/>
        </p:nvCxnSpPr>
        <p:spPr>
          <a:xfrm>
            <a:off x="1379486" y="5005542"/>
            <a:ext cx="1" cy="5649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80374" y="4627169"/>
            <a:ext cx="291649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84" idx="1"/>
          </p:cNvCxnSpPr>
          <p:nvPr/>
        </p:nvCxnSpPr>
        <p:spPr>
          <a:xfrm>
            <a:off x="4844383" y="4627170"/>
            <a:ext cx="386254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4" idx="0"/>
            <a:endCxn id="81" idx="0"/>
          </p:cNvCxnSpPr>
          <p:nvPr/>
        </p:nvCxnSpPr>
        <p:spPr>
          <a:xfrm rot="16200000" flipV="1">
            <a:off x="4309992" y="2977172"/>
            <a:ext cx="150895" cy="2660862"/>
          </a:xfrm>
          <a:prstGeom prst="bentConnector3">
            <a:avLst>
              <a:gd name="adj1" fmla="val 251496"/>
            </a:avLst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358744" y="5787682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2"/>
            <a:endCxn id="78" idx="0"/>
          </p:cNvCxnSpPr>
          <p:nvPr/>
        </p:nvCxnSpPr>
        <p:spPr>
          <a:xfrm>
            <a:off x="4408203" y="4871289"/>
            <a:ext cx="0" cy="699193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358744" y="5663307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39019" y="5336870"/>
            <a:ext cx="791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queries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71567" y="5791177"/>
            <a:ext cx="111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predictions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7" name="TextBox 96"/>
          <p:cNvSpPr txBox="1"/>
          <p:nvPr/>
        </p:nvSpPr>
        <p:spPr>
          <a:xfrm rot="5400000">
            <a:off x="4204602" y="5035350"/>
            <a:ext cx="72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</a:t>
            </a: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54" y="341566"/>
            <a:ext cx="7613853" cy="2840403"/>
            <a:chOff x="709454" y="341566"/>
            <a:chExt cx="7613853" cy="2840403"/>
          </a:xfrm>
        </p:grpSpPr>
        <p:sp>
          <p:nvSpPr>
            <p:cNvPr id="31" name="Rectangle 30"/>
            <p:cNvSpPr/>
            <p:nvPr/>
          </p:nvSpPr>
          <p:spPr>
            <a:xfrm>
              <a:off x="2172137" y="341566"/>
              <a:ext cx="4536967" cy="2840403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 err="1" smtClean="0">
                  <a:solidFill>
                    <a:schemeClr val="tx1"/>
                  </a:solidFill>
                  <a:latin typeface="Gill Sans"/>
                  <a:cs typeface="Gill Sans"/>
                </a:rPr>
                <a:t>ActiveClean</a:t>
              </a:r>
              <a:endParaRPr lang="en-US" sz="1600" b="1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9454" y="2482510"/>
              <a:ext cx="1234967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52764" y="2482510"/>
              <a:ext cx="140138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Current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Best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21927" y="2482510"/>
              <a:ext cx="140138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429640" y="1051026"/>
              <a:ext cx="1401381" cy="823311"/>
              <a:chOff x="2666122" y="4055241"/>
              <a:chExt cx="1401381" cy="82331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666122" y="4055241"/>
                <a:ext cx="1401381" cy="823311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Sampler</a:t>
                </a:r>
                <a:endParaRPr lang="en-US" sz="16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16770" y="4421357"/>
                <a:ext cx="1100084" cy="336331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Detector</a:t>
                </a:r>
                <a:endParaRPr lang="en-US" sz="16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217274" y="1182406"/>
              <a:ext cx="87236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Cleaner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75888" y="1182406"/>
              <a:ext cx="1035271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Estimator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2" name="Can 11"/>
            <p:cNvSpPr/>
            <p:nvPr/>
          </p:nvSpPr>
          <p:spPr>
            <a:xfrm>
              <a:off x="709455" y="1084309"/>
              <a:ext cx="1234966" cy="756745"/>
            </a:xfrm>
            <a:prstGeom prst="can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Data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4" name="Straight Arrow Connector 13"/>
            <p:cNvCxnSpPr>
              <a:stCxn id="12" idx="4"/>
              <a:endCxn id="9" idx="1"/>
            </p:cNvCxnSpPr>
            <p:nvPr/>
          </p:nvCxnSpPr>
          <p:spPr>
            <a:xfrm>
              <a:off x="1944421" y="1462682"/>
              <a:ext cx="485219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3"/>
              <a:endCxn id="6" idx="1"/>
            </p:cNvCxnSpPr>
            <p:nvPr/>
          </p:nvCxnSpPr>
          <p:spPr>
            <a:xfrm>
              <a:off x="1944421" y="2762786"/>
              <a:ext cx="200834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5" idx="0"/>
            </p:cNvCxnSpPr>
            <p:nvPr/>
          </p:nvCxnSpPr>
          <p:spPr>
            <a:xfrm>
              <a:off x="1326938" y="1841054"/>
              <a:ext cx="0" cy="641456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0" idx="1"/>
            </p:cNvCxnSpPr>
            <p:nvPr/>
          </p:nvCxnSpPr>
          <p:spPr>
            <a:xfrm>
              <a:off x="3831021" y="1462682"/>
              <a:ext cx="38625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3"/>
              <a:endCxn id="11" idx="1"/>
            </p:cNvCxnSpPr>
            <p:nvPr/>
          </p:nvCxnSpPr>
          <p:spPr>
            <a:xfrm>
              <a:off x="5089634" y="1462682"/>
              <a:ext cx="386254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1" idx="0"/>
              <a:endCxn id="9" idx="0"/>
            </p:cNvCxnSpPr>
            <p:nvPr/>
          </p:nvCxnSpPr>
          <p:spPr>
            <a:xfrm rot="16200000" flipV="1">
              <a:off x="4496238" y="-314881"/>
              <a:ext cx="131380" cy="2863193"/>
            </a:xfrm>
            <a:prstGeom prst="bentConnector3">
              <a:avLst>
                <a:gd name="adj1" fmla="val 273999"/>
              </a:avLst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6" idx="3"/>
              <a:endCxn id="7" idx="1"/>
            </p:cNvCxnSpPr>
            <p:nvPr/>
          </p:nvCxnSpPr>
          <p:spPr>
            <a:xfrm>
              <a:off x="5354144" y="2762786"/>
              <a:ext cx="156778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0" idx="2"/>
              <a:endCxn id="6" idx="0"/>
            </p:cNvCxnSpPr>
            <p:nvPr/>
          </p:nvCxnSpPr>
          <p:spPr>
            <a:xfrm>
              <a:off x="4653454" y="1742958"/>
              <a:ext cx="0" cy="739552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5400000">
              <a:off x="4439581" y="1924190"/>
              <a:ext cx="7239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Update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5325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85922" y="1398362"/>
            <a:ext cx="6732539" cy="2990839"/>
            <a:chOff x="485922" y="1398362"/>
            <a:chExt cx="6732539" cy="2990839"/>
          </a:xfrm>
        </p:grpSpPr>
        <p:sp>
          <p:nvSpPr>
            <p:cNvPr id="4" name="Rectangle 3"/>
            <p:cNvSpPr/>
            <p:nvPr/>
          </p:nvSpPr>
          <p:spPr>
            <a:xfrm>
              <a:off x="505917" y="1859353"/>
              <a:ext cx="1165300" cy="2160516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8317" y="2011753"/>
              <a:ext cx="1165300" cy="607054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6922" y="401986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85509" y="2011753"/>
              <a:ext cx="1165300" cy="607054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urved Connector 11"/>
            <p:cNvCxnSpPr/>
            <p:nvPr/>
          </p:nvCxnSpPr>
          <p:spPr>
            <a:xfrm rot="10800000">
              <a:off x="1671217" y="2147424"/>
              <a:ext cx="798688" cy="167859"/>
            </a:xfrm>
            <a:prstGeom prst="curvedConnector3">
              <a:avLst/>
            </a:prstGeom>
            <a:ln w="76200">
              <a:solidFill>
                <a:srgbClr val="3366FF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469905" y="2618807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5922" y="1398362"/>
              <a:ext cx="2864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Naïve Solution 1: Write-back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9681" y="1859353"/>
              <a:ext cx="1165300" cy="2160516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0686" y="401986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99273" y="2011753"/>
              <a:ext cx="1165300" cy="607054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83669" y="2618807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9686" y="1398362"/>
              <a:ext cx="3018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Naïve Solution 2:  Sample-only</a:t>
              </a:r>
              <a:endParaRPr lang="en-US" dirty="0">
                <a:latin typeface="Gill Sans"/>
                <a:cs typeface="Gill Sans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057772" y="2283427"/>
              <a:ext cx="1428301" cy="1374533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199686" y="2283427"/>
              <a:ext cx="1185295" cy="1269781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43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5284" y="1157680"/>
            <a:ext cx="4641851" cy="4014201"/>
            <a:chOff x="165284" y="1157680"/>
            <a:chExt cx="4641851" cy="4014201"/>
          </a:xfrm>
        </p:grpSpPr>
        <p:sp>
          <p:nvSpPr>
            <p:cNvPr id="14" name="Freeform 13"/>
            <p:cNvSpPr/>
            <p:nvPr/>
          </p:nvSpPr>
          <p:spPr>
            <a:xfrm>
              <a:off x="1226415" y="1794970"/>
              <a:ext cx="3312593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056204" y="1528362"/>
              <a:ext cx="0" cy="311638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056204" y="4623281"/>
              <a:ext cx="3482804" cy="2146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719046" y="471021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Θ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-18675" y="2588978"/>
              <a:ext cx="11989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Training</a:t>
              </a:r>
            </a:p>
            <a:p>
              <a:pPr algn="ctr"/>
              <a:r>
                <a:rPr lang="en-US" sz="2400" dirty="0" smtClean="0"/>
                <a:t>Error</a:t>
              </a:r>
              <a:endParaRPr lang="en-US" sz="2400" dirty="0"/>
            </a:p>
          </p:txBody>
        </p:sp>
        <p:sp>
          <p:nvSpPr>
            <p:cNvPr id="20" name="5-Point Star 19"/>
            <p:cNvSpPr/>
            <p:nvPr/>
          </p:nvSpPr>
          <p:spPr>
            <a:xfrm>
              <a:off x="2719046" y="4249550"/>
              <a:ext cx="379798" cy="403560"/>
            </a:xfrm>
            <a:prstGeom prst="star5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409722" y="2361653"/>
              <a:ext cx="235693" cy="2356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45415" y="2125961"/>
              <a:ext cx="9423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Current </a:t>
              </a:r>
            </a:p>
            <a:p>
              <a:r>
                <a:rPr lang="en-US" dirty="0" smtClean="0">
                  <a:latin typeface="Gill Sans"/>
                  <a:cs typeface="Gill Sans"/>
                </a:rPr>
                <a:t>Model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1889" y="4221645"/>
              <a:ext cx="1595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Optimal Model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52414" y="1157680"/>
              <a:ext cx="468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b="1" dirty="0"/>
            </a:p>
          </p:txBody>
        </p:sp>
      </p:grpSp>
      <p:sp>
        <p:nvSpPr>
          <p:cNvPr id="27" name="Freeform 26"/>
          <p:cNvSpPr/>
          <p:nvPr/>
        </p:nvSpPr>
        <p:spPr>
          <a:xfrm>
            <a:off x="5868266" y="1794970"/>
            <a:ext cx="3312593" cy="2736653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698055" y="1528362"/>
            <a:ext cx="0" cy="31163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698055" y="4623281"/>
            <a:ext cx="3482804" cy="214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60897" y="4710216"/>
            <a:ext cx="38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Θ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623176" y="2588978"/>
            <a:ext cx="1198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Training</a:t>
            </a:r>
          </a:p>
          <a:p>
            <a:pPr algn="ctr"/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32" name="5-Point Star 31"/>
          <p:cNvSpPr/>
          <p:nvPr/>
        </p:nvSpPr>
        <p:spPr>
          <a:xfrm>
            <a:off x="7360897" y="4249550"/>
            <a:ext cx="379798" cy="403560"/>
          </a:xfrm>
          <a:prstGeom prst="star5">
            <a:avLst/>
          </a:prstGeom>
          <a:solidFill>
            <a:srgbClr val="FFB5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25387" y="2335465"/>
            <a:ext cx="235693" cy="23569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287266" y="2125961"/>
            <a:ext cx="94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Current </a:t>
            </a:r>
          </a:p>
          <a:p>
            <a:r>
              <a:rPr lang="en-US" dirty="0" smtClean="0">
                <a:latin typeface="Gill Sans"/>
                <a:cs typeface="Gill Sans"/>
              </a:rPr>
              <a:t>Model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53740" y="4221645"/>
            <a:ext cx="159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Optimal Model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94265" y="1157680"/>
            <a:ext cx="45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182513" y="2558064"/>
            <a:ext cx="390299" cy="8332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509851" y="3365166"/>
            <a:ext cx="235693" cy="235693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741570" y="3186035"/>
            <a:ext cx="984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Updated </a:t>
            </a:r>
          </a:p>
          <a:p>
            <a:r>
              <a:rPr lang="en-US" dirty="0" smtClean="0">
                <a:latin typeface="Gill Sans"/>
                <a:cs typeface="Gill Sans"/>
              </a:rPr>
              <a:t>Model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54852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992665" y="1235735"/>
            <a:ext cx="2819695" cy="1972303"/>
            <a:chOff x="1992665" y="1235735"/>
            <a:chExt cx="2819695" cy="1972303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003268" y="2352200"/>
              <a:ext cx="273648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992665" y="1256257"/>
              <a:ext cx="0" cy="19517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016361" y="229564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090203" y="229091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164045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465184" y="2299278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713946" y="2299278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31633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86438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78117" y="229455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65052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30517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018535" y="229455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220078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992665" y="2016481"/>
              <a:ext cx="27470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44752" y="1647149"/>
              <a:ext cx="76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E(f(X))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64017" y="1235735"/>
              <a:ext cx="58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366FF"/>
                  </a:solidFill>
                  <a:latin typeface="Gill Sans"/>
                  <a:cs typeface="Gill Sans"/>
                </a:rPr>
                <a:t>f</a:t>
              </a:r>
              <a:r>
                <a:rPr lang="en-US" b="1" dirty="0" smtClean="0">
                  <a:solidFill>
                    <a:srgbClr val="3366FF"/>
                  </a:solidFill>
                  <a:latin typeface="Gill Sans"/>
                  <a:cs typeface="Gill Sans"/>
                </a:rPr>
                <a:t>(</a:t>
              </a:r>
              <a:r>
                <a:rPr lang="en-US" b="1" dirty="0">
                  <a:solidFill>
                    <a:srgbClr val="3366FF"/>
                  </a:solidFill>
                  <a:latin typeface="Gill Sans"/>
                  <a:cs typeface="Gill Sans"/>
                </a:rPr>
                <a:t>x</a:t>
              </a:r>
              <a:r>
                <a:rPr lang="en-US" b="1" dirty="0" smtClean="0">
                  <a:solidFill>
                    <a:srgbClr val="3366FF"/>
                  </a:solidFill>
                  <a:latin typeface="Gill Sans"/>
                  <a:cs typeface="Gill Sans"/>
                </a:rPr>
                <a:t>)</a:t>
              </a:r>
              <a:endParaRPr lang="en-US" b="1" dirty="0">
                <a:solidFill>
                  <a:srgbClr val="3366FF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6" name="Freeform 35"/>
          <p:cNvSpPr/>
          <p:nvPr/>
        </p:nvSpPr>
        <p:spPr>
          <a:xfrm>
            <a:off x="2018852" y="1492720"/>
            <a:ext cx="2119384" cy="1119710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8590" y="1157680"/>
            <a:ext cx="8794097" cy="4535933"/>
            <a:chOff x="348590" y="1157680"/>
            <a:chExt cx="8794097" cy="4535933"/>
          </a:xfrm>
        </p:grpSpPr>
        <p:grpSp>
          <p:nvGrpSpPr>
            <p:cNvPr id="56" name="Group 55"/>
            <p:cNvGrpSpPr/>
            <p:nvPr/>
          </p:nvGrpSpPr>
          <p:grpSpPr>
            <a:xfrm>
              <a:off x="348590" y="1157680"/>
              <a:ext cx="8794097" cy="4166601"/>
              <a:chOff x="348590" y="1157680"/>
              <a:chExt cx="8794097" cy="4166601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6741992" y="3865816"/>
                <a:ext cx="51410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317506" y="3765071"/>
                <a:ext cx="0" cy="78662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 14"/>
              <p:cNvSpPr/>
              <p:nvPr/>
            </p:nvSpPr>
            <p:spPr>
              <a:xfrm>
                <a:off x="1239510" y="1794970"/>
                <a:ext cx="2243298" cy="2756726"/>
              </a:xfrm>
              <a:custGeom>
                <a:avLst/>
                <a:gdLst>
                  <a:gd name="connsiteX0" fmla="*/ 0 w 1963987"/>
                  <a:gd name="connsiteY0" fmla="*/ 0 h 1820078"/>
                  <a:gd name="connsiteX1" fmla="*/ 1008180 w 1963987"/>
                  <a:gd name="connsiteY1" fmla="*/ 1820071 h 1820078"/>
                  <a:gd name="connsiteX2" fmla="*/ 1963987 w 1963987"/>
                  <a:gd name="connsiteY2" fmla="*/ 26188 h 1820078"/>
                  <a:gd name="connsiteX3" fmla="*/ 1963987 w 1963987"/>
                  <a:gd name="connsiteY3" fmla="*/ 26188 h 1820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3987" h="1820078">
                    <a:moveTo>
                      <a:pt x="0" y="0"/>
                    </a:moveTo>
                    <a:cubicBezTo>
                      <a:pt x="340424" y="907853"/>
                      <a:pt x="680849" y="1815706"/>
                      <a:pt x="1008180" y="1820071"/>
                    </a:cubicBezTo>
                    <a:cubicBezTo>
                      <a:pt x="1335511" y="1824436"/>
                      <a:pt x="1963987" y="26188"/>
                      <a:pt x="1963987" y="26188"/>
                    </a:cubicBezTo>
                    <a:lnTo>
                      <a:pt x="1963987" y="26188"/>
                    </a:lnTo>
                  </a:path>
                </a:pathLst>
              </a:custGeom>
              <a:ln w="50800">
                <a:solidFill>
                  <a:schemeClr val="accent6">
                    <a:lumMod val="50000"/>
                  </a:schemeClr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48590" y="1157680"/>
                <a:ext cx="4420373" cy="4014201"/>
                <a:chOff x="165284" y="1157680"/>
                <a:chExt cx="4420373" cy="4014201"/>
              </a:xfrm>
            </p:grpSpPr>
            <p:sp>
              <p:nvSpPr>
                <p:cNvPr id="5" name="Freeform 4"/>
                <p:cNvSpPr/>
                <p:nvPr/>
              </p:nvSpPr>
              <p:spPr>
                <a:xfrm>
                  <a:off x="1226415" y="1794970"/>
                  <a:ext cx="3312593" cy="2736653"/>
                </a:xfrm>
                <a:custGeom>
                  <a:avLst/>
                  <a:gdLst>
                    <a:gd name="connsiteX0" fmla="*/ 0 w 1963987"/>
                    <a:gd name="connsiteY0" fmla="*/ 0 h 1820078"/>
                    <a:gd name="connsiteX1" fmla="*/ 1008180 w 1963987"/>
                    <a:gd name="connsiteY1" fmla="*/ 1820071 h 1820078"/>
                    <a:gd name="connsiteX2" fmla="*/ 1963987 w 1963987"/>
                    <a:gd name="connsiteY2" fmla="*/ 26188 h 1820078"/>
                    <a:gd name="connsiteX3" fmla="*/ 1963987 w 1963987"/>
                    <a:gd name="connsiteY3" fmla="*/ 26188 h 182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3987" h="1820078">
                      <a:moveTo>
                        <a:pt x="0" y="0"/>
                      </a:moveTo>
                      <a:cubicBezTo>
                        <a:pt x="340424" y="907853"/>
                        <a:pt x="680849" y="1815706"/>
                        <a:pt x="1008180" y="1820071"/>
                      </a:cubicBezTo>
                      <a:cubicBezTo>
                        <a:pt x="1335511" y="1824436"/>
                        <a:pt x="1963987" y="26188"/>
                        <a:pt x="1963987" y="26188"/>
                      </a:cubicBezTo>
                      <a:lnTo>
                        <a:pt x="1963987" y="26188"/>
                      </a:lnTo>
                    </a:path>
                  </a:pathLst>
                </a:custGeom>
                <a:ln w="50800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1056204" y="1528362"/>
                  <a:ext cx="0" cy="311638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1056204" y="4623281"/>
                  <a:ext cx="3482804" cy="2146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2719046" y="4710216"/>
                  <a:ext cx="3884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Θ</a:t>
                  </a:r>
                  <a:endParaRPr lang="en-US" sz="24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 rot="16200000">
                  <a:off x="-18675" y="2588978"/>
                  <a:ext cx="119891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Training</a:t>
                  </a:r>
                </a:p>
                <a:p>
                  <a:pPr algn="ctr"/>
                  <a:r>
                    <a:rPr lang="en-US" sz="2400" dirty="0" smtClean="0"/>
                    <a:t>Error</a:t>
                  </a:r>
                  <a:endParaRPr lang="en-US" sz="2400" dirty="0"/>
                </a:p>
              </p:txBody>
            </p:sp>
            <p:sp>
              <p:nvSpPr>
                <p:cNvPr id="10" name="5-Point Star 9"/>
                <p:cNvSpPr/>
                <p:nvPr/>
              </p:nvSpPr>
              <p:spPr>
                <a:xfrm>
                  <a:off x="2719046" y="4249550"/>
                  <a:ext cx="379798" cy="403560"/>
                </a:xfrm>
                <a:prstGeom prst="star5">
                  <a:avLst/>
                </a:prstGeom>
                <a:solidFill>
                  <a:srgbClr val="FFB50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020466" y="3603935"/>
                  <a:ext cx="235693" cy="23569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954919" y="2928983"/>
                  <a:ext cx="771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Dirty </a:t>
                  </a:r>
                </a:p>
                <a:p>
                  <a:r>
                    <a:rPr lang="en-US" dirty="0" smtClean="0">
                      <a:latin typeface="Gill Sans"/>
                      <a:cs typeface="Gill Sans"/>
                    </a:rPr>
                    <a:t>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211889" y="4221645"/>
                  <a:ext cx="13737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Clean 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2652414" y="1157680"/>
                  <a:ext cx="4683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(A)</a:t>
                  </a:r>
                  <a:endParaRPr lang="en-US" b="1" dirty="0"/>
                </a:p>
              </p:txBody>
            </p:sp>
          </p:grpSp>
          <p:sp>
            <p:nvSpPr>
              <p:cNvPr id="16" name="5-Point Star 15"/>
              <p:cNvSpPr/>
              <p:nvPr/>
            </p:nvSpPr>
            <p:spPr>
              <a:xfrm>
                <a:off x="2138225" y="4288832"/>
                <a:ext cx="379798" cy="403560"/>
              </a:xfrm>
              <a:prstGeom prst="star5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4768963" y="1310080"/>
                <a:ext cx="4373724" cy="4014201"/>
                <a:chOff x="165284" y="1157680"/>
                <a:chExt cx="4373724" cy="4014201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226415" y="1794970"/>
                  <a:ext cx="3312593" cy="2736653"/>
                </a:xfrm>
                <a:custGeom>
                  <a:avLst/>
                  <a:gdLst>
                    <a:gd name="connsiteX0" fmla="*/ 0 w 1963987"/>
                    <a:gd name="connsiteY0" fmla="*/ 0 h 1820078"/>
                    <a:gd name="connsiteX1" fmla="*/ 1008180 w 1963987"/>
                    <a:gd name="connsiteY1" fmla="*/ 1820071 h 1820078"/>
                    <a:gd name="connsiteX2" fmla="*/ 1963987 w 1963987"/>
                    <a:gd name="connsiteY2" fmla="*/ 26188 h 1820078"/>
                    <a:gd name="connsiteX3" fmla="*/ 1963987 w 1963987"/>
                    <a:gd name="connsiteY3" fmla="*/ 26188 h 182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3987" h="1820078">
                      <a:moveTo>
                        <a:pt x="0" y="0"/>
                      </a:moveTo>
                      <a:cubicBezTo>
                        <a:pt x="340424" y="907853"/>
                        <a:pt x="680849" y="1815706"/>
                        <a:pt x="1008180" y="1820071"/>
                      </a:cubicBezTo>
                      <a:cubicBezTo>
                        <a:pt x="1335511" y="1824436"/>
                        <a:pt x="1963987" y="26188"/>
                        <a:pt x="1963987" y="26188"/>
                      </a:cubicBezTo>
                      <a:lnTo>
                        <a:pt x="1963987" y="26188"/>
                      </a:lnTo>
                    </a:path>
                  </a:pathLst>
                </a:custGeom>
                <a:ln w="50800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1056204" y="1528362"/>
                  <a:ext cx="0" cy="311638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 flipV="1">
                  <a:off x="1056204" y="4623281"/>
                  <a:ext cx="3482804" cy="2146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2719046" y="4710216"/>
                  <a:ext cx="3884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Θ</a:t>
                  </a:r>
                  <a:endParaRPr lang="en-US" sz="2400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 rot="16200000">
                  <a:off x="-18675" y="2588978"/>
                  <a:ext cx="119891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Training</a:t>
                  </a:r>
                </a:p>
                <a:p>
                  <a:pPr algn="ctr"/>
                  <a:r>
                    <a:rPr lang="en-US" sz="2400" dirty="0" smtClean="0"/>
                    <a:t>Error</a:t>
                  </a:r>
                  <a:endParaRPr lang="en-US" sz="2400" dirty="0"/>
                </a:p>
              </p:txBody>
            </p:sp>
            <p:sp>
              <p:nvSpPr>
                <p:cNvPr id="42" name="5-Point Star 41"/>
                <p:cNvSpPr/>
                <p:nvPr/>
              </p:nvSpPr>
              <p:spPr>
                <a:xfrm>
                  <a:off x="2719046" y="4249550"/>
                  <a:ext cx="379798" cy="403560"/>
                </a:xfrm>
                <a:prstGeom prst="star5">
                  <a:avLst/>
                </a:prstGeom>
                <a:solidFill>
                  <a:srgbClr val="FFB50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020466" y="3603935"/>
                  <a:ext cx="235693" cy="23569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954919" y="2928983"/>
                  <a:ext cx="771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Dirty </a:t>
                  </a:r>
                </a:p>
                <a:p>
                  <a:r>
                    <a:rPr lang="en-US" dirty="0" smtClean="0">
                      <a:latin typeface="Gill Sans"/>
                      <a:cs typeface="Gill Sans"/>
                    </a:rPr>
                    <a:t>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652414" y="1157680"/>
                  <a:ext cx="4578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(B)</a:t>
                  </a:r>
                  <a:endParaRPr lang="en-US" b="1" dirty="0"/>
                </a:p>
              </p:txBody>
            </p: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7188340" y="3856237"/>
                <a:ext cx="0" cy="6753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7059819" y="4374045"/>
                <a:ext cx="235693" cy="2356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73047" y="4275410"/>
                <a:ext cx="867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Update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693054" y="5211163"/>
              <a:ext cx="2721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Before </a:t>
              </a:r>
              <a:r>
                <a:rPr lang="en-US" dirty="0" err="1" smtClean="0">
                  <a:latin typeface="Gill Sans"/>
                  <a:cs typeface="Gill Sans"/>
                </a:rPr>
                <a:t>ActiveClean</a:t>
              </a:r>
              <a:r>
                <a:rPr lang="en-US" dirty="0" smtClean="0">
                  <a:latin typeface="Gill Sans"/>
                  <a:cs typeface="Gill Sans"/>
                </a:rPr>
                <a:t> Update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9233" y="5324281"/>
              <a:ext cx="2590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After </a:t>
              </a:r>
              <a:r>
                <a:rPr lang="en-US" dirty="0" err="1" smtClean="0">
                  <a:latin typeface="Gill Sans"/>
                  <a:cs typeface="Gill Sans"/>
                </a:rPr>
                <a:t>ActiveClean</a:t>
              </a:r>
              <a:r>
                <a:rPr lang="en-US" dirty="0" smtClean="0">
                  <a:latin typeface="Gill Sans"/>
                  <a:cs typeface="Gill Sans"/>
                </a:rPr>
                <a:t> Update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90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99105" y="747996"/>
            <a:ext cx="11341739" cy="3772053"/>
            <a:chOff x="299105" y="747996"/>
            <a:chExt cx="11341739" cy="3772053"/>
          </a:xfrm>
        </p:grpSpPr>
        <p:grpSp>
          <p:nvGrpSpPr>
            <p:cNvPr id="15" name="Group 14"/>
            <p:cNvGrpSpPr/>
            <p:nvPr/>
          </p:nvGrpSpPr>
          <p:grpSpPr>
            <a:xfrm>
              <a:off x="299105" y="747996"/>
              <a:ext cx="11341739" cy="3772053"/>
              <a:chOff x="299105" y="747996"/>
              <a:chExt cx="11341739" cy="37720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07236" y="747996"/>
                <a:ext cx="11333608" cy="3772053"/>
                <a:chOff x="1012185" y="802106"/>
                <a:chExt cx="11333608" cy="3772053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012185" y="802106"/>
                  <a:ext cx="11333608" cy="3772053"/>
                  <a:chOff x="1012185" y="802106"/>
                  <a:chExt cx="11333608" cy="3772053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1012185" y="802106"/>
                    <a:ext cx="11333608" cy="3772053"/>
                    <a:chOff x="1012185" y="802106"/>
                    <a:chExt cx="11333608" cy="3772053"/>
                  </a:xfrm>
                </p:grpSpPr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flipH="1" flipV="1">
                      <a:off x="10681369" y="802106"/>
                      <a:ext cx="1403684" cy="2874210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V="1">
                      <a:off x="1012185" y="951960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 flipV="1">
                      <a:off x="1012185" y="4046879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Multiply 24"/>
                    <p:cNvSpPr/>
                    <p:nvPr/>
                  </p:nvSpPr>
                  <p:spPr>
                    <a:xfrm>
                      <a:off x="2991351" y="1143643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Multiply 25"/>
                    <p:cNvSpPr/>
                    <p:nvPr/>
                  </p:nvSpPr>
                  <p:spPr>
                    <a:xfrm>
                      <a:off x="3043566" y="1776881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Multiply 26"/>
                    <p:cNvSpPr/>
                    <p:nvPr/>
                  </p:nvSpPr>
                  <p:spPr>
                    <a:xfrm>
                      <a:off x="3189980" y="2278086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Multiply 27"/>
                    <p:cNvSpPr/>
                    <p:nvPr/>
                  </p:nvSpPr>
                  <p:spPr>
                    <a:xfrm>
                      <a:off x="3449481" y="1904915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Multiply 28"/>
                    <p:cNvSpPr/>
                    <p:nvPr/>
                  </p:nvSpPr>
                  <p:spPr>
                    <a:xfrm>
                      <a:off x="3855396" y="1035421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236114" y="4108154"/>
                      <a:ext cx="268535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(a) Systematic Error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 flipV="1">
                      <a:off x="4896162" y="922129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/>
                    <p:cNvCxnSpPr/>
                    <p:nvPr/>
                  </p:nvCxnSpPr>
                  <p:spPr>
                    <a:xfrm flipV="1">
                      <a:off x="4896162" y="4017048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" name="Multiply 38"/>
                    <p:cNvSpPr/>
                    <p:nvPr/>
                  </p:nvSpPr>
                  <p:spPr>
                    <a:xfrm>
                      <a:off x="6668041" y="1875084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Multiply 40"/>
                    <p:cNvSpPr/>
                    <p:nvPr/>
                  </p:nvSpPr>
                  <p:spPr>
                    <a:xfrm>
                      <a:off x="6870999" y="2430485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flipH="1" flipV="1">
                      <a:off x="4896162" y="1286858"/>
                      <a:ext cx="3482804" cy="2147422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4896162" y="4112494"/>
                      <a:ext cx="346020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(b) Mixed Dirty and Clean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sp>
                  <p:nvSpPr>
                    <p:cNvPr id="44" name="Multiply 43"/>
                    <p:cNvSpPr/>
                    <p:nvPr/>
                  </p:nvSpPr>
                  <p:spPr>
                    <a:xfrm>
                      <a:off x="5200790" y="1093085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Multiply 44"/>
                    <p:cNvSpPr/>
                    <p:nvPr/>
                  </p:nvSpPr>
                  <p:spPr>
                    <a:xfrm>
                      <a:off x="5253005" y="1726323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Multiply 45"/>
                    <p:cNvSpPr/>
                    <p:nvPr/>
                  </p:nvSpPr>
                  <p:spPr>
                    <a:xfrm>
                      <a:off x="5399419" y="2227528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Multiply 46"/>
                    <p:cNvSpPr/>
                    <p:nvPr/>
                  </p:nvSpPr>
                  <p:spPr>
                    <a:xfrm>
                      <a:off x="6015940" y="1093085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Multiply 51"/>
                    <p:cNvSpPr/>
                    <p:nvPr/>
                  </p:nvSpPr>
                  <p:spPr>
                    <a:xfrm>
                      <a:off x="1253911" y="1134190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Multiply 52"/>
                    <p:cNvSpPr/>
                    <p:nvPr/>
                  </p:nvSpPr>
                  <p:spPr>
                    <a:xfrm>
                      <a:off x="1306126" y="1767428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Multiply 53"/>
                    <p:cNvSpPr/>
                    <p:nvPr/>
                  </p:nvSpPr>
                  <p:spPr>
                    <a:xfrm>
                      <a:off x="1452540" y="2268633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Multiply 54"/>
                    <p:cNvSpPr/>
                    <p:nvPr/>
                  </p:nvSpPr>
                  <p:spPr>
                    <a:xfrm>
                      <a:off x="1712041" y="1895462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Multiply 55"/>
                    <p:cNvSpPr/>
                    <p:nvPr/>
                  </p:nvSpPr>
                  <p:spPr>
                    <a:xfrm>
                      <a:off x="2065741" y="1035421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 flipV="1">
                      <a:off x="2254249" y="2173343"/>
                      <a:ext cx="737102" cy="1"/>
                    </a:xfrm>
                    <a:prstGeom prst="straightConnector1">
                      <a:avLst/>
                    </a:prstGeom>
                    <a:ln w="635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/>
                    <p:cNvCxnSpPr/>
                    <p:nvPr/>
                  </p:nvCxnSpPr>
                  <p:spPr>
                    <a:xfrm flipV="1">
                      <a:off x="8862989" y="932859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/>
                    <p:cNvCxnSpPr/>
                    <p:nvPr/>
                  </p:nvCxnSpPr>
                  <p:spPr>
                    <a:xfrm flipV="1">
                      <a:off x="8862989" y="4027778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Multiply 73"/>
                    <p:cNvSpPr/>
                    <p:nvPr/>
                  </p:nvSpPr>
                  <p:spPr>
                    <a:xfrm>
                      <a:off x="11320175" y="2349023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Multiply 74"/>
                    <p:cNvSpPr/>
                    <p:nvPr/>
                  </p:nvSpPr>
                  <p:spPr>
                    <a:xfrm>
                      <a:off x="11137493" y="1862718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9051431" y="4112494"/>
                      <a:ext cx="31243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(c) Sampled Clean Data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 flipV="1">
                      <a:off x="1921357" y="964236"/>
                      <a:ext cx="2142643" cy="3125833"/>
                    </a:xfrm>
                    <a:prstGeom prst="line">
                      <a:avLst/>
                    </a:prstGeom>
                    <a:ln w="50800">
                      <a:solidFill>
                        <a:srgbClr val="3366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 flipV="1">
                      <a:off x="1046625" y="964236"/>
                      <a:ext cx="1163141" cy="1790702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" name="Rectangle 1"/>
                  <p:cNvSpPr/>
                  <p:nvPr/>
                </p:nvSpPr>
                <p:spPr>
                  <a:xfrm>
                    <a:off x="3539845" y="3334016"/>
                    <a:ext cx="197311" cy="200528"/>
                  </a:xfrm>
                  <a:prstGeom prst="rect">
                    <a:avLst/>
                  </a:prstGeom>
                  <a:solidFill>
                    <a:srgbClr val="00FF66"/>
                  </a:solidFill>
                  <a:ln w="349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3700024" y="3249614"/>
                    <a:ext cx="7232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Gill Sans"/>
                        <a:cs typeface="Gill Sans"/>
                      </a:rPr>
                      <a:t>Clean</a:t>
                    </a:r>
                    <a:endParaRPr lang="en-US" dirty="0"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3539845" y="3703348"/>
                    <a:ext cx="197311" cy="200528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349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700024" y="3618946"/>
                    <a:ext cx="6848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Gill Sans"/>
                        <a:cs typeface="Gill Sans"/>
                      </a:rPr>
                      <a:t>Dirty</a:t>
                    </a:r>
                    <a:endParaRPr lang="en-US" dirty="0">
                      <a:latin typeface="Gill Sans"/>
                      <a:cs typeface="Gill Sans"/>
                    </a:endParaRPr>
                  </a:p>
                </p:txBody>
              </p:sp>
            </p:grp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6015940" y="1103539"/>
                  <a:ext cx="1907694" cy="2936971"/>
                </a:xfrm>
                <a:prstGeom prst="line">
                  <a:avLst/>
                </a:prstGeom>
                <a:ln w="50800">
                  <a:solidFill>
                    <a:srgbClr val="3366FF">
                      <a:alpha val="40000"/>
                    </a:srgb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10083780" y="1119738"/>
                  <a:ext cx="1907694" cy="2936971"/>
                </a:xfrm>
                <a:prstGeom prst="line">
                  <a:avLst/>
                </a:prstGeom>
                <a:ln w="50800">
                  <a:solidFill>
                    <a:srgbClr val="3366FF">
                      <a:alpha val="40000"/>
                    </a:srgb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/>
              <p:cNvSpPr txBox="1"/>
              <p:nvPr/>
            </p:nvSpPr>
            <p:spPr>
              <a:xfrm>
                <a:off x="1378157" y="3644898"/>
                <a:ext cx="750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3366FF"/>
                    </a:solidFill>
                    <a:latin typeface="Gill Sans"/>
                    <a:cs typeface="Gill Sans"/>
                  </a:rPr>
                  <a:t>True</a:t>
                </a:r>
                <a:endParaRPr lang="en-US" b="1" dirty="0">
                  <a:solidFill>
                    <a:srgbClr val="3366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99105" y="2593702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750236" y="328240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466503" y="3437836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415687" y="3623437"/>
              <a:ext cx="75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A0B0FF"/>
                  </a:solidFill>
                  <a:latin typeface="Gill Sans"/>
                  <a:cs typeface="Gill Sans"/>
                </a:rPr>
                <a:t>True</a:t>
              </a:r>
              <a:endParaRPr lang="en-US" b="1" dirty="0">
                <a:solidFill>
                  <a:srgbClr val="A0B0FF"/>
                </a:solidFill>
                <a:latin typeface="Gill Sans"/>
                <a:cs typeface="Gill San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498403" y="3644898"/>
              <a:ext cx="75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A0B0FF"/>
                  </a:solidFill>
                  <a:latin typeface="Gill Sans"/>
                  <a:cs typeface="Gill Sans"/>
                </a:rPr>
                <a:t>True</a:t>
              </a:r>
              <a:endParaRPr lang="en-US" b="1" dirty="0">
                <a:solidFill>
                  <a:srgbClr val="A0B0FF"/>
                </a:solidFill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292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163901" y="1556951"/>
            <a:ext cx="4780596" cy="2586681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ActiveClean</a:t>
            </a:r>
            <a:endParaRPr lang="en-US" sz="2000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421404" y="2527092"/>
            <a:ext cx="1250732" cy="729102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Sampler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525831" y="2831405"/>
            <a:ext cx="1050157" cy="316986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Detectors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963784" y="2535412"/>
            <a:ext cx="894517" cy="71341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3784" y="1926990"/>
            <a:ext cx="894517" cy="342123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06313" y="2535413"/>
            <a:ext cx="1129870" cy="756745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36183" y="2891643"/>
            <a:ext cx="485221" cy="22143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" idx="0"/>
            <a:endCxn id="44" idx="3"/>
          </p:cNvCxnSpPr>
          <p:nvPr/>
        </p:nvCxnSpPr>
        <p:spPr>
          <a:xfrm>
            <a:off x="1916652" y="3744058"/>
            <a:ext cx="3685081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</p:cNvCxnSpPr>
          <p:nvPr/>
        </p:nvCxnSpPr>
        <p:spPr>
          <a:xfrm>
            <a:off x="1371248" y="3292158"/>
            <a:ext cx="4471" cy="373702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72136" y="2891643"/>
            <a:ext cx="291648" cy="477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54" idx="1"/>
          </p:cNvCxnSpPr>
          <p:nvPr/>
        </p:nvCxnSpPr>
        <p:spPr>
          <a:xfrm>
            <a:off x="4858301" y="2892120"/>
            <a:ext cx="828645" cy="1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54" idx="0"/>
            <a:endCxn id="84" idx="3"/>
          </p:cNvCxnSpPr>
          <p:nvPr/>
        </p:nvCxnSpPr>
        <p:spPr>
          <a:xfrm rot="16200000" flipV="1">
            <a:off x="5296559" y="1659794"/>
            <a:ext cx="437362" cy="1313878"/>
          </a:xfrm>
          <a:prstGeom prst="bentConnector2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4" idx="2"/>
          </p:cNvCxnSpPr>
          <p:nvPr/>
        </p:nvCxnSpPr>
        <p:spPr>
          <a:xfrm flipH="1">
            <a:off x="6170143" y="3248828"/>
            <a:ext cx="2036" cy="417032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Hexagon 1"/>
          <p:cNvSpPr/>
          <p:nvPr/>
        </p:nvSpPr>
        <p:spPr>
          <a:xfrm>
            <a:off x="806065" y="3509338"/>
            <a:ext cx="1110587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Dirty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8302" y="2616016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Cleaned 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Samples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86946" y="2535414"/>
            <a:ext cx="970465" cy="713414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Updater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65" name="Elbow Connector 64"/>
          <p:cNvCxnSpPr>
            <a:stCxn id="84" idx="1"/>
            <a:endCxn id="81" idx="0"/>
          </p:cNvCxnSpPr>
          <p:nvPr/>
        </p:nvCxnSpPr>
        <p:spPr>
          <a:xfrm rot="10800000" flipV="1">
            <a:off x="3046770" y="2098052"/>
            <a:ext cx="917014" cy="429040"/>
          </a:xfrm>
          <a:prstGeom prst="bentConnector2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Hexagon 97"/>
          <p:cNvSpPr/>
          <p:nvPr/>
        </p:nvSpPr>
        <p:spPr>
          <a:xfrm>
            <a:off x="7179664" y="3509338"/>
            <a:ext cx="977731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Clean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6517362" y="3744058"/>
            <a:ext cx="657407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Hexagon 43"/>
          <p:cNvSpPr/>
          <p:nvPr/>
        </p:nvSpPr>
        <p:spPr>
          <a:xfrm>
            <a:off x="5601733" y="3509338"/>
            <a:ext cx="1138058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Cur. best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2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36520" y="333941"/>
            <a:ext cx="9125995" cy="5113177"/>
            <a:chOff x="36520" y="333941"/>
            <a:chExt cx="9125995" cy="5113177"/>
          </a:xfrm>
        </p:grpSpPr>
        <p:grpSp>
          <p:nvGrpSpPr>
            <p:cNvPr id="49" name="Group 48"/>
            <p:cNvGrpSpPr/>
            <p:nvPr/>
          </p:nvGrpSpPr>
          <p:grpSpPr>
            <a:xfrm>
              <a:off x="36520" y="333941"/>
              <a:ext cx="9125995" cy="5113177"/>
              <a:chOff x="157121" y="333941"/>
              <a:chExt cx="9125995" cy="511317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57121" y="333941"/>
                <a:ext cx="9125995" cy="5113177"/>
                <a:chOff x="183307" y="333941"/>
                <a:chExt cx="9125995" cy="5113177"/>
              </a:xfrm>
            </p:grpSpPr>
            <p:sp>
              <p:nvSpPr>
                <p:cNvPr id="5" name="Can 4"/>
                <p:cNvSpPr/>
                <p:nvPr/>
              </p:nvSpPr>
              <p:spPr>
                <a:xfrm>
                  <a:off x="183307" y="2579524"/>
                  <a:ext cx="2160385" cy="2867594"/>
                </a:xfrm>
                <a:prstGeom prst="can">
                  <a:avLst/>
                </a:prstGeom>
                <a:noFill/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Gill Sans"/>
                      <a:cs typeface="Gill Sans"/>
                    </a:rPr>
                    <a:t>Dirty </a:t>
                  </a:r>
                </a:p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Gill Sans"/>
                      <a:cs typeface="Gill Sans"/>
                    </a:rPr>
                    <a:t>Base Data</a:t>
                  </a:r>
                  <a:endParaRPr lang="en-US" sz="3200" dirty="0">
                    <a:solidFill>
                      <a:schemeClr val="tx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200622" y="333941"/>
                  <a:ext cx="1937802" cy="1106403"/>
                </a:xfrm>
                <a:prstGeom prst="rect">
                  <a:avLst/>
                </a:prstGeom>
                <a:noFill/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Dirty Model</a:t>
                  </a:r>
                </a:p>
              </p:txBody>
            </p:sp>
            <p:cxnSp>
              <p:nvCxnSpPr>
                <p:cNvPr id="8" name="Straight Arrow Connector 7"/>
                <p:cNvCxnSpPr>
                  <a:stCxn id="5" idx="1"/>
                  <a:endCxn id="6" idx="1"/>
                </p:cNvCxnSpPr>
                <p:nvPr/>
              </p:nvCxnSpPr>
              <p:spPr>
                <a:xfrm flipV="1">
                  <a:off x="1263500" y="887143"/>
                  <a:ext cx="1937122" cy="169238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ysDash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3142378" y="1741506"/>
                  <a:ext cx="6166924" cy="3705612"/>
                </a:xfrm>
                <a:prstGeom prst="rect">
                  <a:avLst/>
                </a:prstGeom>
                <a:pattFill prst="pct10">
                  <a:fgClr>
                    <a:schemeClr val="bg1">
                      <a:lumMod val="75000"/>
                    </a:schemeClr>
                  </a:fgClr>
                  <a:bgClr>
                    <a:prstClr val="white"/>
                  </a:bgClr>
                </a:patt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226811" y="5077786"/>
                  <a:ext cx="1604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 smtClean="0">
                      <a:latin typeface="Gill Sans"/>
                      <a:cs typeface="Gill Sans"/>
                    </a:rPr>
                    <a:t>ActiveClean</a:t>
                  </a:r>
                  <a:endParaRPr lang="en-US" b="1" dirty="0"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 flipV="1">
                  <a:off x="2391345" y="4010408"/>
                  <a:ext cx="835466" cy="4733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/>
                <p:cNvSpPr/>
                <p:nvPr/>
              </p:nvSpPr>
              <p:spPr>
                <a:xfrm>
                  <a:off x="3281688" y="3488126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Detection</a:t>
                  </a: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334828" y="3461938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Repair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895421" y="3425908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Impact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Estimate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18" name="Straight Arrow Connector 17"/>
                <p:cNvCxnSpPr>
                  <a:endCxn id="16" idx="1"/>
                </p:cNvCxnSpPr>
                <p:nvPr/>
              </p:nvCxnSpPr>
              <p:spPr>
                <a:xfrm flipV="1">
                  <a:off x="6033683" y="4015140"/>
                  <a:ext cx="301145" cy="836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7594276" y="4023508"/>
                  <a:ext cx="301145" cy="836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6334828" y="2026322"/>
                  <a:ext cx="1259448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Model Update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6995447" y="3145819"/>
                  <a:ext cx="11322" cy="280089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6984125" y="1047523"/>
                  <a:ext cx="0" cy="97880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Elbow Connector 33"/>
                <p:cNvCxnSpPr>
                  <a:stCxn id="17" idx="2"/>
                  <a:endCxn id="41" idx="2"/>
                </p:cNvCxnSpPr>
                <p:nvPr/>
              </p:nvCxnSpPr>
              <p:spPr>
                <a:xfrm rot="5400000">
                  <a:off x="6951263" y="3016629"/>
                  <a:ext cx="52766" cy="3084131"/>
                </a:xfrm>
                <a:prstGeom prst="bentConnector3">
                  <a:avLst>
                    <a:gd name="adj1" fmla="val 806203"/>
                  </a:avLst>
                </a:prstGeom>
                <a:ln w="4762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/>
              <p:cNvSpPr/>
              <p:nvPr/>
            </p:nvSpPr>
            <p:spPr>
              <a:xfrm>
                <a:off x="4785104" y="3478674"/>
                <a:ext cx="1248579" cy="1106403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V="1">
                <a:off x="4520825" y="4031876"/>
                <a:ext cx="301145" cy="836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7345314" y="333941"/>
              <a:ext cx="1817201" cy="1106403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Clean Model</a:t>
              </a:r>
            </a:p>
          </p:txBody>
        </p:sp>
        <p:cxnSp>
          <p:nvCxnSpPr>
            <p:cNvPr id="57" name="Straight Arrow Connector 56"/>
            <p:cNvCxnSpPr>
              <a:stCxn id="6" idx="3"/>
              <a:endCxn id="56" idx="1"/>
            </p:cNvCxnSpPr>
            <p:nvPr/>
          </p:nvCxnSpPr>
          <p:spPr>
            <a:xfrm>
              <a:off x="4991637" y="887143"/>
              <a:ext cx="2353677" cy="0"/>
            </a:xfrm>
            <a:prstGeom prst="straightConnector1">
              <a:avLst/>
            </a:prstGeom>
            <a:ln w="50800">
              <a:gradFill flip="none" rotWithShape="1">
                <a:gsLst>
                  <a:gs pos="0">
                    <a:schemeClr val="tx1"/>
                  </a:gs>
                  <a:gs pos="88000">
                    <a:schemeClr val="bg1">
                      <a:lumMod val="85000"/>
                    </a:schemeClr>
                  </a:gs>
                </a:gsLst>
                <a:lin ang="10800000" scaled="0"/>
                <a:tileRect/>
              </a:gra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rved Right Arrow 62"/>
            <p:cNvSpPr/>
            <p:nvPr/>
          </p:nvSpPr>
          <p:spPr>
            <a:xfrm>
              <a:off x="6544320" y="698905"/>
              <a:ext cx="274959" cy="376476"/>
            </a:xfrm>
            <a:prstGeom prst="curvedRigh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Curved Left Arrow 65"/>
            <p:cNvSpPr/>
            <p:nvPr/>
          </p:nvSpPr>
          <p:spPr>
            <a:xfrm flipV="1">
              <a:off x="6844875" y="654703"/>
              <a:ext cx="248771" cy="392820"/>
            </a:xfrm>
            <a:prstGeom prst="curvedLef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70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116969" y="260485"/>
            <a:ext cx="8079409" cy="5428399"/>
            <a:chOff x="116969" y="260485"/>
            <a:chExt cx="8079409" cy="5428399"/>
          </a:xfrm>
        </p:grpSpPr>
        <p:grpSp>
          <p:nvGrpSpPr>
            <p:cNvPr id="79" name="Group 78"/>
            <p:cNvGrpSpPr/>
            <p:nvPr/>
          </p:nvGrpSpPr>
          <p:grpSpPr>
            <a:xfrm>
              <a:off x="116969" y="260485"/>
              <a:ext cx="8079409" cy="5428399"/>
              <a:chOff x="116969" y="260485"/>
              <a:chExt cx="8079409" cy="5428399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939261" y="313633"/>
                <a:ext cx="6257117" cy="4290607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193639" y="2095043"/>
                <a:ext cx="1429924" cy="1898015"/>
              </a:xfrm>
              <a:prstGeom prst="can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Data</a:t>
                </a:r>
                <a:endParaRPr lang="en-US" sz="24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 flipV="1">
                <a:off x="1623563" y="3041450"/>
                <a:ext cx="654663" cy="473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rapezoid 7"/>
              <p:cNvSpPr/>
              <p:nvPr/>
            </p:nvSpPr>
            <p:spPr>
              <a:xfrm rot="5400000">
                <a:off x="2265614" y="2504060"/>
                <a:ext cx="1178463" cy="1127155"/>
              </a:xfrm>
              <a:prstGeom prst="trapezoid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30549" y="2718284"/>
                <a:ext cx="11271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Error </a:t>
                </a:r>
              </a:p>
              <a:p>
                <a:r>
                  <a:rPr lang="en-US" dirty="0" smtClean="0">
                    <a:latin typeface="Gill Sans"/>
                    <a:cs typeface="Gill Sans"/>
                  </a:rPr>
                  <a:t>Detection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3418424" y="2268902"/>
                <a:ext cx="714997" cy="61178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418424" y="3202275"/>
                <a:ext cx="540067" cy="65305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 rot="19045549">
                <a:off x="3498252" y="2520523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Dirty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2964673">
                <a:off x="3446415" y="3232325"/>
                <a:ext cx="72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Clean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958491" y="1162499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08571" y="1162499"/>
                <a:ext cx="1248579" cy="110640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Repair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648803" y="1162499"/>
                <a:ext cx="1338082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Estimation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7" name="Elbow Connector 26"/>
              <p:cNvCxnSpPr/>
              <p:nvPr/>
            </p:nvCxnSpPr>
            <p:spPr>
              <a:xfrm rot="5400000">
                <a:off x="5954301" y="-379760"/>
                <a:ext cx="52766" cy="3084131"/>
              </a:xfrm>
              <a:prstGeom prst="bentConnector3">
                <a:avLst>
                  <a:gd name="adj1" fmla="val -707535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107985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448217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308571" y="3286984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Iterative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Model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Arrow Connector 39"/>
              <p:cNvCxnSpPr>
                <a:stCxn id="20" idx="2"/>
                <a:endCxn id="39" idx="0"/>
              </p:cNvCxnSpPr>
              <p:nvPr/>
            </p:nvCxnSpPr>
            <p:spPr>
              <a:xfrm>
                <a:off x="5932861" y="2268902"/>
                <a:ext cx="0" cy="10180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3958491" y="3840186"/>
                <a:ext cx="1350080" cy="151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759409" y="4228280"/>
                <a:ext cx="454916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759409" y="3991964"/>
                <a:ext cx="0" cy="26359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589443" y="4210206"/>
                <a:ext cx="9665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Model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5932861" y="4393387"/>
                <a:ext cx="0" cy="58234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5462417" y="4857887"/>
                <a:ext cx="9665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Clean </a:t>
                </a:r>
              </a:p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Model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911345" y="260485"/>
                <a:ext cx="160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Gill Sans"/>
                    <a:cs typeface="Gill Sans"/>
                  </a:rPr>
                  <a:t>ActiveClean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6969" y="756380"/>
                <a:ext cx="328721" cy="295666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28174" y="373432"/>
                <a:ext cx="318884" cy="28257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7616" y="313633"/>
                <a:ext cx="15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User Specified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58513" y="681579"/>
                <a:ext cx="8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System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</p:grpSp>
        <p:cxnSp>
          <p:nvCxnSpPr>
            <p:cNvPr id="80" name="Elbow Connector 79"/>
            <p:cNvCxnSpPr/>
            <p:nvPr/>
          </p:nvCxnSpPr>
          <p:spPr>
            <a:xfrm rot="5400000">
              <a:off x="2791458" y="1081115"/>
              <a:ext cx="1961908" cy="1312435"/>
            </a:xfrm>
            <a:prstGeom prst="bentConnector3">
              <a:avLst>
                <a:gd name="adj1" fmla="val 611"/>
              </a:avLst>
            </a:prstGeom>
            <a:ln w="47625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945305" y="1198571"/>
              <a:ext cx="1195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Update</a:t>
              </a:r>
            </a:p>
            <a:p>
              <a:pPr algn="ctr"/>
              <a:r>
                <a:rPr lang="en-US" dirty="0" smtClean="0">
                  <a:latin typeface="Gill Sans"/>
                  <a:cs typeface="Gill Sans"/>
                </a:rPr>
                <a:t>(If needed)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31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115601" y="104753"/>
            <a:ext cx="9414032" cy="3208038"/>
            <a:chOff x="115601" y="104753"/>
            <a:chExt cx="9414032" cy="3208038"/>
          </a:xfrm>
        </p:grpSpPr>
        <p:grpSp>
          <p:nvGrpSpPr>
            <p:cNvPr id="58" name="Group 57"/>
            <p:cNvGrpSpPr/>
            <p:nvPr/>
          </p:nvGrpSpPr>
          <p:grpSpPr>
            <a:xfrm>
              <a:off x="115601" y="104753"/>
              <a:ext cx="9414032" cy="3208038"/>
              <a:chOff x="115601" y="104753"/>
              <a:chExt cx="9414032" cy="320803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289480" y="144035"/>
                <a:ext cx="5474820" cy="3168756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455504" y="628369"/>
                <a:ext cx="1429924" cy="1505958"/>
              </a:xfrm>
              <a:prstGeom prst="can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Data</a:t>
                </a:r>
                <a:endParaRPr lang="en-US" sz="24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89896" y="1054112"/>
                <a:ext cx="1248579" cy="963850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Sampler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439647" y="1152275"/>
                <a:ext cx="1248579" cy="510668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Repair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89398" y="1152274"/>
                <a:ext cx="1222502" cy="510669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Estimator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789896" y="883888"/>
                <a:ext cx="1248579" cy="576138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885428" y="1464760"/>
                <a:ext cx="89034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4038475" y="1464760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5688226" y="1464760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>
                <a:stCxn id="8" idx="0"/>
                <a:endCxn id="10" idx="0"/>
              </p:cNvCxnSpPr>
              <p:nvPr/>
            </p:nvCxnSpPr>
            <p:spPr>
              <a:xfrm rot="16200000" flipV="1">
                <a:off x="4923225" y="-625151"/>
                <a:ext cx="268386" cy="3286463"/>
              </a:xfrm>
              <a:prstGeom prst="bentConnector3">
                <a:avLst>
                  <a:gd name="adj1" fmla="val 229085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2449471" y="2618807"/>
                <a:ext cx="1605250" cy="523762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Model</a:t>
                </a:r>
                <a:endParaRPr lang="en-US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15024" y="2618807"/>
                <a:ext cx="1605250" cy="523762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Clean Model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3" name="Straight Arrow Connector 22"/>
              <p:cNvCxnSpPr>
                <a:stCxn id="4" idx="3"/>
                <a:endCxn id="20" idx="1"/>
              </p:cNvCxnSpPr>
              <p:nvPr/>
            </p:nvCxnSpPr>
            <p:spPr>
              <a:xfrm>
                <a:off x="1170466" y="2134327"/>
                <a:ext cx="1279005" cy="74636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4426554" y="2627171"/>
                <a:ext cx="1222502" cy="510669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Updater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32" name="Straight Arrow Connector 31"/>
              <p:cNvCxnSpPr>
                <a:endCxn id="31" idx="0"/>
              </p:cNvCxnSpPr>
              <p:nvPr/>
            </p:nvCxnSpPr>
            <p:spPr>
              <a:xfrm>
                <a:off x="5028845" y="1667720"/>
                <a:ext cx="8960" cy="95945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054721" y="2880688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5613852" y="2880688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115601" y="2989009"/>
                <a:ext cx="328721" cy="295666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6806" y="2606061"/>
                <a:ext cx="318884" cy="28257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16248" y="2546262"/>
                <a:ext cx="15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User Specified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57145" y="2914208"/>
                <a:ext cx="8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System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707011" y="563752"/>
                <a:ext cx="651389" cy="597844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Snip Same Side Corner Rectangle 43"/>
              <p:cNvSpPr/>
              <p:nvPr/>
            </p:nvSpPr>
            <p:spPr>
              <a:xfrm>
                <a:off x="8562986" y="1170030"/>
                <a:ext cx="966647" cy="1061317"/>
              </a:xfrm>
              <a:prstGeom prst="snip2Same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User</a:t>
                </a:r>
                <a:endParaRPr lang="en-US" sz="2400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52" name="Straight Arrow Connector 51"/>
              <p:cNvCxnSpPr>
                <a:endCxn id="44" idx="2"/>
              </p:cNvCxnSpPr>
              <p:nvPr/>
            </p:nvCxnSpPr>
            <p:spPr>
              <a:xfrm flipV="1">
                <a:off x="7620274" y="1700689"/>
                <a:ext cx="942712" cy="1187945"/>
              </a:xfrm>
              <a:prstGeom prst="straightConnector1">
                <a:avLst/>
              </a:prstGeom>
              <a:ln w="76200" cmpd="dbl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2263294" y="104753"/>
                <a:ext cx="160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Gill Sans"/>
                    <a:cs typeface="Gill Sans"/>
                  </a:rPr>
                  <a:t>ActiveClean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</p:grpSp>
        <p:sp>
          <p:nvSpPr>
            <p:cNvPr id="59" name="Right Triangle 58"/>
            <p:cNvSpPr/>
            <p:nvPr/>
          </p:nvSpPr>
          <p:spPr>
            <a:xfrm rot="10800000">
              <a:off x="2789896" y="896981"/>
              <a:ext cx="1233278" cy="477892"/>
            </a:xfrm>
            <a:prstGeom prst="rtTriangle">
              <a:avLst/>
            </a:prstGeom>
            <a:solidFill>
              <a:srgbClr val="3366FF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85836" y="97935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Detector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98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36666" y="104753"/>
            <a:ext cx="9353832" cy="2809455"/>
            <a:chOff x="236666" y="104753"/>
            <a:chExt cx="9353832" cy="2809455"/>
          </a:xfrm>
        </p:grpSpPr>
        <p:sp>
          <p:nvSpPr>
            <p:cNvPr id="9" name="Rectangle 8"/>
            <p:cNvSpPr/>
            <p:nvPr/>
          </p:nvSpPr>
          <p:spPr>
            <a:xfrm>
              <a:off x="2289480" y="144035"/>
              <a:ext cx="5474820" cy="2770173"/>
            </a:xfrm>
            <a:prstGeom prst="rect">
              <a:avLst/>
            </a:prstGeom>
            <a:pattFill prst="pct10">
              <a:fgClr>
                <a:schemeClr val="bg1">
                  <a:lumMod val="75000"/>
                </a:schemeClr>
              </a:fgClr>
              <a:bgClr>
                <a:prstClr val="white"/>
              </a:bgClr>
            </a:patt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" name="Can 3"/>
            <p:cNvSpPr/>
            <p:nvPr/>
          </p:nvSpPr>
          <p:spPr>
            <a:xfrm>
              <a:off x="285292" y="711781"/>
              <a:ext cx="1429924" cy="1505958"/>
            </a:xfrm>
            <a:prstGeom prst="can">
              <a:avLst/>
            </a:prstGeom>
            <a:noFill/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Data</a:t>
              </a:r>
              <a:endParaRPr lang="en-US" sz="2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89896" y="1054112"/>
              <a:ext cx="1248579" cy="96385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Gill Sans"/>
                <a:cs typeface="Gill Sans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39647" y="1152275"/>
              <a:ext cx="1248579" cy="510668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Cleaner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9398" y="1152274"/>
              <a:ext cx="1222502" cy="51066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Estimator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89896" y="883888"/>
              <a:ext cx="1248579" cy="576138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</a:t>
              </a:r>
            </a:p>
          </p:txBody>
        </p:sp>
        <p:cxnSp>
          <p:nvCxnSpPr>
            <p:cNvPr id="11" name="Straight Arrow Connector 10"/>
            <p:cNvCxnSpPr>
              <a:stCxn id="4" idx="4"/>
            </p:cNvCxnSpPr>
            <p:nvPr/>
          </p:nvCxnSpPr>
          <p:spPr>
            <a:xfrm>
              <a:off x="1715216" y="1464760"/>
              <a:ext cx="106055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038475" y="1464760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688226" y="1464760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0"/>
              <a:endCxn id="10" idx="0"/>
            </p:cNvCxnSpPr>
            <p:nvPr/>
          </p:nvCxnSpPr>
          <p:spPr>
            <a:xfrm rot="16200000" flipV="1">
              <a:off x="4923225" y="-625151"/>
              <a:ext cx="268386" cy="3286463"/>
            </a:xfrm>
            <a:prstGeom prst="bentConnector3">
              <a:avLst>
                <a:gd name="adj1" fmla="val 229085"/>
              </a:avLst>
            </a:prstGeom>
            <a:ln w="476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36666" y="2285694"/>
              <a:ext cx="1605250" cy="52376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Model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85248" y="2298788"/>
              <a:ext cx="1605250" cy="52376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Clean Model</a:t>
              </a:r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26554" y="2299820"/>
              <a:ext cx="1222502" cy="51066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Updater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5028845" y="1667720"/>
              <a:ext cx="8960" cy="62373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263294" y="104753"/>
              <a:ext cx="1604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Gill Sans"/>
                  <a:cs typeface="Gill Sans"/>
                </a:rPr>
                <a:t>ActiveClean</a:t>
              </a:r>
              <a:endParaRPr lang="en-US" b="1" dirty="0">
                <a:latin typeface="Gill Sans"/>
                <a:cs typeface="Gill Sans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29782" y="2546837"/>
              <a:ext cx="25967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1" idx="3"/>
              <a:endCxn id="22" idx="1"/>
            </p:cNvCxnSpPr>
            <p:nvPr/>
          </p:nvCxnSpPr>
          <p:spPr>
            <a:xfrm>
              <a:off x="5649056" y="2555155"/>
              <a:ext cx="2336192" cy="551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07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2055641" y="287445"/>
            <a:ext cx="6140737" cy="4316795"/>
            <a:chOff x="2055641" y="287445"/>
            <a:chExt cx="6140737" cy="4316795"/>
          </a:xfrm>
        </p:grpSpPr>
        <p:sp>
          <p:nvSpPr>
            <p:cNvPr id="71" name="Rectangle 70"/>
            <p:cNvSpPr/>
            <p:nvPr/>
          </p:nvSpPr>
          <p:spPr>
            <a:xfrm>
              <a:off x="2068734" y="313633"/>
              <a:ext cx="6127644" cy="4290607"/>
            </a:xfrm>
            <a:prstGeom prst="rect">
              <a:avLst/>
            </a:prstGeom>
            <a:pattFill prst="pct10">
              <a:fgClr>
                <a:schemeClr val="bg1">
                  <a:lumMod val="75000"/>
                </a:schemeClr>
              </a:fgClr>
              <a:bgClr>
                <a:prstClr val="white"/>
              </a:bgClr>
            </a:patt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5400000">
              <a:off x="2265615" y="2477872"/>
              <a:ext cx="1178463" cy="1127155"/>
            </a:xfrm>
            <a:prstGeom prst="trapezoid">
              <a:avLst/>
            </a:prstGeom>
            <a:solidFill>
              <a:srgbClr val="B418FD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09110" y="2679002"/>
              <a:ext cx="8268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Error </a:t>
              </a:r>
            </a:p>
            <a:p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Oracle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3418424" y="2268902"/>
              <a:ext cx="714997" cy="61178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18424" y="3202275"/>
              <a:ext cx="540067" cy="65305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9045549">
              <a:off x="3498252" y="252052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2964673">
              <a:off x="3446415" y="3232325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58491" y="1162499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Sampling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08571" y="1162499"/>
              <a:ext cx="1248579" cy="1106403"/>
            </a:xfrm>
            <a:prstGeom prst="rect">
              <a:avLst/>
            </a:prstGeom>
            <a:solidFill>
              <a:srgbClr val="B418FD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Constraints, ER, </a:t>
              </a:r>
            </a:p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Value Filling</a:t>
              </a:r>
              <a:endParaRPr lang="en-US" sz="1400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8803" y="1162499"/>
              <a:ext cx="1338082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Error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Estimation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27" name="Elbow Connector 26"/>
            <p:cNvCxnSpPr/>
            <p:nvPr/>
          </p:nvCxnSpPr>
          <p:spPr>
            <a:xfrm rot="5400000">
              <a:off x="5944310" y="-392856"/>
              <a:ext cx="52766" cy="3084131"/>
            </a:xfrm>
            <a:prstGeom prst="bentConnector3">
              <a:avLst>
                <a:gd name="adj1" fmla="val -930872"/>
              </a:avLst>
            </a:prstGeom>
            <a:ln w="476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107985" y="1701131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448217" y="1701131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308571" y="3286984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Iterative 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Model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Update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40" name="Straight Arrow Connector 39"/>
            <p:cNvCxnSpPr>
              <a:stCxn id="20" idx="2"/>
              <a:endCxn id="39" idx="0"/>
            </p:cNvCxnSpPr>
            <p:nvPr/>
          </p:nvCxnSpPr>
          <p:spPr>
            <a:xfrm>
              <a:off x="5932861" y="2268902"/>
              <a:ext cx="0" cy="101808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3958491" y="3840186"/>
              <a:ext cx="1350080" cy="1514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055641" y="287445"/>
              <a:ext cx="13495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Gill Sans"/>
                  <a:cs typeface="Gill Sans"/>
                </a:rPr>
                <a:t>Error </a:t>
              </a:r>
            </a:p>
            <a:p>
              <a:r>
                <a:rPr lang="en-US" b="1" dirty="0" smtClean="0">
                  <a:latin typeface="Gill Sans"/>
                  <a:cs typeface="Gill Sans"/>
                </a:rPr>
                <a:t>Detection</a:t>
              </a:r>
            </a:p>
            <a:p>
              <a:r>
                <a:rPr lang="en-US" b="1" dirty="0" smtClean="0">
                  <a:latin typeface="Gill Sans"/>
                  <a:cs typeface="Gill Sans"/>
                </a:rPr>
                <a:t>Oracle</a:t>
              </a:r>
              <a:endParaRPr lang="en-US" b="1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24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055641" y="287445"/>
            <a:ext cx="6140737" cy="4316795"/>
            <a:chOff x="2055641" y="287445"/>
            <a:chExt cx="6140737" cy="4316795"/>
          </a:xfrm>
        </p:grpSpPr>
        <p:grpSp>
          <p:nvGrpSpPr>
            <p:cNvPr id="79" name="Group 78"/>
            <p:cNvGrpSpPr/>
            <p:nvPr/>
          </p:nvGrpSpPr>
          <p:grpSpPr>
            <a:xfrm>
              <a:off x="2055641" y="287445"/>
              <a:ext cx="6140737" cy="4316795"/>
              <a:chOff x="2055641" y="287445"/>
              <a:chExt cx="6140737" cy="4316795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8734" y="313633"/>
                <a:ext cx="6127644" cy="4290607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409110" y="2679002"/>
                <a:ext cx="8268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 </a:t>
                </a:r>
              </a:p>
              <a:p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Oracle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10" name="Straight Arrow Connector 9"/>
              <p:cNvCxnSpPr>
                <a:stCxn id="22" idx="3"/>
                <a:endCxn id="19" idx="1"/>
              </p:cNvCxnSpPr>
              <p:nvPr/>
            </p:nvCxnSpPr>
            <p:spPr>
              <a:xfrm>
                <a:off x="3373894" y="1715701"/>
                <a:ext cx="58459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22" idx="2"/>
              </p:cNvCxnSpPr>
              <p:nvPr/>
            </p:nvCxnSpPr>
            <p:spPr>
              <a:xfrm>
                <a:off x="2749605" y="2268902"/>
                <a:ext cx="1208886" cy="158642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3958491" y="1162499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08571" y="1162499"/>
                <a:ext cx="1248579" cy="1106403"/>
              </a:xfrm>
              <a:prstGeom prst="rect">
                <a:avLst/>
              </a:prstGeom>
              <a:solidFill>
                <a:schemeClr val="tx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Data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Cleaning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648803" y="1162499"/>
                <a:ext cx="1338082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Estimation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7" name="Elbow Connector 26"/>
              <p:cNvCxnSpPr>
                <a:stCxn id="21" idx="0"/>
              </p:cNvCxnSpPr>
              <p:nvPr/>
            </p:nvCxnSpPr>
            <p:spPr>
              <a:xfrm rot="16200000" flipH="1" flipV="1">
                <a:off x="5097167" y="-1058177"/>
                <a:ext cx="1" cy="4441352"/>
              </a:xfrm>
              <a:prstGeom prst="bentConnector4">
                <a:avLst>
                  <a:gd name="adj1" fmla="val -22860000000"/>
                  <a:gd name="adj2" fmla="val 99983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107985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448217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308571" y="3286984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Iterative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Model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Arrow Connector 39"/>
              <p:cNvCxnSpPr>
                <a:stCxn id="20" idx="2"/>
                <a:endCxn id="39" idx="0"/>
              </p:cNvCxnSpPr>
              <p:nvPr/>
            </p:nvCxnSpPr>
            <p:spPr>
              <a:xfrm>
                <a:off x="5932861" y="2268902"/>
                <a:ext cx="0" cy="10180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3958491" y="3840186"/>
                <a:ext cx="1350080" cy="151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055641" y="287445"/>
                <a:ext cx="3052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Gill Sans"/>
                    <a:cs typeface="Gill Sans"/>
                  </a:rPr>
                  <a:t>Adaptive Detection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2125315" y="1162499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Classifier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4645003" y="942810"/>
              <a:ext cx="0" cy="288029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25850" y="169006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2964673">
              <a:off x="3070912" y="2707571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44588" y="573477"/>
              <a:ext cx="1808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Learn From Fixes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41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919673" y="1722001"/>
            <a:ext cx="5142503" cy="3383175"/>
            <a:chOff x="919673" y="1722001"/>
            <a:chExt cx="5142503" cy="3383175"/>
          </a:xfrm>
        </p:grpSpPr>
        <p:grpSp>
          <p:nvGrpSpPr>
            <p:cNvPr id="47" name="Group 46"/>
            <p:cNvGrpSpPr/>
            <p:nvPr/>
          </p:nvGrpSpPr>
          <p:grpSpPr>
            <a:xfrm>
              <a:off x="919673" y="1722001"/>
              <a:ext cx="5142503" cy="2895464"/>
              <a:chOff x="919673" y="1722001"/>
              <a:chExt cx="5142503" cy="2895464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2605558" y="1741506"/>
                <a:ext cx="0" cy="282831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579372" y="4556724"/>
                <a:ext cx="3482804" cy="2146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reeform 13"/>
              <p:cNvSpPr/>
              <p:nvPr/>
            </p:nvSpPr>
            <p:spPr>
              <a:xfrm>
                <a:off x="2657930" y="2841404"/>
                <a:ext cx="3103101" cy="1702225"/>
              </a:xfrm>
              <a:custGeom>
                <a:avLst/>
                <a:gdLst>
                  <a:gd name="connsiteX0" fmla="*/ 0 w 2998354"/>
                  <a:gd name="connsiteY0" fmla="*/ 0 h 2403809"/>
                  <a:gd name="connsiteX1" fmla="*/ 563009 w 2998354"/>
                  <a:gd name="connsiteY1" fmla="*/ 2081951 h 2403809"/>
                  <a:gd name="connsiteX2" fmla="*/ 2998354 w 2998354"/>
                  <a:gd name="connsiteY2" fmla="*/ 2396208 h 2403809"/>
                  <a:gd name="connsiteX3" fmla="*/ 2998354 w 2998354"/>
                  <a:gd name="connsiteY3" fmla="*/ 2396208 h 240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98354" h="2403809">
                    <a:moveTo>
                      <a:pt x="0" y="0"/>
                    </a:moveTo>
                    <a:cubicBezTo>
                      <a:pt x="31641" y="841291"/>
                      <a:pt x="63283" y="1682583"/>
                      <a:pt x="563009" y="2081951"/>
                    </a:cubicBezTo>
                    <a:cubicBezTo>
                      <a:pt x="1062735" y="2481319"/>
                      <a:pt x="2998354" y="2396208"/>
                      <a:pt x="2998354" y="2396208"/>
                    </a:cubicBezTo>
                    <a:lnTo>
                      <a:pt x="2998354" y="2396208"/>
                    </a:lnTo>
                  </a:path>
                </a:pathLst>
              </a:custGeom>
              <a:ln w="50800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2605558" y="1898635"/>
                <a:ext cx="3155473" cy="2644995"/>
              </a:xfrm>
              <a:custGeom>
                <a:avLst/>
                <a:gdLst>
                  <a:gd name="connsiteX0" fmla="*/ 0 w 4058909"/>
                  <a:gd name="connsiteY0" fmla="*/ 0 h 2615663"/>
                  <a:gd name="connsiteX1" fmla="*/ 1728310 w 4058909"/>
                  <a:gd name="connsiteY1" fmla="*/ 2304550 h 2615663"/>
                  <a:gd name="connsiteX2" fmla="*/ 4058909 w 4058909"/>
                  <a:gd name="connsiteY2" fmla="*/ 2592618 h 2615663"/>
                  <a:gd name="connsiteX3" fmla="*/ 4058909 w 4058909"/>
                  <a:gd name="connsiteY3" fmla="*/ 2592618 h 2615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58909" h="2615663">
                    <a:moveTo>
                      <a:pt x="0" y="0"/>
                    </a:moveTo>
                    <a:cubicBezTo>
                      <a:pt x="525912" y="936223"/>
                      <a:pt x="1051825" y="1872447"/>
                      <a:pt x="1728310" y="2304550"/>
                    </a:cubicBezTo>
                    <a:cubicBezTo>
                      <a:pt x="2404795" y="2736653"/>
                      <a:pt x="4058909" y="2592618"/>
                      <a:pt x="4058909" y="2592618"/>
                    </a:cubicBezTo>
                    <a:lnTo>
                      <a:pt x="4058909" y="2592618"/>
                    </a:lnTo>
                  </a:path>
                </a:pathLst>
              </a:custGeom>
              <a:ln w="50800">
                <a:solidFill>
                  <a:srgbClr val="FFB50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566278" y="2756293"/>
                <a:ext cx="170223" cy="1702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625378" y="4447242"/>
                <a:ext cx="170223" cy="17022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811650" y="1911796"/>
                <a:ext cx="170223" cy="1702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937876" y="1826619"/>
                <a:ext cx="5717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"/>
                    <a:cs typeface="Gill Sans"/>
                  </a:rPr>
                  <a:t>Dirty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11650" y="2795641"/>
                <a:ext cx="170223" cy="17022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937876" y="2710464"/>
                <a:ext cx="603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"/>
                    <a:cs typeface="Gill Sans"/>
                  </a:rPr>
                  <a:t>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4787300" y="2317711"/>
                <a:ext cx="222586" cy="0"/>
              </a:xfrm>
              <a:prstGeom prst="line">
                <a:avLst/>
              </a:prstGeom>
              <a:ln w="50800">
                <a:solidFill>
                  <a:srgbClr val="FFB50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946253" y="2134396"/>
                <a:ext cx="11159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Gill Sans"/>
                    <a:cs typeface="Gill Sans"/>
                  </a:rPr>
                  <a:t>SampleClean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4780747" y="2572908"/>
                <a:ext cx="222586" cy="0"/>
              </a:xfrm>
              <a:prstGeom prst="line">
                <a:avLst/>
              </a:prstGeom>
              <a:ln w="50800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939700" y="2389593"/>
                <a:ext cx="10620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Gill Sans"/>
                    <a:cs typeface="Gill Sans"/>
                  </a:rPr>
                  <a:t>ActiveClean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687385" y="1741506"/>
                <a:ext cx="1361698" cy="1388036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84538" y="1722001"/>
                <a:ext cx="13388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Gill Sans"/>
                    <a:cs typeface="Gill Sans"/>
                  </a:rPr>
                  <a:t>Accuracy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2605558" y="3836552"/>
                <a:ext cx="3181659" cy="0"/>
              </a:xfrm>
              <a:prstGeom prst="line">
                <a:avLst/>
              </a:prstGeom>
              <a:ln>
                <a:solidFill>
                  <a:srgbClr val="B418FD"/>
                </a:solidFill>
                <a:prstDash val="sysDash"/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919673" y="3627993"/>
                <a:ext cx="16466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Gill Sans"/>
                    <a:cs typeface="Gill Sans"/>
                  </a:rPr>
                  <a:t>Desired Accuracy</a:t>
                </a:r>
                <a:endParaRPr lang="en-US" sz="16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841236" y="3831826"/>
                <a:ext cx="78559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3957986" y="4643511"/>
              <a:ext cx="8227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Gill Sans"/>
                  <a:cs typeface="Gill Sans"/>
                </a:rPr>
                <a:t>Time</a:t>
              </a:r>
              <a:endParaRPr lang="en-US" sz="2400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03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7121</TotalTime>
  <Words>268</Words>
  <Application>Microsoft Macintosh PowerPoint</Application>
  <PresentationFormat>On-screen Show (4:3)</PresentationFormat>
  <Paragraphs>188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Sanjay Krishnan</cp:lastModifiedBy>
  <cp:revision>21</cp:revision>
  <dcterms:created xsi:type="dcterms:W3CDTF">2015-07-15T18:54:39Z</dcterms:created>
  <dcterms:modified xsi:type="dcterms:W3CDTF">2015-10-01T00:53:30Z</dcterms:modified>
</cp:coreProperties>
</file>