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9FF"/>
    <a:srgbClr val="FF3C18"/>
    <a:srgbClr val="FFB000"/>
    <a:srgbClr val="B4A404"/>
    <a:srgbClr val="FFF922"/>
    <a:srgbClr val="FB3A18"/>
    <a:srgbClr val="DF6EFD"/>
    <a:srgbClr val="FF5BAA"/>
    <a:srgbClr val="FF60F9"/>
    <a:srgbClr val="F2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/>
    <p:restoredTop sz="81712"/>
  </p:normalViewPr>
  <p:slideViewPr>
    <p:cSldViewPr snapToGrid="0" snapToObjects="1">
      <p:cViewPr>
        <p:scale>
          <a:sx n="90" d="100"/>
          <a:sy n="90" d="100"/>
        </p:scale>
        <p:origin x="-15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A95-75C3-5E48-946C-F7960CA43F88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264D-1520-564A-9D85-E156A521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54" y="341566"/>
            <a:ext cx="7613853" cy="2840403"/>
            <a:chOff x="709454" y="341566"/>
            <a:chExt cx="7613853" cy="2840403"/>
          </a:xfrm>
        </p:grpSpPr>
        <p:sp>
          <p:nvSpPr>
            <p:cNvPr id="31" name="Rectangle 30"/>
            <p:cNvSpPr/>
            <p:nvPr/>
          </p:nvSpPr>
          <p:spPr>
            <a:xfrm>
              <a:off x="2172137" y="341566"/>
              <a:ext cx="4536967" cy="284040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Gill Sans"/>
                  <a:cs typeface="Gill Sans"/>
                </a:rPr>
                <a:t>ActiveClean</a:t>
              </a:r>
              <a:endParaRPr lang="en-US" sz="1600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454" y="2482510"/>
              <a:ext cx="1234967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2764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Current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Best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1927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429640" y="1051026"/>
              <a:ext cx="1401381" cy="823311"/>
              <a:chOff x="2666122" y="4055241"/>
              <a:chExt cx="1401381" cy="8233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6122" y="4055241"/>
                <a:ext cx="1401381" cy="82331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Sampler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6770" y="4421357"/>
                <a:ext cx="1100084" cy="33633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Detector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217274" y="1182406"/>
              <a:ext cx="87236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888" y="1182406"/>
              <a:ext cx="1035271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09455" y="1084309"/>
              <a:ext cx="1234966" cy="75674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Data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9" idx="1"/>
            </p:cNvCxnSpPr>
            <p:nvPr/>
          </p:nvCxnSpPr>
          <p:spPr>
            <a:xfrm>
              <a:off x="1944421" y="1462682"/>
              <a:ext cx="485219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1944421" y="2762786"/>
              <a:ext cx="200834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5" idx="0"/>
            </p:cNvCxnSpPr>
            <p:nvPr/>
          </p:nvCxnSpPr>
          <p:spPr>
            <a:xfrm>
              <a:off x="1326938" y="1841054"/>
              <a:ext cx="0" cy="6414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3831021" y="1462682"/>
              <a:ext cx="38625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1"/>
            </p:cNvCxnSpPr>
            <p:nvPr/>
          </p:nvCxnSpPr>
          <p:spPr>
            <a:xfrm>
              <a:off x="5089634" y="1462682"/>
              <a:ext cx="38625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9" idx="0"/>
            </p:cNvCxnSpPr>
            <p:nvPr/>
          </p:nvCxnSpPr>
          <p:spPr>
            <a:xfrm rot="16200000" flipV="1">
              <a:off x="4496238" y="-314881"/>
              <a:ext cx="131380" cy="2863193"/>
            </a:xfrm>
            <a:prstGeom prst="bentConnector3">
              <a:avLst>
                <a:gd name="adj1" fmla="val 273999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" idx="3"/>
              <a:endCxn id="7" idx="1"/>
            </p:cNvCxnSpPr>
            <p:nvPr/>
          </p:nvCxnSpPr>
          <p:spPr>
            <a:xfrm>
              <a:off x="5354144" y="2762786"/>
              <a:ext cx="156778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6" idx="0"/>
            </p:cNvCxnSpPr>
            <p:nvPr/>
          </p:nvCxnSpPr>
          <p:spPr>
            <a:xfrm>
              <a:off x="4653454" y="1742958"/>
              <a:ext cx="0" cy="739552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5400000">
              <a:off x="4439581" y="1924190"/>
              <a:ext cx="723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922" y="1398362"/>
            <a:ext cx="6732539" cy="2990839"/>
            <a:chOff x="485922" y="1398362"/>
            <a:chExt cx="6732539" cy="2990839"/>
          </a:xfrm>
        </p:grpSpPr>
        <p:sp>
          <p:nvSpPr>
            <p:cNvPr id="4" name="Rectangle 3"/>
            <p:cNvSpPr/>
            <p:nvPr/>
          </p:nvSpPr>
          <p:spPr>
            <a:xfrm>
              <a:off x="505917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317" y="2011753"/>
              <a:ext cx="1165300" cy="607054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922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509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10800000">
              <a:off x="1671217" y="2147424"/>
              <a:ext cx="798688" cy="167859"/>
            </a:xfrm>
            <a:prstGeom prst="curvedConnector3">
              <a:avLst/>
            </a:prstGeom>
            <a:ln w="76200">
              <a:solidFill>
                <a:srgbClr val="3366FF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69905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922" y="1398362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1: Write-back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9681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686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9273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3669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9686" y="1398362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2:  Sample-only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57772" y="2283427"/>
              <a:ext cx="1428301" cy="1374533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9686" y="2283427"/>
              <a:ext cx="1185295" cy="1269781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3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5284" y="1157680"/>
            <a:ext cx="4641851" cy="4014201"/>
            <a:chOff x="165284" y="1157680"/>
            <a:chExt cx="4641851" cy="4014201"/>
          </a:xfrm>
        </p:grpSpPr>
        <p:sp>
          <p:nvSpPr>
            <p:cNvPr id="14" name="Freeform 13"/>
            <p:cNvSpPr/>
            <p:nvPr/>
          </p:nvSpPr>
          <p:spPr>
            <a:xfrm>
              <a:off x="1226415" y="1794970"/>
              <a:ext cx="3312593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056204" y="1528362"/>
              <a:ext cx="0" cy="3116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6204" y="4623281"/>
              <a:ext cx="3482804" cy="214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19046" y="471021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Θ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18675" y="2588978"/>
              <a:ext cx="11989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2719046" y="4249550"/>
              <a:ext cx="379798" cy="403560"/>
            </a:xfrm>
            <a:prstGeom prst="star5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09722" y="2361653"/>
              <a:ext cx="235693" cy="2356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5415" y="2125961"/>
              <a:ext cx="94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 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1889" y="4221645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Optimal 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2414" y="1157680"/>
              <a:ext cx="468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868266" y="1794970"/>
            <a:ext cx="3312593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98055" y="152836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98055" y="462328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897" y="471021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Θ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23176" y="2588978"/>
            <a:ext cx="1198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Training</a:t>
            </a:r>
          </a:p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2" name="5-Point Star 31"/>
          <p:cNvSpPr/>
          <p:nvPr/>
        </p:nvSpPr>
        <p:spPr>
          <a:xfrm>
            <a:off x="7360897" y="4249550"/>
            <a:ext cx="379798" cy="403560"/>
          </a:xfrm>
          <a:prstGeom prst="star5">
            <a:avLst/>
          </a:prstGeom>
          <a:solidFill>
            <a:srgbClr val="FFB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5387" y="2335465"/>
            <a:ext cx="235693" cy="23569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87266" y="2125961"/>
            <a:ext cx="94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Current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3740" y="4221645"/>
            <a:ext cx="159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Optimal 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94265" y="1157680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82513" y="2558064"/>
            <a:ext cx="390299" cy="833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09851" y="3365166"/>
            <a:ext cx="235693" cy="235693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41570" y="3186035"/>
            <a:ext cx="98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Updated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85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992665" y="1235735"/>
            <a:ext cx="2819695" cy="1972303"/>
            <a:chOff x="1992665" y="1235735"/>
            <a:chExt cx="2819695" cy="197230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03268" y="2352200"/>
              <a:ext cx="27364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92665" y="1256257"/>
              <a:ext cx="0" cy="19517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016361" y="229564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90203" y="229091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64045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65184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13946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31633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86438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78117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65052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30517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18535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20078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2665" y="2016481"/>
              <a:ext cx="27470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44752" y="1647149"/>
              <a:ext cx="76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E(f(X))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64017" y="1235735"/>
              <a:ext cx="58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f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(</a:t>
              </a:r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x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)</a:t>
              </a:r>
              <a:endParaRPr lang="en-US" b="1" dirty="0">
                <a:solidFill>
                  <a:srgbClr val="3366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2018852" y="1492720"/>
            <a:ext cx="2119384" cy="1119710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8590" y="1157680"/>
            <a:ext cx="8794097" cy="4535933"/>
            <a:chOff x="348590" y="1157680"/>
            <a:chExt cx="8794097" cy="4535933"/>
          </a:xfrm>
        </p:grpSpPr>
        <p:grpSp>
          <p:nvGrpSpPr>
            <p:cNvPr id="56" name="Group 55"/>
            <p:cNvGrpSpPr/>
            <p:nvPr/>
          </p:nvGrpSpPr>
          <p:grpSpPr>
            <a:xfrm>
              <a:off x="348590" y="1157680"/>
              <a:ext cx="8794097" cy="4166601"/>
              <a:chOff x="348590" y="1157680"/>
              <a:chExt cx="8794097" cy="4166601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6741992" y="3865816"/>
                <a:ext cx="51410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17506" y="3765071"/>
                <a:ext cx="0" cy="786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239510" y="1794970"/>
                <a:ext cx="2243298" cy="2756726"/>
              </a:xfrm>
              <a:custGeom>
                <a:avLst/>
                <a:gdLst>
                  <a:gd name="connsiteX0" fmla="*/ 0 w 1963987"/>
                  <a:gd name="connsiteY0" fmla="*/ 0 h 1820078"/>
                  <a:gd name="connsiteX1" fmla="*/ 1008180 w 1963987"/>
                  <a:gd name="connsiteY1" fmla="*/ 1820071 h 1820078"/>
                  <a:gd name="connsiteX2" fmla="*/ 1963987 w 1963987"/>
                  <a:gd name="connsiteY2" fmla="*/ 26188 h 1820078"/>
                  <a:gd name="connsiteX3" fmla="*/ 1963987 w 1963987"/>
                  <a:gd name="connsiteY3" fmla="*/ 26188 h 182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987" h="1820078">
                    <a:moveTo>
                      <a:pt x="0" y="0"/>
                    </a:moveTo>
                    <a:cubicBezTo>
                      <a:pt x="340424" y="907853"/>
                      <a:pt x="680849" y="1815706"/>
                      <a:pt x="1008180" y="1820071"/>
                    </a:cubicBezTo>
                    <a:cubicBezTo>
                      <a:pt x="1335511" y="1824436"/>
                      <a:pt x="1963987" y="26188"/>
                      <a:pt x="1963987" y="26188"/>
                    </a:cubicBezTo>
                    <a:lnTo>
                      <a:pt x="1963987" y="26188"/>
                    </a:lnTo>
                  </a:path>
                </a:pathLst>
              </a:custGeom>
              <a:ln w="50800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48590" y="1157680"/>
                <a:ext cx="4420373" cy="4014201"/>
                <a:chOff x="165284" y="1157680"/>
                <a:chExt cx="4420373" cy="4014201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11889" y="4221645"/>
                  <a:ext cx="1373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Clean 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652414" y="1157680"/>
                  <a:ext cx="468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(A)</a:t>
                  </a:r>
                  <a:endParaRPr lang="en-US" b="1" dirty="0"/>
                </a:p>
              </p:txBody>
            </p:sp>
          </p:grpSp>
          <p:sp>
            <p:nvSpPr>
              <p:cNvPr id="16" name="5-Point Star 15"/>
              <p:cNvSpPr/>
              <p:nvPr/>
            </p:nvSpPr>
            <p:spPr>
              <a:xfrm>
                <a:off x="2138225" y="4288832"/>
                <a:ext cx="379798" cy="40356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768963" y="1310080"/>
                <a:ext cx="4373724" cy="4014201"/>
                <a:chOff x="165284" y="1157680"/>
                <a:chExt cx="4373724" cy="4014201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42" name="5-Point Star 41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52414" y="1157680"/>
                  <a:ext cx="457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(B)</a:t>
                  </a:r>
                  <a:endParaRPr lang="en-US" b="1" dirty="0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7188340" y="3856237"/>
                <a:ext cx="0" cy="675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059819" y="4374045"/>
                <a:ext cx="235693" cy="2356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3047" y="4275410"/>
                <a:ext cx="867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Update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93054" y="5211163"/>
              <a:ext cx="2721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Before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9233" y="5324281"/>
              <a:ext cx="259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After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0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1036" y="1543352"/>
            <a:ext cx="8664046" cy="4047136"/>
            <a:chOff x="671036" y="1543352"/>
            <a:chExt cx="8664046" cy="4047136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6963230" y="3089632"/>
              <a:ext cx="51410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41543" y="3230437"/>
              <a:ext cx="9335" cy="12865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459435" y="1760245"/>
              <a:ext cx="2243298" cy="2756726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FB3A18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38934" y="1760245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247005" y="154335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239510" y="462328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98179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73807" y="27146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3122277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23697" y="2978902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solidFill>
                <a:srgbClr val="FB3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7477" y="3972122"/>
              <a:ext cx="771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8092" y="3963686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Clean </a:t>
              </a:r>
            </a:p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B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2358150" y="4187665"/>
              <a:ext cx="379798" cy="403560"/>
            </a:xfrm>
            <a:prstGeom prst="star5">
              <a:avLst/>
            </a:prstGeom>
            <a:solidFill>
              <a:srgbClr val="FB3A18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560620" y="1761494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68691" y="1543352"/>
              <a:ext cx="0" cy="311763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661196" y="4624530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18552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794180" y="28670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7543963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45383" y="2980151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50106" y="3973371"/>
              <a:ext cx="982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Updated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51" name="Straight Connector 50"/>
            <p:cNvCxnSpPr>
              <a:endCxn id="54" idx="0"/>
            </p:cNvCxnSpPr>
            <p:nvPr/>
          </p:nvCxnSpPr>
          <p:spPr>
            <a:xfrm>
              <a:off x="7410478" y="3074641"/>
              <a:ext cx="1" cy="9862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292632" y="4060844"/>
              <a:ext cx="235693" cy="235693"/>
            </a:xfrm>
            <a:prstGeom prst="ellipse">
              <a:avLst/>
            </a:prstGeom>
            <a:noFill/>
            <a:ln w="60325">
              <a:solidFill>
                <a:srgbClr val="FF3C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9592" y="256889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Gill Sans"/>
                  <a:cs typeface="Gill Sans"/>
                </a:rPr>
                <a:t>Update </a:t>
              </a:r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chilles" charset="0"/>
                  <a:ea typeface="Achilles" charset="0"/>
                  <a:cs typeface="Achilles" charset="0"/>
                </a:rPr>
                <a:t>y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chilles" charset="0"/>
                <a:ea typeface="Achilles" charset="0"/>
                <a:cs typeface="Achilles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37371" y="5128823"/>
              <a:ext cx="4087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Before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0113" y="5126093"/>
              <a:ext cx="3864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After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93959" y="2291900"/>
              <a:ext cx="13306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Dirty model</a:t>
              </a:r>
            </a:p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(projected)</a:t>
              </a:r>
              <a:endParaRPr lang="en-US" dirty="0">
                <a:solidFill>
                  <a:srgbClr val="FF3C18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36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6883" y="868019"/>
            <a:ext cx="11341739" cy="3772053"/>
            <a:chOff x="299105" y="747996"/>
            <a:chExt cx="11341739" cy="3772053"/>
          </a:xfrm>
        </p:grpSpPr>
        <p:grpSp>
          <p:nvGrpSpPr>
            <p:cNvPr id="15" name="Group 14"/>
            <p:cNvGrpSpPr/>
            <p:nvPr/>
          </p:nvGrpSpPr>
          <p:grpSpPr>
            <a:xfrm>
              <a:off x="299105" y="747996"/>
              <a:ext cx="11341739" cy="3772053"/>
              <a:chOff x="299105" y="747996"/>
              <a:chExt cx="11341739" cy="37720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07236" y="747996"/>
                <a:ext cx="11333608" cy="3772053"/>
                <a:chOff x="1012185" y="802106"/>
                <a:chExt cx="11333608" cy="3772053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12185" y="802106"/>
                  <a:ext cx="11333608" cy="3772053"/>
                  <a:chOff x="1012185" y="802106"/>
                  <a:chExt cx="11333608" cy="3772053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012185" y="802106"/>
                    <a:ext cx="11333608" cy="3772053"/>
                    <a:chOff x="1012185" y="802106"/>
                    <a:chExt cx="11333608" cy="3772053"/>
                  </a:xfrm>
                </p:grpSpPr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10681369" y="802106"/>
                      <a:ext cx="1403684" cy="2874210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012185" y="951960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012185" y="4046879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Multiply 24"/>
                    <p:cNvSpPr/>
                    <p:nvPr/>
                  </p:nvSpPr>
                  <p:spPr>
                    <a:xfrm>
                      <a:off x="2991351" y="114364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Multiply 25"/>
                    <p:cNvSpPr/>
                    <p:nvPr/>
                  </p:nvSpPr>
                  <p:spPr>
                    <a:xfrm>
                      <a:off x="3043566" y="177688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Multiply 26"/>
                    <p:cNvSpPr/>
                    <p:nvPr/>
                  </p:nvSpPr>
                  <p:spPr>
                    <a:xfrm>
                      <a:off x="3189980" y="2278086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Multiply 27"/>
                    <p:cNvSpPr/>
                    <p:nvPr/>
                  </p:nvSpPr>
                  <p:spPr>
                    <a:xfrm>
                      <a:off x="3449481" y="190491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Multiply 28"/>
                    <p:cNvSpPr/>
                    <p:nvPr/>
                  </p:nvSpPr>
                  <p:spPr>
                    <a:xfrm>
                      <a:off x="3855396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236114" y="4108154"/>
                      <a:ext cx="26853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(a) Systematic Error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V="1">
                      <a:off x="4896162" y="92212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4896162" y="401704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Multiply 38"/>
                    <p:cNvSpPr/>
                    <p:nvPr/>
                  </p:nvSpPr>
                  <p:spPr>
                    <a:xfrm>
                      <a:off x="6668041" y="1875084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Multiply 40"/>
                    <p:cNvSpPr/>
                    <p:nvPr/>
                  </p:nvSpPr>
                  <p:spPr>
                    <a:xfrm>
                      <a:off x="6870999" y="243048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4896162" y="1131637"/>
                      <a:ext cx="3482804" cy="214742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896162" y="4112494"/>
                      <a:ext cx="346020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(b) Mixed Dirty and Clean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sp>
                  <p:nvSpPr>
                    <p:cNvPr id="44" name="Multiply 43"/>
                    <p:cNvSpPr/>
                    <p:nvPr/>
                  </p:nvSpPr>
                  <p:spPr>
                    <a:xfrm>
                      <a:off x="520079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Multiply 44"/>
                    <p:cNvSpPr/>
                    <p:nvPr/>
                  </p:nvSpPr>
                  <p:spPr>
                    <a:xfrm>
                      <a:off x="5606705" y="197983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Multiply 46"/>
                    <p:cNvSpPr/>
                    <p:nvPr/>
                  </p:nvSpPr>
                  <p:spPr>
                    <a:xfrm>
                      <a:off x="601594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Multiply 51"/>
                    <p:cNvSpPr/>
                    <p:nvPr/>
                  </p:nvSpPr>
                  <p:spPr>
                    <a:xfrm>
                      <a:off x="1253911" y="1134190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Multiply 52"/>
                    <p:cNvSpPr/>
                    <p:nvPr/>
                  </p:nvSpPr>
                  <p:spPr>
                    <a:xfrm>
                      <a:off x="1306126" y="17674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Multiply 53"/>
                    <p:cNvSpPr/>
                    <p:nvPr/>
                  </p:nvSpPr>
                  <p:spPr>
                    <a:xfrm>
                      <a:off x="1452540" y="226863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Multiply 54"/>
                    <p:cNvSpPr/>
                    <p:nvPr/>
                  </p:nvSpPr>
                  <p:spPr>
                    <a:xfrm>
                      <a:off x="1712041" y="1895462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Multiply 55"/>
                    <p:cNvSpPr/>
                    <p:nvPr/>
                  </p:nvSpPr>
                  <p:spPr>
                    <a:xfrm>
                      <a:off x="2065741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V="1">
                      <a:off x="2254249" y="2173343"/>
                      <a:ext cx="737102" cy="1"/>
                    </a:xfrm>
                    <a:prstGeom prst="straightConnector1">
                      <a:avLst/>
                    </a:prstGeom>
                    <a:ln w="635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 flipV="1">
                      <a:off x="8862989" y="93285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V="1">
                      <a:off x="8862989" y="402777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Multiply 73"/>
                    <p:cNvSpPr/>
                    <p:nvPr/>
                  </p:nvSpPr>
                  <p:spPr>
                    <a:xfrm>
                      <a:off x="11320175" y="234902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Multiply 74"/>
                    <p:cNvSpPr/>
                    <p:nvPr/>
                  </p:nvSpPr>
                  <p:spPr>
                    <a:xfrm>
                      <a:off x="11137493" y="1862718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9051431" y="4112494"/>
                      <a:ext cx="31243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(c) Sampled Clean Data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V="1">
                      <a:off x="1921357" y="964236"/>
                      <a:ext cx="2142643" cy="3125833"/>
                    </a:xfrm>
                    <a:prstGeom prst="line">
                      <a:avLst/>
                    </a:prstGeom>
                    <a:ln w="50800">
                      <a:solidFill>
                        <a:srgbClr val="3366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V="1">
                      <a:off x="1046625" y="964236"/>
                      <a:ext cx="1163141" cy="179070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" name="Rectangle 1"/>
                  <p:cNvSpPr/>
                  <p:nvPr/>
                </p:nvSpPr>
                <p:spPr>
                  <a:xfrm>
                    <a:off x="3539845" y="3334016"/>
                    <a:ext cx="197311" cy="200528"/>
                  </a:xfrm>
                  <a:prstGeom prst="rect">
                    <a:avLst/>
                  </a:prstGeom>
                  <a:solidFill>
                    <a:srgbClr val="00FF66"/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3700024" y="3249614"/>
                    <a:ext cx="7232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Clean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539845" y="3703348"/>
                    <a:ext cx="197311" cy="200528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00024" y="3618946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Dirty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</p:grp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6015940" y="1103539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10083780" y="1119738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1378157" y="3644898"/>
                <a:ext cx="75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66FF"/>
                    </a:solidFill>
                    <a:latin typeface="Gill Sans"/>
                    <a:cs typeface="Gill Sans"/>
                  </a:rPr>
                  <a:t>True</a:t>
                </a:r>
                <a:endParaRPr lang="en-US" b="1" dirty="0">
                  <a:solidFill>
                    <a:srgbClr val="3366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99105" y="2593702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50236" y="328240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466503" y="3437836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415687" y="3623437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98403" y="3644898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92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045" y="868019"/>
            <a:ext cx="11387799" cy="3652030"/>
            <a:chOff x="253045" y="868019"/>
            <a:chExt cx="11387799" cy="3652030"/>
          </a:xfrm>
        </p:grpSpPr>
        <p:cxnSp>
          <p:nvCxnSpPr>
            <p:cNvPr id="76" name="Straight Connector 75"/>
            <p:cNvCxnSpPr/>
            <p:nvPr/>
          </p:nvCxnSpPr>
          <p:spPr>
            <a:xfrm flipH="1" flipV="1">
              <a:off x="10115154" y="1089535"/>
              <a:ext cx="637716" cy="2105969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1165" y="4054044"/>
              <a:ext cx="2685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Systematic Error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4191213" y="1232748"/>
              <a:ext cx="3411038" cy="1768723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91213" y="4058384"/>
              <a:ext cx="3460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Mixed Dirty and Clean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449584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4548056" y="167221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531099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495512" y="2119233"/>
              <a:ext cx="737102" cy="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8346482" y="4058384"/>
              <a:ext cx="312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(c) Sampled Clean Data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216408" y="910126"/>
              <a:ext cx="2142643" cy="3125833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41676" y="910126"/>
              <a:ext cx="1163141" cy="1790702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834896" y="32799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95075" y="3195504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Clean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95075" y="35648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B3A18"/>
                  </a:solidFill>
                  <a:latin typeface="Gill Sans"/>
                  <a:cs typeface="Gill Sans"/>
                </a:rPr>
                <a:t>Dirty</a:t>
              </a:r>
              <a:endParaRPr lang="en-US" dirty="0">
                <a:solidFill>
                  <a:srgbClr val="FB3A18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310991" y="1049429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9378831" y="1065628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8183509">
              <a:off x="100914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045" y="263213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84858" y="294958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66503" y="3190923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8183509">
              <a:off x="504667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8183509">
              <a:off x="9129389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191213" y="86801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191213" y="396293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8158040" y="87874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8158040" y="397366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Multiply 51"/>
            <p:cNvSpPr/>
            <p:nvPr/>
          </p:nvSpPr>
          <p:spPr>
            <a:xfrm>
              <a:off x="548962" y="108008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01177" y="17133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531165" y="23763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1111962" y="184135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1360792" y="98131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2719006" y="356775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74400" y="2604732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0321" y="190494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18485" y="1859865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1695" y="1132484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60395" y="1126191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16084" y="268202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73841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358249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555559" y="2700828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1029" y="4054044"/>
            <a:ext cx="277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1) Train Model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7236" y="821700"/>
            <a:ext cx="3482804" cy="3146211"/>
            <a:chOff x="307236" y="868019"/>
            <a:chExt cx="3482804" cy="3146211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34260" y="868019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ultiply 33"/>
            <p:cNvSpPr/>
            <p:nvPr/>
          </p:nvSpPr>
          <p:spPr>
            <a:xfrm>
              <a:off x="484237" y="24621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36452" y="309540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2709372" y="167394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1047237" y="322344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1296067" y="236340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2056490" y="1752826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464027" y="4015002"/>
            <a:ext cx="416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2) Identify Possible Errors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06639" y="821700"/>
            <a:ext cx="3482804" cy="3146211"/>
            <a:chOff x="4798787" y="775381"/>
            <a:chExt cx="3482804" cy="3146211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4825811" y="775381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4798787" y="80521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798787" y="390013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Multiply 56"/>
            <p:cNvSpPr/>
            <p:nvPr/>
          </p:nvSpPr>
          <p:spPr>
            <a:xfrm>
              <a:off x="4975788" y="236953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028003" y="30027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7200923" y="1581311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5538788" y="313080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ultiply 60"/>
            <p:cNvSpPr/>
            <p:nvPr/>
          </p:nvSpPr>
          <p:spPr>
            <a:xfrm>
              <a:off x="5787618" y="2270764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y 61"/>
            <p:cNvSpPr/>
            <p:nvPr/>
          </p:nvSpPr>
          <p:spPr>
            <a:xfrm>
              <a:off x="6548041" y="1660188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848823" y="8297700"/>
            <a:ext cx="339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3) Clean or Remove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3389" y="8308430"/>
            <a:ext cx="215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(Step 4) Retrain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7236" y="4993227"/>
            <a:ext cx="3482804" cy="3146212"/>
            <a:chOff x="307236" y="5038978"/>
            <a:chExt cx="3482804" cy="3146212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683406" y="5038978"/>
              <a:ext cx="1018576" cy="3120698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34260" y="5038978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07236" y="506880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307236" y="8159676"/>
              <a:ext cx="3482804" cy="25514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Multiply 94"/>
            <p:cNvSpPr/>
            <p:nvPr/>
          </p:nvSpPr>
          <p:spPr>
            <a:xfrm>
              <a:off x="484237" y="663313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536452" y="726636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Multiply 97"/>
            <p:cNvSpPr/>
            <p:nvPr/>
          </p:nvSpPr>
          <p:spPr>
            <a:xfrm>
              <a:off x="1047237" y="7394402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Multiply 98"/>
            <p:cNvSpPr/>
            <p:nvPr/>
          </p:nvSpPr>
          <p:spPr>
            <a:xfrm>
              <a:off x="1296067" y="6534361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Multiply 101"/>
            <p:cNvSpPr/>
            <p:nvPr/>
          </p:nvSpPr>
          <p:spPr>
            <a:xfrm>
              <a:off x="1043789" y="5923785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0885" y="5081167"/>
              <a:ext cx="889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New</a:t>
              </a:r>
              <a:endParaRPr lang="en-US" sz="2800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25975" y="5081167"/>
              <a:ext cx="740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Old</a:t>
              </a:r>
              <a:endParaRPr lang="en-US" sz="28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3943855" y="2394805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548041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943855" y="6566333"/>
            <a:ext cx="52017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048638" y="4554796"/>
            <a:ext cx="0" cy="5201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806639" y="4993228"/>
            <a:ext cx="3482804" cy="3146211"/>
            <a:chOff x="4847798" y="4947476"/>
            <a:chExt cx="3482804" cy="3146211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4874822" y="4947476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847798" y="4977307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847798" y="8072226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Multiply 76"/>
            <p:cNvSpPr/>
            <p:nvPr/>
          </p:nvSpPr>
          <p:spPr>
            <a:xfrm>
              <a:off x="5024799" y="6541628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5077014" y="7174866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7249934" y="5753406"/>
              <a:ext cx="405915" cy="405915"/>
            </a:xfrm>
            <a:prstGeom prst="mathMultiply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5587799" y="7302900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5836629" y="6442859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6597052" y="5832283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5936645" y="6029325"/>
              <a:ext cx="682836" cy="5745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Multiply 85"/>
            <p:cNvSpPr/>
            <p:nvPr/>
          </p:nvSpPr>
          <p:spPr>
            <a:xfrm>
              <a:off x="5584351" y="5832283"/>
              <a:ext cx="405915" cy="405915"/>
            </a:xfrm>
            <a:prstGeom prst="mathMultiply">
              <a:avLst/>
            </a:prstGeom>
            <a:solidFill>
              <a:srgbClr val="38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26663" y="5404775"/>
              <a:ext cx="1162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</a:rPr>
                <a:t>(removed)</a:t>
              </a: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68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5660082" y="1523999"/>
            <a:ext cx="18183076" cy="3527778"/>
            <a:chOff x="-5660082" y="1523999"/>
            <a:chExt cx="18183076" cy="3527778"/>
          </a:xfrm>
        </p:grpSpPr>
        <p:pic>
          <p:nvPicPr>
            <p:cNvPr id="9" name="Picture 8" descr="exp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3978" y="1523999"/>
              <a:ext cx="4578202" cy="3527778"/>
            </a:xfrm>
            <a:prstGeom prst="rect">
              <a:avLst/>
            </a:prstGeom>
          </p:spPr>
        </p:pic>
        <p:pic>
          <p:nvPicPr>
            <p:cNvPr id="10" name="Picture 9" descr="exp0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660082" y="1523999"/>
              <a:ext cx="4506104" cy="3527778"/>
            </a:xfrm>
            <a:prstGeom prst="rect">
              <a:avLst/>
            </a:prstGeom>
          </p:spPr>
        </p:pic>
        <p:pic>
          <p:nvPicPr>
            <p:cNvPr id="13" name="Picture 12" descr="exp2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224" y="1523999"/>
              <a:ext cx="4578202" cy="3527778"/>
            </a:xfrm>
            <a:prstGeom prst="rect">
              <a:avLst/>
            </a:prstGeom>
          </p:spPr>
        </p:pic>
        <p:pic>
          <p:nvPicPr>
            <p:cNvPr id="14" name="Picture 13" descr="exp3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426" y="1523999"/>
              <a:ext cx="4520568" cy="3527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166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63901" y="1556951"/>
            <a:ext cx="4780596" cy="258668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ActiveClean</a:t>
            </a:r>
            <a:endParaRPr lang="en-US" sz="2000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1404" y="2527092"/>
            <a:ext cx="1250732" cy="7291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Sampler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5831" y="2831405"/>
            <a:ext cx="1050157" cy="3169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784" y="2535412"/>
            <a:ext cx="894517" cy="713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3784" y="1926990"/>
            <a:ext cx="894517" cy="34212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06313" y="2535413"/>
            <a:ext cx="1129870" cy="756745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36183" y="2891643"/>
            <a:ext cx="485221" cy="22143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0"/>
            <a:endCxn id="44" idx="3"/>
          </p:cNvCxnSpPr>
          <p:nvPr/>
        </p:nvCxnSpPr>
        <p:spPr>
          <a:xfrm>
            <a:off x="1916652" y="3744058"/>
            <a:ext cx="3685081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1371248" y="3292158"/>
            <a:ext cx="4471" cy="37370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72136" y="2891643"/>
            <a:ext cx="291648" cy="47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54" idx="1"/>
          </p:cNvCxnSpPr>
          <p:nvPr/>
        </p:nvCxnSpPr>
        <p:spPr>
          <a:xfrm>
            <a:off x="4858301" y="2892120"/>
            <a:ext cx="828645" cy="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4" idx="0"/>
            <a:endCxn id="84" idx="3"/>
          </p:cNvCxnSpPr>
          <p:nvPr/>
        </p:nvCxnSpPr>
        <p:spPr>
          <a:xfrm rot="16200000" flipV="1">
            <a:off x="5296559" y="1659794"/>
            <a:ext cx="437362" cy="1313878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2"/>
          </p:cNvCxnSpPr>
          <p:nvPr/>
        </p:nvCxnSpPr>
        <p:spPr>
          <a:xfrm flipH="1">
            <a:off x="6170143" y="3248828"/>
            <a:ext cx="2036" cy="41703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806065" y="3509338"/>
            <a:ext cx="1110587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Dirty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8302" y="261601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Cleaned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86946" y="2535414"/>
            <a:ext cx="970465" cy="71341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5" name="Elbow Connector 64"/>
          <p:cNvCxnSpPr>
            <a:stCxn id="84" idx="1"/>
            <a:endCxn id="81" idx="0"/>
          </p:cNvCxnSpPr>
          <p:nvPr/>
        </p:nvCxnSpPr>
        <p:spPr>
          <a:xfrm rot="10800000" flipV="1">
            <a:off x="3046770" y="2098052"/>
            <a:ext cx="917014" cy="429040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Hexagon 97"/>
          <p:cNvSpPr/>
          <p:nvPr/>
        </p:nvSpPr>
        <p:spPr>
          <a:xfrm>
            <a:off x="7179664" y="3509338"/>
            <a:ext cx="977731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517362" y="3744058"/>
            <a:ext cx="657407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/>
          <p:nvPr/>
        </p:nvSpPr>
        <p:spPr>
          <a:xfrm>
            <a:off x="5601733" y="3509338"/>
            <a:ext cx="1138058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Cur. best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6520" y="333941"/>
            <a:ext cx="9125995" cy="5113177"/>
            <a:chOff x="36520" y="333941"/>
            <a:chExt cx="9125995" cy="5113177"/>
          </a:xfrm>
        </p:grpSpPr>
        <p:grpSp>
          <p:nvGrpSpPr>
            <p:cNvPr id="49" name="Group 48"/>
            <p:cNvGrpSpPr/>
            <p:nvPr/>
          </p:nvGrpSpPr>
          <p:grpSpPr>
            <a:xfrm>
              <a:off x="36520" y="333941"/>
              <a:ext cx="9125995" cy="5113177"/>
              <a:chOff x="157121" y="333941"/>
              <a:chExt cx="9125995" cy="51131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7121" y="333941"/>
                <a:ext cx="9125995" cy="5113177"/>
                <a:chOff x="183307" y="333941"/>
                <a:chExt cx="9125995" cy="5113177"/>
              </a:xfrm>
            </p:grpSpPr>
            <p:sp>
              <p:nvSpPr>
                <p:cNvPr id="5" name="Can 4"/>
                <p:cNvSpPr/>
                <p:nvPr/>
              </p:nvSpPr>
              <p:spPr>
                <a:xfrm>
                  <a:off x="183307" y="2579524"/>
                  <a:ext cx="2160385" cy="2867594"/>
                </a:xfrm>
                <a:prstGeom prst="can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Dirty 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Base Data</a:t>
                  </a:r>
                  <a:endParaRPr lang="en-US" sz="3200" dirty="0">
                    <a:solidFill>
                      <a:schemeClr val="tx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200622" y="333941"/>
                  <a:ext cx="1937802" cy="110640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Dirty Model</a:t>
                  </a:r>
                </a:p>
              </p:txBody>
            </p:sp>
            <p:cxnSp>
              <p:nvCxnSpPr>
                <p:cNvPr id="8" name="Straight Arrow Connector 7"/>
                <p:cNvCxnSpPr>
                  <a:stCxn id="5" idx="1"/>
                  <a:endCxn id="6" idx="1"/>
                </p:cNvCxnSpPr>
                <p:nvPr/>
              </p:nvCxnSpPr>
              <p:spPr>
                <a:xfrm flipV="1">
                  <a:off x="1263500" y="887143"/>
                  <a:ext cx="1937122" cy="169238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3142378" y="1741506"/>
                  <a:ext cx="6166924" cy="3705612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prstClr val="white"/>
                  </a:bgClr>
                </a:patt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26811" y="5077786"/>
                  <a:ext cx="1604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Gill Sans"/>
                      <a:cs typeface="Gill Sans"/>
                    </a:rPr>
                    <a:t>ActiveClean</a:t>
                  </a:r>
                  <a:endParaRPr lang="en-US" b="1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391345" y="4010408"/>
                  <a:ext cx="835466" cy="473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3281688" y="3488126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Detection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334828" y="346193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Repair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95421" y="342590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Impact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Estimate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8" name="Straight Arrow Connector 17"/>
                <p:cNvCxnSpPr>
                  <a:endCxn id="16" idx="1"/>
                </p:cNvCxnSpPr>
                <p:nvPr/>
              </p:nvCxnSpPr>
              <p:spPr>
                <a:xfrm flipV="1">
                  <a:off x="6033683" y="4015140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7594276" y="4023508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6334828" y="2026322"/>
                  <a:ext cx="1259448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Model Update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6995447" y="3145819"/>
                  <a:ext cx="11322" cy="28008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984125" y="1047523"/>
                  <a:ext cx="0" cy="9788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>
                  <a:stCxn id="17" idx="2"/>
                  <a:endCxn id="41" idx="2"/>
                </p:cNvCxnSpPr>
                <p:nvPr/>
              </p:nvCxnSpPr>
              <p:spPr>
                <a:xfrm rot="5400000">
                  <a:off x="6951263" y="3016629"/>
                  <a:ext cx="52766" cy="3084131"/>
                </a:xfrm>
                <a:prstGeom prst="bentConnector3">
                  <a:avLst>
                    <a:gd name="adj1" fmla="val 806203"/>
                  </a:avLst>
                </a:prstGeom>
                <a:ln w="476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4785104" y="3478674"/>
                <a:ext cx="1248579" cy="1106403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520825" y="4031876"/>
                <a:ext cx="301145" cy="836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345314" y="333941"/>
              <a:ext cx="1817201" cy="110640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</a:p>
          </p:txBody>
        </p:sp>
        <p:cxnSp>
          <p:nvCxnSpPr>
            <p:cNvPr id="57" name="Straight Arrow Connector 56"/>
            <p:cNvCxnSpPr>
              <a:stCxn id="6" idx="3"/>
              <a:endCxn id="56" idx="1"/>
            </p:cNvCxnSpPr>
            <p:nvPr/>
          </p:nvCxnSpPr>
          <p:spPr>
            <a:xfrm>
              <a:off x="4991637" y="887143"/>
              <a:ext cx="2353677" cy="0"/>
            </a:xfrm>
            <a:prstGeom prst="straightConnector1">
              <a:avLst/>
            </a:prstGeom>
            <a:ln w="50800">
              <a:gradFill flip="none" rotWithShape="1">
                <a:gsLst>
                  <a:gs pos="0">
                    <a:schemeClr val="tx1"/>
                  </a:gs>
                  <a:gs pos="88000">
                    <a:schemeClr val="bg1">
                      <a:lumMod val="85000"/>
                    </a:schemeClr>
                  </a:gs>
                </a:gsLst>
                <a:lin ang="10800000" scaled="0"/>
                <a:tileRect/>
              </a:gra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rved Right Arrow 62"/>
            <p:cNvSpPr/>
            <p:nvPr/>
          </p:nvSpPr>
          <p:spPr>
            <a:xfrm>
              <a:off x="6544320" y="698905"/>
              <a:ext cx="274959" cy="376476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urved Left Arrow 65"/>
            <p:cNvSpPr/>
            <p:nvPr/>
          </p:nvSpPr>
          <p:spPr>
            <a:xfrm flipV="1">
              <a:off x="6844875" y="654703"/>
              <a:ext cx="248771" cy="39282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0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16969" y="260485"/>
            <a:ext cx="8079409" cy="5428399"/>
            <a:chOff x="116969" y="260485"/>
            <a:chExt cx="8079409" cy="5428399"/>
          </a:xfrm>
        </p:grpSpPr>
        <p:grpSp>
          <p:nvGrpSpPr>
            <p:cNvPr id="79" name="Group 78"/>
            <p:cNvGrpSpPr/>
            <p:nvPr/>
          </p:nvGrpSpPr>
          <p:grpSpPr>
            <a:xfrm>
              <a:off x="116969" y="260485"/>
              <a:ext cx="8079409" cy="5428399"/>
              <a:chOff x="116969" y="260485"/>
              <a:chExt cx="8079409" cy="542839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39261" y="313633"/>
                <a:ext cx="6257117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193639" y="2095043"/>
                <a:ext cx="1429924" cy="1898015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1623563" y="3041450"/>
                <a:ext cx="654663" cy="473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apezoid 7"/>
              <p:cNvSpPr/>
              <p:nvPr/>
            </p:nvSpPr>
            <p:spPr>
              <a:xfrm rot="5400000">
                <a:off x="2265614" y="2504060"/>
                <a:ext cx="1178463" cy="1127155"/>
              </a:xfrm>
              <a:prstGeom prst="trapezoid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0549" y="2718284"/>
                <a:ext cx="1127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latin typeface="Gill Sans"/>
                    <a:cs typeface="Gill Sans"/>
                  </a:rPr>
                  <a:t>Detection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418424" y="2268902"/>
                <a:ext cx="714997" cy="6117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18424" y="3202275"/>
                <a:ext cx="540067" cy="653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9045549">
                <a:off x="3498252" y="2520523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Dirty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964673">
                <a:off x="3446415" y="3232325"/>
                <a:ext cx="72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Clean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5400000">
                <a:off x="5954301" y="-379760"/>
                <a:ext cx="52766" cy="3084131"/>
              </a:xfrm>
              <a:prstGeom prst="bentConnector3">
                <a:avLst>
                  <a:gd name="adj1" fmla="val -70753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9409" y="4228280"/>
                <a:ext cx="454916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759409" y="3991964"/>
                <a:ext cx="0" cy="26359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9443" y="4210206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932861" y="4393387"/>
                <a:ext cx="0" cy="58234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462417" y="4857887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Clean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11345" y="260485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6969" y="756380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8174" y="373432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7616" y="313633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8513" y="681579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5400000">
              <a:off x="2791458" y="1081115"/>
              <a:ext cx="1961908" cy="1312435"/>
            </a:xfrm>
            <a:prstGeom prst="bentConnector3">
              <a:avLst>
                <a:gd name="adj1" fmla="val 611"/>
              </a:avLst>
            </a:prstGeom>
            <a:ln w="47625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45305" y="1198571"/>
              <a:ext cx="1195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Update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(If needed)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31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5601" y="104753"/>
            <a:ext cx="9414032" cy="3208038"/>
            <a:chOff x="115601" y="104753"/>
            <a:chExt cx="9414032" cy="3208038"/>
          </a:xfrm>
        </p:grpSpPr>
        <p:grpSp>
          <p:nvGrpSpPr>
            <p:cNvPr id="58" name="Group 57"/>
            <p:cNvGrpSpPr/>
            <p:nvPr/>
          </p:nvGrpSpPr>
          <p:grpSpPr>
            <a:xfrm>
              <a:off x="115601" y="104753"/>
              <a:ext cx="9414032" cy="3208038"/>
              <a:chOff x="115601" y="104753"/>
              <a:chExt cx="9414032" cy="320803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9480" y="144035"/>
                <a:ext cx="5474820" cy="3168756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455504" y="628369"/>
                <a:ext cx="1429924" cy="1505958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9896" y="1054112"/>
                <a:ext cx="1248579" cy="963850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9647" y="1152275"/>
                <a:ext cx="1248579" cy="51066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89398" y="1152274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Estimator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9896" y="883888"/>
                <a:ext cx="1248579" cy="57613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885428" y="1464760"/>
                <a:ext cx="89034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38475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88226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8" idx="0"/>
                <a:endCxn id="10" idx="0"/>
              </p:cNvCxnSpPr>
              <p:nvPr/>
            </p:nvCxnSpPr>
            <p:spPr>
              <a:xfrm rot="16200000" flipV="1">
                <a:off x="4923225" y="-625151"/>
                <a:ext cx="268386" cy="3286463"/>
              </a:xfrm>
              <a:prstGeom prst="bentConnector3">
                <a:avLst>
                  <a:gd name="adj1" fmla="val 22908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449471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Model</a:t>
                </a:r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5024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Clean Model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3" name="Straight Arrow Connector 22"/>
              <p:cNvCxnSpPr>
                <a:stCxn id="4" idx="3"/>
                <a:endCxn id="20" idx="1"/>
              </p:cNvCxnSpPr>
              <p:nvPr/>
            </p:nvCxnSpPr>
            <p:spPr>
              <a:xfrm>
                <a:off x="1170466" y="2134327"/>
                <a:ext cx="1279005" cy="7463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26554" y="2627171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Arrow Connector 31"/>
              <p:cNvCxnSpPr>
                <a:endCxn id="31" idx="0"/>
              </p:cNvCxnSpPr>
              <p:nvPr/>
            </p:nvCxnSpPr>
            <p:spPr>
              <a:xfrm>
                <a:off x="5028845" y="1667720"/>
                <a:ext cx="8960" cy="95945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54721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13852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15601" y="2989009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6806" y="2606061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6248" y="2546262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7145" y="2914208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707011" y="563752"/>
                <a:ext cx="651389" cy="59784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Snip Same Side Corner Rectangle 43"/>
              <p:cNvSpPr/>
              <p:nvPr/>
            </p:nvSpPr>
            <p:spPr>
              <a:xfrm>
                <a:off x="8562986" y="1170030"/>
                <a:ext cx="966647" cy="1061317"/>
              </a:xfrm>
              <a:prstGeom prst="snip2Same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User</a:t>
                </a:r>
                <a:endParaRPr lang="en-US" sz="24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2" name="Straight Arrow Connector 51"/>
              <p:cNvCxnSpPr>
                <a:endCxn id="44" idx="2"/>
              </p:cNvCxnSpPr>
              <p:nvPr/>
            </p:nvCxnSpPr>
            <p:spPr>
              <a:xfrm flipV="1">
                <a:off x="7620274" y="1700689"/>
                <a:ext cx="942712" cy="1187945"/>
              </a:xfrm>
              <a:prstGeom prst="straightConnector1">
                <a:avLst/>
              </a:prstGeom>
              <a:ln w="76200" cmpd="dbl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263294" y="104753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59" name="Right Triangle 58"/>
            <p:cNvSpPr/>
            <p:nvPr/>
          </p:nvSpPr>
          <p:spPr>
            <a:xfrm rot="10800000">
              <a:off x="2789896" y="896981"/>
              <a:ext cx="1233278" cy="477892"/>
            </a:xfrm>
            <a:prstGeom prst="rtTriangle">
              <a:avLst/>
            </a:prstGeom>
            <a:solidFill>
              <a:srgbClr val="3366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5836" y="97935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Detector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8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36666" y="104753"/>
            <a:ext cx="9353832" cy="2809455"/>
            <a:chOff x="236666" y="104753"/>
            <a:chExt cx="9353832" cy="2809455"/>
          </a:xfrm>
        </p:grpSpPr>
        <p:sp>
          <p:nvSpPr>
            <p:cNvPr id="9" name="Rectangle 8"/>
            <p:cNvSpPr/>
            <p:nvPr/>
          </p:nvSpPr>
          <p:spPr>
            <a:xfrm>
              <a:off x="2289480" y="144035"/>
              <a:ext cx="5474820" cy="2770173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285292" y="711781"/>
              <a:ext cx="1429924" cy="1505958"/>
            </a:xfrm>
            <a:prstGeom prst="can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Data</a:t>
              </a:r>
              <a:endParaRPr lang="en-US" sz="2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9896" y="1054112"/>
              <a:ext cx="1248579" cy="96385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9647" y="1152275"/>
              <a:ext cx="1248579" cy="51066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398" y="1152274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96" y="883888"/>
              <a:ext cx="1248579" cy="57613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</a:t>
              </a:r>
            </a:p>
          </p:txBody>
        </p:sp>
        <p:cxnSp>
          <p:nvCxnSpPr>
            <p:cNvPr id="11" name="Straight Arrow Connector 10"/>
            <p:cNvCxnSpPr>
              <a:stCxn id="4" idx="4"/>
            </p:cNvCxnSpPr>
            <p:nvPr/>
          </p:nvCxnSpPr>
          <p:spPr>
            <a:xfrm>
              <a:off x="1715216" y="1464760"/>
              <a:ext cx="1060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38475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88226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0"/>
              <a:endCxn id="10" idx="0"/>
            </p:cNvCxnSpPr>
            <p:nvPr/>
          </p:nvCxnSpPr>
          <p:spPr>
            <a:xfrm rot="16200000" flipV="1">
              <a:off x="4923225" y="-625151"/>
              <a:ext cx="268386" cy="3286463"/>
            </a:xfrm>
            <a:prstGeom prst="bentConnector3">
              <a:avLst>
                <a:gd name="adj1" fmla="val 229085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6666" y="2285694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85248" y="2298788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6554" y="2299820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Updater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028845" y="1667720"/>
              <a:ext cx="8960" cy="62373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63294" y="104753"/>
              <a:ext cx="160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Gill Sans"/>
                  <a:cs typeface="Gill Sans"/>
                </a:rPr>
                <a:t>ActiveClean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29782" y="2546837"/>
              <a:ext cx="25967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22" idx="1"/>
            </p:cNvCxnSpPr>
            <p:nvPr/>
          </p:nvCxnSpPr>
          <p:spPr>
            <a:xfrm>
              <a:off x="5649056" y="2555155"/>
              <a:ext cx="2336192" cy="551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0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sp>
          <p:nvSpPr>
            <p:cNvPr id="71" name="Rectangle 70"/>
            <p:cNvSpPr/>
            <p:nvPr/>
          </p:nvSpPr>
          <p:spPr>
            <a:xfrm>
              <a:off x="2068734" y="313633"/>
              <a:ext cx="6127644" cy="4290607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2265615" y="2477872"/>
              <a:ext cx="1178463" cy="1127155"/>
            </a:xfrm>
            <a:prstGeom prst="trapezoid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9110" y="2679002"/>
              <a:ext cx="826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 </a:t>
              </a:r>
            </a:p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Oracle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18424" y="2268902"/>
              <a:ext cx="714997" cy="6117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8424" y="3202275"/>
              <a:ext cx="540067" cy="65305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045549">
              <a:off x="3498252" y="25205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964673">
              <a:off x="3446415" y="3232325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8491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Sampling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8571" y="1162499"/>
              <a:ext cx="1248579" cy="1106403"/>
            </a:xfrm>
            <a:prstGeom prst="rect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Constraints, ER, 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Value Filling</a:t>
              </a:r>
              <a:endParaRPr lang="en-US" sz="1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8803" y="1162499"/>
              <a:ext cx="1338082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Estimation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5944310" y="-392856"/>
              <a:ext cx="52766" cy="3084131"/>
            </a:xfrm>
            <a:prstGeom prst="bentConnector3">
              <a:avLst>
                <a:gd name="adj1" fmla="val -930872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7985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48217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308571" y="3286984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Iterative 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Model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Update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0" name="Straight Arrow Connector 39"/>
            <p:cNvCxnSpPr>
              <a:stCxn id="20" idx="2"/>
              <a:endCxn id="39" idx="0"/>
            </p:cNvCxnSpPr>
            <p:nvPr/>
          </p:nvCxnSpPr>
          <p:spPr>
            <a:xfrm>
              <a:off x="5932861" y="2268902"/>
              <a:ext cx="0" cy="10180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958491" y="3840186"/>
              <a:ext cx="1350080" cy="1514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55641" y="287445"/>
              <a:ext cx="1349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Error 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Detection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Oracle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24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grpSp>
          <p:nvGrpSpPr>
            <p:cNvPr id="79" name="Group 78"/>
            <p:cNvGrpSpPr/>
            <p:nvPr/>
          </p:nvGrpSpPr>
          <p:grpSpPr>
            <a:xfrm>
              <a:off x="2055641" y="287445"/>
              <a:ext cx="6140737" cy="4316795"/>
              <a:chOff x="2055641" y="287445"/>
              <a:chExt cx="6140737" cy="431679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8734" y="313633"/>
                <a:ext cx="6127644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09110" y="2679002"/>
                <a:ext cx="826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Oracle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>
                <a:stCxn id="22" idx="3"/>
                <a:endCxn id="19" idx="1"/>
              </p:cNvCxnSpPr>
              <p:nvPr/>
            </p:nvCxnSpPr>
            <p:spPr>
              <a:xfrm>
                <a:off x="3373894" y="1715701"/>
                <a:ext cx="5845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22" idx="2"/>
              </p:cNvCxnSpPr>
              <p:nvPr/>
            </p:nvCxnSpPr>
            <p:spPr>
              <a:xfrm>
                <a:off x="2749605" y="2268902"/>
                <a:ext cx="1208886" cy="158642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Cleaning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>
                <a:stCxn id="21" idx="0"/>
              </p:cNvCxnSpPr>
              <p:nvPr/>
            </p:nvCxnSpPr>
            <p:spPr>
              <a:xfrm rot="16200000" flipH="1" flipV="1">
                <a:off x="5097167" y="-1058177"/>
                <a:ext cx="1" cy="4441352"/>
              </a:xfrm>
              <a:prstGeom prst="bentConnector4">
                <a:avLst>
                  <a:gd name="adj1" fmla="val -22860000000"/>
                  <a:gd name="adj2" fmla="val 99983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055641" y="287445"/>
                <a:ext cx="305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ill Sans"/>
                    <a:cs typeface="Gill Sans"/>
                  </a:rPr>
                  <a:t>Adaptive Detection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125315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Classifier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645003" y="942810"/>
              <a:ext cx="0" cy="28802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25850" y="16900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964673">
              <a:off x="3070912" y="2707571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4588" y="573477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Learn From Fixes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1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19673" y="1722001"/>
            <a:ext cx="5142503" cy="3383175"/>
            <a:chOff x="919673" y="1722001"/>
            <a:chExt cx="5142503" cy="3383175"/>
          </a:xfrm>
        </p:grpSpPr>
        <p:grpSp>
          <p:nvGrpSpPr>
            <p:cNvPr id="47" name="Group 46"/>
            <p:cNvGrpSpPr/>
            <p:nvPr/>
          </p:nvGrpSpPr>
          <p:grpSpPr>
            <a:xfrm>
              <a:off x="919673" y="1722001"/>
              <a:ext cx="5142503" cy="2895464"/>
              <a:chOff x="919673" y="1722001"/>
              <a:chExt cx="5142503" cy="289546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605558" y="1741506"/>
                <a:ext cx="0" cy="282831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579372" y="4556724"/>
                <a:ext cx="3482804" cy="214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2657930" y="2841404"/>
                <a:ext cx="3103101" cy="1702225"/>
              </a:xfrm>
              <a:custGeom>
                <a:avLst/>
                <a:gdLst>
                  <a:gd name="connsiteX0" fmla="*/ 0 w 2998354"/>
                  <a:gd name="connsiteY0" fmla="*/ 0 h 2403809"/>
                  <a:gd name="connsiteX1" fmla="*/ 563009 w 2998354"/>
                  <a:gd name="connsiteY1" fmla="*/ 2081951 h 2403809"/>
                  <a:gd name="connsiteX2" fmla="*/ 2998354 w 2998354"/>
                  <a:gd name="connsiteY2" fmla="*/ 2396208 h 2403809"/>
                  <a:gd name="connsiteX3" fmla="*/ 2998354 w 2998354"/>
                  <a:gd name="connsiteY3" fmla="*/ 2396208 h 240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8354" h="2403809">
                    <a:moveTo>
                      <a:pt x="0" y="0"/>
                    </a:moveTo>
                    <a:cubicBezTo>
                      <a:pt x="31641" y="841291"/>
                      <a:pt x="63283" y="1682583"/>
                      <a:pt x="563009" y="2081951"/>
                    </a:cubicBezTo>
                    <a:cubicBezTo>
                      <a:pt x="1062735" y="2481319"/>
                      <a:pt x="2998354" y="2396208"/>
                      <a:pt x="2998354" y="2396208"/>
                    </a:cubicBezTo>
                    <a:lnTo>
                      <a:pt x="2998354" y="2396208"/>
                    </a:lnTo>
                  </a:path>
                </a:pathLst>
              </a:cu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05558" y="1898635"/>
                <a:ext cx="3155473" cy="2644995"/>
              </a:xfrm>
              <a:custGeom>
                <a:avLst/>
                <a:gdLst>
                  <a:gd name="connsiteX0" fmla="*/ 0 w 4058909"/>
                  <a:gd name="connsiteY0" fmla="*/ 0 h 2615663"/>
                  <a:gd name="connsiteX1" fmla="*/ 1728310 w 4058909"/>
                  <a:gd name="connsiteY1" fmla="*/ 2304550 h 2615663"/>
                  <a:gd name="connsiteX2" fmla="*/ 4058909 w 4058909"/>
                  <a:gd name="connsiteY2" fmla="*/ 2592618 h 2615663"/>
                  <a:gd name="connsiteX3" fmla="*/ 4058909 w 4058909"/>
                  <a:gd name="connsiteY3" fmla="*/ 2592618 h 261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8909" h="2615663">
                    <a:moveTo>
                      <a:pt x="0" y="0"/>
                    </a:moveTo>
                    <a:cubicBezTo>
                      <a:pt x="525912" y="936223"/>
                      <a:pt x="1051825" y="1872447"/>
                      <a:pt x="1728310" y="2304550"/>
                    </a:cubicBezTo>
                    <a:cubicBezTo>
                      <a:pt x="2404795" y="2736653"/>
                      <a:pt x="4058909" y="2592618"/>
                      <a:pt x="4058909" y="2592618"/>
                    </a:cubicBezTo>
                    <a:lnTo>
                      <a:pt x="4058909" y="2592618"/>
                    </a:lnTo>
                  </a:path>
                </a:pathLst>
              </a:cu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66278" y="2756293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25378" y="4447242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811650" y="1911796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7876" y="1826619"/>
                <a:ext cx="571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Dirty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11650" y="2795641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37876" y="2710464"/>
                <a:ext cx="603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787300" y="2317711"/>
                <a:ext cx="222586" cy="0"/>
              </a:xfrm>
              <a:prstGeom prst="line">
                <a:avLst/>
              </a:pr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46253" y="2134396"/>
                <a:ext cx="1115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SampleClean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780747" y="2572908"/>
                <a:ext cx="222586" cy="0"/>
              </a:xfrm>
              <a:prstGeom prst="line">
                <a:avLst/>
              </a:pr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39700" y="2389593"/>
                <a:ext cx="106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ActiveClean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87385" y="1741506"/>
                <a:ext cx="1361698" cy="138803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84538" y="1722001"/>
                <a:ext cx="1338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Accuracy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605558" y="3836552"/>
                <a:ext cx="3181659" cy="0"/>
              </a:xfrm>
              <a:prstGeom prst="line">
                <a:avLst/>
              </a:prstGeom>
              <a:ln>
                <a:solidFill>
                  <a:srgbClr val="B418FD"/>
                </a:solidFill>
                <a:prstDash val="sysDash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19673" y="3627993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Gill Sans"/>
                    <a:cs typeface="Gill Sans"/>
                  </a:rPr>
                  <a:t>Desired Accuracy</a:t>
                </a:r>
                <a:endParaRPr lang="en-US" sz="16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41236" y="3831826"/>
                <a:ext cx="78559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957986" y="4643511"/>
              <a:ext cx="822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  <a:cs typeface="Gill Sans"/>
                </a:rPr>
                <a:t>Time</a:t>
              </a:r>
              <a:endParaRPr lang="en-US" sz="2400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3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8998</TotalTime>
  <Words>356</Words>
  <Application>Microsoft Macintosh PowerPoint</Application>
  <PresentationFormat>On-screen Show (4:3)</PresentationFormat>
  <Paragraphs>224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Sanjay Krishnan</cp:lastModifiedBy>
  <cp:revision>62</cp:revision>
  <dcterms:created xsi:type="dcterms:W3CDTF">2015-07-15T18:54:39Z</dcterms:created>
  <dcterms:modified xsi:type="dcterms:W3CDTF">2016-05-12T07:33:29Z</dcterms:modified>
</cp:coreProperties>
</file>