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9FF"/>
    <a:srgbClr val="FF3C18"/>
    <a:srgbClr val="FFB000"/>
    <a:srgbClr val="B4A404"/>
    <a:srgbClr val="FFF922"/>
    <a:srgbClr val="FB3A18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1712"/>
  </p:normalViewPr>
  <p:slideViewPr>
    <p:cSldViewPr snapToGrid="0" snapToObjects="1">
      <p:cViewPr>
        <p:scale>
          <a:sx n="90" d="100"/>
          <a:sy n="90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883" y="842328"/>
            <a:ext cx="11341739" cy="3797744"/>
            <a:chOff x="-6883" y="842328"/>
            <a:chExt cx="11341739" cy="3797744"/>
          </a:xfrm>
        </p:grpSpPr>
        <p:grpSp>
          <p:nvGrpSpPr>
            <p:cNvPr id="16" name="Group 15"/>
            <p:cNvGrpSpPr/>
            <p:nvPr/>
          </p:nvGrpSpPr>
          <p:grpSpPr>
            <a:xfrm>
              <a:off x="-6883" y="882014"/>
              <a:ext cx="11341739" cy="3758058"/>
              <a:chOff x="299105" y="761991"/>
              <a:chExt cx="11341739" cy="375805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99105" y="761991"/>
                <a:ext cx="11341739" cy="3758058"/>
                <a:chOff x="299105" y="761991"/>
                <a:chExt cx="11341739" cy="375805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307236" y="761991"/>
                  <a:ext cx="11333608" cy="3758058"/>
                  <a:chOff x="1012185" y="816101"/>
                  <a:chExt cx="11333608" cy="3758058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1012185" y="816101"/>
                    <a:ext cx="11333608" cy="3758058"/>
                    <a:chOff x="1012185" y="816101"/>
                    <a:chExt cx="11333608" cy="3758058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1012185" y="816101"/>
                      <a:ext cx="11333608" cy="3758058"/>
                      <a:chOff x="1012185" y="816101"/>
                      <a:chExt cx="11333608" cy="3758058"/>
                    </a:xfrm>
                  </p:grpSpPr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 flipH="1" flipV="1">
                        <a:off x="10772070" y="816101"/>
                        <a:ext cx="1403684" cy="2874210"/>
                      </a:xfrm>
                      <a:prstGeom prst="line">
                        <a:avLst/>
                      </a:prstGeom>
                      <a:ln w="50800">
                        <a:solidFill>
                          <a:srgbClr val="FF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Straight Arrow Connector 11"/>
                      <p:cNvCxnSpPr/>
                      <p:nvPr/>
                    </p:nvCxnSpPr>
                    <p:spPr>
                      <a:xfrm flipV="1">
                        <a:off x="1012185" y="951960"/>
                        <a:ext cx="0" cy="3116380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Arrow Connector 12"/>
                      <p:cNvCxnSpPr/>
                      <p:nvPr/>
                    </p:nvCxnSpPr>
                    <p:spPr>
                      <a:xfrm flipV="1">
                        <a:off x="1012185" y="4046879"/>
                        <a:ext cx="3482804" cy="21461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Multiply 24"/>
                      <p:cNvSpPr/>
                      <p:nvPr/>
                    </p:nvSpPr>
                    <p:spPr>
                      <a:xfrm>
                        <a:off x="2991351" y="1143643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rgbClr val="00FF66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Multiply 25"/>
                      <p:cNvSpPr/>
                      <p:nvPr/>
                    </p:nvSpPr>
                    <p:spPr>
                      <a:xfrm>
                        <a:off x="3043566" y="1776881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rgbClr val="00FF66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Multiply 26"/>
                      <p:cNvSpPr/>
                      <p:nvPr/>
                    </p:nvSpPr>
                    <p:spPr>
                      <a:xfrm>
                        <a:off x="3189980" y="2278086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rgbClr val="00FF66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Multiply 27"/>
                      <p:cNvSpPr/>
                      <p:nvPr/>
                    </p:nvSpPr>
                    <p:spPr>
                      <a:xfrm>
                        <a:off x="3449481" y="1904915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rgbClr val="00FF66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Multiply 28"/>
                      <p:cNvSpPr/>
                      <p:nvPr/>
                    </p:nvSpPr>
                    <p:spPr>
                      <a:xfrm>
                        <a:off x="3855396" y="1035421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rgbClr val="00FF66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1236114" y="4108154"/>
                        <a:ext cx="268535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latin typeface="Gill Sans"/>
                            <a:cs typeface="Gill Sans"/>
                          </a:rPr>
                          <a:t>(a) Systematic Error</a:t>
                        </a:r>
                        <a:endParaRPr lang="en-US" sz="2400" dirty="0">
                          <a:latin typeface="Gill Sans"/>
                          <a:cs typeface="Gill Sans"/>
                        </a:endParaRPr>
                      </a:p>
                    </p:txBody>
                  </p:sp>
                  <p:cxnSp>
                    <p:nvCxnSpPr>
                      <p:cNvPr id="34" name="Straight Arrow Connector 33"/>
                      <p:cNvCxnSpPr/>
                      <p:nvPr/>
                    </p:nvCxnSpPr>
                    <p:spPr>
                      <a:xfrm flipV="1">
                        <a:off x="4896162" y="922129"/>
                        <a:ext cx="0" cy="3116380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Arrow Connector 34"/>
                      <p:cNvCxnSpPr/>
                      <p:nvPr/>
                    </p:nvCxnSpPr>
                    <p:spPr>
                      <a:xfrm flipV="1">
                        <a:off x="4896162" y="4017048"/>
                        <a:ext cx="3482804" cy="21461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Multiply 38"/>
                      <p:cNvSpPr/>
                      <p:nvPr/>
                    </p:nvSpPr>
                    <p:spPr>
                      <a:xfrm>
                        <a:off x="6668041" y="1804529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rgbClr val="00FF66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Multiply 40"/>
                      <p:cNvSpPr/>
                      <p:nvPr/>
                    </p:nvSpPr>
                    <p:spPr>
                      <a:xfrm>
                        <a:off x="6870999" y="2303486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rgbClr val="00FF66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 flipV="1">
                        <a:off x="4896162" y="1131637"/>
                        <a:ext cx="3460202" cy="1885507"/>
                      </a:xfrm>
                      <a:prstGeom prst="line">
                        <a:avLst/>
                      </a:prstGeom>
                      <a:ln w="50800">
                        <a:solidFill>
                          <a:srgbClr val="FF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4896162" y="4112494"/>
                        <a:ext cx="346020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latin typeface="Gill Sans"/>
                            <a:cs typeface="Gill Sans"/>
                          </a:rPr>
                          <a:t>(b) Mixed Dirty and Clean</a:t>
                        </a:r>
                        <a:endParaRPr lang="en-US" sz="2400" dirty="0">
                          <a:latin typeface="Gill Sans"/>
                          <a:cs typeface="Gill Sans"/>
                        </a:endParaRPr>
                      </a:p>
                    </p:txBody>
                  </p:sp>
                  <p:sp>
                    <p:nvSpPr>
                      <p:cNvPr id="44" name="Multiply 43"/>
                      <p:cNvSpPr/>
                      <p:nvPr/>
                    </p:nvSpPr>
                    <p:spPr>
                      <a:xfrm>
                        <a:off x="5200790" y="1093085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chemeClr val="accent6">
                          <a:lumMod val="50000"/>
                          <a:alpha val="83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Multiply 44"/>
                      <p:cNvSpPr/>
                      <p:nvPr/>
                    </p:nvSpPr>
                    <p:spPr>
                      <a:xfrm>
                        <a:off x="5606705" y="1979838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chemeClr val="accent6">
                          <a:lumMod val="50000"/>
                          <a:alpha val="83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Multiply 46"/>
                      <p:cNvSpPr/>
                      <p:nvPr/>
                    </p:nvSpPr>
                    <p:spPr>
                      <a:xfrm>
                        <a:off x="6015940" y="1093085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chemeClr val="accent6">
                          <a:lumMod val="50000"/>
                          <a:alpha val="83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Multiply 51"/>
                      <p:cNvSpPr/>
                      <p:nvPr/>
                    </p:nvSpPr>
                    <p:spPr>
                      <a:xfrm>
                        <a:off x="1253911" y="1134190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chemeClr val="accent6">
                          <a:lumMod val="50000"/>
                          <a:alpha val="83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Multiply 52"/>
                      <p:cNvSpPr/>
                      <p:nvPr/>
                    </p:nvSpPr>
                    <p:spPr>
                      <a:xfrm>
                        <a:off x="1306126" y="1767428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chemeClr val="accent6">
                          <a:lumMod val="50000"/>
                          <a:alpha val="83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Multiply 53"/>
                      <p:cNvSpPr/>
                      <p:nvPr/>
                    </p:nvSpPr>
                    <p:spPr>
                      <a:xfrm>
                        <a:off x="1452540" y="2268633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chemeClr val="accent6">
                          <a:lumMod val="50000"/>
                          <a:alpha val="83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Multiply 54"/>
                      <p:cNvSpPr/>
                      <p:nvPr/>
                    </p:nvSpPr>
                    <p:spPr>
                      <a:xfrm>
                        <a:off x="1712041" y="1895462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chemeClr val="accent6">
                          <a:lumMod val="50000"/>
                          <a:alpha val="83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Multiply 55"/>
                      <p:cNvSpPr/>
                      <p:nvPr/>
                    </p:nvSpPr>
                    <p:spPr>
                      <a:xfrm>
                        <a:off x="2065741" y="1035421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chemeClr val="accent6">
                          <a:lumMod val="50000"/>
                          <a:alpha val="83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2" name="Straight Arrow Connector 71"/>
                      <p:cNvCxnSpPr/>
                      <p:nvPr/>
                    </p:nvCxnSpPr>
                    <p:spPr>
                      <a:xfrm flipV="1">
                        <a:off x="8862989" y="932859"/>
                        <a:ext cx="0" cy="3116380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Arrow Connector 72"/>
                      <p:cNvCxnSpPr/>
                      <p:nvPr/>
                    </p:nvCxnSpPr>
                    <p:spPr>
                      <a:xfrm flipV="1">
                        <a:off x="8862989" y="4027778"/>
                        <a:ext cx="3482804" cy="21461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Multiply 73"/>
                      <p:cNvSpPr/>
                      <p:nvPr/>
                    </p:nvSpPr>
                    <p:spPr>
                      <a:xfrm>
                        <a:off x="11320175" y="2165580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rgbClr val="00FF66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Multiply 74"/>
                      <p:cNvSpPr/>
                      <p:nvPr/>
                    </p:nvSpPr>
                    <p:spPr>
                      <a:xfrm>
                        <a:off x="11137493" y="1665164"/>
                        <a:ext cx="405915" cy="405915"/>
                      </a:xfrm>
                      <a:prstGeom prst="mathMultiply">
                        <a:avLst/>
                      </a:prstGeom>
                      <a:solidFill>
                        <a:srgbClr val="00FF66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9051431" y="4112494"/>
                        <a:ext cx="31243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latin typeface="Gill Sans"/>
                            <a:cs typeface="Gill Sans"/>
                          </a:rPr>
                          <a:t>(c) Sampled Clean Data</a:t>
                        </a:r>
                        <a:endParaRPr lang="en-US" sz="2400" dirty="0">
                          <a:latin typeface="Gill Sans"/>
                          <a:cs typeface="Gill Sans"/>
                        </a:endParaRPr>
                      </a:p>
                    </p:txBody>
                  </p: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 flipV="1">
                        <a:off x="1921357" y="964236"/>
                        <a:ext cx="2142643" cy="3125833"/>
                      </a:xfrm>
                      <a:prstGeom prst="line">
                        <a:avLst/>
                      </a:prstGeom>
                      <a:ln w="50800">
                        <a:solidFill>
                          <a:srgbClr val="3366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 flipV="1">
                        <a:off x="1046625" y="964236"/>
                        <a:ext cx="1163141" cy="1790702"/>
                      </a:xfrm>
                      <a:prstGeom prst="line">
                        <a:avLst/>
                      </a:prstGeom>
                      <a:ln w="50800">
                        <a:solidFill>
                          <a:srgbClr val="FF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3539845" y="3334016"/>
                      <a:ext cx="197311" cy="200528"/>
                    </a:xfrm>
                    <a:prstGeom prst="rect">
                      <a:avLst/>
                    </a:prstGeom>
                    <a:solidFill>
                      <a:srgbClr val="00FF66"/>
                    </a:solidFill>
                    <a:ln w="349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3700024" y="3249614"/>
                      <a:ext cx="7232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Clean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3539845" y="3703348"/>
                      <a:ext cx="197311" cy="200528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 w="349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3700024" y="3618946"/>
                      <a:ext cx="6848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Dirty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p:txBody>
                </p:sp>
              </p:grp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6015940" y="1103539"/>
                    <a:ext cx="1907694" cy="2936971"/>
                  </a:xfrm>
                  <a:prstGeom prst="line">
                    <a:avLst/>
                  </a:prstGeom>
                  <a:ln w="50800">
                    <a:solidFill>
                      <a:srgbClr val="3366FF">
                        <a:alpha val="40000"/>
                      </a:srgb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V="1">
                    <a:off x="10083780" y="1119738"/>
                    <a:ext cx="1907694" cy="2936971"/>
                  </a:xfrm>
                  <a:prstGeom prst="line">
                    <a:avLst/>
                  </a:prstGeom>
                  <a:ln w="50800">
                    <a:solidFill>
                      <a:srgbClr val="3366FF">
                        <a:alpha val="40000"/>
                      </a:srgb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378157" y="3644898"/>
                  <a:ext cx="750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3366FF"/>
                      </a:solidFill>
                      <a:latin typeface="Gill Sans"/>
                      <a:cs typeface="Gill Sans"/>
                    </a:rPr>
                    <a:t>True</a:t>
                  </a:r>
                  <a:endParaRPr lang="en-US" b="1" dirty="0">
                    <a:solidFill>
                      <a:srgbClr val="3366FF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299105" y="2593702"/>
                  <a:ext cx="9412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  <a:latin typeface="Gill Sans"/>
                      <a:cs typeface="Gill Sans"/>
                    </a:rPr>
                    <a:t>Result</a:t>
                  </a:r>
                  <a:endParaRPr lang="en-US" b="1" dirty="0">
                    <a:solidFill>
                      <a:srgbClr val="FF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750236" y="3282400"/>
                  <a:ext cx="9412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  <a:latin typeface="Gill Sans"/>
                      <a:cs typeface="Gill Sans"/>
                    </a:rPr>
                    <a:t>Result</a:t>
                  </a:r>
                  <a:endParaRPr lang="en-US" b="1" dirty="0">
                    <a:solidFill>
                      <a:srgbClr val="FF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466503" y="3437836"/>
                  <a:ext cx="9412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  <a:latin typeface="Gill Sans"/>
                      <a:cs typeface="Gill Sans"/>
                    </a:rPr>
                    <a:t>Result</a:t>
                  </a:r>
                  <a:endParaRPr lang="en-US" b="1" dirty="0">
                    <a:solidFill>
                      <a:srgbClr val="FF0000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5415687" y="3623437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A0B0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A0B0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498403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A0B0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A0B0FF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95189" y="93845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74021" y="8423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3570" y="167641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3948" y="209169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4688" y="157793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51775" y="9166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28021" y="992081"/>
              <a:ext cx="35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1’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77408" y="867729"/>
              <a:ext cx="35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2’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16402" y="1730042"/>
              <a:ext cx="35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16780" y="2145314"/>
              <a:ext cx="35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4’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87520" y="1631555"/>
              <a:ext cx="35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061447" y="92443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56885" y="18149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896930" y="2156604"/>
              <a:ext cx="35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4’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25337" y="1642845"/>
              <a:ext cx="35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39074" y="2026784"/>
              <a:ext cx="35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4’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167481" y="1513025"/>
              <a:ext cx="35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029" y="4054044"/>
            <a:ext cx="277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1) Train Model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236" y="821700"/>
            <a:ext cx="3482804" cy="3146211"/>
            <a:chOff x="307236" y="868019"/>
            <a:chExt cx="3482804" cy="314621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64027" y="4015002"/>
            <a:ext cx="416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2) Identify Possible Errors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6639" y="821700"/>
            <a:ext cx="3482804" cy="3146211"/>
            <a:chOff x="4798787" y="775381"/>
            <a:chExt cx="3482804" cy="3146211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48823" y="8297700"/>
            <a:ext cx="339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3) Clean or Remove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389" y="8308430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4) Retrain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236" y="4993227"/>
            <a:ext cx="3482804" cy="3146212"/>
            <a:chOff x="307236" y="5038978"/>
            <a:chExt cx="3482804" cy="3146212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885" y="5081167"/>
              <a:ext cx="889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28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25975" y="508116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28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943855" y="2394805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48041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43855" y="6566333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8638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06639" y="4993228"/>
            <a:ext cx="3482804" cy="3146211"/>
            <a:chOff x="4847798" y="4947476"/>
            <a:chExt cx="3482804" cy="3146211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936645" y="6029325"/>
              <a:ext cx="682836" cy="5745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6663" y="5404775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</a:rPr>
                <a:t>(removed)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-2594938" y="1889650"/>
            <a:ext cx="16963623" cy="4778994"/>
            <a:chOff x="-2594938" y="1889650"/>
            <a:chExt cx="16963623" cy="477899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027" y="4412721"/>
              <a:ext cx="2255923" cy="22559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-2594938" y="1889650"/>
              <a:ext cx="12089038" cy="1961609"/>
              <a:chOff x="-3001519" y="1374616"/>
              <a:chExt cx="12089038" cy="196160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850435" y="1374616"/>
                <a:ext cx="17008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Clean Data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3752" y="1448983"/>
                <a:ext cx="184234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Feature Eng.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24265" y="1533511"/>
                <a:ext cx="158299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Model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-3001519" y="1796903"/>
                <a:ext cx="1542864" cy="1539322"/>
              </a:xfrm>
              <a:prstGeom prst="can">
                <a:avLst/>
              </a:prstGeom>
              <a:pattFill prst="pct10">
                <a:fgClr>
                  <a:schemeClr val="bg1">
                    <a:lumMod val="85000"/>
                  </a:schemeClr>
                </a:fgClr>
                <a:bgClr>
                  <a:prstClr val="white"/>
                </a:bgClr>
              </a:pattFill>
              <a:ln w="476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Database</a:t>
                </a:r>
                <a:endParaRPr lang="en-US" sz="26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93151" y="1610477"/>
                <a:ext cx="209436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Algorithm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7606" y="2237314"/>
                <a:ext cx="141617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Arial Black"/>
                    <a:cs typeface="Arial Black"/>
                  </a:rPr>
                  <a:t>[],[],[]</a:t>
                </a:r>
                <a:endParaRPr lang="en-US" sz="3200" b="1" dirty="0">
                  <a:latin typeface="Arial Black"/>
                  <a:cs typeface="Arial Black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5415764" y="2228952"/>
                <a:ext cx="613952" cy="853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759607" y="2341336"/>
                <a:ext cx="656157" cy="3601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485828" y="2361832"/>
                <a:ext cx="602972" cy="392499"/>
              </a:xfrm>
              <a:custGeom>
                <a:avLst/>
                <a:gdLst>
                  <a:gd name="connsiteX0" fmla="*/ 3347 w 298418"/>
                  <a:gd name="connsiteY0" fmla="*/ 0 h 295037"/>
                  <a:gd name="connsiteX1" fmla="*/ 41834 w 298418"/>
                  <a:gd name="connsiteY1" fmla="*/ 218071 h 295037"/>
                  <a:gd name="connsiteX2" fmla="*/ 298418 w 298418"/>
                  <a:gd name="connsiteY2" fmla="*/ 295037 h 2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418" h="295037">
                    <a:moveTo>
                      <a:pt x="3347" y="0"/>
                    </a:moveTo>
                    <a:cubicBezTo>
                      <a:pt x="-1999" y="84449"/>
                      <a:pt x="-7344" y="168898"/>
                      <a:pt x="41834" y="218071"/>
                    </a:cubicBezTo>
                    <a:cubicBezTo>
                      <a:pt x="91012" y="267244"/>
                      <a:pt x="298418" y="295037"/>
                      <a:pt x="298418" y="295037"/>
                    </a:cubicBezTo>
                  </a:path>
                </a:pathLst>
              </a:cu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-1375246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1142302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3967971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6506147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4627" y="2042747"/>
                <a:ext cx="1270000" cy="12700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0258316" y="2617954"/>
              <a:ext cx="4110369" cy="1077526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67991" y="2784714"/>
              <a:ext cx="385397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latin typeface="Gill Sans"/>
                  <a:cs typeface="Gill Sans"/>
                </a:rPr>
                <a:t>Result: 0.86 accuracy</a:t>
              </a:r>
              <a:endParaRPr lang="en-US" sz="3400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808239" y="3597230"/>
              <a:ext cx="3966779" cy="815491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0"/>
            </p:cNvCxnSpPr>
            <p:nvPr/>
          </p:nvCxnSpPr>
          <p:spPr>
            <a:xfrm flipH="1" flipV="1">
              <a:off x="3168809" y="3343822"/>
              <a:ext cx="1570180" cy="106889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4738989" y="3476302"/>
              <a:ext cx="790389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0"/>
            </p:cNvCxnSpPr>
            <p:nvPr/>
          </p:nvCxnSpPr>
          <p:spPr>
            <a:xfrm flipV="1">
              <a:off x="4738989" y="3476302"/>
              <a:ext cx="2235056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9494100" y="2834180"/>
              <a:ext cx="487004" cy="513107"/>
            </a:xfrm>
            <a:prstGeom prst="rightArrow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lbow Connector 50"/>
            <p:cNvCxnSpPr>
              <a:stCxn id="13" idx="2"/>
            </p:cNvCxnSpPr>
            <p:nvPr/>
          </p:nvCxnSpPr>
          <p:spPr>
            <a:xfrm rot="5400000">
              <a:off x="8173601" y="1388830"/>
              <a:ext cx="1833251" cy="6446551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63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108583" y="1523999"/>
            <a:ext cx="18062982" cy="3527778"/>
            <a:chOff x="-3108583" y="1523999"/>
            <a:chExt cx="18062982" cy="35277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625" y="1523999"/>
              <a:ext cx="4530206" cy="35277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3831" y="1523999"/>
              <a:ext cx="4520568" cy="35277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521" y="1523999"/>
              <a:ext cx="4506104" cy="35277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08583" y="1523999"/>
              <a:ext cx="4506104" cy="3527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6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594938" y="1889650"/>
            <a:ext cx="13794122" cy="4778994"/>
            <a:chOff x="-2594938" y="1889650"/>
            <a:chExt cx="13794122" cy="4778994"/>
          </a:xfrm>
        </p:grpSpPr>
        <p:grpSp>
          <p:nvGrpSpPr>
            <p:cNvPr id="52" name="Group 51"/>
            <p:cNvGrpSpPr/>
            <p:nvPr/>
          </p:nvGrpSpPr>
          <p:grpSpPr>
            <a:xfrm>
              <a:off x="-2594938" y="1889650"/>
              <a:ext cx="13794122" cy="4778994"/>
              <a:chOff x="-2594938" y="1889650"/>
              <a:chExt cx="13794122" cy="477899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1027" y="4412721"/>
                <a:ext cx="2255923" cy="2255923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-2594938" y="1889650"/>
                <a:ext cx="8610576" cy="1961609"/>
                <a:chOff x="-3001519" y="1374616"/>
                <a:chExt cx="8610576" cy="1961609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-850435" y="1374616"/>
                  <a:ext cx="170086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Clean Data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065479" y="1374616"/>
                  <a:ext cx="1031740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Model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-3001519" y="1796903"/>
                  <a:ext cx="1542864" cy="1539322"/>
                </a:xfrm>
                <a:prstGeom prst="can">
                  <a:avLst/>
                </a:prstGeom>
                <a:pattFill prst="pct10">
                  <a:fgClr>
                    <a:schemeClr val="bg1">
                      <a:lumMod val="85000"/>
                    </a:schemeClr>
                  </a:fgClr>
                  <a:bgClr>
                    <a:prstClr val="white"/>
                  </a:bgClr>
                </a:pattFill>
                <a:ln w="476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Database</a:t>
                  </a:r>
                  <a:endParaRPr lang="en-US" sz="2600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368438" y="1374616"/>
                  <a:ext cx="124061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Training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721636" y="2228952"/>
                  <a:ext cx="613952" cy="8532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065479" y="2341336"/>
                  <a:ext cx="656157" cy="3601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714724" y="2302687"/>
                  <a:ext cx="602972" cy="392499"/>
                </a:xfrm>
                <a:custGeom>
                  <a:avLst/>
                  <a:gdLst>
                    <a:gd name="connsiteX0" fmla="*/ 3347 w 298418"/>
                    <a:gd name="connsiteY0" fmla="*/ 0 h 295037"/>
                    <a:gd name="connsiteX1" fmla="*/ 41834 w 298418"/>
                    <a:gd name="connsiteY1" fmla="*/ 218071 h 295037"/>
                    <a:gd name="connsiteX2" fmla="*/ 298418 w 298418"/>
                    <a:gd name="connsiteY2" fmla="*/ 295037 h 295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418" h="295037">
                      <a:moveTo>
                        <a:pt x="3347" y="0"/>
                      </a:moveTo>
                      <a:cubicBezTo>
                        <a:pt x="-1999" y="84449"/>
                        <a:pt x="-7344" y="168898"/>
                        <a:pt x="41834" y="218071"/>
                      </a:cubicBezTo>
                      <a:cubicBezTo>
                        <a:pt x="91012" y="267244"/>
                        <a:pt x="298418" y="295037"/>
                        <a:pt x="298418" y="295037"/>
                      </a:cubicBezTo>
                    </a:path>
                  </a:pathLst>
                </a:cu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-1375246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>
                  <a:off x="1142302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>
                  <a:off x="3568264" y="2269680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544627" y="2042747"/>
                  <a:ext cx="1270000" cy="1270000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7088815" y="2382093"/>
                <a:ext cx="4110369" cy="1077526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17011" y="2602071"/>
                <a:ext cx="38539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Gill Sans"/>
                    <a:cs typeface="Gill Sans"/>
                  </a:rPr>
                  <a:t>Result: 0.86 accuracy</a:t>
                </a:r>
                <a:endParaRPr lang="en-US" sz="3400" dirty="0">
                  <a:latin typeface="Gill Sans"/>
                  <a:cs typeface="Gill Sans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6209830" y="2743986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Elbow Connector 50"/>
              <p:cNvCxnSpPr>
                <a:stCxn id="13" idx="2"/>
                <a:endCxn id="37" idx="3"/>
              </p:cNvCxnSpPr>
              <p:nvPr/>
            </p:nvCxnSpPr>
            <p:spPr>
              <a:xfrm rot="5400000">
                <a:off x="6464943" y="2861626"/>
                <a:ext cx="2081064" cy="3277050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>
              <a:stCxn id="37" idx="1"/>
            </p:cNvCxnSpPr>
            <p:nvPr/>
          </p:nvCxnSpPr>
          <p:spPr>
            <a:xfrm rot="10800000">
              <a:off x="465119" y="3838201"/>
              <a:ext cx="3145908" cy="1702483"/>
            </a:xfrm>
            <a:prstGeom prst="bentConnector3">
              <a:avLst>
                <a:gd name="adj1" fmla="val 98937"/>
              </a:avLst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0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10882</TotalTime>
  <Words>415</Words>
  <Application>Microsoft Macintosh PowerPoint</Application>
  <PresentationFormat>On-screen Show (4:3)</PresentationFormat>
  <Paragraphs>253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67</cp:revision>
  <dcterms:created xsi:type="dcterms:W3CDTF">2015-07-15T18:54:39Z</dcterms:created>
  <dcterms:modified xsi:type="dcterms:W3CDTF">2016-05-23T04:20:43Z</dcterms:modified>
</cp:coreProperties>
</file>