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BCE9"/>
    <a:srgbClr val="FC265C"/>
    <a:srgbClr val="78E6A1"/>
    <a:srgbClr val="6BEB5E"/>
    <a:srgbClr val="FEFDFF"/>
    <a:srgbClr val="F6D3BD"/>
    <a:srgbClr val="FED5BC"/>
    <a:srgbClr val="F5CEAF"/>
    <a:srgbClr val="E2C4B1"/>
    <a:srgbClr val="BBD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968" autoAdjust="0"/>
  </p:normalViewPr>
  <p:slideViewPr>
    <p:cSldViewPr snapToGrid="0" snapToObjects="1">
      <p:cViewPr>
        <p:scale>
          <a:sx n="125" d="100"/>
          <a:sy n="125" d="100"/>
        </p:scale>
        <p:origin x="-3128" y="-1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31862-EAF0-F44C-BCA2-BEDE355A78A5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7A4E5-CFAE-0E4E-84E6-7C203BDA3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2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make feedback more explicit?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Where does data itself live in the diagram?</a:t>
            </a:r>
            <a:endParaRPr lang="en-US" baseline="0" dirty="0" smtClean="0"/>
          </a:p>
          <a:p>
            <a:r>
              <a:rPr lang="en-US" baseline="0" dirty="0" smtClean="0"/>
              <a:t>How to connect SAQP /sampling to the actual data?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7A4E5-CFAE-0E4E-84E6-7C203BDA35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65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make feedback more explicit?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Where does data itself live in the diagram?</a:t>
            </a:r>
            <a:endParaRPr lang="en-US" baseline="0" dirty="0" smtClean="0"/>
          </a:p>
          <a:p>
            <a:r>
              <a:rPr lang="en-US" baseline="0" dirty="0" smtClean="0"/>
              <a:t>How to connect SAQP /sampling to the actual data?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7A4E5-CFAE-0E4E-84E6-7C203BDA35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6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7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5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9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6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2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9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9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3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075285" y="852743"/>
            <a:ext cx="1632933" cy="64928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Pipeline Builder UI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0904" y="1596570"/>
            <a:ext cx="8148905" cy="50703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riol Light"/>
              <a:cs typeface="Bariol Light"/>
            </a:endParaRPr>
          </a:p>
        </p:txBody>
      </p:sp>
      <p:cxnSp>
        <p:nvCxnSpPr>
          <p:cNvPr id="111" name="Straight Arrow Connector 110"/>
          <p:cNvCxnSpPr>
            <a:stCxn id="43" idx="3"/>
            <a:endCxn id="33" idx="1"/>
          </p:cNvCxnSpPr>
          <p:nvPr/>
        </p:nvCxnSpPr>
        <p:spPr>
          <a:xfrm flipV="1">
            <a:off x="3063650" y="3439978"/>
            <a:ext cx="487154" cy="1596178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754882" y="192574"/>
            <a:ext cx="1130771" cy="1442048"/>
            <a:chOff x="1426834" y="493180"/>
            <a:chExt cx="1130771" cy="1442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74800" y="901524"/>
              <a:ext cx="826963" cy="1033704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1426834" y="493180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User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241545" y="330139"/>
            <a:ext cx="1130771" cy="1282461"/>
            <a:chOff x="5256073" y="605966"/>
            <a:chExt cx="1130771" cy="1282461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4"/>
            <a:srcRect b="17662"/>
            <a:stretch/>
          </p:blipFill>
          <p:spPr>
            <a:xfrm>
              <a:off x="5334159" y="952215"/>
              <a:ext cx="974600" cy="936212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256073" y="605966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Crowd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987248" y="4441796"/>
            <a:ext cx="1076402" cy="11887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Hot Swapper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5531" y="3161668"/>
            <a:ext cx="1186221" cy="24688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Optimizer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45452" y="2860486"/>
            <a:ext cx="1856320" cy="3665343"/>
            <a:chOff x="1638402" y="2445118"/>
            <a:chExt cx="1856320" cy="3665343"/>
          </a:xfrm>
        </p:grpSpPr>
        <p:sp>
          <p:nvSpPr>
            <p:cNvPr id="109" name="Rectangle 108"/>
            <p:cNvSpPr/>
            <p:nvPr/>
          </p:nvSpPr>
          <p:spPr>
            <a:xfrm>
              <a:off x="1638402" y="2445118"/>
              <a:ext cx="1856320" cy="3665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Bariol Light"/>
                <a:cs typeface="Bariol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43754" y="2515666"/>
              <a:ext cx="1222693" cy="1017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Data Cleaning Operator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43754" y="4288805"/>
              <a:ext cx="1222693" cy="1017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Data Cleaning Operator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638402" y="5288227"/>
              <a:ext cx="1856320" cy="8222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…</a:t>
              </a:r>
            </a:p>
            <a:p>
              <a:pPr algn="ctr"/>
              <a:endParaRPr lang="en-US" sz="1600" dirty="0">
                <a:solidFill>
                  <a:srgbClr val="000000"/>
                </a:solidFill>
                <a:latin typeface="Bariol Regular"/>
                <a:cs typeface="Bariol Regular"/>
              </a:endParaRPr>
            </a:p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Cleaning Pipelines</a:t>
              </a:r>
            </a:p>
          </p:txBody>
        </p:sp>
      </p:grpSp>
      <p:cxnSp>
        <p:nvCxnSpPr>
          <p:cNvPr id="46" name="Straight Arrow Connector 45"/>
          <p:cNvCxnSpPr>
            <a:stCxn id="43" idx="3"/>
            <a:endCxn id="42" idx="1"/>
          </p:cNvCxnSpPr>
          <p:nvPr/>
        </p:nvCxnSpPr>
        <p:spPr>
          <a:xfrm>
            <a:off x="3063650" y="5036156"/>
            <a:ext cx="487154" cy="176961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530876" y="1708599"/>
            <a:ext cx="1284297" cy="7446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DSL Compiler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87249" y="3161668"/>
            <a:ext cx="1076401" cy="11887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Sampler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888020" y="1708599"/>
            <a:ext cx="2390224" cy="72220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Crowd Manager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6153" y="1708599"/>
            <a:ext cx="1951979" cy="7446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Recommendation Engine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88020" y="854808"/>
            <a:ext cx="1403865" cy="64928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Cleaning UI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cxnSp>
        <p:nvCxnSpPr>
          <p:cNvPr id="64" name="Straight Arrow Connector 63"/>
          <p:cNvCxnSpPr>
            <a:stCxn id="33" idx="2"/>
            <a:endCxn id="42" idx="0"/>
          </p:cNvCxnSpPr>
          <p:nvPr/>
        </p:nvCxnSpPr>
        <p:spPr>
          <a:xfrm>
            <a:off x="4162151" y="3948921"/>
            <a:ext cx="0" cy="755252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948827" y="4025662"/>
            <a:ext cx="1130771" cy="3351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Bariol Regular"/>
                <a:cs typeface="Bariol Regular"/>
              </a:rPr>
              <a:t>Lineage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528257" y="2860903"/>
            <a:ext cx="3055721" cy="3664926"/>
            <a:chOff x="5057897" y="2860903"/>
            <a:chExt cx="3055721" cy="3664926"/>
          </a:xfrm>
        </p:grpSpPr>
        <p:sp>
          <p:nvSpPr>
            <p:cNvPr id="51" name="Rectangle 50"/>
            <p:cNvSpPr/>
            <p:nvPr/>
          </p:nvSpPr>
          <p:spPr>
            <a:xfrm>
              <a:off x="5373808" y="4540085"/>
              <a:ext cx="2457606" cy="59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Physical Operators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73808" y="3898203"/>
              <a:ext cx="2457606" cy="594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Active Learning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73808" y="5189733"/>
              <a:ext cx="2457606" cy="5473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Caching/Storage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057897" y="2860903"/>
              <a:ext cx="3055721" cy="3664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076676" y="6183726"/>
              <a:ext cx="3036941" cy="3351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Physical Primitives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73808" y="3256321"/>
              <a:ext cx="2457606" cy="594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Ground Truth Labeling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</p:grpSp>
      <p:cxnSp>
        <p:nvCxnSpPr>
          <p:cNvPr id="72" name="Straight Arrow Connector 71"/>
          <p:cNvCxnSpPr>
            <a:stCxn id="71" idx="0"/>
            <a:endCxn id="53" idx="2"/>
          </p:cNvCxnSpPr>
          <p:nvPr/>
        </p:nvCxnSpPr>
        <p:spPr>
          <a:xfrm flipV="1">
            <a:off x="7072971" y="2430800"/>
            <a:ext cx="10161" cy="825521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628132" y="1708599"/>
            <a:ext cx="903676" cy="7446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SAQP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cxnSp>
        <p:nvCxnSpPr>
          <p:cNvPr id="85" name="Straight Arrow Connector 84"/>
          <p:cNvCxnSpPr>
            <a:stCxn id="109" idx="3"/>
            <a:endCxn id="69" idx="1"/>
          </p:cNvCxnSpPr>
          <p:nvPr/>
        </p:nvCxnSpPr>
        <p:spPr>
          <a:xfrm>
            <a:off x="5101772" y="4693158"/>
            <a:ext cx="426485" cy="208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06778" y="2853539"/>
            <a:ext cx="2544602" cy="36653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riol Light"/>
              <a:cs typeface="Bariol Light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58494" y="6183726"/>
            <a:ext cx="2428676" cy="3351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Bariol Regular"/>
                <a:cs typeface="Bariol Regular"/>
              </a:rPr>
              <a:t>Dynamic Optimization</a:t>
            </a:r>
          </a:p>
        </p:txBody>
      </p:sp>
      <p:cxnSp>
        <p:nvCxnSpPr>
          <p:cNvPr id="104" name="Straight Arrow Connector 103"/>
          <p:cNvCxnSpPr>
            <a:stCxn id="47" idx="2"/>
            <a:endCxn id="109" idx="0"/>
          </p:cNvCxnSpPr>
          <p:nvPr/>
        </p:nvCxnSpPr>
        <p:spPr>
          <a:xfrm>
            <a:off x="4173025" y="2453254"/>
            <a:ext cx="587" cy="407232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44" idx="0"/>
          </p:cNvCxnSpPr>
          <p:nvPr/>
        </p:nvCxnSpPr>
        <p:spPr>
          <a:xfrm>
            <a:off x="1298642" y="2453254"/>
            <a:ext cx="0" cy="70841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1499422" y="2453254"/>
            <a:ext cx="0" cy="70841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77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544703" y="2641601"/>
            <a:ext cx="4565777" cy="1594336"/>
          </a:xfrm>
          <a:prstGeom prst="rect">
            <a:avLst/>
          </a:prstGeom>
          <a:solidFill>
            <a:srgbClr val="F6D3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Optimizer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87680" y="4389120"/>
            <a:ext cx="7553759" cy="1320799"/>
          </a:xfrm>
          <a:prstGeom prst="rect">
            <a:avLst/>
          </a:prstGeom>
          <a:solidFill>
            <a:srgbClr val="BBD6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Data Cleaning Plan Executor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3928" y="2522114"/>
            <a:ext cx="84841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8990" y="1879600"/>
            <a:ext cx="4225013" cy="372125"/>
          </a:xfrm>
          <a:prstGeom prst="rect">
            <a:avLst/>
          </a:prstGeom>
          <a:solidFill>
            <a:srgbClr val="F5CE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ill Sans"/>
                <a:cs typeface="Gill Sans"/>
              </a:rPr>
              <a:t>Pipeline UI</a:t>
            </a:r>
            <a:endParaRPr lang="en-US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49652" y="479159"/>
            <a:ext cx="1130771" cy="1442048"/>
            <a:chOff x="1426834" y="493180"/>
            <a:chExt cx="1130771" cy="1442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74800" y="901524"/>
              <a:ext cx="826963" cy="1033704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1426834" y="493180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User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80941" y="558953"/>
            <a:ext cx="1130771" cy="1282461"/>
            <a:chOff x="5256073" y="605966"/>
            <a:chExt cx="1130771" cy="1282461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4"/>
            <a:srcRect b="17662"/>
            <a:stretch/>
          </p:blipFill>
          <p:spPr>
            <a:xfrm>
              <a:off x="5334159" y="952215"/>
              <a:ext cx="974600" cy="936212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256073" y="605966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Crowd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975473" y="3414462"/>
            <a:ext cx="1516709" cy="4547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Gill Sans"/>
                <a:cs typeface="Gill Sans"/>
              </a:rPr>
              <a:t>Hit Swapper</a:t>
            </a:r>
            <a:endParaRPr lang="en-US" sz="17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545839" y="3413760"/>
            <a:ext cx="1503681" cy="4536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Gill Sans"/>
                <a:cs typeface="Gill Sans"/>
              </a:rPr>
              <a:t>DSL Compiler</a:t>
            </a:r>
            <a:endParaRPr lang="en-US" sz="17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1677" y="3415555"/>
            <a:ext cx="1292838" cy="453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Gill Sans"/>
                <a:cs typeface="Gill Sans"/>
              </a:rPr>
              <a:t>Rec. </a:t>
            </a:r>
            <a:r>
              <a:rPr lang="en-US" sz="1700" dirty="0" smtClean="0">
                <a:solidFill>
                  <a:schemeClr val="tx1"/>
                </a:solidFill>
                <a:latin typeface="Gill Sans"/>
                <a:cs typeface="Gill Sans"/>
              </a:rPr>
              <a:t>Engine</a:t>
            </a:r>
            <a:endParaRPr lang="en-US" sz="17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6782829" y="2254528"/>
            <a:ext cx="0" cy="931953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145844" y="2888879"/>
            <a:ext cx="903676" cy="4529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ill Sans"/>
                <a:cs typeface="Gill Sans"/>
              </a:rPr>
              <a:t>SAQP</a:t>
            </a:r>
            <a:endParaRPr lang="en-US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4572000" y="3869184"/>
            <a:ext cx="0" cy="519936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294945" y="4959660"/>
            <a:ext cx="4329978" cy="2131"/>
          </a:xfrm>
          <a:prstGeom prst="straightConnector1">
            <a:avLst/>
          </a:prstGeom>
          <a:solidFill>
            <a:srgbClr val="D5B9C5"/>
          </a:solidFill>
          <a:ln w="28575" cmpd="sng">
            <a:solidFill>
              <a:srgbClr val="F80068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gular Pentagon 12"/>
          <p:cNvSpPr/>
          <p:nvPr/>
        </p:nvSpPr>
        <p:spPr>
          <a:xfrm>
            <a:off x="6298420" y="4610486"/>
            <a:ext cx="766317" cy="746839"/>
          </a:xfrm>
          <a:prstGeom prst="pentagon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EFDFF">
                <a:tint val="45000"/>
                <a:satMod val="400000"/>
              </a:srgbClr>
            </a:duotone>
          </a:blip>
          <a:srcRect b="17662"/>
          <a:stretch/>
        </p:blipFill>
        <p:spPr>
          <a:xfrm>
            <a:off x="6438543" y="5012591"/>
            <a:ext cx="372759" cy="35266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Isosceles Triangle 11"/>
          <p:cNvSpPr/>
          <p:nvPr/>
        </p:nvSpPr>
        <p:spPr>
          <a:xfrm>
            <a:off x="3826933" y="4611664"/>
            <a:ext cx="917834" cy="771765"/>
          </a:xfrm>
          <a:prstGeom prst="triangle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pic>
        <p:nvPicPr>
          <p:cNvPr id="26" name="Picture 25" descr="noun_1248_cc.png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FEF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6" b="21682"/>
          <a:stretch/>
        </p:blipFill>
        <p:spPr>
          <a:xfrm>
            <a:off x="3986216" y="5027061"/>
            <a:ext cx="355298" cy="31489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Rectangle 95"/>
          <p:cNvSpPr/>
          <p:nvPr/>
        </p:nvSpPr>
        <p:spPr>
          <a:xfrm>
            <a:off x="2896318" y="2825747"/>
            <a:ext cx="1005020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Queries &amp;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Results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748634" y="2763180"/>
            <a:ext cx="1030817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Swap </a:t>
            </a:r>
            <a:r>
              <a:rPr lang="en-US" sz="1400" dirty="0" err="1" smtClean="0">
                <a:solidFill>
                  <a:srgbClr val="000000"/>
                </a:solidFill>
                <a:latin typeface="Gill Sans"/>
                <a:cs typeface="Gill Sans"/>
              </a:rPr>
              <a:t>Cmds</a:t>
            </a:r>
            <a:endParaRPr lang="en-US" sz="1400" dirty="0" smtClean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2774468" y="2254528"/>
            <a:ext cx="0" cy="1159934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826933" y="2251725"/>
            <a:ext cx="10540" cy="1145328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1562736" y="2251725"/>
            <a:ext cx="0" cy="116383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578568" y="2754627"/>
            <a:ext cx="1107941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Swap Recs</a:t>
            </a:r>
            <a:endParaRPr lang="en-US" sz="1400" dirty="0" smtClean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856517" y="2621601"/>
            <a:ext cx="1005020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Cleaning Tasks</a:t>
            </a:r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6909825" y="2224048"/>
            <a:ext cx="0" cy="931953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6759034" y="3887285"/>
            <a:ext cx="0" cy="481515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6937516" y="3890496"/>
            <a:ext cx="0" cy="498624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2051050" y="3890496"/>
            <a:ext cx="259562" cy="75047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2" idx="0"/>
          </p:cNvCxnSpPr>
          <p:nvPr/>
        </p:nvCxnSpPr>
        <p:spPr>
          <a:xfrm>
            <a:off x="3285541" y="3869184"/>
            <a:ext cx="1000309" cy="74248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537921" y="4659647"/>
            <a:ext cx="757024" cy="701625"/>
          </a:xfrm>
          <a:prstGeom prst="rect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pic>
        <p:nvPicPr>
          <p:cNvPr id="27" name="Picture 26" descr="noun_5393.png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EF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58" y="5002105"/>
            <a:ext cx="364189" cy="38682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Rectangle 52"/>
          <p:cNvSpPr/>
          <p:nvPr/>
        </p:nvSpPr>
        <p:spPr>
          <a:xfrm>
            <a:off x="5651215" y="3145841"/>
            <a:ext cx="2390224" cy="744655"/>
          </a:xfrm>
          <a:prstGeom prst="rect">
            <a:avLst/>
          </a:prstGeom>
          <a:solidFill>
            <a:srgbClr val="C6D9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Crowd Manager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51215" y="1879600"/>
            <a:ext cx="2390224" cy="374928"/>
          </a:xfrm>
          <a:prstGeom prst="rect">
            <a:avLst/>
          </a:prstGeom>
          <a:solidFill>
            <a:srgbClr val="C6D9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Cleaning UI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87680" y="5837765"/>
            <a:ext cx="7553759" cy="512236"/>
          </a:xfrm>
          <a:prstGeom prst="rect">
            <a:avLst/>
          </a:prstGeom>
          <a:solidFill>
            <a:srgbClr val="AABC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Lineage and Storage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4778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537631" y="1662577"/>
            <a:ext cx="6068739" cy="3532847"/>
            <a:chOff x="508251" y="2835056"/>
            <a:chExt cx="6068739" cy="3532847"/>
          </a:xfrm>
        </p:grpSpPr>
        <p:grpSp>
          <p:nvGrpSpPr>
            <p:cNvPr id="22" name="Group 21"/>
            <p:cNvGrpSpPr/>
            <p:nvPr/>
          </p:nvGrpSpPr>
          <p:grpSpPr>
            <a:xfrm>
              <a:off x="508251" y="2835056"/>
              <a:ext cx="6068739" cy="3532847"/>
              <a:chOff x="508251" y="277468"/>
              <a:chExt cx="6068739" cy="353284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08251" y="277468"/>
                <a:ext cx="6068739" cy="3532847"/>
                <a:chOff x="508251" y="-1442436"/>
                <a:chExt cx="6068739" cy="3532847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08251" y="-1442436"/>
                  <a:ext cx="6068739" cy="3532847"/>
                  <a:chOff x="-1098799" y="-1857804"/>
                  <a:chExt cx="6068739" cy="3532847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-1098799" y="-1857804"/>
                    <a:ext cx="6068739" cy="353284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  <a:latin typeface="Bariol Regular"/>
                      <a:cs typeface="Bariol Regular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-966252" y="-1204349"/>
                    <a:ext cx="910610" cy="77071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  <a:latin typeface="Bariol Regular"/>
                      <a:cs typeface="Bariol Regular"/>
                    </a:endParaRPr>
                  </a:p>
                </p:txBody>
              </p:sp>
            </p:grpSp>
            <p:sp>
              <p:nvSpPr>
                <p:cNvPr id="6" name="Isosceles Triangle 5"/>
                <p:cNvSpPr/>
                <p:nvPr/>
              </p:nvSpPr>
              <p:spPr>
                <a:xfrm>
                  <a:off x="606095" y="141130"/>
                  <a:ext cx="1060704" cy="770712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Bariol Regular"/>
                    <a:cs typeface="Bariol Regular"/>
                  </a:endParaRPr>
                </a:p>
              </p:txBody>
            </p:sp>
            <p:sp>
              <p:nvSpPr>
                <p:cNvPr id="7" name="Regular Pentagon 6"/>
                <p:cNvSpPr/>
                <p:nvPr/>
              </p:nvSpPr>
              <p:spPr>
                <a:xfrm>
                  <a:off x="680803" y="1127729"/>
                  <a:ext cx="837081" cy="770712"/>
                </a:xfrm>
                <a:prstGeom prst="pentagon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Bariol Regular"/>
                    <a:cs typeface="Bariol Regular"/>
                  </a:endParaRPr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17662"/>
                <a:stretch/>
              </p:blipFill>
              <p:spPr>
                <a:xfrm>
                  <a:off x="3705589" y="1127729"/>
                  <a:ext cx="917278" cy="881148"/>
                </a:xfrm>
                <a:prstGeom prst="rect">
                  <a:avLst/>
                </a:prstGeom>
              </p:spPr>
            </p:pic>
            <p:pic>
              <p:nvPicPr>
                <p:cNvPr id="11" name="Picture 10" descr="noun_1248_cc.png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796" b="21682"/>
                <a:stretch/>
              </p:blipFill>
              <p:spPr>
                <a:xfrm>
                  <a:off x="3732085" y="141130"/>
                  <a:ext cx="846488" cy="706336"/>
                </a:xfrm>
                <a:prstGeom prst="rect">
                  <a:avLst/>
                </a:prstGeom>
              </p:spPr>
            </p:pic>
            <p:pic>
              <p:nvPicPr>
                <p:cNvPr id="12" name="Picture 11" descr="noun_539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55829" y="-893834"/>
                  <a:ext cx="875565" cy="875565"/>
                </a:xfrm>
                <a:prstGeom prst="rect">
                  <a:avLst/>
                </a:prstGeom>
              </p:spPr>
            </p:pic>
          </p:grpSp>
          <p:sp>
            <p:nvSpPr>
              <p:cNvPr id="16" name="TextBox 15"/>
              <p:cNvSpPr txBox="1"/>
              <p:nvPr/>
            </p:nvSpPr>
            <p:spPr>
              <a:xfrm>
                <a:off x="1666799" y="1134022"/>
                <a:ext cx="12586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Bariol Regular"/>
                    <a:cs typeface="Bariol Regular"/>
                  </a:rPr>
                  <a:t>Sampling</a:t>
                </a:r>
                <a:endParaRPr lang="en-US" sz="2000" dirty="0">
                  <a:latin typeface="Bariol Regular"/>
                  <a:cs typeface="Bariol Regular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666799" y="2000856"/>
                <a:ext cx="16897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Bariol Regular"/>
                    <a:cs typeface="Bariol Regular"/>
                  </a:rPr>
                  <a:t>Similarity Join</a:t>
                </a:r>
                <a:endParaRPr lang="en-US" sz="2000" dirty="0">
                  <a:latin typeface="Bariol Regular"/>
                  <a:cs typeface="Bariol Regular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666799" y="3100858"/>
                <a:ext cx="12586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Bariol Regular"/>
                    <a:cs typeface="Bariol Regular"/>
                  </a:rPr>
                  <a:t>Filtering</a:t>
                </a:r>
                <a:endParaRPr lang="en-US" sz="2000" dirty="0">
                  <a:latin typeface="Bariol Regular"/>
                  <a:cs typeface="Bariol Regular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784504" y="1134022"/>
                <a:ext cx="14508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Bariol Regular"/>
                    <a:cs typeface="Bariol Regular"/>
                  </a:rPr>
                  <a:t>Rule-based</a:t>
                </a:r>
                <a:endParaRPr lang="en-US" sz="2000" dirty="0">
                  <a:latin typeface="Bariol Regular"/>
                  <a:cs typeface="Bariol Regular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84504" y="2000856"/>
                <a:ext cx="17924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Bariol Regular"/>
                    <a:cs typeface="Bariol Regular"/>
                  </a:rPr>
                  <a:t>Learning-based</a:t>
                </a:r>
                <a:endParaRPr lang="en-US" sz="2000" dirty="0">
                  <a:latin typeface="Bariol Regular"/>
                  <a:cs typeface="Bariol Regular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784504" y="3100858"/>
                <a:ext cx="17924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Bariol Regular"/>
                    <a:cs typeface="Bariol Regular"/>
                  </a:rPr>
                  <a:t>Crowd-based</a:t>
                </a:r>
                <a:endParaRPr lang="en-US" sz="2000" dirty="0">
                  <a:latin typeface="Bariol Regular"/>
                  <a:cs typeface="Bariol Regular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65073" y="2922311"/>
              <a:ext cx="12586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 smtClean="0">
                  <a:latin typeface="Bariol Regular"/>
                  <a:cs typeface="Bariol Regular"/>
                </a:rPr>
                <a:t>Operators</a:t>
              </a:r>
              <a:endParaRPr lang="en-US" sz="2000" u="sng" dirty="0">
                <a:latin typeface="Bariol Regular"/>
                <a:cs typeface="Bariol Regular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86393" y="2922311"/>
              <a:ext cx="19277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 smtClean="0">
                  <a:latin typeface="Bariol Regular"/>
                  <a:cs typeface="Bariol Regular"/>
                </a:rPr>
                <a:t>Implementations</a:t>
              </a:r>
              <a:endParaRPr lang="en-US" sz="2000" u="sng" dirty="0">
                <a:latin typeface="Bariol Regular"/>
                <a:cs typeface="Bario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17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mpd="sng">
          <a:solidFill>
            <a:schemeClr val="tx1">
              <a:lumMod val="50000"/>
              <a:lumOff val="50000"/>
            </a:schemeClr>
          </a:solidFill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146</Words>
  <Application>Microsoft Macintosh PowerPoint</Application>
  <PresentationFormat>On-screen Show (4:3)</PresentationFormat>
  <Paragraphs>56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Haas</dc:creator>
  <cp:lastModifiedBy>Eugene Wu</cp:lastModifiedBy>
  <cp:revision>27</cp:revision>
  <dcterms:created xsi:type="dcterms:W3CDTF">2015-03-25T18:25:36Z</dcterms:created>
  <dcterms:modified xsi:type="dcterms:W3CDTF">2015-03-26T22:08:47Z</dcterms:modified>
</cp:coreProperties>
</file>