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75C7"/>
    <a:srgbClr val="C6DADE"/>
    <a:srgbClr val="5FC061"/>
    <a:srgbClr val="C32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5" autoAdjust="0"/>
    <p:restoredTop sz="94660"/>
  </p:normalViewPr>
  <p:slideViewPr>
    <p:cSldViewPr snapToGrid="0" snapToObjects="1">
      <p:cViewPr>
        <p:scale>
          <a:sx n="130" d="100"/>
          <a:sy n="130" d="100"/>
        </p:scale>
        <p:origin x="-1768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3AE46-CA7D-D347-A2C3-655657411ABD}" type="presOf" srcId="{4EA20B7E-C7B4-F64F-9699-C7024CA6A5A8}" destId="{C16A8B18-0118-CA4A-85AE-E7CD436CAEED}" srcOrd="0" destOrd="0" presId="urn:microsoft.com/office/officeart/2005/8/layout/process1"/>
    <dgm:cxn modelId="{5F19E942-04D9-F848-816E-67B51F224904}" type="presOf" srcId="{279ABC7B-3F9E-B046-AB35-7D398BEF705C}" destId="{A69C7AAE-4E97-6145-B871-D632CA6914F1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F3A85583-DD5E-D34D-974D-FE9C1E9163D5}" type="presOf" srcId="{5E615EBC-F8FE-EC4A-8B50-F9759DE97244}" destId="{93090B45-F534-774D-9815-0AD86189893F}" srcOrd="0" destOrd="0" presId="urn:microsoft.com/office/officeart/2005/8/layout/process1"/>
    <dgm:cxn modelId="{52CC9D33-9B82-9241-BE8E-17BCFFF839F1}" type="presOf" srcId="{5E615EBC-F8FE-EC4A-8B50-F9759DE97244}" destId="{28E0C4C0-F359-BE4D-AAFF-1C43F495AFD5}" srcOrd="1" destOrd="0" presId="urn:microsoft.com/office/officeart/2005/8/layout/process1"/>
    <dgm:cxn modelId="{10932E2D-4B14-5940-AD57-6C2796AF4B24}" type="presOf" srcId="{A1D0BA35-AFE0-E24F-A30F-C9FC243B778A}" destId="{6E24CDDF-A7AC-2240-B54F-EDB2B094B0D2}" srcOrd="0" destOrd="0" presId="urn:microsoft.com/office/officeart/2005/8/layout/process1"/>
    <dgm:cxn modelId="{68DD2183-70CD-504D-8A06-DFB202BDD167}" type="presOf" srcId="{A1D0BA35-AFE0-E24F-A30F-C9FC243B778A}" destId="{90AA9126-6FB3-4D41-AD9C-D828B7700051}" srcOrd="1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D6F20DF8-0CC7-DD4B-A95F-093FCE4F68AB}" type="presOf" srcId="{9388A7A1-CEC3-0E4E-A366-BD82B82B68CF}" destId="{30DB231D-E9CD-7448-8DD5-1C79C466B475}" srcOrd="0" destOrd="0" presId="urn:microsoft.com/office/officeart/2005/8/layout/process1"/>
    <dgm:cxn modelId="{44316F06-CA62-3F47-B701-F43770D44B4B}" type="presOf" srcId="{6D64029F-C36F-1844-BE04-6978FFA81DA0}" destId="{81CF05FF-FD12-1B4E-8B9E-3E08E0D4EDFC}" srcOrd="0" destOrd="0" presId="urn:microsoft.com/office/officeart/2005/8/layout/process1"/>
    <dgm:cxn modelId="{5B379142-BC40-9E48-8AEF-9C820AB2D68C}" type="presParOf" srcId="{30DB231D-E9CD-7448-8DD5-1C79C466B475}" destId="{C16A8B18-0118-CA4A-85AE-E7CD436CAEED}" srcOrd="0" destOrd="0" presId="urn:microsoft.com/office/officeart/2005/8/layout/process1"/>
    <dgm:cxn modelId="{085D464F-2721-144B-871C-5A738C081134}" type="presParOf" srcId="{30DB231D-E9CD-7448-8DD5-1C79C466B475}" destId="{6E24CDDF-A7AC-2240-B54F-EDB2B094B0D2}" srcOrd="1" destOrd="0" presId="urn:microsoft.com/office/officeart/2005/8/layout/process1"/>
    <dgm:cxn modelId="{0FB240DB-B0E9-B040-9405-31DC674AE27D}" type="presParOf" srcId="{6E24CDDF-A7AC-2240-B54F-EDB2B094B0D2}" destId="{90AA9126-6FB3-4D41-AD9C-D828B7700051}" srcOrd="0" destOrd="0" presId="urn:microsoft.com/office/officeart/2005/8/layout/process1"/>
    <dgm:cxn modelId="{9242CEDB-FC73-CF4B-89B7-8E21F2C29006}" type="presParOf" srcId="{30DB231D-E9CD-7448-8DD5-1C79C466B475}" destId="{81CF05FF-FD12-1B4E-8B9E-3E08E0D4EDFC}" srcOrd="2" destOrd="0" presId="urn:microsoft.com/office/officeart/2005/8/layout/process1"/>
    <dgm:cxn modelId="{88ABAB06-3362-6F41-8AC2-B16D9260BD39}" type="presParOf" srcId="{30DB231D-E9CD-7448-8DD5-1C79C466B475}" destId="{93090B45-F534-774D-9815-0AD86189893F}" srcOrd="3" destOrd="0" presId="urn:microsoft.com/office/officeart/2005/8/layout/process1"/>
    <dgm:cxn modelId="{3E7EA052-A63E-FB48-AC30-A03A41FC3724}" type="presParOf" srcId="{93090B45-F534-774D-9815-0AD86189893F}" destId="{28E0C4C0-F359-BE4D-AAFF-1C43F495AFD5}" srcOrd="0" destOrd="0" presId="urn:microsoft.com/office/officeart/2005/8/layout/process1"/>
    <dgm:cxn modelId="{99DE8859-8354-9F48-BA13-725C4673412F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88A7A1-CEC3-0E4E-A366-BD82B82B68CF}" type="doc">
      <dgm:prSet loTypeId="urn:microsoft.com/office/officeart/2005/8/layout/process1" loCatId="" qsTypeId="urn:microsoft.com/office/officeart/2005/8/quickstyle/simple2" qsCatId="simple" csTypeId="urn:microsoft.com/office/officeart/2005/8/colors/accent0_3" csCatId="mainScheme" phldr="1"/>
      <dgm:spPr/>
    </dgm:pt>
    <dgm:pt modelId="{4EA20B7E-C7B4-F64F-9699-C7024CA6A5A8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Data Source:</a:t>
          </a:r>
        </a:p>
        <a:p>
          <a:r>
            <a:rPr lang="en-US" sz="3000" b="1" dirty="0" smtClean="0">
              <a:latin typeface="Helvetica"/>
              <a:cs typeface="Helvetica"/>
            </a:rPr>
            <a:t>Yelp</a:t>
          </a:r>
          <a:endParaRPr lang="en-US" sz="3000" b="1" dirty="0">
            <a:latin typeface="Helvetica"/>
            <a:cs typeface="Helvetica"/>
          </a:endParaRPr>
        </a:p>
      </dgm:t>
    </dgm:pt>
    <dgm:pt modelId="{82B51BE2-666E-D145-AA8A-2E5025D3C1C0}" type="parTrans" cxnId="{EAB5E2D5-FEFD-4644-A6C5-BA6241D678BB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A1D0BA35-AFE0-E24F-A30F-C9FC243B778A}" type="sibTrans" cxnId="{EAB5E2D5-FEFD-4644-A6C5-BA6241D678BB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6D64029F-C36F-1844-BE04-6978FFA81DA0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Similarity Join:</a:t>
          </a:r>
        </a:p>
        <a:p>
          <a:r>
            <a:rPr lang="en-US" sz="3000" b="1" dirty="0" err="1" smtClean="0">
              <a:latin typeface="Helvetica"/>
              <a:cs typeface="Helvetica"/>
            </a:rPr>
            <a:t>Jaccard</a:t>
          </a:r>
          <a:r>
            <a:rPr lang="en-US" sz="3000" b="1" dirty="0" smtClean="0">
              <a:latin typeface="Helvetica"/>
              <a:cs typeface="Helvetica"/>
            </a:rPr>
            <a:t> 0.8</a:t>
          </a:r>
          <a:endParaRPr lang="en-US" sz="3000" b="1" dirty="0">
            <a:latin typeface="Helvetica"/>
            <a:cs typeface="Helvetica"/>
          </a:endParaRPr>
        </a:p>
      </dgm:t>
    </dgm:pt>
    <dgm:pt modelId="{CAD72271-73FF-E047-BC8D-42344E910694}" type="parTrans" cxnId="{08DDCA04-0AEF-4744-9A4E-098740E927D7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5E615EBC-F8FE-EC4A-8B50-F9759DE97244}" type="sibTrans" cxnId="{08DDCA04-0AEF-4744-9A4E-098740E927D7}">
      <dgm:prSet custT="1"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279ABC7B-3F9E-B046-AB35-7D398BEF705C}">
      <dgm:prSet phldrT="[Text]" custT="1"/>
      <dgm:spPr/>
      <dgm:t>
        <a:bodyPr/>
        <a:lstStyle/>
        <a:p>
          <a:r>
            <a:rPr lang="en-US" sz="3000" b="1" dirty="0" smtClean="0">
              <a:latin typeface="Helvetica"/>
              <a:cs typeface="Helvetica"/>
            </a:rPr>
            <a:t>Filtering</a:t>
          </a:r>
        </a:p>
        <a:p>
          <a:r>
            <a:rPr lang="en-US" sz="3000" b="1" dirty="0" smtClean="0">
              <a:latin typeface="Helvetica"/>
              <a:cs typeface="Helvetica"/>
            </a:rPr>
            <a:t>None</a:t>
          </a:r>
          <a:endParaRPr lang="en-US" sz="3000" b="1" dirty="0">
            <a:latin typeface="Helvetica"/>
            <a:cs typeface="Helvetica"/>
          </a:endParaRPr>
        </a:p>
      </dgm:t>
    </dgm:pt>
    <dgm:pt modelId="{B7B05CCE-D26F-0646-A02C-490DD5A3A4C2}" type="par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9BFAFCFE-6F94-1847-BBD3-36D6DC6BB528}" type="sibTrans" cxnId="{EA51A6DC-9330-D742-865D-673F65C07C7A}">
      <dgm:prSet/>
      <dgm:spPr/>
      <dgm:t>
        <a:bodyPr/>
        <a:lstStyle/>
        <a:p>
          <a:endParaRPr lang="en-US" sz="2200">
            <a:solidFill>
              <a:srgbClr val="000000"/>
            </a:solidFill>
          </a:endParaRPr>
        </a:p>
      </dgm:t>
    </dgm:pt>
    <dgm:pt modelId="{30DB231D-E9CD-7448-8DD5-1C79C466B475}" type="pres">
      <dgm:prSet presAssocID="{9388A7A1-CEC3-0E4E-A366-BD82B82B68CF}" presName="Name0" presStyleCnt="0">
        <dgm:presLayoutVars>
          <dgm:dir/>
          <dgm:resizeHandles val="exact"/>
        </dgm:presLayoutVars>
      </dgm:prSet>
      <dgm:spPr/>
    </dgm:pt>
    <dgm:pt modelId="{C16A8B18-0118-CA4A-85AE-E7CD436CAEED}" type="pres">
      <dgm:prSet presAssocID="{4EA20B7E-C7B4-F64F-9699-C7024CA6A5A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4CDDF-A7AC-2240-B54F-EDB2B094B0D2}" type="pres">
      <dgm:prSet presAssocID="{A1D0BA35-AFE0-E24F-A30F-C9FC243B778A}" presName="sibTrans" presStyleLbl="sibTrans2D1" presStyleIdx="0" presStyleCnt="2"/>
      <dgm:spPr/>
      <dgm:t>
        <a:bodyPr/>
        <a:lstStyle/>
        <a:p>
          <a:endParaRPr lang="en-US"/>
        </a:p>
      </dgm:t>
    </dgm:pt>
    <dgm:pt modelId="{90AA9126-6FB3-4D41-AD9C-D828B7700051}" type="pres">
      <dgm:prSet presAssocID="{A1D0BA35-AFE0-E24F-A30F-C9FC243B778A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1CF05FF-FD12-1B4E-8B9E-3E08E0D4EDFC}" type="pres">
      <dgm:prSet presAssocID="{6D64029F-C36F-1844-BE04-6978FFA81DA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0B45-F534-774D-9815-0AD86189893F}" type="pres">
      <dgm:prSet presAssocID="{5E615EBC-F8FE-EC4A-8B50-F9759DE9724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28E0C4C0-F359-BE4D-AAFF-1C43F495AFD5}" type="pres">
      <dgm:prSet presAssocID="{5E615EBC-F8FE-EC4A-8B50-F9759DE9724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69C7AAE-4E97-6145-B871-D632CA6914F1}" type="pres">
      <dgm:prSet presAssocID="{279ABC7B-3F9E-B046-AB35-7D398BEF70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985A8B-B948-E347-B916-A463C8CAFCEE}" type="presOf" srcId="{4EA20B7E-C7B4-F64F-9699-C7024CA6A5A8}" destId="{C16A8B18-0118-CA4A-85AE-E7CD436CAEED}" srcOrd="0" destOrd="0" presId="urn:microsoft.com/office/officeart/2005/8/layout/process1"/>
    <dgm:cxn modelId="{09C67EAC-2F0C-A847-A65B-13261F49CB47}" type="presOf" srcId="{5E615EBC-F8FE-EC4A-8B50-F9759DE97244}" destId="{93090B45-F534-774D-9815-0AD86189893F}" srcOrd="0" destOrd="0" presId="urn:microsoft.com/office/officeart/2005/8/layout/process1"/>
    <dgm:cxn modelId="{F61440D3-A98A-334E-A945-3E702AB67B1A}" type="presOf" srcId="{6D64029F-C36F-1844-BE04-6978FFA81DA0}" destId="{81CF05FF-FD12-1B4E-8B9E-3E08E0D4EDFC}" srcOrd="0" destOrd="0" presId="urn:microsoft.com/office/officeart/2005/8/layout/process1"/>
    <dgm:cxn modelId="{EA51A6DC-9330-D742-865D-673F65C07C7A}" srcId="{9388A7A1-CEC3-0E4E-A366-BD82B82B68CF}" destId="{279ABC7B-3F9E-B046-AB35-7D398BEF705C}" srcOrd="2" destOrd="0" parTransId="{B7B05CCE-D26F-0646-A02C-490DD5A3A4C2}" sibTransId="{9BFAFCFE-6F94-1847-BBD3-36D6DC6BB528}"/>
    <dgm:cxn modelId="{B4991D5E-4D59-E347-A9D2-4E7C5D778291}" type="presOf" srcId="{9388A7A1-CEC3-0E4E-A366-BD82B82B68CF}" destId="{30DB231D-E9CD-7448-8DD5-1C79C466B475}" srcOrd="0" destOrd="0" presId="urn:microsoft.com/office/officeart/2005/8/layout/process1"/>
    <dgm:cxn modelId="{E4E5E24C-5BF5-7548-9E89-211D0D2E3F33}" type="presOf" srcId="{A1D0BA35-AFE0-E24F-A30F-C9FC243B778A}" destId="{90AA9126-6FB3-4D41-AD9C-D828B7700051}" srcOrd="1" destOrd="0" presId="urn:microsoft.com/office/officeart/2005/8/layout/process1"/>
    <dgm:cxn modelId="{08DDCA04-0AEF-4744-9A4E-098740E927D7}" srcId="{9388A7A1-CEC3-0E4E-A366-BD82B82B68CF}" destId="{6D64029F-C36F-1844-BE04-6978FFA81DA0}" srcOrd="1" destOrd="0" parTransId="{CAD72271-73FF-E047-BC8D-42344E910694}" sibTransId="{5E615EBC-F8FE-EC4A-8B50-F9759DE97244}"/>
    <dgm:cxn modelId="{B373D0FD-3834-1946-BFD2-EA11B9290F37}" type="presOf" srcId="{5E615EBC-F8FE-EC4A-8B50-F9759DE97244}" destId="{28E0C4C0-F359-BE4D-AAFF-1C43F495AFD5}" srcOrd="1" destOrd="0" presId="urn:microsoft.com/office/officeart/2005/8/layout/process1"/>
    <dgm:cxn modelId="{9F808157-B11F-D64E-A8F5-864C549CF6F9}" type="presOf" srcId="{A1D0BA35-AFE0-E24F-A30F-C9FC243B778A}" destId="{6E24CDDF-A7AC-2240-B54F-EDB2B094B0D2}" srcOrd="0" destOrd="0" presId="urn:microsoft.com/office/officeart/2005/8/layout/process1"/>
    <dgm:cxn modelId="{319AB7A8-3295-ED4A-85F8-57DEEAA9E1BD}" type="presOf" srcId="{279ABC7B-3F9E-B046-AB35-7D398BEF705C}" destId="{A69C7AAE-4E97-6145-B871-D632CA6914F1}" srcOrd="0" destOrd="0" presId="urn:microsoft.com/office/officeart/2005/8/layout/process1"/>
    <dgm:cxn modelId="{EAB5E2D5-FEFD-4644-A6C5-BA6241D678BB}" srcId="{9388A7A1-CEC3-0E4E-A366-BD82B82B68CF}" destId="{4EA20B7E-C7B4-F64F-9699-C7024CA6A5A8}" srcOrd="0" destOrd="0" parTransId="{82B51BE2-666E-D145-AA8A-2E5025D3C1C0}" sibTransId="{A1D0BA35-AFE0-E24F-A30F-C9FC243B778A}"/>
    <dgm:cxn modelId="{1D6B93B0-87DD-E744-B2D4-52AF7AA04059}" type="presParOf" srcId="{30DB231D-E9CD-7448-8DD5-1C79C466B475}" destId="{C16A8B18-0118-CA4A-85AE-E7CD436CAEED}" srcOrd="0" destOrd="0" presId="urn:microsoft.com/office/officeart/2005/8/layout/process1"/>
    <dgm:cxn modelId="{686C58CB-C296-E64F-9510-29685B17D347}" type="presParOf" srcId="{30DB231D-E9CD-7448-8DD5-1C79C466B475}" destId="{6E24CDDF-A7AC-2240-B54F-EDB2B094B0D2}" srcOrd="1" destOrd="0" presId="urn:microsoft.com/office/officeart/2005/8/layout/process1"/>
    <dgm:cxn modelId="{7C809B72-7F16-E94F-9996-1575778DA0EE}" type="presParOf" srcId="{6E24CDDF-A7AC-2240-B54F-EDB2B094B0D2}" destId="{90AA9126-6FB3-4D41-AD9C-D828B7700051}" srcOrd="0" destOrd="0" presId="urn:microsoft.com/office/officeart/2005/8/layout/process1"/>
    <dgm:cxn modelId="{64A1284E-D1A8-1B45-8CC3-FAEC56FC04BC}" type="presParOf" srcId="{30DB231D-E9CD-7448-8DD5-1C79C466B475}" destId="{81CF05FF-FD12-1B4E-8B9E-3E08E0D4EDFC}" srcOrd="2" destOrd="0" presId="urn:microsoft.com/office/officeart/2005/8/layout/process1"/>
    <dgm:cxn modelId="{377C39F9-F258-824F-B6A6-DDDDE8AF0742}" type="presParOf" srcId="{30DB231D-E9CD-7448-8DD5-1C79C466B475}" destId="{93090B45-F534-774D-9815-0AD86189893F}" srcOrd="3" destOrd="0" presId="urn:microsoft.com/office/officeart/2005/8/layout/process1"/>
    <dgm:cxn modelId="{240F5294-8F8B-5844-AB1C-93D7CE9E31E3}" type="presParOf" srcId="{93090B45-F534-774D-9815-0AD86189893F}" destId="{28E0C4C0-F359-BE4D-AAFF-1C43F495AFD5}" srcOrd="0" destOrd="0" presId="urn:microsoft.com/office/officeart/2005/8/layout/process1"/>
    <dgm:cxn modelId="{8CB18A8E-FE10-7D41-ACA1-140C42D4B028}" type="presParOf" srcId="{30DB231D-E9CD-7448-8DD5-1C79C466B475}" destId="{A69C7AAE-4E97-6145-B871-D632CA6914F1}" srcOrd="4" destOrd="0" presId="urn:microsoft.com/office/officeart/2005/8/layout/process1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A8B18-0118-CA4A-85AE-E7CD436CAEED}">
      <dsp:nvSpPr>
        <dsp:cNvPr id="0" name=""/>
        <dsp:cNvSpPr/>
      </dsp:nvSpPr>
      <dsp:spPr>
        <a:xfrm>
          <a:off x="898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Data Source: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Yelp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60585" y="1202678"/>
        <a:ext cx="2581515" cy="1658642"/>
      </dsp:txXfrm>
    </dsp:sp>
    <dsp:sp modelId="{6E24CDDF-A7AC-2240-B54F-EDB2B094B0D2}">
      <dsp:nvSpPr>
        <dsp:cNvPr id="0" name=""/>
        <dsp:cNvSpPr/>
      </dsp:nvSpPr>
      <dsp:spPr>
        <a:xfrm>
          <a:off x="296217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2962176" y="1832256"/>
        <a:ext cx="398412" cy="399486"/>
      </dsp:txXfrm>
    </dsp:sp>
    <dsp:sp modelId="{81CF05FF-FD12-1B4E-8B9E-3E08E0D4EDFC}">
      <dsp:nvSpPr>
        <dsp:cNvPr id="0" name=""/>
        <dsp:cNvSpPr/>
      </dsp:nvSpPr>
      <dsp:spPr>
        <a:xfrm>
          <a:off x="3767592" y="1151075"/>
          <a:ext cx="2684721" cy="1761848"/>
        </a:xfrm>
        <a:prstGeom prst="roundRect">
          <a:avLst>
            <a:gd name="adj" fmla="val 10000"/>
          </a:avLst>
        </a:prstGeom>
        <a:solidFill>
          <a:schemeClr val="tx1">
            <a:lumMod val="85000"/>
            <a:lumOff val="1500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Similarity Join: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err="1" smtClean="0">
              <a:latin typeface="Helvetica"/>
              <a:cs typeface="Helvetica"/>
            </a:rPr>
            <a:t>Jaccard</a:t>
          </a:r>
          <a:r>
            <a:rPr lang="en-US" sz="3000" b="1" kern="1200" dirty="0" smtClean="0">
              <a:latin typeface="Helvetica"/>
              <a:cs typeface="Helvetica"/>
            </a:rPr>
            <a:t> 0.8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3819195" y="1202678"/>
        <a:ext cx="2581515" cy="1658642"/>
      </dsp:txXfrm>
    </dsp:sp>
    <dsp:sp modelId="{93090B45-F534-774D-9815-0AD86189893F}">
      <dsp:nvSpPr>
        <dsp:cNvPr id="0" name=""/>
        <dsp:cNvSpPr/>
      </dsp:nvSpPr>
      <dsp:spPr>
        <a:xfrm>
          <a:off x="6720786" y="1699094"/>
          <a:ext cx="569160" cy="66581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>
            <a:solidFill>
              <a:srgbClr val="000000"/>
            </a:solidFill>
          </a:endParaRPr>
        </a:p>
      </dsp:txBody>
      <dsp:txXfrm>
        <a:off x="6720786" y="1832256"/>
        <a:ext cx="398412" cy="399486"/>
      </dsp:txXfrm>
    </dsp:sp>
    <dsp:sp modelId="{A69C7AAE-4E97-6145-B871-D632CA6914F1}">
      <dsp:nvSpPr>
        <dsp:cNvPr id="0" name=""/>
        <dsp:cNvSpPr/>
      </dsp:nvSpPr>
      <dsp:spPr>
        <a:xfrm>
          <a:off x="7526202" y="1151075"/>
          <a:ext cx="2684721" cy="17618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Filtering</a:t>
          </a: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latin typeface="Helvetica"/>
              <a:cs typeface="Helvetica"/>
            </a:rPr>
            <a:t>None</a:t>
          </a:r>
          <a:endParaRPr lang="en-US" sz="3000" b="1" kern="1200" dirty="0">
            <a:latin typeface="Helvetica"/>
            <a:cs typeface="Helvetica"/>
          </a:endParaRPr>
        </a:p>
      </dsp:txBody>
      <dsp:txXfrm>
        <a:off x="7577805" y="1202678"/>
        <a:ext cx="2581515" cy="165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7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A0D87-FD87-6841-9FB4-6C718EABD70C}" type="datetimeFigureOut">
              <a:rPr lang="en-US" smtClean="0"/>
              <a:t>3/27/15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0A50-56EC-A049-870F-118FC9136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24484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dirty="0"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East Hayward.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</a:t>
                      </a:r>
                      <a:r>
                        <a:rPr lang="en-US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Wy</a:t>
                      </a:r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..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188" t="19609" r="3676" b="1103"/>
          <a:stretch/>
        </p:blipFill>
        <p:spPr>
          <a:xfrm>
            <a:off x="4832816" y="3284190"/>
            <a:ext cx="2902644" cy="527856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148818" y="4213406"/>
            <a:ext cx="2423678" cy="2318811"/>
            <a:chOff x="1148818" y="4213406"/>
            <a:chExt cx="2423678" cy="2318811"/>
          </a:xfrm>
        </p:grpSpPr>
        <p:sp>
          <p:nvSpPr>
            <p:cNvPr id="8" name="Rectangle 7"/>
            <p:cNvSpPr/>
            <p:nvPr/>
          </p:nvSpPr>
          <p:spPr>
            <a:xfrm>
              <a:off x="1962816" y="4503269"/>
              <a:ext cx="445345" cy="1616558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24468" y="5060175"/>
              <a:ext cx="445345" cy="1059652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40494" y="6162885"/>
              <a:ext cx="2032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Helvetica"/>
                  <a:cs typeface="Helvetica"/>
                </a:rPr>
                <a:t>Precision   Recall</a:t>
              </a:r>
              <a:endParaRPr lang="en-US" dirty="0">
                <a:latin typeface="Helvetica"/>
                <a:cs typeface="Helvetic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540494" y="6119827"/>
              <a:ext cx="2032002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556988" y="4367364"/>
              <a:ext cx="0" cy="176895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48818" y="4213406"/>
              <a:ext cx="45765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100</a:t>
              </a:r>
            </a:p>
            <a:p>
              <a:endParaRPr lang="en-US" sz="1400" dirty="0"/>
            </a:p>
            <a:p>
              <a:r>
                <a:rPr lang="en-US" sz="1400" dirty="0" smtClean="0"/>
                <a:t>75</a:t>
              </a:r>
            </a:p>
            <a:p>
              <a:endParaRPr lang="en-US" sz="1400" dirty="0"/>
            </a:p>
            <a:p>
              <a:r>
                <a:rPr lang="en-US" sz="1400" dirty="0" smtClean="0"/>
                <a:t>50</a:t>
              </a:r>
            </a:p>
            <a:p>
              <a:endParaRPr lang="en-US" sz="1400" dirty="0"/>
            </a:p>
            <a:p>
              <a:r>
                <a:rPr lang="en-US" sz="1400" dirty="0" smtClean="0"/>
                <a:t>25</a:t>
              </a:r>
            </a:p>
            <a:p>
              <a:endParaRPr lang="en-US" sz="1400" dirty="0"/>
            </a:p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77341"/>
              </p:ext>
            </p:extLst>
          </p:nvPr>
        </p:nvGraphicFramePr>
        <p:xfrm>
          <a:off x="4253398" y="3974914"/>
          <a:ext cx="6491672" cy="25573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5836"/>
                <a:gridCol w="3245836"/>
              </a:tblGrid>
              <a:tr h="606583"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1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solidFill>
                            <a:schemeClr val="tx1"/>
                          </a:solidFill>
                        </a:rPr>
                        <a:t>Category 2</a:t>
                      </a:r>
                      <a:endParaRPr lang="en-US" sz="2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Fast Food American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French</a:t>
                      </a:r>
                      <a:r>
                        <a:rPr lang="en-US" sz="2600" baseline="0" dirty="0" smtClean="0">
                          <a:solidFill>
                            <a:srgbClr val="5FC061"/>
                          </a:solidFill>
                        </a:rPr>
                        <a:t>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5FC061"/>
                          </a:solidFill>
                        </a:rPr>
                        <a:t>Café Bistro</a:t>
                      </a:r>
                      <a:endParaRPr lang="en-US" sz="2600" dirty="0">
                        <a:solidFill>
                          <a:srgbClr val="5FC06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Chinese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China Cuisine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11918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solidFill>
                            <a:srgbClr val="C32C39"/>
                          </a:solidFill>
                        </a:rPr>
                        <a:t>Italian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>
                          <a:solidFill>
                            <a:srgbClr val="C32C39"/>
                          </a:solidFill>
                        </a:rPr>
                        <a:t>Italiano</a:t>
                      </a:r>
                      <a:endParaRPr lang="en-US" sz="2600" dirty="0">
                        <a:solidFill>
                          <a:srgbClr val="C32C39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47710639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1523999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Data Source: Yelp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8621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Similarity Join: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Jaccard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: 0.8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3910" y="5088672"/>
            <a:ext cx="2390224" cy="744655"/>
          </a:xfrm>
          <a:prstGeom prst="rect">
            <a:avLst/>
          </a:prstGeom>
          <a:solidFill>
            <a:srgbClr val="C6D9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Filter: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ill Sans"/>
                <a:cs typeface="Gill Sans"/>
              </a:rPr>
              <a:t>regex: (\w\d)+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914223" y="5461000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719512" y="5467585"/>
            <a:ext cx="584398" cy="0"/>
          </a:xfrm>
          <a:prstGeom prst="straightConnector1">
            <a:avLst/>
          </a:prstGeom>
          <a:ln>
            <a:solidFill>
              <a:srgbClr val="C6DADE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01532347"/>
              </p:ext>
            </p:extLst>
          </p:nvPr>
        </p:nvGraphicFramePr>
        <p:xfrm>
          <a:off x="1523999" y="1397000"/>
          <a:ext cx="10219907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775" y="3650924"/>
            <a:ext cx="828063" cy="10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4107" y="2340013"/>
            <a:ext cx="4443047" cy="28181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76215" y="1039446"/>
            <a:ext cx="6648792" cy="3581584"/>
            <a:chOff x="1176215" y="1039446"/>
            <a:chExt cx="6648792" cy="358158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215" y="1039446"/>
              <a:ext cx="6648792" cy="358158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344615" y="1651003"/>
              <a:ext cx="39708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/>
                  <a:cs typeface="Courier New"/>
                </a:rPr>
                <a:t>SimilarityJoin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</a:p>
            <a:p>
              <a:r>
                <a:rPr lang="en-US" b="1" dirty="0">
                  <a:latin typeface="Courier New"/>
                  <a:cs typeface="Courier New"/>
                </a:rPr>
                <a:t>	</a:t>
              </a:r>
              <a:r>
                <a:rPr lang="en-US" b="1" dirty="0" smtClean="0">
                  <a:latin typeface="Courier New"/>
                  <a:cs typeface="Courier New"/>
                </a:rPr>
                <a:t>ON</a:t>
              </a:r>
              <a:r>
                <a:rPr lang="en-US" dirty="0" smtClean="0">
                  <a:latin typeface="Courier New"/>
                  <a:cs typeface="Courier New"/>
                </a:rPr>
                <a:t> (Yelp, Yelp)</a:t>
              </a:r>
            </a:p>
            <a:p>
              <a:r>
                <a:rPr lang="en-US" b="1" dirty="0" smtClean="0">
                  <a:latin typeface="Courier New"/>
                  <a:cs typeface="Courier New"/>
                </a:rPr>
                <a:t>	WITH</a:t>
              </a:r>
              <a:r>
                <a:rPr lang="en-US" dirty="0" smtClean="0">
                  <a:latin typeface="Courier New"/>
                  <a:cs typeface="Courier New"/>
                </a:rPr>
                <a:t> </a:t>
              </a:r>
              <a:r>
                <a:rPr lang="en-US" dirty="0" err="1" smtClean="0">
                  <a:latin typeface="Courier New"/>
                  <a:cs typeface="Courier New"/>
                </a:rPr>
                <a:t>Jaccard</a:t>
              </a:r>
              <a:r>
                <a:rPr lang="en-US" dirty="0" smtClean="0">
                  <a:latin typeface="Courier New"/>
                  <a:cs typeface="Courier New"/>
                </a:rPr>
                <a:t>, thresh=0.8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017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ular Callout 18"/>
          <p:cNvSpPr/>
          <p:nvPr/>
        </p:nvSpPr>
        <p:spPr>
          <a:xfrm>
            <a:off x="4619008" y="1460792"/>
            <a:ext cx="4024688" cy="1525663"/>
          </a:xfrm>
          <a:prstGeom prst="wedgeRectCallout">
            <a:avLst>
              <a:gd name="adj1" fmla="val -21015"/>
              <a:gd name="adj2" fmla="val 100715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96724" y="3784279"/>
            <a:ext cx="2960535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gular Pentagon 6"/>
          <p:cNvSpPr/>
          <p:nvPr/>
        </p:nvSpPr>
        <p:spPr>
          <a:xfrm>
            <a:off x="7700725" y="3278205"/>
            <a:ext cx="954094" cy="929843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5994622" y="3252101"/>
            <a:ext cx="1136876" cy="955947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19008" y="3471333"/>
            <a:ext cx="85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Zagat</a:t>
            </a:r>
            <a:endParaRPr lang="en-US" dirty="0" smtClean="0">
              <a:latin typeface="Gill Sans"/>
              <a:cs typeface="Gill Sans"/>
            </a:endParaRPr>
          </a:p>
          <a:p>
            <a:pPr algn="ctr"/>
            <a:r>
              <a:rPr lang="en-US" dirty="0" smtClean="0">
                <a:latin typeface="Gill Sans"/>
                <a:cs typeface="Gill Sans"/>
              </a:rPr>
              <a:t>dataset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18160" y="3667933"/>
            <a:ext cx="71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Gill Sans"/>
                <a:cs typeface="Gill Sans"/>
              </a:rPr>
              <a:t>Jaccard</a:t>
            </a:r>
            <a:endParaRPr lang="en-US" sz="1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0.8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23260" y="3569718"/>
            <a:ext cx="72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Regex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(\w\d)+</a:t>
            </a:r>
            <a:endParaRPr lang="en-US" sz="1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213755"/>
              </p:ext>
            </p:extLst>
          </p:nvPr>
        </p:nvGraphicFramePr>
        <p:xfrm>
          <a:off x="4619008" y="1460793"/>
          <a:ext cx="4024688" cy="1525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353"/>
                <a:gridCol w="1449560"/>
                <a:gridCol w="1517775"/>
              </a:tblGrid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 Hayward.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W..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42209" y="1460795"/>
            <a:ext cx="251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Data Cleaning Pipeline</a:t>
            </a:r>
            <a:endParaRPr lang="en-US" sz="2000" dirty="0">
              <a:latin typeface="Gill Sans"/>
              <a:cs typeface="Gill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450" r="2450"/>
          <a:stretch/>
        </p:blipFill>
        <p:spPr>
          <a:xfrm>
            <a:off x="183896" y="1836179"/>
            <a:ext cx="4293941" cy="22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1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96446" y="1947333"/>
            <a:ext cx="3296134" cy="2145605"/>
          </a:xfrm>
          <a:prstGeom prst="rect">
            <a:avLst/>
          </a:prstGeom>
          <a:solidFill>
            <a:schemeClr val="bg1"/>
          </a:solidFill>
          <a:ln>
            <a:solidFill>
              <a:srgbClr val="BFBFB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"/>
              <a:cs typeface="Gill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8481" y="2539994"/>
            <a:ext cx="1207737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rPr>
              <a:t>Jaccard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76219" y="2541708"/>
            <a:ext cx="312325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3933874" y="2603256"/>
            <a:ext cx="171652" cy="1753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6446" y="2496221"/>
            <a:ext cx="15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Similarity </a:t>
            </a:r>
            <a:r>
              <a:rPr lang="en-US" dirty="0" err="1" smtClean="0">
                <a:latin typeface="Gill Sans"/>
                <a:cs typeface="Gill Sans"/>
              </a:rPr>
              <a:t>Func</a:t>
            </a:r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02770" y="3001069"/>
            <a:ext cx="113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Threshold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34557" y="3500077"/>
            <a:ext cx="1453986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rPr>
              <a:t>\s+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44135" y="3456304"/>
            <a:ext cx="10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ill Sans"/>
                <a:cs typeface="Gill Sans"/>
              </a:rPr>
              <a:t>Tokenizer</a:t>
            </a:r>
            <a:endParaRPr lang="en-US" dirty="0" smtClean="0">
              <a:latin typeface="Gill Sans"/>
              <a:cs typeface="Gill San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68481" y="2152657"/>
            <a:ext cx="1207737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"/>
                <a:cs typeface="Gill Sans"/>
              </a:rPr>
              <a:t>Broadcast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876219" y="2154371"/>
            <a:ext cx="312325" cy="3255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3933874" y="2215919"/>
            <a:ext cx="171652" cy="1753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16270" y="2108884"/>
            <a:ext cx="102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Join </a:t>
            </a:r>
            <a:r>
              <a:rPr lang="en-US" dirty="0" err="1" smtClean="0">
                <a:latin typeface="Gill Sans"/>
                <a:cs typeface="Gill Sans"/>
              </a:rPr>
              <a:t>Impl</a:t>
            </a:r>
            <a:endParaRPr lang="en-US" dirty="0" smtClean="0">
              <a:latin typeface="Gill Sans"/>
              <a:cs typeface="Gill San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126154" y="3225382"/>
            <a:ext cx="1062390" cy="0"/>
          </a:xfrm>
          <a:prstGeom prst="line">
            <a:avLst/>
          </a:prstGeom>
          <a:ln>
            <a:solidFill>
              <a:srgbClr val="7F7F7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>
            <a:off x="3742130" y="3127532"/>
            <a:ext cx="171652" cy="1753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53181" y="301318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0.8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17680" y="1460795"/>
            <a:ext cx="1625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Similarity Join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37" name="Isosceles Triangle 36"/>
          <p:cNvSpPr/>
          <p:nvPr/>
        </p:nvSpPr>
        <p:spPr>
          <a:xfrm>
            <a:off x="1147692" y="1439122"/>
            <a:ext cx="501613" cy="421783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40" name="Rectangular Callout 39"/>
          <p:cNvSpPr/>
          <p:nvPr/>
        </p:nvSpPr>
        <p:spPr>
          <a:xfrm rot="5400000">
            <a:off x="4579700" y="1743432"/>
            <a:ext cx="2632142" cy="2066871"/>
          </a:xfrm>
          <a:prstGeom prst="wedgeRectCallout">
            <a:avLst>
              <a:gd name="adj1" fmla="val 930"/>
              <a:gd name="adj2" fmla="val 78219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"/>
              <a:cs typeface="Gill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86787" y="1739552"/>
            <a:ext cx="1942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</a:t>
            </a:r>
          </a:p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ill Sans"/>
                <a:cs typeface="Gill Sans"/>
              </a:rPr>
              <a:t>Jaccard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Gill Sans"/>
              <a:cs typeface="Gill Sans"/>
            </a:endParaRPr>
          </a:p>
          <a:p>
            <a:endParaRPr lang="en-US" dirty="0">
              <a:latin typeface="Gill Sans"/>
              <a:cs typeface="Gill Sans"/>
            </a:endParaRPr>
          </a:p>
          <a:p>
            <a:r>
              <a:rPr lang="en-US" dirty="0" smtClean="0">
                <a:latin typeface="Gill Sans"/>
                <a:cs typeface="Gill Sans"/>
              </a:rPr>
              <a:t>Recommendation</a:t>
            </a:r>
          </a:p>
          <a:p>
            <a:r>
              <a:rPr lang="en-US" b="1" dirty="0" smtClean="0">
                <a:latin typeface="Gill Sans"/>
                <a:cs typeface="Gill Sans"/>
              </a:rPr>
              <a:t>Edit Distance</a:t>
            </a:r>
            <a:endParaRPr lang="en-US" b="1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99182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23501"/>
          <a:stretch/>
        </p:blipFill>
        <p:spPr>
          <a:xfrm>
            <a:off x="1006209" y="1803894"/>
            <a:ext cx="3409766" cy="24041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82596" y="2276231"/>
            <a:ext cx="3243385" cy="7102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4619008" y="1460792"/>
            <a:ext cx="4024688" cy="1525663"/>
          </a:xfrm>
          <a:prstGeom prst="wedgeRectCallout">
            <a:avLst>
              <a:gd name="adj1" fmla="val -21015"/>
              <a:gd name="adj2" fmla="val 100715"/>
            </a:avLst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96724" y="3784279"/>
            <a:ext cx="2960535" cy="0"/>
          </a:xfrm>
          <a:prstGeom prst="straightConnector1">
            <a:avLst/>
          </a:prstGeom>
          <a:solidFill>
            <a:srgbClr val="D5B9C5"/>
          </a:solidFill>
          <a:ln w="28575" cmpd="sng">
            <a:solidFill>
              <a:srgbClr val="F8006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gular Pentagon 5"/>
          <p:cNvSpPr/>
          <p:nvPr/>
        </p:nvSpPr>
        <p:spPr>
          <a:xfrm>
            <a:off x="7700725" y="3278205"/>
            <a:ext cx="954094" cy="929843"/>
          </a:xfrm>
          <a:prstGeom prst="pentagon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"/>
              <a:cs typeface="Gill Sans"/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5994622" y="3252101"/>
            <a:ext cx="1136876" cy="955947"/>
          </a:xfrm>
          <a:prstGeom prst="triangle">
            <a:avLst/>
          </a:prstGeom>
          <a:solidFill>
            <a:srgbClr val="FC26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9008" y="3471333"/>
            <a:ext cx="85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"/>
                <a:cs typeface="Gill Sans"/>
              </a:rPr>
              <a:t>Zagat</a:t>
            </a:r>
            <a:endParaRPr lang="en-US" dirty="0" smtClean="0">
              <a:latin typeface="Gill Sans"/>
              <a:cs typeface="Gill Sans"/>
            </a:endParaRPr>
          </a:p>
          <a:p>
            <a:pPr algn="ctr"/>
            <a:r>
              <a:rPr lang="en-US" dirty="0" smtClean="0">
                <a:latin typeface="Gill Sans"/>
                <a:cs typeface="Gill Sans"/>
              </a:rPr>
              <a:t>dataset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8160" y="3667933"/>
            <a:ext cx="71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Gill Sans"/>
                <a:cs typeface="Gill Sans"/>
              </a:rPr>
              <a:t>Jaccard</a:t>
            </a:r>
            <a:endParaRPr lang="en-US" sz="1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Gill Sans"/>
                <a:cs typeface="Gill Sans"/>
              </a:rPr>
              <a:t>0.8</a:t>
            </a:r>
            <a:endParaRPr lang="en-US" sz="140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3260" y="3569718"/>
            <a:ext cx="727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Regex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  <a:latin typeface="Gill Sans"/>
                <a:cs typeface="Gill Sans"/>
              </a:rPr>
              <a:t>(\w\d)+</a:t>
            </a:r>
            <a:endParaRPr lang="en-US" sz="1400" dirty="0">
              <a:solidFill>
                <a:srgbClr val="FFFFFF"/>
              </a:solidFill>
              <a:latin typeface="Gill Sans"/>
              <a:cs typeface="Gill San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20244"/>
              </p:ext>
            </p:extLst>
          </p:nvPr>
        </p:nvGraphicFramePr>
        <p:xfrm>
          <a:off x="4619008" y="1460793"/>
          <a:ext cx="4024688" cy="1525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57353"/>
                <a:gridCol w="1449560"/>
                <a:gridCol w="1517775"/>
              </a:tblGrid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Name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Address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Gill Sans"/>
                          <a:cs typeface="Gill Sans"/>
                        </a:rPr>
                        <a:t>Category</a:t>
                      </a:r>
                      <a:endParaRPr lang="en-US" sz="1200" b="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Carl’s Junior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2132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E Hayward.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Fast Food American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Peking Star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102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Bayshore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</a:t>
                      </a:r>
                      <a:r>
                        <a:rPr lang="en-US" sz="12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Dr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…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Chinese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</a:tr>
              <a:tr h="305132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Flag Cafe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192 Courtyard W..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Coffee</a:t>
                      </a:r>
                      <a:r>
                        <a:rPr lang="en-US" sz="12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Gill Sans"/>
                          <a:cs typeface="Gill Sans"/>
                        </a:rPr>
                        <a:t> Shop</a:t>
                      </a:r>
                      <a:endParaRPr 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2045" y="1411950"/>
            <a:ext cx="2517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Gill Sans"/>
                <a:cs typeface="Gill Sans"/>
              </a:rPr>
              <a:t>Data Cleaning Pipeline</a:t>
            </a:r>
            <a:endParaRPr lang="en-US" sz="2000" dirty="0">
              <a:latin typeface="Gill Sans"/>
              <a:cs typeface="Gill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3292" y="2207849"/>
            <a:ext cx="2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 err="1" smtClean="0">
                <a:latin typeface="Courier New"/>
                <a:cs typeface="Courier New"/>
              </a:rPr>
              <a:t>SimilarityJoin</a:t>
            </a:r>
            <a:endParaRPr lang="en-US" sz="1150" dirty="0" smtClean="0">
              <a:latin typeface="Courier New"/>
              <a:cs typeface="Courier New"/>
            </a:endParaRPr>
          </a:p>
          <a:p>
            <a:r>
              <a:rPr lang="en-US" sz="1150" dirty="0">
                <a:latin typeface="Courier New"/>
                <a:cs typeface="Courier New"/>
              </a:rPr>
              <a:t>	</a:t>
            </a:r>
            <a:r>
              <a:rPr lang="en-US" sz="1150" b="1" dirty="0" smtClean="0">
                <a:latin typeface="Courier New"/>
                <a:cs typeface="Courier New"/>
              </a:rPr>
              <a:t>ON</a:t>
            </a:r>
            <a:r>
              <a:rPr lang="en-US" sz="1150" dirty="0" smtClean="0">
                <a:latin typeface="Courier New"/>
                <a:cs typeface="Courier New"/>
              </a:rPr>
              <a:t> (Zagat, Zagat)</a:t>
            </a:r>
          </a:p>
          <a:p>
            <a:r>
              <a:rPr lang="en-US" sz="1150" dirty="0">
                <a:latin typeface="Courier New"/>
                <a:cs typeface="Courier New"/>
              </a:rPr>
              <a:t>	</a:t>
            </a:r>
            <a:r>
              <a:rPr lang="en-US" sz="1150" b="1" dirty="0" smtClean="0">
                <a:latin typeface="Courier New"/>
                <a:cs typeface="Courier New"/>
              </a:rPr>
              <a:t>WITH</a:t>
            </a:r>
            <a:r>
              <a:rPr lang="en-US" sz="1150" dirty="0" smtClean="0">
                <a:latin typeface="Courier New"/>
                <a:cs typeface="Courier New"/>
              </a:rPr>
              <a:t> </a:t>
            </a:r>
            <a:r>
              <a:rPr lang="en-US" sz="1150" dirty="0" err="1" smtClean="0">
                <a:latin typeface="Courier New"/>
                <a:cs typeface="Courier New"/>
              </a:rPr>
              <a:t>Jaccard</a:t>
            </a:r>
            <a:r>
              <a:rPr lang="en-US" sz="1150" dirty="0" smtClean="0">
                <a:latin typeface="Courier New"/>
                <a:cs typeface="Courier New"/>
              </a:rPr>
              <a:t>, thresh=0.8</a:t>
            </a:r>
            <a:endParaRPr lang="en-US" sz="11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385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C6DADE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221</Words>
  <Application>Microsoft Macintosh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Krishnan</dc:creator>
  <cp:lastModifiedBy>Eugene Wu</cp:lastModifiedBy>
  <cp:revision>18</cp:revision>
  <dcterms:created xsi:type="dcterms:W3CDTF">2015-03-26T21:39:31Z</dcterms:created>
  <dcterms:modified xsi:type="dcterms:W3CDTF">2015-03-27T19:45:48Z</dcterms:modified>
</cp:coreProperties>
</file>