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BCE9"/>
    <a:srgbClr val="FC265C"/>
    <a:srgbClr val="78E6A1"/>
    <a:srgbClr val="6BEB5E"/>
    <a:srgbClr val="FEFDFF"/>
    <a:srgbClr val="F6D3BD"/>
    <a:srgbClr val="FED5BC"/>
    <a:srgbClr val="F5CEAF"/>
    <a:srgbClr val="E2C4B1"/>
    <a:srgbClr val="BBD6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968" autoAdjust="0"/>
  </p:normalViewPr>
  <p:slideViewPr>
    <p:cSldViewPr snapToGrid="0" snapToObjects="1">
      <p:cViewPr>
        <p:scale>
          <a:sx n="185" d="100"/>
          <a:sy n="185" d="100"/>
        </p:scale>
        <p:origin x="-1448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D31862-EAF0-F44C-BCA2-BEDE355A78A5}" type="datetimeFigureOut">
              <a:rPr lang="en-US" smtClean="0"/>
              <a:t>3/26/15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7A4E5-CFAE-0E4E-84E6-7C203BDA3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28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aseline="0" dirty="0" smtClean="0"/>
              <a:t> to make feedback more explicit?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smtClean="0"/>
              <a:t>Where does data itself live in the diagram?</a:t>
            </a:r>
            <a:endParaRPr lang="en-US" baseline="0" dirty="0" smtClean="0"/>
          </a:p>
          <a:p>
            <a:r>
              <a:rPr lang="en-US" baseline="0" dirty="0" smtClean="0"/>
              <a:t>How to connect SAQP /sampling to the actual data?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7A4E5-CFAE-0E4E-84E6-7C203BDA35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65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aseline="0" dirty="0" smtClean="0"/>
              <a:t> to make feedback more explicit?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smtClean="0"/>
              <a:t>Where does data itself live in the diagram?</a:t>
            </a:r>
            <a:endParaRPr lang="en-US" baseline="0" dirty="0" smtClean="0"/>
          </a:p>
          <a:p>
            <a:r>
              <a:rPr lang="en-US" baseline="0" dirty="0" smtClean="0"/>
              <a:t>How to connect SAQP /sampling to the actual data?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7A4E5-CFAE-0E4E-84E6-7C203BDA35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65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8CED-554D-4944-96C0-38BF235BA17F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71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8CED-554D-4944-96C0-38BF235BA17F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53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8CED-554D-4944-96C0-38BF235BA17F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8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8CED-554D-4944-96C0-38BF235BA17F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4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8CED-554D-4944-96C0-38BF235BA17F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95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8CED-554D-4944-96C0-38BF235BA17F}" type="datetimeFigureOut">
              <a:rPr lang="en-US" smtClean="0"/>
              <a:t>3/26/15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8CED-554D-4944-96C0-38BF235BA17F}" type="datetimeFigureOut">
              <a:rPr lang="en-US" smtClean="0"/>
              <a:t>3/26/15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67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8CED-554D-4944-96C0-38BF235BA17F}" type="datetimeFigureOut">
              <a:rPr lang="en-US" smtClean="0"/>
              <a:t>3/26/15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25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8CED-554D-4944-96C0-38BF235BA17F}" type="datetimeFigureOut">
              <a:rPr lang="en-US" smtClean="0"/>
              <a:t>3/26/15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90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8CED-554D-4944-96C0-38BF235BA17F}" type="datetimeFigureOut">
              <a:rPr lang="en-US" smtClean="0"/>
              <a:t>3/26/15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92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8CED-554D-4944-96C0-38BF235BA17F}" type="datetimeFigureOut">
              <a:rPr lang="en-US" smtClean="0"/>
              <a:t>3/26/15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34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28CED-554D-4944-96C0-38BF235BA17F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7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1075285" y="852743"/>
            <a:ext cx="1632933" cy="64928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riol Regular"/>
                <a:cs typeface="Bariol Regular"/>
              </a:rPr>
              <a:t>Pipeline Builder UI</a:t>
            </a:r>
            <a:endParaRPr lang="en-US" sz="2000" dirty="0">
              <a:solidFill>
                <a:schemeClr val="tx1"/>
              </a:solidFill>
              <a:latin typeface="Bariol Regular"/>
              <a:cs typeface="Bariol Regular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40904" y="1596570"/>
            <a:ext cx="8148905" cy="507035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Bariol Light"/>
              <a:cs typeface="Bariol Light"/>
            </a:endParaRPr>
          </a:p>
        </p:txBody>
      </p:sp>
      <p:cxnSp>
        <p:nvCxnSpPr>
          <p:cNvPr id="111" name="Straight Arrow Connector 110"/>
          <p:cNvCxnSpPr>
            <a:stCxn id="43" idx="3"/>
            <a:endCxn id="33" idx="1"/>
          </p:cNvCxnSpPr>
          <p:nvPr/>
        </p:nvCxnSpPr>
        <p:spPr>
          <a:xfrm flipV="1">
            <a:off x="3063650" y="3439978"/>
            <a:ext cx="487154" cy="1596178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754882" y="192574"/>
            <a:ext cx="1130771" cy="1442048"/>
            <a:chOff x="1426834" y="493180"/>
            <a:chExt cx="1130771" cy="14420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74800" y="901524"/>
              <a:ext cx="826963" cy="1033704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1426834" y="493180"/>
              <a:ext cx="1130771" cy="59111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  <a:latin typeface="Bariol Regular"/>
                  <a:cs typeface="Bariol Regular"/>
                </a:rPr>
                <a:t>User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241545" y="330139"/>
            <a:ext cx="1130771" cy="1282461"/>
            <a:chOff x="5256073" y="605966"/>
            <a:chExt cx="1130771" cy="1282461"/>
          </a:xfrm>
        </p:grpSpPr>
        <p:pic>
          <p:nvPicPr>
            <p:cNvPr id="112" name="Picture 111"/>
            <p:cNvPicPr>
              <a:picLocks noChangeAspect="1"/>
            </p:cNvPicPr>
            <p:nvPr/>
          </p:nvPicPr>
          <p:blipFill rotWithShape="1">
            <a:blip r:embed="rId4"/>
            <a:srcRect b="17662"/>
            <a:stretch/>
          </p:blipFill>
          <p:spPr>
            <a:xfrm>
              <a:off x="5334159" y="952215"/>
              <a:ext cx="974600" cy="936212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5256073" y="605966"/>
              <a:ext cx="1130771" cy="59111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  <a:latin typeface="Bariol Regular"/>
                  <a:cs typeface="Bariol Regular"/>
                </a:rPr>
                <a:t>Crowd</a:t>
              </a:r>
            </a:p>
          </p:txBody>
        </p:sp>
      </p:grpSp>
      <p:sp>
        <p:nvSpPr>
          <p:cNvPr id="43" name="Rectangle 42"/>
          <p:cNvSpPr/>
          <p:nvPr/>
        </p:nvSpPr>
        <p:spPr>
          <a:xfrm>
            <a:off x="1987248" y="4441796"/>
            <a:ext cx="1076402" cy="118872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riol Regular"/>
                <a:cs typeface="Bariol Regular"/>
              </a:rPr>
              <a:t>Hot Swapper</a:t>
            </a:r>
            <a:endParaRPr lang="en-US" sz="2000" dirty="0">
              <a:solidFill>
                <a:schemeClr val="tx1"/>
              </a:solidFill>
              <a:latin typeface="Bariol Regular"/>
              <a:cs typeface="Bariol Regular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05531" y="3161668"/>
            <a:ext cx="1186221" cy="24688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riol Regular"/>
                <a:cs typeface="Bariol Regular"/>
              </a:rPr>
              <a:t>Optimizer</a:t>
            </a:r>
            <a:endParaRPr lang="en-US" sz="2000" dirty="0">
              <a:solidFill>
                <a:schemeClr val="tx1"/>
              </a:solidFill>
              <a:latin typeface="Bariol Regular"/>
              <a:cs typeface="Bariol Regular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245452" y="2860486"/>
            <a:ext cx="1856320" cy="3665343"/>
            <a:chOff x="1638402" y="2445118"/>
            <a:chExt cx="1856320" cy="3665343"/>
          </a:xfrm>
        </p:grpSpPr>
        <p:sp>
          <p:nvSpPr>
            <p:cNvPr id="109" name="Rectangle 108"/>
            <p:cNvSpPr/>
            <p:nvPr/>
          </p:nvSpPr>
          <p:spPr>
            <a:xfrm>
              <a:off x="1638402" y="2445118"/>
              <a:ext cx="1856320" cy="3665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Bariol Light"/>
                <a:cs typeface="Bariol Light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943754" y="2515666"/>
              <a:ext cx="1222693" cy="10178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Bariol Regular"/>
                  <a:cs typeface="Bariol Regular"/>
                </a:rPr>
                <a:t>Data Cleaning Operator</a:t>
              </a:r>
              <a:endParaRPr lang="en-US" sz="2000" dirty="0">
                <a:solidFill>
                  <a:schemeClr val="tx1"/>
                </a:solidFill>
                <a:latin typeface="Bariol Regular"/>
                <a:cs typeface="Bariol Regular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943754" y="4288805"/>
              <a:ext cx="1222693" cy="10178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Bariol Regular"/>
                  <a:cs typeface="Bariol Regular"/>
                </a:rPr>
                <a:t>Data Cleaning Operator</a:t>
              </a:r>
              <a:endParaRPr lang="en-US" sz="2000" dirty="0">
                <a:solidFill>
                  <a:schemeClr val="tx1"/>
                </a:solidFill>
                <a:latin typeface="Bariol Regular"/>
                <a:cs typeface="Bariol Regular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638402" y="5288227"/>
              <a:ext cx="1856320" cy="82223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  <a:latin typeface="Bariol Regular"/>
                  <a:cs typeface="Bariol Regular"/>
                </a:rPr>
                <a:t>…</a:t>
              </a:r>
            </a:p>
            <a:p>
              <a:pPr algn="ctr"/>
              <a:endParaRPr lang="en-US" sz="1600" dirty="0">
                <a:solidFill>
                  <a:srgbClr val="000000"/>
                </a:solidFill>
                <a:latin typeface="Bariol Regular"/>
                <a:cs typeface="Bariol Regular"/>
              </a:endParaRPr>
            </a:p>
            <a:p>
              <a:pPr algn="ctr"/>
              <a:r>
                <a:rPr lang="en-US" sz="1600" dirty="0" smtClean="0">
                  <a:solidFill>
                    <a:srgbClr val="000000"/>
                  </a:solidFill>
                  <a:latin typeface="Bariol Regular"/>
                  <a:cs typeface="Bariol Regular"/>
                </a:rPr>
                <a:t>Cleaning Pipelines</a:t>
              </a:r>
            </a:p>
          </p:txBody>
        </p:sp>
      </p:grpSp>
      <p:cxnSp>
        <p:nvCxnSpPr>
          <p:cNvPr id="46" name="Straight Arrow Connector 45"/>
          <p:cNvCxnSpPr>
            <a:stCxn id="43" idx="3"/>
            <a:endCxn id="42" idx="1"/>
          </p:cNvCxnSpPr>
          <p:nvPr/>
        </p:nvCxnSpPr>
        <p:spPr>
          <a:xfrm>
            <a:off x="3063650" y="5036156"/>
            <a:ext cx="487154" cy="176961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530876" y="1708599"/>
            <a:ext cx="1284297" cy="74465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riol Regular"/>
                <a:cs typeface="Bariol Regular"/>
              </a:rPr>
              <a:t>DSL Compiler</a:t>
            </a:r>
            <a:endParaRPr lang="en-US" sz="2000" dirty="0">
              <a:solidFill>
                <a:schemeClr val="tx1"/>
              </a:solidFill>
              <a:latin typeface="Bariol Regular"/>
              <a:cs typeface="Bariol Regular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987249" y="3161668"/>
            <a:ext cx="1076401" cy="118872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riol Regular"/>
                <a:cs typeface="Bariol Regular"/>
              </a:rPr>
              <a:t>Sampler</a:t>
            </a:r>
            <a:endParaRPr lang="en-US" sz="2000" dirty="0">
              <a:solidFill>
                <a:schemeClr val="tx1"/>
              </a:solidFill>
              <a:latin typeface="Bariol Regular"/>
              <a:cs typeface="Bariol Regular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888020" y="1708599"/>
            <a:ext cx="2390224" cy="72220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riol Regular"/>
                <a:cs typeface="Bariol Regular"/>
              </a:rPr>
              <a:t>Crowd Manager</a:t>
            </a:r>
            <a:endParaRPr lang="en-US" sz="2000" dirty="0">
              <a:solidFill>
                <a:schemeClr val="tx1"/>
              </a:solidFill>
              <a:latin typeface="Bariol Regular"/>
              <a:cs typeface="Bariol Regular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76153" y="1708599"/>
            <a:ext cx="1951979" cy="74465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riol Regular"/>
                <a:cs typeface="Bariol Regular"/>
              </a:rPr>
              <a:t>Recommendation Engine</a:t>
            </a:r>
            <a:endParaRPr lang="en-US" sz="2000" dirty="0">
              <a:solidFill>
                <a:schemeClr val="tx1"/>
              </a:solidFill>
              <a:latin typeface="Bariol Regular"/>
              <a:cs typeface="Bariol Regular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888020" y="854808"/>
            <a:ext cx="1403865" cy="64928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riol Regular"/>
                <a:cs typeface="Bariol Regular"/>
              </a:rPr>
              <a:t>Cleaning UI</a:t>
            </a:r>
            <a:endParaRPr lang="en-US" sz="2000" dirty="0">
              <a:solidFill>
                <a:schemeClr val="tx1"/>
              </a:solidFill>
              <a:latin typeface="Bariol Regular"/>
              <a:cs typeface="Bariol Regular"/>
            </a:endParaRPr>
          </a:p>
        </p:txBody>
      </p:sp>
      <p:cxnSp>
        <p:nvCxnSpPr>
          <p:cNvPr id="64" name="Straight Arrow Connector 63"/>
          <p:cNvCxnSpPr>
            <a:stCxn id="33" idx="2"/>
            <a:endCxn id="42" idx="0"/>
          </p:cNvCxnSpPr>
          <p:nvPr/>
        </p:nvCxnSpPr>
        <p:spPr>
          <a:xfrm>
            <a:off x="4162151" y="3948921"/>
            <a:ext cx="0" cy="755252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3948827" y="4025662"/>
            <a:ext cx="1130771" cy="33515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Bariol Regular"/>
                <a:cs typeface="Bariol Regular"/>
              </a:rPr>
              <a:t>Lineage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5528257" y="2860903"/>
            <a:ext cx="3055721" cy="3664926"/>
            <a:chOff x="5057897" y="2860903"/>
            <a:chExt cx="3055721" cy="3664926"/>
          </a:xfrm>
        </p:grpSpPr>
        <p:sp>
          <p:nvSpPr>
            <p:cNvPr id="51" name="Rectangle 50"/>
            <p:cNvSpPr/>
            <p:nvPr/>
          </p:nvSpPr>
          <p:spPr>
            <a:xfrm>
              <a:off x="5373808" y="4540085"/>
              <a:ext cx="2457606" cy="5972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Bariol Regular"/>
                  <a:cs typeface="Bariol Regular"/>
                </a:rPr>
                <a:t>Physical Operators</a:t>
              </a:r>
              <a:endParaRPr lang="en-US" sz="2000" dirty="0">
                <a:solidFill>
                  <a:schemeClr val="tx1"/>
                </a:solidFill>
                <a:latin typeface="Bariol Regular"/>
                <a:cs typeface="Bariol Regular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373808" y="3898203"/>
              <a:ext cx="2457606" cy="594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Bariol Regular"/>
                  <a:cs typeface="Bariol Regular"/>
                </a:rPr>
                <a:t>Active Learning</a:t>
              </a:r>
              <a:endParaRPr lang="en-US" sz="2000" dirty="0">
                <a:solidFill>
                  <a:schemeClr val="tx1"/>
                </a:solidFill>
                <a:latin typeface="Bariol Regular"/>
                <a:cs typeface="Bariol Regular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373808" y="5189733"/>
              <a:ext cx="2457606" cy="5473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Bariol Regular"/>
                  <a:cs typeface="Bariol Regular"/>
                </a:rPr>
                <a:t>Caching/Storage</a:t>
              </a:r>
              <a:endParaRPr lang="en-US" sz="2000" dirty="0">
                <a:solidFill>
                  <a:schemeClr val="tx1"/>
                </a:solidFill>
                <a:latin typeface="Bariol Regular"/>
                <a:cs typeface="Bariol Regular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057897" y="2860903"/>
              <a:ext cx="3055721" cy="36649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Bariol Regular"/>
                <a:cs typeface="Bariol Regular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076676" y="6183726"/>
              <a:ext cx="3036941" cy="3351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  <a:latin typeface="Bariol Regular"/>
                  <a:cs typeface="Bariol Regular"/>
                </a:rPr>
                <a:t>Physical Primitives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373808" y="3256321"/>
              <a:ext cx="2457606" cy="594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Bariol Regular"/>
                  <a:cs typeface="Bariol Regular"/>
                </a:rPr>
                <a:t>Ground Truth Labeling</a:t>
              </a:r>
              <a:endParaRPr lang="en-US" sz="2000" dirty="0">
                <a:solidFill>
                  <a:schemeClr val="tx1"/>
                </a:solidFill>
                <a:latin typeface="Bariol Regular"/>
                <a:cs typeface="Bariol Regular"/>
              </a:endParaRPr>
            </a:p>
          </p:txBody>
        </p:sp>
      </p:grpSp>
      <p:cxnSp>
        <p:nvCxnSpPr>
          <p:cNvPr id="72" name="Straight Arrow Connector 71"/>
          <p:cNvCxnSpPr>
            <a:stCxn id="71" idx="0"/>
            <a:endCxn id="53" idx="2"/>
          </p:cNvCxnSpPr>
          <p:nvPr/>
        </p:nvCxnSpPr>
        <p:spPr>
          <a:xfrm flipV="1">
            <a:off x="7072971" y="2430800"/>
            <a:ext cx="10161" cy="825521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2628132" y="1708599"/>
            <a:ext cx="903676" cy="74465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riol Regular"/>
                <a:cs typeface="Bariol Regular"/>
              </a:rPr>
              <a:t>SAQP</a:t>
            </a:r>
            <a:endParaRPr lang="en-US" sz="2000" dirty="0">
              <a:solidFill>
                <a:schemeClr val="tx1"/>
              </a:solidFill>
              <a:latin typeface="Bariol Regular"/>
              <a:cs typeface="Bariol Regular"/>
            </a:endParaRPr>
          </a:p>
        </p:txBody>
      </p:sp>
      <p:cxnSp>
        <p:nvCxnSpPr>
          <p:cNvPr id="85" name="Straight Arrow Connector 84"/>
          <p:cNvCxnSpPr>
            <a:stCxn id="109" idx="3"/>
            <a:endCxn id="69" idx="1"/>
          </p:cNvCxnSpPr>
          <p:nvPr/>
        </p:nvCxnSpPr>
        <p:spPr>
          <a:xfrm>
            <a:off x="5101772" y="4693158"/>
            <a:ext cx="426485" cy="208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606778" y="2853539"/>
            <a:ext cx="2544602" cy="36653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Bariol Light"/>
              <a:cs typeface="Bariol Light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58494" y="6183726"/>
            <a:ext cx="2428676" cy="33515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Bariol Regular"/>
                <a:cs typeface="Bariol Regular"/>
              </a:rPr>
              <a:t>Dynamic Optimization</a:t>
            </a:r>
          </a:p>
        </p:txBody>
      </p:sp>
      <p:cxnSp>
        <p:nvCxnSpPr>
          <p:cNvPr id="104" name="Straight Arrow Connector 103"/>
          <p:cNvCxnSpPr>
            <a:stCxn id="47" idx="2"/>
            <a:endCxn id="109" idx="0"/>
          </p:cNvCxnSpPr>
          <p:nvPr/>
        </p:nvCxnSpPr>
        <p:spPr>
          <a:xfrm>
            <a:off x="4173025" y="2453254"/>
            <a:ext cx="587" cy="407232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44" idx="0"/>
          </p:cNvCxnSpPr>
          <p:nvPr/>
        </p:nvCxnSpPr>
        <p:spPr>
          <a:xfrm>
            <a:off x="1298642" y="2453254"/>
            <a:ext cx="0" cy="708414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1">
            <a:off x="1499422" y="2453254"/>
            <a:ext cx="0" cy="708414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77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-462970" y="2613924"/>
            <a:ext cx="4720009" cy="1594336"/>
          </a:xfrm>
          <a:prstGeom prst="rect">
            <a:avLst/>
          </a:prstGeom>
          <a:solidFill>
            <a:srgbClr val="F6D3B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"/>
                <a:cs typeface="Gill Sans"/>
              </a:rPr>
              <a:t>Optimizer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-462970" y="4361443"/>
            <a:ext cx="7187999" cy="1320799"/>
          </a:xfrm>
          <a:prstGeom prst="rect">
            <a:avLst/>
          </a:prstGeom>
          <a:solidFill>
            <a:srgbClr val="BBD6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"/>
                <a:cs typeface="Gill Sans"/>
              </a:rPr>
              <a:t>Data Cleaning Plan Executor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Gill Sans"/>
              <a:cs typeface="Gill San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-462970" y="2494437"/>
            <a:ext cx="718799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54001" y="1851923"/>
            <a:ext cx="3152320" cy="372125"/>
          </a:xfrm>
          <a:prstGeom prst="rect">
            <a:avLst/>
          </a:prstGeom>
          <a:solidFill>
            <a:srgbClr val="F5CE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Gill Sans"/>
                <a:cs typeface="Gill Sans"/>
              </a:rPr>
              <a:t>Pipeline UI</a:t>
            </a:r>
            <a:endParaRPr lang="en-US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99002" y="451482"/>
            <a:ext cx="1130771" cy="1442048"/>
            <a:chOff x="1426834" y="493180"/>
            <a:chExt cx="1130771" cy="14420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74800" y="901524"/>
              <a:ext cx="826963" cy="1033704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1426834" y="493180"/>
              <a:ext cx="1130771" cy="59111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User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964531" y="531276"/>
            <a:ext cx="1130771" cy="1282461"/>
            <a:chOff x="5256073" y="605966"/>
            <a:chExt cx="1130771" cy="1282461"/>
          </a:xfrm>
        </p:grpSpPr>
        <p:pic>
          <p:nvPicPr>
            <p:cNvPr id="112" name="Picture 111"/>
            <p:cNvPicPr>
              <a:picLocks noChangeAspect="1"/>
            </p:cNvPicPr>
            <p:nvPr/>
          </p:nvPicPr>
          <p:blipFill rotWithShape="1">
            <a:blip r:embed="rId4"/>
            <a:srcRect b="17662"/>
            <a:stretch/>
          </p:blipFill>
          <p:spPr>
            <a:xfrm>
              <a:off x="5334159" y="952215"/>
              <a:ext cx="974600" cy="936212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5256073" y="605966"/>
              <a:ext cx="1130771" cy="59111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Crowd</a:t>
              </a:r>
            </a:p>
          </p:txBody>
        </p:sp>
      </p:grpSp>
      <p:sp>
        <p:nvSpPr>
          <p:cNvPr id="43" name="Rectangle 42"/>
          <p:cNvSpPr/>
          <p:nvPr/>
        </p:nvSpPr>
        <p:spPr>
          <a:xfrm>
            <a:off x="1024823" y="3386785"/>
            <a:ext cx="1516709" cy="4547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  <a:latin typeface="Gill Sans"/>
                <a:cs typeface="Gill Sans"/>
              </a:rPr>
              <a:t>Hot Swapper</a:t>
            </a:r>
            <a:endParaRPr lang="en-US" sz="17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595189" y="3386083"/>
            <a:ext cx="1503681" cy="4536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  <a:latin typeface="Gill Sans"/>
                <a:cs typeface="Gill Sans"/>
              </a:rPr>
              <a:t>DSL Compiler</a:t>
            </a:r>
            <a:endParaRPr lang="en-US" sz="17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-328973" y="3387878"/>
            <a:ext cx="1292838" cy="4536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  <a:latin typeface="Gill Sans"/>
                <a:cs typeface="Gill Sans"/>
              </a:rPr>
              <a:t>Rec. Engine</a:t>
            </a:r>
            <a:endParaRPr lang="en-US" sz="17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5466419" y="2226851"/>
            <a:ext cx="0" cy="931953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3195194" y="2861202"/>
            <a:ext cx="903676" cy="4529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Gill Sans"/>
                <a:cs typeface="Gill Sans"/>
              </a:rPr>
              <a:t>SAQP</a:t>
            </a:r>
            <a:endParaRPr lang="en-US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3621350" y="3841507"/>
            <a:ext cx="0" cy="519936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141095" y="4931983"/>
            <a:ext cx="4329978" cy="2131"/>
          </a:xfrm>
          <a:prstGeom prst="straightConnector1">
            <a:avLst/>
          </a:prstGeom>
          <a:solidFill>
            <a:srgbClr val="D5B9C5"/>
          </a:solidFill>
          <a:ln w="28575" cmpd="sng">
            <a:solidFill>
              <a:srgbClr val="F80068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gular Pentagon 12"/>
          <p:cNvSpPr/>
          <p:nvPr/>
        </p:nvSpPr>
        <p:spPr>
          <a:xfrm>
            <a:off x="5144570" y="4582809"/>
            <a:ext cx="766317" cy="746839"/>
          </a:xfrm>
          <a:prstGeom prst="pentagon">
            <a:avLst/>
          </a:prstGeom>
          <a:solidFill>
            <a:srgbClr val="FC26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"/>
              <a:cs typeface="Gill Sans"/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FEFDFF">
                <a:tint val="45000"/>
                <a:satMod val="400000"/>
              </a:srgbClr>
            </a:duotone>
          </a:blip>
          <a:srcRect b="17662"/>
          <a:stretch/>
        </p:blipFill>
        <p:spPr>
          <a:xfrm>
            <a:off x="5284693" y="4984914"/>
            <a:ext cx="372759" cy="35266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Isosceles Triangle 11"/>
          <p:cNvSpPr/>
          <p:nvPr/>
        </p:nvSpPr>
        <p:spPr>
          <a:xfrm>
            <a:off x="2673083" y="4583987"/>
            <a:ext cx="917834" cy="771765"/>
          </a:xfrm>
          <a:prstGeom prst="triangle">
            <a:avLst/>
          </a:prstGeom>
          <a:solidFill>
            <a:srgbClr val="FC26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"/>
              <a:cs typeface="Gill Sans"/>
            </a:endParaRPr>
          </a:p>
        </p:txBody>
      </p:sp>
      <p:pic>
        <p:nvPicPr>
          <p:cNvPr id="26" name="Picture 25" descr="noun_1248_cc.png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FEFD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6" b="21682"/>
          <a:stretch/>
        </p:blipFill>
        <p:spPr>
          <a:xfrm>
            <a:off x="2832366" y="4999384"/>
            <a:ext cx="355298" cy="31489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Rectangle 95"/>
          <p:cNvSpPr/>
          <p:nvPr/>
        </p:nvSpPr>
        <p:spPr>
          <a:xfrm>
            <a:off x="1945668" y="2798070"/>
            <a:ext cx="1005020" cy="45095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Gill Sans"/>
                <a:cs typeface="Gill Sans"/>
              </a:rPr>
              <a:t>Queries &amp;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  <a:latin typeface="Gill Sans"/>
                <a:cs typeface="Gill Sans"/>
              </a:rPr>
              <a:t>Results</a:t>
            </a:r>
          </a:p>
        </p:txBody>
      </p:sp>
      <p:sp>
        <p:nvSpPr>
          <p:cNvPr id="97" name="Rectangle 96"/>
          <p:cNvSpPr/>
          <p:nvPr/>
        </p:nvSpPr>
        <p:spPr>
          <a:xfrm>
            <a:off x="797984" y="2735503"/>
            <a:ext cx="1030817" cy="45095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Gill Sans"/>
                <a:cs typeface="Gill Sans"/>
              </a:rPr>
              <a:t>Swap </a:t>
            </a:r>
            <a:r>
              <a:rPr lang="en-US" sz="1400" dirty="0" err="1" smtClean="0">
                <a:solidFill>
                  <a:srgbClr val="000000"/>
                </a:solidFill>
                <a:latin typeface="Gill Sans"/>
                <a:cs typeface="Gill Sans"/>
              </a:rPr>
              <a:t>Cmds</a:t>
            </a:r>
            <a:endParaRPr lang="en-US" sz="1400" dirty="0" smtClean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1823818" y="2226851"/>
            <a:ext cx="0" cy="1159934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2876283" y="2224048"/>
            <a:ext cx="10540" cy="1145328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V="1">
            <a:off x="612086" y="2224048"/>
            <a:ext cx="0" cy="1163830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-372082" y="2726950"/>
            <a:ext cx="1107941" cy="45095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Gill Sans"/>
                <a:cs typeface="Gill Sans"/>
              </a:rPr>
              <a:t>Swap Recs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4540107" y="2593924"/>
            <a:ext cx="1005020" cy="45095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Gill Sans"/>
                <a:cs typeface="Gill Sans"/>
              </a:rPr>
              <a:t>Cleaning Tasks</a:t>
            </a:r>
          </a:p>
        </p:txBody>
      </p:sp>
      <p:cxnSp>
        <p:nvCxnSpPr>
          <p:cNvPr id="174" name="Straight Arrow Connector 173"/>
          <p:cNvCxnSpPr/>
          <p:nvPr/>
        </p:nvCxnSpPr>
        <p:spPr>
          <a:xfrm>
            <a:off x="5593415" y="2196371"/>
            <a:ext cx="0" cy="931953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5442624" y="3859608"/>
            <a:ext cx="0" cy="481515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>
            <a:off x="5621106" y="3862819"/>
            <a:ext cx="0" cy="498624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H="1">
            <a:off x="963865" y="3862819"/>
            <a:ext cx="396097" cy="750470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endCxn id="12" idx="0"/>
          </p:cNvCxnSpPr>
          <p:nvPr/>
        </p:nvCxnSpPr>
        <p:spPr>
          <a:xfrm>
            <a:off x="2131691" y="3841507"/>
            <a:ext cx="1000309" cy="742480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84071" y="4631970"/>
            <a:ext cx="757024" cy="701625"/>
          </a:xfrm>
          <a:prstGeom prst="rect">
            <a:avLst/>
          </a:prstGeom>
          <a:solidFill>
            <a:srgbClr val="FC26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pic>
        <p:nvPicPr>
          <p:cNvPr id="27" name="Picture 26" descr="noun_5393.png"/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FEFD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08" y="4974428"/>
            <a:ext cx="364189" cy="38682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Rectangle 52"/>
          <p:cNvSpPr/>
          <p:nvPr/>
        </p:nvSpPr>
        <p:spPr>
          <a:xfrm>
            <a:off x="4334805" y="3118164"/>
            <a:ext cx="2390224" cy="744655"/>
          </a:xfrm>
          <a:prstGeom prst="rect">
            <a:avLst/>
          </a:prstGeom>
          <a:solidFill>
            <a:srgbClr val="C6D9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"/>
                <a:cs typeface="Gill Sans"/>
              </a:rPr>
              <a:t>Crowd Manager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334805" y="1851923"/>
            <a:ext cx="2390224" cy="374928"/>
          </a:xfrm>
          <a:prstGeom prst="rect">
            <a:avLst/>
          </a:prstGeom>
          <a:solidFill>
            <a:srgbClr val="C6D9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"/>
                <a:cs typeface="Gill Sans"/>
              </a:rPr>
              <a:t>Cleaning UI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-462970" y="5810088"/>
            <a:ext cx="7187999" cy="512236"/>
          </a:xfrm>
          <a:prstGeom prst="rect">
            <a:avLst/>
          </a:prstGeom>
          <a:solidFill>
            <a:srgbClr val="AABCE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"/>
                <a:cs typeface="Gill Sans"/>
              </a:rPr>
              <a:t>Lineage and Storage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093510" y="2164790"/>
            <a:ext cx="418357" cy="3540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92" name="Isosceles Triangle 91"/>
          <p:cNvSpPr/>
          <p:nvPr/>
        </p:nvSpPr>
        <p:spPr>
          <a:xfrm>
            <a:off x="7042709" y="2596613"/>
            <a:ext cx="512583" cy="37244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"/>
              <a:cs typeface="Gill Sans"/>
            </a:endParaRPr>
          </a:p>
        </p:txBody>
      </p:sp>
      <p:sp>
        <p:nvSpPr>
          <p:cNvPr id="93" name="Regular Pentagon 92"/>
          <p:cNvSpPr/>
          <p:nvPr/>
        </p:nvSpPr>
        <p:spPr>
          <a:xfrm>
            <a:off x="7083350" y="3075212"/>
            <a:ext cx="447884" cy="412373"/>
          </a:xfrm>
          <a:prstGeom prst="pentago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"/>
              <a:cs typeface="Gill Sans"/>
            </a:endParaRPr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 rotWithShape="1">
          <a:blip r:embed="rId4"/>
          <a:srcRect b="17662"/>
          <a:stretch/>
        </p:blipFill>
        <p:spPr>
          <a:xfrm>
            <a:off x="7021285" y="5681952"/>
            <a:ext cx="555841" cy="533947"/>
          </a:xfrm>
          <a:prstGeom prst="rect">
            <a:avLst/>
          </a:prstGeom>
        </p:spPr>
      </p:pic>
      <p:pic>
        <p:nvPicPr>
          <p:cNvPr id="95" name="Picture 94" descr="noun_1248_cc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6" b="21682"/>
          <a:stretch/>
        </p:blipFill>
        <p:spPr>
          <a:xfrm>
            <a:off x="7042733" y="5228053"/>
            <a:ext cx="512944" cy="428016"/>
          </a:xfrm>
          <a:prstGeom prst="rect">
            <a:avLst/>
          </a:prstGeom>
        </p:spPr>
      </p:pic>
      <p:pic>
        <p:nvPicPr>
          <p:cNvPr id="99" name="Picture 98" descr="noun_539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923" y="4683473"/>
            <a:ext cx="530564" cy="530564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7595821" y="2113441"/>
            <a:ext cx="1258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Sampling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595821" y="2624675"/>
            <a:ext cx="168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Similarity Join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595821" y="3104917"/>
            <a:ext cx="1258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Filtering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595821" y="4734721"/>
            <a:ext cx="145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Rule-based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595821" y="5255959"/>
            <a:ext cx="179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Learning-based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595821" y="5772244"/>
            <a:ext cx="179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Crowd-based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986369" y="1587982"/>
            <a:ext cx="20602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ill Sans"/>
                <a:cs typeface="Gill Sans"/>
              </a:rPr>
              <a:t>Logical Operators</a:t>
            </a:r>
            <a:endParaRPr lang="en-US" sz="2000" dirty="0">
              <a:latin typeface="Gill Sans"/>
              <a:cs typeface="Gill San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986369" y="4279499"/>
            <a:ext cx="21496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ill Sans"/>
                <a:cs typeface="Gill Sans"/>
              </a:rPr>
              <a:t>Physical Operators</a:t>
            </a:r>
            <a:endParaRPr lang="en-US" sz="2000" dirty="0">
              <a:latin typeface="Gill Sans"/>
              <a:cs typeface="Gill Sans"/>
            </a:endParaRPr>
          </a:p>
        </p:txBody>
      </p:sp>
      <p:sp>
        <p:nvSpPr>
          <p:cNvPr id="3" name="Oval 2"/>
          <p:cNvSpPr/>
          <p:nvPr/>
        </p:nvSpPr>
        <p:spPr>
          <a:xfrm>
            <a:off x="7113853" y="3606800"/>
            <a:ext cx="394387" cy="39438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595821" y="3606800"/>
            <a:ext cx="113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783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/>
          <p:cNvCxnSpPr/>
          <p:nvPr/>
        </p:nvCxnSpPr>
        <p:spPr>
          <a:xfrm>
            <a:off x="1915360" y="5093741"/>
            <a:ext cx="5732099" cy="0"/>
          </a:xfrm>
          <a:prstGeom prst="straightConnector1">
            <a:avLst/>
          </a:prstGeom>
          <a:solidFill>
            <a:srgbClr val="D5B9C5"/>
          </a:solidFill>
          <a:ln w="28575" cmpd="sng">
            <a:solidFill>
              <a:srgbClr val="F80068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2020239" y="4722228"/>
            <a:ext cx="1693456" cy="1510445"/>
            <a:chOff x="2755566" y="2448775"/>
            <a:chExt cx="1693456" cy="1510445"/>
          </a:xfrm>
        </p:grpSpPr>
        <p:grpSp>
          <p:nvGrpSpPr>
            <p:cNvPr id="13" name="Group 12"/>
            <p:cNvGrpSpPr/>
            <p:nvPr/>
          </p:nvGrpSpPr>
          <p:grpSpPr>
            <a:xfrm>
              <a:off x="3129056" y="2448775"/>
              <a:ext cx="731469" cy="731469"/>
              <a:chOff x="6410959" y="4582809"/>
              <a:chExt cx="731469" cy="731469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6410959" y="4582809"/>
                <a:ext cx="731469" cy="731469"/>
              </a:xfrm>
              <a:prstGeom prst="ellipse">
                <a:avLst/>
              </a:prstGeom>
              <a:solidFill>
                <a:srgbClr val="FC265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Picture 11" descr="noun_5393.png"/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rgbClr val="FEFDFF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67077" y="4863266"/>
                <a:ext cx="364189" cy="3868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4" name="TextBox 23"/>
            <p:cNvSpPr txBox="1"/>
            <p:nvPr/>
          </p:nvSpPr>
          <p:spPr>
            <a:xfrm>
              <a:off x="2755566" y="3312889"/>
              <a:ext cx="1693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Extract address and category</a:t>
              </a:r>
              <a:endParaRPr lang="en-US" dirty="0">
                <a:latin typeface="Gill Sans"/>
                <a:cs typeface="Gill Sans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984408" y="4623373"/>
            <a:ext cx="1508009" cy="1609300"/>
            <a:chOff x="5210122" y="2349920"/>
            <a:chExt cx="1508009" cy="1609300"/>
          </a:xfrm>
        </p:grpSpPr>
        <p:sp>
          <p:nvSpPr>
            <p:cNvPr id="7" name="Isosceles Triangle 6"/>
            <p:cNvSpPr/>
            <p:nvPr/>
          </p:nvSpPr>
          <p:spPr>
            <a:xfrm>
              <a:off x="5376199" y="2349920"/>
              <a:ext cx="917834" cy="771765"/>
            </a:xfrm>
            <a:prstGeom prst="triangle">
              <a:avLst/>
            </a:prstGeom>
            <a:solidFill>
              <a:srgbClr val="FC26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Gill Sans"/>
                <a:cs typeface="Gill Sans"/>
              </a:endParaRPr>
            </a:p>
          </p:txBody>
        </p:sp>
        <p:pic>
          <p:nvPicPr>
            <p:cNvPr id="8" name="Picture 7" descr="noun_1248_cc.png"/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EFD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96" b="21682"/>
            <a:stretch/>
          </p:blipFill>
          <p:spPr>
            <a:xfrm>
              <a:off x="5535482" y="2765317"/>
              <a:ext cx="355298" cy="3148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" name="TextBox 26"/>
            <p:cNvSpPr txBox="1"/>
            <p:nvPr/>
          </p:nvSpPr>
          <p:spPr>
            <a:xfrm>
              <a:off x="5210122" y="3312889"/>
              <a:ext cx="15080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Gill Sans"/>
                  <a:cs typeface="Gill Sans"/>
                </a:rPr>
                <a:t>Deduplicate</a:t>
              </a:r>
              <a:r>
                <a:rPr lang="en-US" dirty="0" smtClean="0">
                  <a:latin typeface="Gill Sans"/>
                  <a:cs typeface="Gill Sans"/>
                </a:rPr>
                <a:t> by </a:t>
              </a:r>
              <a:r>
                <a:rPr lang="en-US" dirty="0" err="1" smtClean="0">
                  <a:latin typeface="Gill Sans"/>
                  <a:cs typeface="Gill Sans"/>
                </a:rPr>
                <a:t>addr</a:t>
              </a:r>
              <a:endParaRPr lang="en-US" dirty="0" smtClean="0">
                <a:latin typeface="Gill Sans"/>
                <a:cs typeface="Gill Sans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44512" y="4471807"/>
            <a:ext cx="1142260" cy="1760866"/>
            <a:chOff x="598592" y="2198354"/>
            <a:chExt cx="1142260" cy="1760866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8384" y="2198354"/>
              <a:ext cx="1008656" cy="815187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6783" y="2399548"/>
              <a:ext cx="1008656" cy="800852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598592" y="3312889"/>
              <a:ext cx="11422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Scraped </a:t>
              </a:r>
            </a:p>
            <a:p>
              <a:pPr algn="ctr"/>
              <a:r>
                <a:rPr lang="en-US" dirty="0" smtClean="0">
                  <a:latin typeface="Gill Sans"/>
                  <a:cs typeface="Gill Sans"/>
                </a:rPr>
                <a:t>Webpages</a:t>
              </a:r>
              <a:endParaRPr lang="en-US" dirty="0">
                <a:latin typeface="Gill Sans"/>
                <a:cs typeface="Gill Sans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640307" y="2183580"/>
            <a:ext cx="1130771" cy="1442048"/>
            <a:chOff x="1426834" y="493180"/>
            <a:chExt cx="1130771" cy="1442048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6">
              <a:biLevel thresh="75000"/>
            </a:blip>
            <a:stretch>
              <a:fillRect/>
            </a:stretch>
          </p:blipFill>
          <p:spPr>
            <a:xfrm>
              <a:off x="1574800" y="901524"/>
              <a:ext cx="826963" cy="1033704"/>
            </a:xfrm>
            <a:prstGeom prst="rect">
              <a:avLst/>
            </a:prstGeom>
          </p:spPr>
        </p:pic>
        <p:sp>
          <p:nvSpPr>
            <p:cNvPr id="41" name="Rectangle 40"/>
            <p:cNvSpPr/>
            <p:nvPr/>
          </p:nvSpPr>
          <p:spPr>
            <a:xfrm>
              <a:off x="1426834" y="493180"/>
              <a:ext cx="1130771" cy="59111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User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374549" y="3775041"/>
            <a:ext cx="626352" cy="1307331"/>
            <a:chOff x="4947555" y="3570941"/>
            <a:chExt cx="626352" cy="1307331"/>
          </a:xfrm>
        </p:grpSpPr>
        <p:sp>
          <p:nvSpPr>
            <p:cNvPr id="38" name="TextBox 37"/>
            <p:cNvSpPr txBox="1"/>
            <p:nvPr/>
          </p:nvSpPr>
          <p:spPr>
            <a:xfrm rot="5400000">
              <a:off x="4835243" y="4098619"/>
              <a:ext cx="11849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bg1">
                      <a:lumMod val="50000"/>
                    </a:schemeClr>
                  </a:solidFill>
                </a:rPr>
                <a:t>User Feedback</a:t>
              </a:r>
              <a:endParaRPr lang="en-US" sz="13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V="1">
              <a:off x="5261290" y="3570941"/>
              <a:ext cx="0" cy="1307331"/>
            </a:xfrm>
            <a:prstGeom prst="straightConnector1">
              <a:avLst/>
            </a:prstGeom>
            <a:ln w="19050" cmpd="sng">
              <a:solidFill>
                <a:schemeClr val="tx1">
                  <a:lumMod val="50000"/>
                  <a:lumOff val="50000"/>
                </a:schemeClr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 rot="16200000">
              <a:off x="4538439" y="4079163"/>
              <a:ext cx="111061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bg1">
                      <a:lumMod val="50000"/>
                    </a:schemeClr>
                  </a:solidFill>
                </a:rPr>
                <a:t>Partial results</a:t>
              </a:r>
              <a:endParaRPr lang="en-US" sz="13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167001" y="3775042"/>
            <a:ext cx="674407" cy="1307331"/>
            <a:chOff x="6972736" y="3570942"/>
            <a:chExt cx="674407" cy="1307331"/>
          </a:xfrm>
        </p:grpSpPr>
        <p:sp>
          <p:nvSpPr>
            <p:cNvPr id="54" name="TextBox 53"/>
            <p:cNvSpPr txBox="1"/>
            <p:nvPr/>
          </p:nvSpPr>
          <p:spPr>
            <a:xfrm rot="5400000">
              <a:off x="6908479" y="4098620"/>
              <a:ext cx="11849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bg1">
                      <a:lumMod val="50000"/>
                    </a:schemeClr>
                  </a:solidFill>
                </a:rPr>
                <a:t>User Feedback</a:t>
              </a:r>
              <a:endParaRPr lang="en-US" sz="13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V="1">
              <a:off x="7334526" y="3570942"/>
              <a:ext cx="0" cy="1307331"/>
            </a:xfrm>
            <a:prstGeom prst="straightConnector1">
              <a:avLst/>
            </a:prstGeom>
            <a:ln w="19050" cmpd="sng">
              <a:solidFill>
                <a:schemeClr val="tx1">
                  <a:lumMod val="50000"/>
                  <a:lumOff val="50000"/>
                </a:schemeClr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 rot="16200000">
              <a:off x="6563620" y="4079164"/>
              <a:ext cx="111061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bg1">
                      <a:lumMod val="50000"/>
                    </a:schemeClr>
                  </a:solidFill>
                </a:rPr>
                <a:t>Partial results</a:t>
              </a:r>
              <a:endParaRPr lang="en-US" sz="13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7" name="Left Brace 56"/>
          <p:cNvSpPr/>
          <p:nvPr/>
        </p:nvSpPr>
        <p:spPr>
          <a:xfrm rot="5400000">
            <a:off x="4080982" y="137057"/>
            <a:ext cx="138200" cy="6994757"/>
          </a:xfrm>
          <a:prstGeom prst="leftBrace">
            <a:avLst>
              <a:gd name="adj1" fmla="val 116874"/>
              <a:gd name="adj2" fmla="val 49263"/>
            </a:avLst>
          </a:prstGeom>
          <a:ln w="19050" cmpd="sng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5886701" y="4623373"/>
            <a:ext cx="1508009" cy="1609300"/>
            <a:chOff x="5210122" y="2349920"/>
            <a:chExt cx="1508009" cy="1609300"/>
          </a:xfrm>
        </p:grpSpPr>
        <p:sp>
          <p:nvSpPr>
            <p:cNvPr id="61" name="Isosceles Triangle 60"/>
            <p:cNvSpPr/>
            <p:nvPr/>
          </p:nvSpPr>
          <p:spPr>
            <a:xfrm>
              <a:off x="5376199" y="2349920"/>
              <a:ext cx="917834" cy="771765"/>
            </a:xfrm>
            <a:prstGeom prst="triangle">
              <a:avLst/>
            </a:prstGeom>
            <a:solidFill>
              <a:srgbClr val="FC26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Gill Sans"/>
                <a:cs typeface="Gill Sans"/>
              </a:endParaRPr>
            </a:p>
          </p:txBody>
        </p:sp>
        <p:pic>
          <p:nvPicPr>
            <p:cNvPr id="62" name="Picture 61" descr="noun_1248_cc.png"/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EFD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96" b="21682"/>
            <a:stretch/>
          </p:blipFill>
          <p:spPr>
            <a:xfrm>
              <a:off x="5535482" y="2765317"/>
              <a:ext cx="355298" cy="3148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" name="TextBox 62"/>
            <p:cNvSpPr txBox="1"/>
            <p:nvPr/>
          </p:nvSpPr>
          <p:spPr>
            <a:xfrm>
              <a:off x="5210122" y="3312889"/>
              <a:ext cx="15080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Gill Sans"/>
                  <a:cs typeface="Gill Sans"/>
                </a:rPr>
                <a:t>Deduplicate</a:t>
              </a:r>
              <a:r>
                <a:rPr lang="en-US" dirty="0" smtClean="0">
                  <a:latin typeface="Gill Sans"/>
                  <a:cs typeface="Gill Sans"/>
                </a:rPr>
                <a:t> categories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843401" y="3775042"/>
            <a:ext cx="674407" cy="1307331"/>
            <a:chOff x="6972736" y="3570942"/>
            <a:chExt cx="674407" cy="1307331"/>
          </a:xfrm>
        </p:grpSpPr>
        <p:sp>
          <p:nvSpPr>
            <p:cNvPr id="67" name="TextBox 66"/>
            <p:cNvSpPr txBox="1"/>
            <p:nvPr/>
          </p:nvSpPr>
          <p:spPr>
            <a:xfrm rot="5400000">
              <a:off x="6908479" y="4098620"/>
              <a:ext cx="11849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bg1">
                      <a:lumMod val="50000"/>
                    </a:schemeClr>
                  </a:solidFill>
                </a:rPr>
                <a:t>User Feedback</a:t>
              </a:r>
              <a:endParaRPr lang="en-US" sz="13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 flipV="1">
              <a:off x="7334526" y="3570942"/>
              <a:ext cx="0" cy="1307331"/>
            </a:xfrm>
            <a:prstGeom prst="straightConnector1">
              <a:avLst/>
            </a:prstGeom>
            <a:ln w="19050" cmpd="sng">
              <a:solidFill>
                <a:schemeClr val="tx1">
                  <a:lumMod val="50000"/>
                  <a:lumOff val="50000"/>
                </a:schemeClr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 rot="16200000">
              <a:off x="6563620" y="4079164"/>
              <a:ext cx="111061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bg1">
                      <a:lumMod val="50000"/>
                    </a:schemeClr>
                  </a:solidFill>
                </a:rPr>
                <a:t>Partial results</a:t>
              </a:r>
              <a:endParaRPr lang="en-US" sz="13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7839675" y="4632076"/>
            <a:ext cx="1366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Cleaned restaurant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165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132908" y="2346960"/>
            <a:ext cx="418357" cy="3540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6" name="Isosceles Triangle 5"/>
          <p:cNvSpPr/>
          <p:nvPr/>
        </p:nvSpPr>
        <p:spPr>
          <a:xfrm>
            <a:off x="2082107" y="2860063"/>
            <a:ext cx="512583" cy="37244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"/>
              <a:cs typeface="Gill Sans"/>
            </a:endParaRPr>
          </a:p>
        </p:txBody>
      </p:sp>
      <p:sp>
        <p:nvSpPr>
          <p:cNvPr id="7" name="Regular Pentagon 6"/>
          <p:cNvSpPr/>
          <p:nvPr/>
        </p:nvSpPr>
        <p:spPr>
          <a:xfrm>
            <a:off x="2096415" y="3450422"/>
            <a:ext cx="484377" cy="445973"/>
          </a:xfrm>
          <a:prstGeom prst="pent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"/>
              <a:cs typeface="Gill San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b="17662"/>
          <a:stretch/>
        </p:blipFill>
        <p:spPr>
          <a:xfrm>
            <a:off x="2060683" y="5559322"/>
            <a:ext cx="555841" cy="533947"/>
          </a:xfrm>
          <a:prstGeom prst="rect">
            <a:avLst/>
          </a:prstGeom>
        </p:spPr>
      </p:pic>
      <p:pic>
        <p:nvPicPr>
          <p:cNvPr id="11" name="Picture 10" descr="noun_1248_cc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6" b="21682"/>
          <a:stretch/>
        </p:blipFill>
        <p:spPr>
          <a:xfrm>
            <a:off x="2082131" y="5013983"/>
            <a:ext cx="512944" cy="428016"/>
          </a:xfrm>
          <a:prstGeom prst="rect">
            <a:avLst/>
          </a:prstGeom>
        </p:spPr>
      </p:pic>
      <p:pic>
        <p:nvPicPr>
          <p:cNvPr id="12" name="Picture 11" descr="noun_539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321" y="4438923"/>
            <a:ext cx="530564" cy="53056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635219" y="2295611"/>
            <a:ext cx="1258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ill Sans"/>
                <a:cs typeface="Gill Sans"/>
              </a:rPr>
              <a:t>Sampling</a:t>
            </a:r>
            <a:endParaRPr lang="en-US" sz="2000" dirty="0">
              <a:latin typeface="Gill Sans"/>
              <a:cs typeface="Gill San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35219" y="2888125"/>
            <a:ext cx="1689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ill Sans"/>
                <a:cs typeface="Gill Sans"/>
              </a:rPr>
              <a:t>Similarity Join</a:t>
            </a:r>
            <a:endParaRPr lang="en-US" sz="2000" dirty="0">
              <a:latin typeface="Gill Sans"/>
              <a:cs typeface="Gill San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35219" y="3439487"/>
            <a:ext cx="1258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ill Sans"/>
                <a:cs typeface="Gill Sans"/>
              </a:rPr>
              <a:t>Filtering</a:t>
            </a:r>
            <a:endParaRPr lang="en-US" sz="2000" dirty="0">
              <a:latin typeface="Gill Sans"/>
              <a:cs typeface="Gill San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35219" y="4449531"/>
            <a:ext cx="1450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ill Sans"/>
                <a:cs typeface="Gill Sans"/>
              </a:rPr>
              <a:t>Rule-based</a:t>
            </a:r>
            <a:endParaRPr lang="en-US" sz="2000" dirty="0">
              <a:latin typeface="Gill Sans"/>
              <a:cs typeface="Gill San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35219" y="5041889"/>
            <a:ext cx="1792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ill Sans"/>
                <a:cs typeface="Gill Sans"/>
              </a:rPr>
              <a:t>Learning-based</a:t>
            </a:r>
            <a:endParaRPr lang="en-US" sz="2000" dirty="0">
              <a:latin typeface="Gill Sans"/>
              <a:cs typeface="Gill San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35219" y="5629294"/>
            <a:ext cx="1792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ill Sans"/>
                <a:cs typeface="Gill Sans"/>
              </a:rPr>
              <a:t>Crowd-based</a:t>
            </a:r>
            <a:endParaRPr lang="en-US" sz="2000" dirty="0">
              <a:latin typeface="Gill Sans"/>
              <a:cs typeface="Gill San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25767" y="1861592"/>
            <a:ext cx="20602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>
                <a:latin typeface="Gill Sans"/>
                <a:cs typeface="Gill Sans"/>
              </a:rPr>
              <a:t>Operators</a:t>
            </a:r>
            <a:endParaRPr lang="en-US" sz="2100" dirty="0">
              <a:latin typeface="Gill Sans"/>
              <a:cs typeface="Gill San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25767" y="3994309"/>
            <a:ext cx="23108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>
                <a:latin typeface="Gill Sans"/>
                <a:cs typeface="Gill Sans"/>
              </a:rPr>
              <a:t>Implementations</a:t>
            </a:r>
            <a:endParaRPr lang="en-US" sz="210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060178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 cmpd="sng">
          <a:solidFill>
            <a:schemeClr val="tx1">
              <a:lumMod val="50000"/>
              <a:lumOff val="50000"/>
            </a:schemeClr>
          </a:solidFill>
          <a:headEnd type="none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7062</TotalTime>
  <Words>191</Words>
  <Application>Microsoft Macintosh PowerPoint</Application>
  <PresentationFormat>On-screen Show (4:3)</PresentationFormat>
  <Paragraphs>78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Haas</dc:creator>
  <cp:lastModifiedBy>Eugene Wu</cp:lastModifiedBy>
  <cp:revision>59</cp:revision>
  <dcterms:created xsi:type="dcterms:W3CDTF">2015-03-25T18:25:36Z</dcterms:created>
  <dcterms:modified xsi:type="dcterms:W3CDTF">2015-03-30T21:48:17Z</dcterms:modified>
</cp:coreProperties>
</file>