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CE9"/>
    <a:srgbClr val="FC265C"/>
    <a:srgbClr val="78E6A1"/>
    <a:srgbClr val="6BEB5E"/>
    <a:srgbClr val="FEFDFF"/>
    <a:srgbClr val="F6D3BD"/>
    <a:srgbClr val="FED5BC"/>
    <a:srgbClr val="F5CEAF"/>
    <a:srgbClr val="E2C4B1"/>
    <a:srgbClr val="BBD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968" autoAdjust="0"/>
  </p:normalViewPr>
  <p:slideViewPr>
    <p:cSldViewPr snapToGrid="0" snapToObjects="1">
      <p:cViewPr>
        <p:scale>
          <a:sx n="125" d="100"/>
          <a:sy n="125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31862-EAF0-F44C-BCA2-BEDE355A78A5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A4E5-CFAE-0E4E-84E6-7C203BDA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make feedback more explicit?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Where does data itself live in the diagram?</a:t>
            </a:r>
            <a:endParaRPr lang="en-US" baseline="0" dirty="0" smtClean="0"/>
          </a:p>
          <a:p>
            <a:r>
              <a:rPr lang="en-US" baseline="0" dirty="0" smtClean="0"/>
              <a:t>How to connect SAQP /sampling to the actual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7A4E5-CFAE-0E4E-84E6-7C203BDA3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5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9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8CED-554D-4944-96C0-38BF235BA17F}" type="datetimeFigureOut">
              <a:rPr lang="en-US" smtClean="0"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81D8-E75F-FA4B-A334-35C31D09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75285" y="852743"/>
            <a:ext cx="1632933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Pipeline Builder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904" y="1596570"/>
            <a:ext cx="8148905" cy="5070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cxnSp>
        <p:nvCxnSpPr>
          <p:cNvPr id="111" name="Straight Arrow Connector 110"/>
          <p:cNvCxnSpPr>
            <a:stCxn id="43" idx="3"/>
            <a:endCxn id="33" idx="1"/>
          </p:cNvCxnSpPr>
          <p:nvPr/>
        </p:nvCxnSpPr>
        <p:spPr>
          <a:xfrm flipV="1">
            <a:off x="3063650" y="3439978"/>
            <a:ext cx="487154" cy="159617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754882" y="192574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1545" y="330139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987248" y="4441796"/>
            <a:ext cx="1076402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Hot Swapper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531" y="3161668"/>
            <a:ext cx="1186221" cy="24688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Optimizer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45452" y="2860486"/>
            <a:ext cx="1856320" cy="3665343"/>
            <a:chOff x="1638402" y="2445118"/>
            <a:chExt cx="1856320" cy="3665343"/>
          </a:xfrm>
        </p:grpSpPr>
        <p:sp>
          <p:nvSpPr>
            <p:cNvPr id="109" name="Rectangle 108"/>
            <p:cNvSpPr/>
            <p:nvPr/>
          </p:nvSpPr>
          <p:spPr>
            <a:xfrm>
              <a:off x="1638402" y="2445118"/>
              <a:ext cx="1856320" cy="3665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Bariol Light"/>
                <a:cs typeface="Bariol Ligh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43754" y="2515666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43754" y="4288805"/>
              <a:ext cx="1222693" cy="101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Data Cleaning Operator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38402" y="5288227"/>
              <a:ext cx="1856320" cy="8222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…</a:t>
              </a:r>
            </a:p>
            <a:p>
              <a:pPr algn="ctr"/>
              <a:endParaRPr lang="en-US" sz="1600" dirty="0">
                <a:solidFill>
                  <a:srgbClr val="000000"/>
                </a:solidFill>
                <a:latin typeface="Bariol Regular"/>
                <a:cs typeface="Bariol Regular"/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Cleaning Pipelines</a:t>
              </a:r>
            </a:p>
          </p:txBody>
        </p:sp>
      </p:grpSp>
      <p:cxnSp>
        <p:nvCxnSpPr>
          <p:cNvPr id="46" name="Straight Arrow Connector 45"/>
          <p:cNvCxnSpPr>
            <a:stCxn id="43" idx="3"/>
            <a:endCxn id="42" idx="1"/>
          </p:cNvCxnSpPr>
          <p:nvPr/>
        </p:nvCxnSpPr>
        <p:spPr>
          <a:xfrm>
            <a:off x="3063650" y="5036156"/>
            <a:ext cx="487154" cy="17696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530876" y="1708599"/>
            <a:ext cx="1284297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DSL Compiler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87249" y="3161668"/>
            <a:ext cx="1076401" cy="11887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Sampler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88020" y="1708599"/>
            <a:ext cx="2390224" cy="72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Crowd Manager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6153" y="1708599"/>
            <a:ext cx="1951979" cy="744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Recommendation Engine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8020" y="854808"/>
            <a:ext cx="1403865" cy="6492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Cleaning UI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64" name="Straight Arrow Connector 63"/>
          <p:cNvCxnSpPr>
            <a:stCxn id="33" idx="2"/>
            <a:endCxn id="42" idx="0"/>
          </p:cNvCxnSpPr>
          <p:nvPr/>
        </p:nvCxnSpPr>
        <p:spPr>
          <a:xfrm>
            <a:off x="4162151" y="3948921"/>
            <a:ext cx="0" cy="75525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48827" y="4025662"/>
            <a:ext cx="1130771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Lineage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528257" y="2860903"/>
            <a:ext cx="3055721" cy="3664926"/>
            <a:chOff x="5057897" y="2860903"/>
            <a:chExt cx="3055721" cy="3664926"/>
          </a:xfrm>
        </p:grpSpPr>
        <p:sp>
          <p:nvSpPr>
            <p:cNvPr id="51" name="Rectangle 50"/>
            <p:cNvSpPr/>
            <p:nvPr/>
          </p:nvSpPr>
          <p:spPr>
            <a:xfrm>
              <a:off x="5373808" y="4540085"/>
              <a:ext cx="2457606" cy="5972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Physical Operators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373808" y="3898203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Active Learning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73808" y="5189733"/>
              <a:ext cx="2457606" cy="5473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Caching/Storage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057897" y="2860903"/>
              <a:ext cx="3055721" cy="36649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76676" y="6183726"/>
              <a:ext cx="3036941" cy="3351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  <a:latin typeface="Bariol Regular"/>
                  <a:cs typeface="Bariol Regular"/>
                </a:rPr>
                <a:t>Physical Primitives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73808" y="3256321"/>
              <a:ext cx="2457606" cy="594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Bariol Regular"/>
                  <a:cs typeface="Bariol Regular"/>
                </a:rPr>
                <a:t>Ground Truth Labeling</a:t>
              </a:r>
              <a:endParaRPr lang="en-US" sz="2000" dirty="0">
                <a:solidFill>
                  <a:schemeClr val="tx1"/>
                </a:solidFill>
                <a:latin typeface="Bariol Regular"/>
                <a:cs typeface="Bariol Regular"/>
              </a:endParaRPr>
            </a:p>
          </p:txBody>
        </p:sp>
      </p:grpSp>
      <p:cxnSp>
        <p:nvCxnSpPr>
          <p:cNvPr id="72" name="Straight Arrow Connector 71"/>
          <p:cNvCxnSpPr>
            <a:stCxn id="71" idx="0"/>
            <a:endCxn id="53" idx="2"/>
          </p:cNvCxnSpPr>
          <p:nvPr/>
        </p:nvCxnSpPr>
        <p:spPr>
          <a:xfrm flipV="1">
            <a:off x="7072971" y="2430800"/>
            <a:ext cx="10161" cy="825521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28132" y="1708599"/>
            <a:ext cx="903676" cy="74465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Bariol Regular"/>
                <a:cs typeface="Bariol Regular"/>
              </a:rPr>
              <a:t>SAQP</a:t>
            </a:r>
            <a:endParaRPr lang="en-US" sz="2000" dirty="0">
              <a:solidFill>
                <a:schemeClr val="tx1"/>
              </a:solidFill>
              <a:latin typeface="Bariol Regular"/>
              <a:cs typeface="Bariol Regular"/>
            </a:endParaRPr>
          </a:p>
        </p:txBody>
      </p:sp>
      <p:cxnSp>
        <p:nvCxnSpPr>
          <p:cNvPr id="85" name="Straight Arrow Connector 84"/>
          <p:cNvCxnSpPr>
            <a:stCxn id="109" idx="3"/>
            <a:endCxn id="69" idx="1"/>
          </p:cNvCxnSpPr>
          <p:nvPr/>
        </p:nvCxnSpPr>
        <p:spPr>
          <a:xfrm>
            <a:off x="5101772" y="4693158"/>
            <a:ext cx="426485" cy="208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06778" y="2853539"/>
            <a:ext cx="2544602" cy="366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ariol Light"/>
              <a:cs typeface="Bariol Light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8494" y="6183726"/>
            <a:ext cx="2428676" cy="3351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riol Regular"/>
                <a:cs typeface="Bariol Regular"/>
              </a:rPr>
              <a:t>Dynamic Optimization</a:t>
            </a:r>
          </a:p>
        </p:txBody>
      </p:sp>
      <p:cxnSp>
        <p:nvCxnSpPr>
          <p:cNvPr id="104" name="Straight Arrow Connector 103"/>
          <p:cNvCxnSpPr>
            <a:stCxn id="47" idx="2"/>
            <a:endCxn id="109" idx="0"/>
          </p:cNvCxnSpPr>
          <p:nvPr/>
        </p:nvCxnSpPr>
        <p:spPr>
          <a:xfrm>
            <a:off x="4173025" y="2453254"/>
            <a:ext cx="587" cy="407232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44" idx="0"/>
          </p:cNvCxnSpPr>
          <p:nvPr/>
        </p:nvCxnSpPr>
        <p:spPr>
          <a:xfrm>
            <a:off x="129864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499422" y="2453254"/>
            <a:ext cx="0" cy="708414"/>
          </a:xfrm>
          <a:prstGeom prst="straightConnector1">
            <a:avLst/>
          </a:prstGeom>
          <a:ln w="5715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462970" y="2613924"/>
            <a:ext cx="4720009" cy="1594336"/>
          </a:xfrm>
          <a:prstGeom prst="rect">
            <a:avLst/>
          </a:prstGeom>
          <a:solidFill>
            <a:srgbClr val="F6D3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Optimizer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-462970" y="4361443"/>
            <a:ext cx="7187999" cy="1320799"/>
          </a:xfrm>
          <a:prstGeom prst="rect">
            <a:avLst/>
          </a:prstGeom>
          <a:solidFill>
            <a:srgbClr val="BBD6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Cleaning Plan Executor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462970" y="2494437"/>
            <a:ext cx="718799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54001" y="1851923"/>
            <a:ext cx="3152320" cy="372125"/>
          </a:xfrm>
          <a:prstGeom prst="rect">
            <a:avLst/>
          </a:prstGeom>
          <a:solidFill>
            <a:srgbClr val="F5CE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Planning UI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002" y="451482"/>
            <a:ext cx="1130771" cy="1442048"/>
            <a:chOff x="1426834" y="493180"/>
            <a:chExt cx="1130771" cy="14420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74800" y="901524"/>
              <a:ext cx="826963" cy="1033704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426834" y="493180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User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64531" y="531276"/>
            <a:ext cx="1130771" cy="1282461"/>
            <a:chOff x="5256073" y="605966"/>
            <a:chExt cx="1130771" cy="1282461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4"/>
            <a:srcRect b="17662"/>
            <a:stretch/>
          </p:blipFill>
          <p:spPr>
            <a:xfrm>
              <a:off x="5334159" y="952215"/>
              <a:ext cx="974600" cy="936212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256073" y="605966"/>
              <a:ext cx="1130771" cy="59111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Crowd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024823" y="3386785"/>
            <a:ext cx="1516709" cy="454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Hot Swapper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95189" y="3386083"/>
            <a:ext cx="1503681" cy="4536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DSL Compiler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-328973" y="3387878"/>
            <a:ext cx="1292838" cy="4536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latin typeface="Gill Sans"/>
                <a:cs typeface="Gill Sans"/>
              </a:rPr>
              <a:t>Rec. Engine</a:t>
            </a:r>
            <a:endParaRPr lang="en-US" sz="17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66419" y="222685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195194" y="2861202"/>
            <a:ext cx="903676" cy="4529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SAQP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3621350" y="3841507"/>
            <a:ext cx="0" cy="519936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41095" y="4931983"/>
            <a:ext cx="4329978" cy="2131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gular Pentagon 12"/>
          <p:cNvSpPr/>
          <p:nvPr/>
        </p:nvSpPr>
        <p:spPr>
          <a:xfrm>
            <a:off x="5144570" y="4582809"/>
            <a:ext cx="766317" cy="746839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EFDFF">
                <a:tint val="45000"/>
                <a:satMod val="400000"/>
              </a:srgbClr>
            </a:duotone>
          </a:blip>
          <a:srcRect b="17662"/>
          <a:stretch/>
        </p:blipFill>
        <p:spPr>
          <a:xfrm>
            <a:off x="5284693" y="4984914"/>
            <a:ext cx="372759" cy="3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Isosceles Triangle 11"/>
          <p:cNvSpPr/>
          <p:nvPr/>
        </p:nvSpPr>
        <p:spPr>
          <a:xfrm>
            <a:off x="2673083" y="4583987"/>
            <a:ext cx="917834" cy="771765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pic>
        <p:nvPicPr>
          <p:cNvPr id="26" name="Picture 25" descr="noun_1248_cc.pn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832366" y="4999384"/>
            <a:ext cx="355298" cy="3148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95"/>
          <p:cNvSpPr/>
          <p:nvPr/>
        </p:nvSpPr>
        <p:spPr>
          <a:xfrm>
            <a:off x="1945668" y="2798070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Queries &amp;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Results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7984" y="2735503"/>
            <a:ext cx="1030817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</a:t>
            </a:r>
            <a:r>
              <a:rPr lang="en-US" sz="1400" dirty="0" err="1" smtClean="0">
                <a:solidFill>
                  <a:srgbClr val="000000"/>
                </a:solidFill>
                <a:latin typeface="Gill Sans"/>
                <a:cs typeface="Gill Sans"/>
              </a:rPr>
              <a:t>Cmds</a:t>
            </a:r>
            <a:endParaRPr lang="en-US" sz="1400" dirty="0" smtClean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823818" y="2226851"/>
            <a:ext cx="0" cy="115993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76283" y="2224048"/>
            <a:ext cx="10540" cy="1145328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12086" y="2224048"/>
            <a:ext cx="0" cy="116383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-372082" y="2726950"/>
            <a:ext cx="1107941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Swap Recs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540107" y="2593924"/>
            <a:ext cx="1005020" cy="4509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Gill Sans"/>
                <a:cs typeface="Gill Sans"/>
              </a:rPr>
              <a:t>Cleaning Tasks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5593415" y="2196371"/>
            <a:ext cx="0" cy="931953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442624" y="3859608"/>
            <a:ext cx="0" cy="481515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5621106" y="3862819"/>
            <a:ext cx="0" cy="498624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963865" y="3862819"/>
            <a:ext cx="396097" cy="75047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2" idx="0"/>
          </p:cNvCxnSpPr>
          <p:nvPr/>
        </p:nvCxnSpPr>
        <p:spPr>
          <a:xfrm>
            <a:off x="2131691" y="3841507"/>
            <a:ext cx="1000309" cy="74248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4071" y="4631970"/>
            <a:ext cx="757024" cy="701625"/>
          </a:xfrm>
          <a:prstGeom prst="rect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pic>
        <p:nvPicPr>
          <p:cNvPr id="27" name="Picture 26" descr="noun_5393.png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EFD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08" y="4974428"/>
            <a:ext cx="364189" cy="38682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/>
          <p:cNvSpPr/>
          <p:nvPr/>
        </p:nvSpPr>
        <p:spPr>
          <a:xfrm>
            <a:off x="4334805" y="3118164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Crowd Manager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4805" y="1851923"/>
            <a:ext cx="2390224" cy="374928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Cleaning UI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-462970" y="5810088"/>
            <a:ext cx="7187999" cy="512236"/>
          </a:xfrm>
          <a:prstGeom prst="rect">
            <a:avLst/>
          </a:prstGeom>
          <a:solidFill>
            <a:srgbClr val="AA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Lineage and Storage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093510" y="216479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7042709" y="259661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93" name="Regular Pentagon 92"/>
          <p:cNvSpPr/>
          <p:nvPr/>
        </p:nvSpPr>
        <p:spPr>
          <a:xfrm>
            <a:off x="7083350" y="3075212"/>
            <a:ext cx="447884" cy="4123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4"/>
          <a:srcRect b="17662"/>
          <a:stretch/>
        </p:blipFill>
        <p:spPr>
          <a:xfrm>
            <a:off x="7021285" y="5681952"/>
            <a:ext cx="555841" cy="533947"/>
          </a:xfrm>
          <a:prstGeom prst="rect">
            <a:avLst/>
          </a:prstGeom>
        </p:spPr>
      </p:pic>
      <p:pic>
        <p:nvPicPr>
          <p:cNvPr id="95" name="Picture 94" descr="noun_1248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7042733" y="5228053"/>
            <a:ext cx="512944" cy="428016"/>
          </a:xfrm>
          <a:prstGeom prst="rect">
            <a:avLst/>
          </a:prstGeom>
        </p:spPr>
      </p:pic>
      <p:pic>
        <p:nvPicPr>
          <p:cNvPr id="99" name="Picture 98" descr="noun_539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23" y="4683473"/>
            <a:ext cx="530564" cy="530564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595821" y="2113441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Sampling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95821" y="2624675"/>
            <a:ext cx="16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Join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95821" y="3104917"/>
            <a:ext cx="125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Filtering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595821" y="4734721"/>
            <a:ext cx="145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Rule-based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5821" y="5255959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Learning-based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595821" y="5772244"/>
            <a:ext cx="17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Crowd-based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86369" y="158798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Logical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986369" y="4279499"/>
            <a:ext cx="21496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Physical Operators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" name="Oval 2"/>
          <p:cNvSpPr/>
          <p:nvPr/>
        </p:nvSpPr>
        <p:spPr>
          <a:xfrm>
            <a:off x="7113853" y="3606800"/>
            <a:ext cx="394387" cy="39438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5821" y="3606800"/>
            <a:ext cx="113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32908" y="2346960"/>
            <a:ext cx="418357" cy="3540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2082107" y="2860063"/>
            <a:ext cx="512583" cy="37244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sp>
        <p:nvSpPr>
          <p:cNvPr id="7" name="Regular Pentagon 6"/>
          <p:cNvSpPr/>
          <p:nvPr/>
        </p:nvSpPr>
        <p:spPr>
          <a:xfrm>
            <a:off x="2096415" y="3450422"/>
            <a:ext cx="484377" cy="445973"/>
          </a:xfrm>
          <a:prstGeom prst="pent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Gill Sans"/>
              <a:cs typeface="Gill San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7662"/>
          <a:stretch/>
        </p:blipFill>
        <p:spPr>
          <a:xfrm>
            <a:off x="2060683" y="5559322"/>
            <a:ext cx="555841" cy="533947"/>
          </a:xfrm>
          <a:prstGeom prst="rect">
            <a:avLst/>
          </a:prstGeom>
        </p:spPr>
      </p:pic>
      <p:pic>
        <p:nvPicPr>
          <p:cNvPr id="11" name="Picture 10" descr="noun_1248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6" b="21682"/>
          <a:stretch/>
        </p:blipFill>
        <p:spPr>
          <a:xfrm>
            <a:off x="2082131" y="5013983"/>
            <a:ext cx="512944" cy="428016"/>
          </a:xfrm>
          <a:prstGeom prst="rect">
            <a:avLst/>
          </a:prstGeom>
        </p:spPr>
      </p:pic>
      <p:pic>
        <p:nvPicPr>
          <p:cNvPr id="12" name="Picture 11" descr="noun_539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21" y="4438923"/>
            <a:ext cx="530564" cy="5305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35219" y="2295611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Sampling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5219" y="2888125"/>
            <a:ext cx="16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219" y="3439487"/>
            <a:ext cx="125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Filtering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5219" y="4449531"/>
            <a:ext cx="1450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Rule-based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35219" y="5041889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Learning-based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5219" y="5629294"/>
            <a:ext cx="1792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Crowd-based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25767" y="1861592"/>
            <a:ext cx="20602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Operators</a:t>
            </a:r>
            <a:endParaRPr lang="en-US" sz="2100" dirty="0"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5767" y="3994309"/>
            <a:ext cx="23108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latin typeface="Gill Sans"/>
                <a:cs typeface="Gill Sans"/>
              </a:rPr>
              <a:t>Implementations</a:t>
            </a:r>
            <a:endParaRPr lang="en-US" sz="21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601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 cmpd="sng">
          <a:solidFill>
            <a:schemeClr val="tx1">
              <a:lumMod val="50000"/>
              <a:lumOff val="50000"/>
            </a:schemeClr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164</Words>
  <Application>Microsoft Macintosh PowerPoint</Application>
  <PresentationFormat>On-screen Show (4:3)</PresentationFormat>
  <Paragraphs>65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Haas</dc:creator>
  <cp:lastModifiedBy>Daniel Haas</cp:lastModifiedBy>
  <cp:revision>44</cp:revision>
  <dcterms:created xsi:type="dcterms:W3CDTF">2015-03-25T18:25:36Z</dcterms:created>
  <dcterms:modified xsi:type="dcterms:W3CDTF">2015-03-27T04:25:10Z</dcterms:modified>
</cp:coreProperties>
</file>