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4" r:id="rId1"/>
  </p:sldMasterIdLst>
  <p:notesMasterIdLst>
    <p:notesMasterId r:id="rId139"/>
  </p:notesMasterIdLst>
  <p:sldIdLst>
    <p:sldId id="256" r:id="rId2"/>
    <p:sldId id="1672" r:id="rId3"/>
    <p:sldId id="1445" r:id="rId4"/>
    <p:sldId id="1551" r:id="rId5"/>
    <p:sldId id="1552" r:id="rId6"/>
    <p:sldId id="1553" r:id="rId7"/>
    <p:sldId id="1617" r:id="rId8"/>
    <p:sldId id="1618" r:id="rId9"/>
    <p:sldId id="1619" r:id="rId10"/>
    <p:sldId id="1611" r:id="rId11"/>
    <p:sldId id="1608" r:id="rId12"/>
    <p:sldId id="1557" r:id="rId13"/>
    <p:sldId id="1609" r:id="rId14"/>
    <p:sldId id="1610" r:id="rId15"/>
    <p:sldId id="1630" r:id="rId16"/>
    <p:sldId id="1631" r:id="rId17"/>
    <p:sldId id="1632" r:id="rId18"/>
    <p:sldId id="1554" r:id="rId19"/>
    <p:sldId id="1464" r:id="rId20"/>
    <p:sldId id="1470" r:id="rId21"/>
    <p:sldId id="1471" r:id="rId22"/>
    <p:sldId id="1467" r:id="rId23"/>
    <p:sldId id="1531" r:id="rId24"/>
    <p:sldId id="1532" r:id="rId25"/>
    <p:sldId id="1466" r:id="rId26"/>
    <p:sldId id="1468" r:id="rId27"/>
    <p:sldId id="1533" r:id="rId28"/>
    <p:sldId id="1469" r:id="rId29"/>
    <p:sldId id="1473" r:id="rId30"/>
    <p:sldId id="1496" r:id="rId31"/>
    <p:sldId id="1556" r:id="rId32"/>
    <p:sldId id="1625" r:id="rId33"/>
    <p:sldId id="1476" r:id="rId34"/>
    <p:sldId id="1478" r:id="rId35"/>
    <p:sldId id="1477" r:id="rId36"/>
    <p:sldId id="1627" r:id="rId37"/>
    <p:sldId id="1479" r:id="rId38"/>
    <p:sldId id="1482" r:id="rId39"/>
    <p:sldId id="1480" r:id="rId40"/>
    <p:sldId id="1481" r:id="rId41"/>
    <p:sldId id="1498" r:id="rId42"/>
    <p:sldId id="1499" r:id="rId43"/>
    <p:sldId id="1655" r:id="rId44"/>
    <p:sldId id="1656" r:id="rId45"/>
    <p:sldId id="1657" r:id="rId46"/>
    <p:sldId id="1628" r:id="rId47"/>
    <p:sldId id="1501" r:id="rId48"/>
    <p:sldId id="1502" r:id="rId49"/>
    <p:sldId id="1505" r:id="rId50"/>
    <p:sldId id="1629" r:id="rId51"/>
    <p:sldId id="1503" r:id="rId52"/>
    <p:sldId id="1537" r:id="rId53"/>
    <p:sldId id="1538" r:id="rId54"/>
    <p:sldId id="1506" r:id="rId55"/>
    <p:sldId id="1544" r:id="rId56"/>
    <p:sldId id="1542" r:id="rId57"/>
    <p:sldId id="1539" r:id="rId58"/>
    <p:sldId id="1540" r:id="rId59"/>
    <p:sldId id="1541" r:id="rId60"/>
    <p:sldId id="1543" r:id="rId61"/>
    <p:sldId id="1642" r:id="rId62"/>
    <p:sldId id="1643" r:id="rId63"/>
    <p:sldId id="1644" r:id="rId64"/>
    <p:sldId id="1645" r:id="rId65"/>
    <p:sldId id="1648" r:id="rId66"/>
    <p:sldId id="1649" r:id="rId67"/>
    <p:sldId id="1646" r:id="rId68"/>
    <p:sldId id="1647" r:id="rId69"/>
    <p:sldId id="1650" r:id="rId70"/>
    <p:sldId id="1651" r:id="rId71"/>
    <p:sldId id="1652" r:id="rId72"/>
    <p:sldId id="1653" r:id="rId73"/>
    <p:sldId id="1654" r:id="rId74"/>
    <p:sldId id="1658" r:id="rId75"/>
    <p:sldId id="1659" r:id="rId76"/>
    <p:sldId id="1661" r:id="rId77"/>
    <p:sldId id="1660" r:id="rId78"/>
    <p:sldId id="1662" r:id="rId79"/>
    <p:sldId id="1663" r:id="rId80"/>
    <p:sldId id="1665" r:id="rId81"/>
    <p:sldId id="1664" r:id="rId82"/>
    <p:sldId id="1500" r:id="rId83"/>
    <p:sldId id="1574" r:id="rId84"/>
    <p:sldId id="1575" r:id="rId85"/>
    <p:sldId id="1588" r:id="rId86"/>
    <p:sldId id="1576" r:id="rId87"/>
    <p:sldId id="1577" r:id="rId88"/>
    <p:sldId id="1578" r:id="rId89"/>
    <p:sldId id="1579" r:id="rId90"/>
    <p:sldId id="1580" r:id="rId91"/>
    <p:sldId id="1581" r:id="rId92"/>
    <p:sldId id="1587" r:id="rId93"/>
    <p:sldId id="1582" r:id="rId94"/>
    <p:sldId id="1583" r:id="rId95"/>
    <p:sldId id="1589" r:id="rId96"/>
    <p:sldId id="1584" r:id="rId97"/>
    <p:sldId id="1585" r:id="rId98"/>
    <p:sldId id="1586" r:id="rId99"/>
    <p:sldId id="1595" r:id="rId100"/>
    <p:sldId id="1598" r:id="rId101"/>
    <p:sldId id="1601" r:id="rId102"/>
    <p:sldId id="1600" r:id="rId103"/>
    <p:sldId id="1596" r:id="rId104"/>
    <p:sldId id="1597" r:id="rId105"/>
    <p:sldId id="1599" r:id="rId106"/>
    <p:sldId id="1605" r:id="rId107"/>
    <p:sldId id="1606" r:id="rId108"/>
    <p:sldId id="1607" r:id="rId109"/>
    <p:sldId id="1590" r:id="rId110"/>
    <p:sldId id="1545" r:id="rId111"/>
    <p:sldId id="1562" r:id="rId112"/>
    <p:sldId id="1546" r:id="rId113"/>
    <p:sldId id="1548" r:id="rId114"/>
    <p:sldId id="1561" r:id="rId115"/>
    <p:sldId id="1563" r:id="rId116"/>
    <p:sldId id="1594" r:id="rId117"/>
    <p:sldId id="1490" r:id="rId118"/>
    <p:sldId id="1620" r:id="rId119"/>
    <p:sldId id="1492" r:id="rId120"/>
    <p:sldId id="1493" r:id="rId121"/>
    <p:sldId id="1534" r:id="rId122"/>
    <p:sldId id="1535" r:id="rId123"/>
    <p:sldId id="1602" r:id="rId124"/>
    <p:sldId id="1603" r:id="rId125"/>
    <p:sldId id="1485" r:id="rId126"/>
    <p:sldId id="1494" r:id="rId127"/>
    <p:sldId id="1486" r:id="rId128"/>
    <p:sldId id="1536" r:id="rId129"/>
    <p:sldId id="1604" r:id="rId130"/>
    <p:sldId id="1495" r:id="rId131"/>
    <p:sldId id="1497" r:id="rId132"/>
    <p:sldId id="1591" r:id="rId133"/>
    <p:sldId id="1592" r:id="rId134"/>
    <p:sldId id="1593" r:id="rId135"/>
    <p:sldId id="1641" r:id="rId136"/>
    <p:sldId id="1640" r:id="rId137"/>
    <p:sldId id="1671" r:id="rId1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 varScale="1">
        <p:scale>
          <a:sx n="95" d="100"/>
          <a:sy n="95" d="100"/>
        </p:scale>
        <p:origin x="10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168"/>
    </p:cViewPr>
  </p:sorter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CC12-A8B3-49D9-B75C-B92DF484A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0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6E838D-963B-405C-8C87-E47191FBA931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7D43-3A86-45E5-9F5D-FB7F3AA85D33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B43AD08-2A21-4BCB-B608-CB6277B2A4AD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58BA-A2F1-498B-86A3-02ADCDED15C5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0E2D-81C6-448A-8AC0-EEA789A0BBAB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8BC317-87AA-4E05-B8A3-3C9740D0685C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BCD187-099B-4EB1-9E6F-08DA63F58509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A2B-F78A-4B96-A1A8-61E55A12DBD7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7474-5C1F-405D-A8BB-791D01DEF512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A0D-1A1C-4BF5-9E8D-FA0864C52BF2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2453AF-A22D-485A-9F81-00EBF82FF016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BF346C-CEF4-4A1A-AC35-883AB91DF235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patches_api.html#matplotlib.patches.Polygon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bri.fr/perso/nrougier/teaching/matplotlib/" TargetMode="External"/><Relationship Id="rId2" Type="http://schemas.openxmlformats.org/officeDocument/2006/relationships/hyperlink" Target="http://www.scipy-lectures.org/intro/matplotlib/matplotli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community/tutorials/matplotlib-tutorial-python#gs.g89pPB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-lectures.org/intro/matplotlib/matplotlib.html" TargetMode="External"/><Relationship Id="rId2" Type="http://schemas.openxmlformats.org/officeDocument/2006/relationships/hyperlink" Target="http://matplotlib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matplotlib-tutorial-python#gs.g89pPBU" TargetMode="External"/><Relationship Id="rId4" Type="http://schemas.openxmlformats.org/officeDocument/2006/relationships/hyperlink" Target="https://www.labri.fr/perso/nrougier/teaching/matplotlib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8800" dirty="0" err="1" smtClean="0"/>
              <a:t>Matplotlib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ko-KR" altLang="en-US" sz="8800" dirty="0" smtClean="0"/>
              <a:t>기초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ko-KR" altLang="en-US" sz="8800" dirty="0" smtClean="0"/>
              <a:t>이해하</a:t>
            </a:r>
            <a:r>
              <a:rPr lang="ko-KR" altLang="en-US" sz="88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그래프</a:t>
            </a:r>
            <a:r>
              <a:rPr lang="en-US" altLang="ko-KR" dirty="0" smtClean="0"/>
              <a:t>/</a:t>
            </a:r>
            <a:r>
              <a:rPr lang="ko-KR" altLang="en-US" dirty="0" smtClean="0"/>
              <a:t>캔버스 이해하기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annotate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</a:t>
            </a:r>
            <a:r>
              <a:rPr lang="ko-KR" altLang="en-US" dirty="0"/>
              <a:t>초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annotate </a:t>
            </a:r>
            <a:r>
              <a:rPr lang="ko-KR" altLang="en-US" dirty="0" smtClean="0"/>
              <a:t>함수는 문장열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/>
              <a:t> </a:t>
            </a:r>
            <a:r>
              <a:rPr lang="ko-KR" altLang="en-US" dirty="0" smtClean="0"/>
              <a:t>끝 지시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xytext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시작 위치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arrowpros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그래프에 주석을 표시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12976"/>
            <a:ext cx="3586550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19" y="3140968"/>
            <a:ext cx="4261454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xycoords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textcoords</a:t>
            </a:r>
            <a:r>
              <a:rPr lang="en-US" altLang="ko-KR" dirty="0" smtClean="0"/>
              <a:t> :1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“axes fraction”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지정시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작으면 아래 방향으로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크거나 같으면  위로 </a:t>
            </a:r>
            <a:r>
              <a:rPr lang="ko-KR" altLang="en-US" dirty="0" err="1" smtClean="0"/>
              <a:t>가르킴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4032448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4032448" cy="354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xycoords</a:t>
            </a:r>
            <a:r>
              <a:rPr lang="en-US" altLang="ko-KR" sz="3600" dirty="0"/>
              <a:t>/</a:t>
            </a:r>
            <a:r>
              <a:rPr lang="en-US" altLang="ko-KR" sz="3600" dirty="0" err="1"/>
              <a:t>textcoords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값 설명</a:t>
            </a:r>
            <a:endParaRPr lang="ko-KR" altLang="en-US" sz="3600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xycoords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textcoords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값에 대한 설명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69875"/>
              </p:ext>
            </p:extLst>
          </p:nvPr>
        </p:nvGraphicFramePr>
        <p:xfrm>
          <a:off x="1115616" y="3068960"/>
          <a:ext cx="6984776" cy="2829795"/>
        </p:xfrm>
        <a:graphic>
          <a:graphicData uri="http://schemas.openxmlformats.org/drawingml/2006/table">
            <a:tbl>
              <a:tblPr/>
              <a:tblGrid>
                <a:gridCol w="2448272"/>
                <a:gridCol w="453650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argument</a:t>
                      </a:r>
                    </a:p>
                  </a:txBody>
                  <a:tcPr marL="8930" marR="14289" marT="1786" marB="1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coordinate system</a:t>
                      </a:r>
                    </a:p>
                  </a:txBody>
                  <a:tcPr marL="8930" marR="14289" marT="1786" marB="1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‘figure points’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points from the lower left corner of the figure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‘figure pixels’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pixels from the lower left corner of the figure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‘figure fraction’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0,0 is lower left of figure and 1,1 is upper right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‘axes points’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points from lower left corner of axes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‘axes pixels’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pixels from lower left corner of axes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‘axes fraction’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0,0 is lower left of axes and 1,1 is upper right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‘data’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axes data coordinate system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annotate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annotate </a:t>
            </a:r>
            <a:r>
              <a:rPr lang="ko-KR" altLang="en-US" dirty="0" smtClean="0"/>
              <a:t>함수는 그래프에 주석을 표시</a:t>
            </a:r>
            <a:endParaRPr lang="en-US" altLang="ko-KR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492896"/>
            <a:ext cx="4772025" cy="389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annotate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en-US" altLang="ko-KR" dirty="0" err="1"/>
              <a:t>arrowpros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arrowpros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 주요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Polygon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02612"/>
              </p:ext>
            </p:extLst>
          </p:nvPr>
        </p:nvGraphicFramePr>
        <p:xfrm>
          <a:off x="612775" y="3429000"/>
          <a:ext cx="8153400" cy="1965960"/>
        </p:xfrm>
        <a:graphic>
          <a:graphicData uri="http://schemas.openxmlformats.org/drawingml/2006/table">
            <a:tbl>
              <a:tblPr/>
              <a:tblGrid>
                <a:gridCol w="2201418"/>
                <a:gridCol w="5951982"/>
              </a:tblGrid>
              <a:tr h="451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arrowprops</a:t>
                      </a:r>
                      <a:r>
                        <a:rPr lang="en-US" sz="1400" dirty="0">
                          <a:effectLst/>
                        </a:rPr>
                        <a:t> key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width of the arrow in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frac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fraction of the arrow length occupied by the 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headwidth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width of the base of the arrow head in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shrink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move the tip and base some percent away from the annotated point and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**</a:t>
                      </a:r>
                      <a:r>
                        <a:rPr lang="en-US" sz="1400" dirty="0" err="1">
                          <a:effectLst/>
                        </a:rPr>
                        <a:t>kwargs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any key for </a:t>
                      </a:r>
                      <a:r>
                        <a:rPr lang="en-US" sz="1400" u="none" strike="noStrike" dirty="0" err="1">
                          <a:solidFill>
                            <a:srgbClr val="CA7900"/>
                          </a:solidFill>
                          <a:effectLst/>
                          <a:hlinkClick r:id="rId2" tooltip="matplotlib.patches.Polygon"/>
                        </a:rPr>
                        <a:t>matplotlib.patches.Polygon</a:t>
                      </a:r>
                      <a:r>
                        <a:rPr lang="en-US" sz="1400" dirty="0">
                          <a:effectLst/>
                        </a:rPr>
                        <a:t>, e.g., </a:t>
                      </a:r>
                      <a:r>
                        <a:rPr lang="en-US" sz="1400" dirty="0" err="1">
                          <a:effectLst/>
                        </a:rPr>
                        <a:t>facecolor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matplotlib.patches.Polygon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도형을 그리는 클래스의 속성들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204864"/>
            <a:ext cx="630555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Method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Figure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Figure </a:t>
            </a:r>
            <a:r>
              <a:rPr lang="ko-KR" altLang="en-US" dirty="0" smtClean="0"/>
              <a:t>내부의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해서 사용하기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3"/>
            <a:ext cx="54578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Figure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3905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화면 꾸미기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8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그래프 이해하기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캔버스에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그래프 처리</a:t>
            </a:r>
            <a:endParaRPr lang="en-US" altLang="ko-KR" dirty="0" smtClean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8020050" cy="39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figure/subplot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</a:t>
            </a:r>
            <a:r>
              <a:rPr lang="ko-KR" altLang="en-US" dirty="0" err="1" smtClean="0"/>
              <a:t>그리기위해서는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함수를 지정해서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717032"/>
            <a:ext cx="4086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subplot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캔버스를 분리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그리기</a:t>
            </a:r>
            <a:endParaRPr lang="en-US" altLang="ko-KR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181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9733"/>
            <a:ext cx="42195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subplot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캔버스를 분리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그리기</a:t>
            </a:r>
            <a:endParaRPr lang="en-US" altLang="ko-KR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1624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figure/subplot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그리기</a:t>
            </a:r>
            <a:endParaRPr lang="en-US" altLang="ko-KR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11" y="2492896"/>
            <a:ext cx="4410075" cy="420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figure/subplot: </a:t>
            </a:r>
            <a:r>
              <a:rPr lang="ko-KR" altLang="en-US" dirty="0" smtClean="0"/>
              <a:t>여러 개 분리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캔버스로 분리해서 </a:t>
            </a:r>
            <a:r>
              <a:rPr lang="en-US" altLang="ko-KR" dirty="0" smtClean="0"/>
              <a:t>subplot</a:t>
            </a:r>
            <a:r>
              <a:rPr lang="ko-KR" altLang="en-US" dirty="0" smtClean="0"/>
              <a:t>으로 그래프 그리기 </a:t>
            </a:r>
            <a:endParaRPr lang="en-US" altLang="ko-KR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068960"/>
            <a:ext cx="38164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52839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1601" y="3429000"/>
            <a:ext cx="3528391" cy="1044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499992" y="3573016"/>
            <a:ext cx="648072" cy="3782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2087" y="4562136"/>
            <a:ext cx="3528391" cy="955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20478" y="5039684"/>
            <a:ext cx="699594" cy="6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좌표 그리기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6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axis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axis </a:t>
            </a:r>
            <a:r>
              <a:rPr lang="ko-KR" altLang="en-US" dirty="0" smtClean="0"/>
              <a:t>함수 </a:t>
            </a:r>
            <a:r>
              <a:rPr lang="en-US" altLang="ko-KR" dirty="0"/>
              <a:t> </a:t>
            </a:r>
            <a:r>
              <a:rPr lang="ko-KR" altLang="en-US" dirty="0" smtClean="0"/>
              <a:t>이해하</a:t>
            </a:r>
            <a:r>
              <a:rPr lang="ko-KR" altLang="en-US" dirty="0"/>
              <a:t>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axis </a:t>
            </a:r>
            <a:r>
              <a:rPr lang="ko-KR" altLang="en-US" dirty="0" smtClean="0"/>
              <a:t>함수는 리스트의 값을 그대로 표시하고 앞의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축을 표시</a:t>
            </a:r>
            <a:endParaRPr lang="en-US" altLang="ko-KR" dirty="0" smtClean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171950" cy="392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ticks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캔버스 이해하기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Figure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만들고 내부에 처</a:t>
            </a:r>
            <a:r>
              <a:rPr lang="ko-KR" altLang="en-US" dirty="0"/>
              <a:t>리</a:t>
            </a:r>
            <a:endParaRPr lang="en-US" altLang="ko-KR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8067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ticks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축 넣기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xticks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yticks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세부 값을 부여 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92" y="2492896"/>
            <a:ext cx="4514850" cy="418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lim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축 넣기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축내의</a:t>
            </a:r>
            <a:r>
              <a:rPr lang="ko-KR" altLang="en-US" dirty="0" smtClean="0"/>
              <a:t> 범위 값을 부여 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380320"/>
            <a:ext cx="4324350" cy="407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scale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scale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축 자동 변환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yscale</a:t>
            </a:r>
            <a:r>
              <a:rPr lang="ko-KR" altLang="en-US" dirty="0" smtClean="0"/>
              <a:t>을 막고 처리하면 </a:t>
            </a:r>
            <a:r>
              <a:rPr lang="ko-KR" altLang="en-US" dirty="0" err="1" smtClean="0"/>
              <a:t>고정축을</a:t>
            </a:r>
            <a:r>
              <a:rPr lang="ko-KR" altLang="en-US" dirty="0" smtClean="0"/>
              <a:t> 가지고 표시하지만 </a:t>
            </a:r>
            <a:r>
              <a:rPr lang="en-US" altLang="ko-KR" dirty="0" err="1" smtClean="0"/>
              <a:t>yscale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축에 스케일처리 됨</a:t>
            </a:r>
            <a:endParaRPr lang="en-US" altLang="ko-KR" dirty="0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7"/>
            <a:ext cx="3456384" cy="378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6"/>
            <a:ext cx="4059560" cy="38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legend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그래프에 범주를 표시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140968"/>
            <a:ext cx="3981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그래프에 범주를 표시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019550" cy="41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범주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처리 결과의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112568" cy="389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plot(label)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plot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이용해서 그래프에 범주를 표시</a:t>
            </a:r>
            <a:endParaRPr lang="en-US" altLang="ko-KR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76" y="2276872"/>
            <a:ext cx="4438650" cy="420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캔버스 이해하기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Figure </a:t>
            </a:r>
            <a:r>
              <a:rPr lang="ko-KR" altLang="en-US" dirty="0" err="1" smtClean="0"/>
              <a:t>클래스별로</a:t>
            </a:r>
            <a:r>
              <a:rPr lang="ko-KR" altLang="en-US" dirty="0" smtClean="0"/>
              <a:t> 별도 캔버스를 구성</a:t>
            </a:r>
            <a:endParaRPr lang="en-US" altLang="ko-KR" dirty="0" smtClean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578"/>
            <a:ext cx="3895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3284578"/>
            <a:ext cx="3848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plot(label) </a:t>
            </a:r>
            <a:r>
              <a:rPr lang="ko-KR" altLang="en-US" dirty="0"/>
              <a:t>이용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plot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이용해서 그래프에 범주를 표시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84" y="2636912"/>
            <a:ext cx="4229100" cy="38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 위치 지정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legend </a:t>
            </a:r>
            <a:r>
              <a:rPr lang="ko-KR" altLang="en-US" dirty="0" smtClean="0"/>
              <a:t>생성시 위치 배정 및 색깔 입히기 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64903"/>
            <a:ext cx="5848350" cy="37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파일처리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처리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읽고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file</a:t>
            </a:r>
            <a:r>
              <a:rPr lang="ko-KR" altLang="en-US" dirty="0" smtClean="0"/>
              <a:t>를 읽고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함수를 통해 그래프 그리기  </a:t>
            </a:r>
            <a:endParaRPr lang="en-US" altLang="ko-KR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88" y="2708920"/>
            <a:ext cx="3981450" cy="391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3038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결과를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savefig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로 보내기</a:t>
            </a:r>
            <a:endParaRPr lang="en-US" altLang="ko-KR" dirty="0" smtClean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758977" cy="38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9837"/>
            <a:ext cx="410445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 공식 홈페이지</a:t>
            </a:r>
            <a:endParaRPr lang="en-US" altLang="ko-KR" dirty="0" smtClean="0"/>
          </a:p>
          <a:p>
            <a:pPr lvl="1"/>
            <a:r>
              <a:rPr lang="en-US" altLang="ko-KR" dirty="0"/>
              <a:t>http://matplotlib.org/index.html#</a:t>
            </a:r>
          </a:p>
          <a:p>
            <a:r>
              <a:rPr lang="en-US" altLang="ko-KR" b="1" dirty="0"/>
              <a:t>1.4.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: plotting</a:t>
            </a:r>
          </a:p>
          <a:p>
            <a:pPr lvl="1"/>
            <a:r>
              <a:rPr lang="en-US" altLang="ko-KR" dirty="0">
                <a:hlinkClick r:id="rId2"/>
              </a:rPr>
              <a:t>http://www.scipy-lectures.org/intro/matplotlib/matplotlib.html</a:t>
            </a:r>
            <a:endParaRPr lang="en-US" altLang="ko-KR" dirty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en-US" altLang="ko-KR" dirty="0"/>
              <a:t>tutorial</a:t>
            </a: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://www.labri.fr/perso/nrougier/teaching/matplotlib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b="1" dirty="0" err="1"/>
              <a:t>Matplotlib</a:t>
            </a:r>
            <a:r>
              <a:rPr lang="en-US" altLang="ko-KR" b="1" dirty="0"/>
              <a:t> Tutorial: Python Plotting</a:t>
            </a:r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www.datacamp.com/community/tutorials/matplotlib-tutorial-python#gs.g89pPBU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06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캔버스 이해하기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주석처리하면</a:t>
            </a:r>
            <a:r>
              <a:rPr lang="ko-KR" altLang="en-US" dirty="0" smtClean="0"/>
              <a:t> 캔버스 하나는 출력되지만 다른 하나는 객체 주소만 출력 </a:t>
            </a:r>
            <a:endParaRPr lang="en-US" altLang="ko-KR" dirty="0" smtClean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37" y="2780928"/>
            <a:ext cx="4038600" cy="36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꾸미기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꾸미기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seaborn</a:t>
            </a:r>
            <a:r>
              <a:rPr lang="ko-KR" altLang="en-US" dirty="0" smtClean="0"/>
              <a:t>을 이용하면 그래프의 격자가 꾸며짐</a:t>
            </a:r>
            <a:endParaRPr lang="en-US" altLang="ko-KR" dirty="0" smtClean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7173"/>
            <a:ext cx="3600400" cy="381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4" y="2912528"/>
            <a:ext cx="387879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60032" y="3068960"/>
            <a:ext cx="20882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Seaborn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seaborn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로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300" dirty="0" err="1" smtClean="0"/>
              <a:t>docker</a:t>
            </a:r>
            <a:r>
              <a:rPr lang="en-US" altLang="ko-KR" sz="2300" dirty="0" smtClean="0"/>
              <a:t> exec {</a:t>
            </a:r>
            <a:r>
              <a:rPr lang="ko-KR" altLang="en-US" sz="2300" dirty="0" err="1" smtClean="0"/>
              <a:t>도커이미지</a:t>
            </a:r>
            <a:r>
              <a:rPr lang="en-US" altLang="ko-KR" sz="2300" dirty="0" smtClean="0"/>
              <a:t>} pip install </a:t>
            </a:r>
            <a:r>
              <a:rPr lang="en-US" altLang="ko-KR" sz="2300" dirty="0" err="1" smtClean="0"/>
              <a:t>seaborn</a:t>
            </a:r>
            <a:r>
              <a:rPr lang="en-US" altLang="ko-KR" sz="2300" dirty="0" smtClean="0"/>
              <a:t> --upgrade</a:t>
            </a:r>
            <a:r>
              <a:rPr lang="ko-KR" altLang="en-US" sz="2300" dirty="0" smtClean="0"/>
              <a:t> </a:t>
            </a:r>
            <a:endParaRPr lang="en-US" altLang="ko-KR" sz="2300" dirty="0" smtClean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4" y="2852936"/>
            <a:ext cx="7591425" cy="356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plot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선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 공식 홈페이지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http://matplotlib.org/index.html</a:t>
            </a:r>
            <a:r>
              <a:rPr lang="en-US" altLang="ko-KR" dirty="0" smtClean="0">
                <a:hlinkClick r:id="rId2"/>
              </a:rPr>
              <a:t>#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b="1" dirty="0"/>
              <a:t>1.4.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: plotting</a:t>
            </a:r>
          </a:p>
          <a:p>
            <a:pPr lvl="1"/>
            <a:r>
              <a:rPr lang="en-US" altLang="ko-KR" dirty="0">
                <a:hlinkClick r:id="rId3"/>
              </a:rPr>
              <a:t>http://www.scipy-lectures.org/intro/matplotlib/matplotlib.html</a:t>
            </a:r>
            <a:endParaRPr lang="en-US" altLang="ko-KR" dirty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en-US" altLang="ko-KR" dirty="0"/>
              <a:t>tutorial</a:t>
            </a:r>
          </a:p>
          <a:p>
            <a:pPr lvl="1"/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://www.labri.fr/perso/nrougier/teaching/matplotlib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b="1" dirty="0" err="1"/>
              <a:t>Matplotlib</a:t>
            </a:r>
            <a:r>
              <a:rPr lang="en-US" altLang="ko-KR" b="1" dirty="0"/>
              <a:t> Tutorial: Python Plotting</a:t>
            </a:r>
          </a:p>
          <a:p>
            <a:pPr lvl="1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www.datacamp.com/community/tutorials/matplotlib-tutorial-python#gs.g89pPBU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651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err="1" smtClean="0"/>
              <a:t>한축만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내의 값이고 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축은 인덱스를 표시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029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err="1" smtClean="0"/>
              <a:t>한축만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내의 값이고 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축은 인덱스를 표시를</a:t>
            </a:r>
            <a:r>
              <a:rPr lang="en-US" altLang="ko-KR" dirty="0" smtClean="0"/>
              <a:t> marker</a:t>
            </a:r>
            <a:r>
              <a:rPr lang="ko-KR" altLang="en-US" dirty="0" smtClean="0"/>
              <a:t>를 넣고 확인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0957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넣고 그래프 보기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105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넣고 그래프 보기</a:t>
            </a:r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42" y="2564904"/>
            <a:ext cx="4448175" cy="388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그래프 보기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636912"/>
            <a:ext cx="4324350" cy="398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marker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색상과 모양을 넣어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를 표시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87624" y="23779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색상</a:t>
            </a:r>
            <a:endParaRPr lang="ko-KR" alt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193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모양</a:t>
            </a:r>
            <a:endParaRPr lang="ko-KR" alt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373529" y="4047586"/>
            <a:ext cx="93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+</a:t>
            </a:r>
            <a:endParaRPr lang="ko-KR" altLang="en-US" sz="4400" b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06" y="2562604"/>
            <a:ext cx="3936402" cy="40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37771"/>
            <a:ext cx="2752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:marker </a:t>
            </a:r>
            <a:r>
              <a:rPr lang="ko-KR" altLang="en-US" dirty="0" smtClean="0"/>
              <a:t>넣기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solid(‘r-’), dash(’r—’)</a:t>
            </a:r>
            <a:r>
              <a:rPr lang="ko-KR" altLang="en-US" dirty="0" smtClean="0"/>
              <a:t>를 넣고 그래프 그리기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3528392" cy="31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287796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solid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28945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781425" cy="307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marker </a:t>
            </a:r>
            <a:r>
              <a:rPr lang="ko-KR" altLang="en-US" dirty="0"/>
              <a:t>넣기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marker(‘</a:t>
            </a:r>
            <a:r>
              <a:rPr lang="en-US" altLang="ko-KR" dirty="0" err="1" smtClean="0"/>
              <a:t>ro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를 넣고 표시</a:t>
            </a:r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695700" cy="371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:marker </a:t>
            </a:r>
            <a:r>
              <a:rPr lang="ko-KR" altLang="en-US" dirty="0" smtClean="0"/>
              <a:t>여러 개 넣기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marker </a:t>
            </a:r>
            <a:r>
              <a:rPr lang="ko-KR" altLang="en-US" dirty="0" smtClean="0"/>
              <a:t>넣고 그래프 그리기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9909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61560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‘r--’ : red dash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56519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’ : blue square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085184"/>
            <a:ext cx="25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‘g^’ : green triangle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marker keyword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를 키워드 인자로 넣기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7529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label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legend</a:t>
            </a:r>
            <a:r>
              <a:rPr lang="ko-KR" altLang="en-US" dirty="0" smtClean="0"/>
              <a:t>함수 처리를 위해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정의 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3312368" cy="36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312368" cy="34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83968" y="4293096"/>
            <a:ext cx="79208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530120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legend </a:t>
            </a:r>
            <a:r>
              <a:rPr lang="ko-KR" altLang="en-US" dirty="0" smtClean="0"/>
              <a:t>함수 호출하면 범주 표시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linewidth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굵게 하려면 </a:t>
            </a:r>
            <a:r>
              <a:rPr lang="en-US" altLang="ko-KR" dirty="0" err="1" smtClean="0"/>
              <a:t>linewidth</a:t>
            </a:r>
            <a:r>
              <a:rPr lang="ko-KR" altLang="en-US" dirty="0" smtClean="0"/>
              <a:t>에 값을 부여</a:t>
            </a:r>
            <a:endParaRPr lang="en-US" altLang="ko-KR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3744416" cy="370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5"/>
            <a:ext cx="3528392" cy="36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/>
              <a:t> scatter 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3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점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scatter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분포점을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PathCollection</a:t>
            </a:r>
            <a:r>
              <a:rPr lang="en-US" altLang="ko-KR" dirty="0" smtClean="0"/>
              <a:t> object</a:t>
            </a:r>
            <a:r>
              <a:rPr lang="ko-KR" altLang="en-US" dirty="0" smtClean="0"/>
              <a:t>가 생기고 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데이터를 생성해서 </a:t>
            </a:r>
            <a:r>
              <a:rPr lang="ko-KR" altLang="en-US" dirty="0" err="1" smtClean="0"/>
              <a:t>분포점을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3" y="2906210"/>
            <a:ext cx="30099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3933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64" y="3140968"/>
            <a:ext cx="4710016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scatter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모양과 색 입히기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</a:t>
            </a:r>
            <a:r>
              <a:rPr lang="ko-KR" altLang="en-US" dirty="0" smtClean="0"/>
              <a:t>는 크기</a:t>
            </a:r>
            <a:r>
              <a:rPr lang="en-US" altLang="ko-KR" dirty="0" smtClean="0"/>
              <a:t>, c</a:t>
            </a:r>
            <a:r>
              <a:rPr lang="ko-KR" altLang="en-US" dirty="0" smtClean="0"/>
              <a:t>는 색상</a:t>
            </a:r>
            <a:r>
              <a:rPr lang="en-US" altLang="ko-KR" dirty="0" smtClean="0"/>
              <a:t>, marker</a:t>
            </a:r>
            <a:r>
              <a:rPr lang="ko-KR" altLang="en-US" dirty="0" smtClean="0"/>
              <a:t>는 삼각형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351472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bar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막대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폭을 </a:t>
            </a:r>
            <a:r>
              <a:rPr lang="en-US" altLang="ko-KR" dirty="0" smtClean="0"/>
              <a:t>0.8, </a:t>
            </a:r>
            <a:r>
              <a:rPr lang="ko-KR" altLang="en-US" dirty="0" smtClean="0"/>
              <a:t>파란색 막대가 기본으로 처리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15" y="2492896"/>
            <a:ext cx="38766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폭 늘리기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위치와 값을 막대그래프로 표시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276872"/>
            <a:ext cx="41338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좌표이해하</a:t>
            </a:r>
            <a:r>
              <a:rPr lang="ko-KR" altLang="en-US" dirty="0"/>
              <a:t>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폭 줄이기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막대 그래프의 폭을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37242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다중 막대그래프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막대그래</a:t>
            </a:r>
            <a:r>
              <a:rPr lang="ko-KR" altLang="en-US" dirty="0"/>
              <a:t>프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막대 그래프의 폭을 </a:t>
            </a:r>
            <a:r>
              <a:rPr lang="en-US" altLang="ko-KR" dirty="0" smtClean="0"/>
              <a:t>0.33</a:t>
            </a:r>
            <a:r>
              <a:rPr lang="ko-KR" altLang="en-US" dirty="0" smtClean="0"/>
              <a:t>로 처리해 이중 막대 그래프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80928"/>
            <a:ext cx="4895850" cy="38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err="1" smtClean="0"/>
              <a:t>barh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수평방향 막대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barh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</a:t>
            </a:r>
            <a:r>
              <a:rPr lang="ko-KR" altLang="en-US" dirty="0"/>
              <a:t>평</a:t>
            </a:r>
            <a:r>
              <a:rPr lang="ko-KR" altLang="en-US" dirty="0" smtClean="0"/>
              <a:t> 막대그래</a:t>
            </a:r>
            <a:r>
              <a:rPr lang="ko-KR" altLang="en-US" dirty="0"/>
              <a:t>프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수평 막대그래프를 그리기 위해서는 반대방향의 데이터 </a:t>
            </a:r>
            <a:r>
              <a:rPr lang="en-US" altLang="ko-KR" dirty="0" err="1" smtClean="0"/>
              <a:t>m_pop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minus 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(-)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부여해야 함</a:t>
            </a:r>
            <a:endParaRPr lang="en-US" altLang="ko-KR" dirty="0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068960"/>
            <a:ext cx="4924425" cy="35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51720" y="4678288"/>
            <a:ext cx="2376264" cy="1800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494116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m_pop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표시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1691680" y="5264333"/>
            <a:ext cx="360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Pie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2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원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9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pie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받아 원을 그래프 표시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sz="1800" dirty="0" smtClean="0"/>
              <a:t>색상 기본 순서 </a:t>
            </a:r>
            <a:r>
              <a:rPr lang="en-US" altLang="ko-KR" sz="1800" dirty="0" smtClean="0"/>
              <a:t>colors</a:t>
            </a:r>
            <a:r>
              <a:rPr lang="en-US" altLang="ko-KR" sz="1800" dirty="0"/>
              <a:t>=('b', 'g', 'r', 'c', 'm', 'y', 'k', 'w')</a:t>
            </a:r>
            <a:endParaRPr lang="en-US" altLang="ko-KR" sz="1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11151"/>
            <a:ext cx="37338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49326"/>
            <a:ext cx="2752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pie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labels 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데이터와</a:t>
            </a:r>
            <a:r>
              <a:rPr lang="en-US" altLang="ko-KR" dirty="0" smtClean="0"/>
              <a:t> labels</a:t>
            </a:r>
            <a:r>
              <a:rPr lang="ko-KR" altLang="en-US" dirty="0" smtClean="0"/>
              <a:t>를  받아 원을 그래프 표시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038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그래프는 일단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축 좌표에 대해 이해를 해야 함</a:t>
            </a:r>
            <a:endParaRPr lang="en-US" altLang="ko-KR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2" y="2924945"/>
            <a:ext cx="49720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Y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61055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99792" y="4509121"/>
            <a:ext cx="18748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644008" y="4509121"/>
            <a:ext cx="0" cy="1296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err="1" smtClean="0"/>
              <a:t>histo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히스토그램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xlabel</a:t>
            </a:r>
            <a:r>
              <a:rPr lang="ko-KR" altLang="en-US" dirty="0" smtClean="0"/>
              <a:t>을 표시한 히스토그램 그리기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219700" cy="431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범주 나누기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받아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범주로 나눠 그래프를 표시</a:t>
            </a:r>
            <a:endParaRPr lang="en-US" altLang="ko-KR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72" y="2636912"/>
            <a:ext cx="5514975" cy="39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범주 나누기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받아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범주로 나눠 그래프를 표시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2005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내부에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 내에 범주를 재정의해서 그래프를 그리기 </a:t>
            </a:r>
            <a:endParaRPr lang="en-US" altLang="ko-KR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068960"/>
            <a:ext cx="5562600" cy="321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normed</a:t>
            </a:r>
            <a:r>
              <a:rPr lang="ko-KR" altLang="en-US" dirty="0" smtClean="0"/>
              <a:t>를 사용하면 히스토그램 합이 </a:t>
            </a:r>
            <a:r>
              <a:rPr lang="en-US" altLang="ko-KR" dirty="0" smtClean="0"/>
              <a:t>1, </a:t>
            </a:r>
            <a:r>
              <a:rPr lang="en-US" altLang="ko-KR" dirty="0" err="1" smtClean="0"/>
              <a:t>facecolor</a:t>
            </a:r>
            <a:r>
              <a:rPr lang="ko-KR" altLang="en-US" dirty="0" smtClean="0"/>
              <a:t>는 색깔</a:t>
            </a:r>
            <a:r>
              <a:rPr lang="en-US" altLang="ko-KR" dirty="0" smtClean="0"/>
              <a:t>, alpha</a:t>
            </a:r>
            <a:r>
              <a:rPr lang="ko-KR" altLang="en-US" dirty="0" smtClean="0"/>
              <a:t>는 투명도 표시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616624" cy="394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색깔 바꾸기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facecolor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red</a:t>
            </a:r>
            <a:r>
              <a:rPr lang="ko-KR" altLang="en-US" dirty="0" smtClean="0"/>
              <a:t>를 주고 색깔을 변경하기 </a:t>
            </a:r>
            <a:endParaRPr lang="en-US" altLang="ko-KR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29" y="2492896"/>
            <a:ext cx="5267325" cy="406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투명도 조정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0.4</a:t>
            </a:r>
            <a:r>
              <a:rPr lang="ko-KR" altLang="en-US" dirty="0" smtClean="0"/>
              <a:t>를 주고 색깔에 대한 투명도를 조정하기  </a:t>
            </a:r>
            <a:endParaRPr lang="en-US" altLang="ko-K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636912"/>
            <a:ext cx="5324475" cy="38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전체 </a:t>
            </a:r>
            <a:r>
              <a:rPr lang="ko-KR" altLang="en-US" dirty="0" err="1" smtClean="0"/>
              <a:t>비율값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조정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normed</a:t>
            </a:r>
            <a:r>
              <a:rPr lang="ko-KR" altLang="en-US" dirty="0" smtClean="0"/>
              <a:t>에 </a:t>
            </a:r>
            <a:r>
              <a:rPr lang="en-US" altLang="ko-KR" dirty="0"/>
              <a:t>1</a:t>
            </a:r>
            <a:r>
              <a:rPr lang="ko-KR" altLang="en-US" dirty="0" smtClean="0"/>
              <a:t>를 주면 앞의 전체 비율이 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처리 </a:t>
            </a:r>
            <a:endParaRPr lang="en-US" altLang="ko-K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780928"/>
            <a:ext cx="5581650" cy="38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좌표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은 하나의 리스트만 넣으면 리스트의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축으로 인식해서 그래프 표시</a:t>
            </a:r>
            <a:endParaRPr lang="en-US" altLang="ko-KR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8" y="2924944"/>
            <a:ext cx="4229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histtype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histtype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stepfilled</a:t>
            </a:r>
            <a:r>
              <a:rPr lang="ko-KR" altLang="en-US" dirty="0" smtClean="0"/>
              <a:t>를 주면 경계선이 없어짐 </a:t>
            </a:r>
            <a:endParaRPr lang="en-US" altLang="ko-KR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429375" cy="39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Axes </a:t>
            </a:r>
            <a:r>
              <a:rPr lang="ko-KR" altLang="en-US" dirty="0" smtClean="0"/>
              <a:t>객체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Axes.hist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Cumulative</a:t>
            </a:r>
            <a:r>
              <a:rPr lang="ko-KR" altLang="en-US" dirty="0" smtClean="0"/>
              <a:t>는 누적 분포를 나타내는 그래프를 추가로 그리기 위한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5153025" cy="32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boxplot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box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Axes.boxplot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boxplot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boxplot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boxplot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348880"/>
            <a:ext cx="5019675" cy="39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Axes </a:t>
            </a:r>
            <a:r>
              <a:rPr lang="ko-KR" altLang="en-US" dirty="0" smtClean="0"/>
              <a:t>객체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Axes.boxplot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boxplot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068960"/>
            <a:ext cx="47434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image plot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2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그래프 보기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isshow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이용해서 이미지 출력 </a:t>
            </a:r>
            <a:r>
              <a:rPr lang="en-US" altLang="ko-KR" dirty="0" err="1" smtClean="0"/>
              <a:t>colorbar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이용옆에</a:t>
            </a:r>
            <a:r>
              <a:rPr lang="ko-KR" altLang="en-US" dirty="0" smtClean="0"/>
              <a:t> 옆에 </a:t>
            </a:r>
            <a:r>
              <a:rPr lang="en-US" altLang="ko-KR" dirty="0" err="1" smtClean="0"/>
              <a:t>colorbar</a:t>
            </a:r>
            <a:r>
              <a:rPr lang="ko-KR" altLang="en-US" dirty="0" smtClean="0"/>
              <a:t>를 출력</a:t>
            </a:r>
            <a:endParaRPr lang="en-US" altLang="ko-KR" dirty="0" smtClean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457700" cy="34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image.read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파일을 읽고 이를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전환해서 </a:t>
            </a:r>
            <a:r>
              <a:rPr lang="en-US" altLang="ko-KR" dirty="0" err="1" smtClean="0"/>
              <a:t>imshow</a:t>
            </a:r>
            <a:r>
              <a:rPr lang="ko-KR" altLang="en-US" dirty="0" smtClean="0"/>
              <a:t>함수로 그래프 출력 </a:t>
            </a:r>
            <a:endParaRPr lang="en-US" altLang="ko-KR" dirty="0" smtClean="0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01" y="2636912"/>
            <a:ext cx="4848225" cy="38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이미지 처리시 좌표축 제거하기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axis(‘off’)</a:t>
            </a:r>
            <a:r>
              <a:rPr lang="ko-KR" altLang="en-US" dirty="0" smtClean="0"/>
              <a:t>를 이용해서 이미지만 출력</a:t>
            </a:r>
            <a:endParaRPr lang="en-US" altLang="ko-KR" dirty="0" smtClean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71" y="2708920"/>
            <a:ext cx="5000625" cy="38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logplot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5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subplot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Axes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Axes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생성해서 그래프를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분리</a:t>
            </a:r>
            <a:endParaRPr lang="en-US" altLang="ko-KR" dirty="0" smtClean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708920"/>
            <a:ext cx="5591175" cy="371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semilogy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loglog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log</a:t>
            </a:r>
            <a:r>
              <a:rPr lang="ko-KR" altLang="en-US" dirty="0" smtClean="0"/>
              <a:t>를 처리한 결과를 그래프로 표시</a:t>
            </a:r>
            <a:endParaRPr lang="en-US" altLang="ko-KR" dirty="0" smtClean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86475" cy="34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371656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b="1" dirty="0"/>
              <a:t>Two-dimensional </a:t>
            </a:r>
            <a:r>
              <a:rPr lang="en-US" altLang="ko-KR" sz="7200" b="1" dirty="0" smtClean="0"/>
              <a:t>plots </a:t>
            </a:r>
            <a:r>
              <a:rPr lang="ko-KR" altLang="en-US" sz="7200" dirty="0" smtClean="0"/>
              <a:t>함수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Contour plots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inline </a:t>
            </a:r>
            <a:r>
              <a:rPr lang="ko-KR" altLang="en-US" dirty="0" smtClean="0"/>
              <a:t>명령을 먼저 실행해야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내에서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그래프가 보임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852936"/>
            <a:ext cx="5715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구조 이해하기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meshgrid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같은 차원의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를생성</a:t>
            </a:r>
            <a:endParaRPr lang="en-US" altLang="ko-KR" dirty="0" smtClean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72" y="3501008"/>
            <a:ext cx="6448425" cy="292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Contour plots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Contour </a:t>
            </a:r>
            <a:r>
              <a:rPr lang="en-US" altLang="ko-KR" dirty="0" smtClean="0"/>
              <a:t>plots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여러 원에 대해 </a:t>
            </a:r>
            <a:r>
              <a:rPr lang="ko-KR" altLang="en-US" dirty="0" err="1" smtClean="0"/>
              <a:t>그래기</a:t>
            </a:r>
            <a:endParaRPr lang="en-US" altLang="ko-KR" dirty="0" smtClean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0928"/>
            <a:ext cx="6191250" cy="379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그래프 꾸미기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텍스트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Basic text commands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Basic text commands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Basic text </a:t>
            </a:r>
            <a:r>
              <a:rPr lang="en-US" altLang="ko-KR" dirty="0" smtClean="0"/>
              <a:t>commands </a:t>
            </a:r>
            <a:r>
              <a:rPr lang="ko-KR" altLang="en-US" dirty="0" smtClean="0"/>
              <a:t>함수</a:t>
            </a:r>
            <a:r>
              <a:rPr lang="ko-KR" altLang="en-US" dirty="0"/>
              <a:t>들</a:t>
            </a:r>
            <a:endParaRPr lang="en-US" altLang="ko-KR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056784" cy="38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기</a:t>
            </a:r>
            <a:r>
              <a:rPr lang="ko-KR" altLang="en-US" dirty="0"/>
              <a:t>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 내에 특정 좌표에 문자열이 들어가도록 입력해서 표시  </a:t>
            </a:r>
            <a:endParaRPr lang="en-US" altLang="ko-KR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780928"/>
            <a:ext cx="7324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좌표에 따른 표시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text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클래스의 객체를 생성하고 그 위치 값을 좌표로 해서 문자열을 출력함</a:t>
            </a:r>
            <a:endParaRPr lang="en-US" altLang="ko-KR" dirty="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4791075" cy="378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위치 지정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text</a:t>
            </a:r>
            <a:r>
              <a:rPr lang="ko-KR" altLang="en-US" dirty="0" smtClean="0"/>
              <a:t>함수에 위치지정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수직방향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: top, bottom, center, baseline), </a:t>
            </a:r>
            <a:r>
              <a:rPr lang="ko-KR" altLang="en-US" dirty="0" smtClean="0"/>
              <a:t>수평방향</a:t>
            </a:r>
            <a:r>
              <a:rPr lang="en-US" altLang="ko-KR" dirty="0" smtClean="0"/>
              <a:t>(ha</a:t>
            </a:r>
            <a:r>
              <a:rPr lang="ko-KR" altLang="en-US" dirty="0"/>
              <a:t> </a:t>
            </a:r>
            <a:r>
              <a:rPr lang="en-US" altLang="ko-KR" dirty="0" smtClean="0"/>
              <a:t>:center, right, left')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619750" cy="31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위치 지정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text</a:t>
            </a:r>
            <a:r>
              <a:rPr lang="ko-KR" altLang="en-US" dirty="0" smtClean="0"/>
              <a:t>함수에 수평방향은 위치를 표시할 경우 우리가 보는 반대방향에 표시 됨</a:t>
            </a:r>
            <a:endParaRPr lang="en-US" altLang="ko-KR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24" y="3362266"/>
            <a:ext cx="3810173" cy="32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56992"/>
            <a:ext cx="3744416" cy="32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29655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오른쪽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92098" y="29333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왼</a:t>
            </a:r>
            <a:r>
              <a:rPr lang="ko-KR" altLang="en-US" b="1" dirty="0" smtClean="0"/>
              <a:t>쪽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여러 개의 선을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plot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그래프색과모양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묶어서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표현해서 그리기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4429125" cy="384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36627" y="4839543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y = 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= x**2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= x**3</a:t>
            </a:r>
          </a:p>
          <a:p>
            <a:r>
              <a:rPr lang="ko-KR" altLang="en-US" dirty="0" smtClean="0"/>
              <a:t>에 대한 함수의 그래프를 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:latex</a:t>
            </a:r>
            <a:r>
              <a:rPr lang="ko-KR" altLang="en-US" dirty="0" smtClean="0"/>
              <a:t>로 기호 표시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문자열 내의 기호는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방식에 위해 표시</a:t>
            </a:r>
            <a:endParaRPr lang="en-US" altLang="ko-KR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9" y="2780928"/>
            <a:ext cx="87915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 내에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를 사용해서 입력하기 </a:t>
            </a:r>
            <a:endParaRPr lang="en-US" altLang="ko-KR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5753100" cy="42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79712" y="4725144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12160" y="52292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텍스트에 대해 입력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3717032"/>
            <a:ext cx="3600400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1"/>
            <a:endCxn id="8" idx="2"/>
          </p:cNvCxnSpPr>
          <p:nvPr/>
        </p:nvCxnSpPr>
        <p:spPr>
          <a:xfrm flipH="1" flipV="1">
            <a:off x="2843808" y="3969060"/>
            <a:ext cx="3168352" cy="144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843808" y="4977172"/>
            <a:ext cx="3168352" cy="436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title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제목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그래프에 제목을 표시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39052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title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font/color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Latex</a:t>
            </a:r>
            <a:r>
              <a:rPr lang="ko-KR" altLang="en-US" dirty="0" smtClean="0"/>
              <a:t>로 정의한 문자열에 대해 </a:t>
            </a:r>
            <a:r>
              <a:rPr lang="en-US" altLang="ko-KR" dirty="0" err="1" smtClean="0"/>
              <a:t>fontsize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924944"/>
            <a:ext cx="7632849" cy="34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ylabel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y</a:t>
            </a:r>
            <a:r>
              <a:rPr lang="ko-KR" altLang="en-US" dirty="0" smtClean="0"/>
              <a:t>축 그래프에 의미를 부여하기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3952875" cy="442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xlabel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x</a:t>
            </a:r>
            <a:r>
              <a:rPr lang="ko-KR" altLang="en-US" dirty="0" smtClean="0"/>
              <a:t>축 그래프에 의미적인 레이블을 부여하기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276872"/>
            <a:ext cx="3981450" cy="447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xlabel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font/color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x</a:t>
            </a:r>
            <a:r>
              <a:rPr lang="ko-KR" altLang="en-US" dirty="0" smtClean="0"/>
              <a:t>축 그래프에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fontsize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font color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636912"/>
            <a:ext cx="5210175" cy="382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annotate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81809</TotalTime>
  <Words>1853</Words>
  <Application>Microsoft Office PowerPoint</Application>
  <PresentationFormat>화면 슬라이드 쇼(4:3)</PresentationFormat>
  <Paragraphs>437</Paragraphs>
  <Slides>137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43" baseType="lpstr">
      <vt:lpstr>굴림</vt:lpstr>
      <vt:lpstr>맑은 고딕</vt:lpstr>
      <vt:lpstr>Lucida Sans Unicode</vt:lpstr>
      <vt:lpstr>Wingdings</vt:lpstr>
      <vt:lpstr>Wingdings 2</vt:lpstr>
      <vt:lpstr>가을</vt:lpstr>
      <vt:lpstr>Matplotlib 기초 이해하기</vt:lpstr>
      <vt:lpstr>참고자료</vt:lpstr>
      <vt:lpstr>MatPLOTLIB pyplot 기초 </vt:lpstr>
      <vt:lpstr>좌표이해하기 </vt:lpstr>
      <vt:lpstr> 좌표</vt:lpstr>
      <vt:lpstr> 좌표 기준</vt:lpstr>
      <vt:lpstr> jupyter 내에서 그래프 보기 </vt:lpstr>
      <vt:lpstr> jupyter notebook 실행</vt:lpstr>
      <vt:lpstr> 여러 개의 선을 그리기</vt:lpstr>
      <vt:lpstr> 그래프/캔버스 이해하기 </vt:lpstr>
      <vt:lpstr> 그래프 이해하기</vt:lpstr>
      <vt:lpstr> 캔버스 이해하기 1</vt:lpstr>
      <vt:lpstr> 캔버스 이해하기 2</vt:lpstr>
      <vt:lpstr> 캔버스 이해하기 3</vt:lpstr>
      <vt:lpstr>Seaborn 꾸미기 </vt:lpstr>
      <vt:lpstr>Seaborn 적용 꾸미기</vt:lpstr>
      <vt:lpstr>Seaborn install</vt:lpstr>
      <vt:lpstr>MatPLOTLIB pyplot plot 함수 </vt:lpstr>
      <vt:lpstr>선 그래프</vt:lpstr>
      <vt:lpstr> plot 함수 : 한축만 1</vt:lpstr>
      <vt:lpstr> plot 함수 : 한축만 2</vt:lpstr>
      <vt:lpstr> plot 함수 : x축과 y축 1</vt:lpstr>
      <vt:lpstr> plot 함수 : x축과 y축 2</vt:lpstr>
      <vt:lpstr> plot 함수 :두개 사용</vt:lpstr>
      <vt:lpstr> plot 함수 : marker 만들기</vt:lpstr>
      <vt:lpstr> plot 함수 :marker 넣기 1</vt:lpstr>
      <vt:lpstr> plot 함수: marker 넣기 2</vt:lpstr>
      <vt:lpstr> plot 함수 :marker 여러 개 넣기 </vt:lpstr>
      <vt:lpstr> plot 함수 : marker keyword  </vt:lpstr>
      <vt:lpstr> plot 함수 : label</vt:lpstr>
      <vt:lpstr> plot 함수 : linewidth</vt:lpstr>
      <vt:lpstr>MatPLOTLIB pyplot  scatter  함수 </vt:lpstr>
      <vt:lpstr>점 그래프</vt:lpstr>
      <vt:lpstr> scatter 함수 : 분포점을 그리기</vt:lpstr>
      <vt:lpstr> scatter 함수 : 모양과 색 입히기 </vt:lpstr>
      <vt:lpstr>MatPLOTLIB pyplot bar 함수 </vt:lpstr>
      <vt:lpstr>막대 그래프</vt:lpstr>
      <vt:lpstr>bar함수 : 기본 </vt:lpstr>
      <vt:lpstr>bar함수 : 폭 늘리기 </vt:lpstr>
      <vt:lpstr>bar함수 : 폭 줄이기 </vt:lpstr>
      <vt:lpstr>다중 막대그래프</vt:lpstr>
      <vt:lpstr>bar함수 : 다중 막대그래프</vt:lpstr>
      <vt:lpstr>MatPLOTLIB pyplot barh 함수 </vt:lpstr>
      <vt:lpstr>수평방향 막대 그래프</vt:lpstr>
      <vt:lpstr>barh함수 : 수평 막대그래프</vt:lpstr>
      <vt:lpstr>MatPLOTLIB pyplot Pie 함수 </vt:lpstr>
      <vt:lpstr>원 그래프</vt:lpstr>
      <vt:lpstr> pie함수 : </vt:lpstr>
      <vt:lpstr> pie함수 : labels 붙이기 </vt:lpstr>
      <vt:lpstr>MatPLOTLIB pyplot histo 함수 </vt:lpstr>
      <vt:lpstr>히스토그램 그래프</vt:lpstr>
      <vt:lpstr> hist함수 : 기본</vt:lpstr>
      <vt:lpstr> hist함수 : 범주 나누기 1 </vt:lpstr>
      <vt:lpstr> hist함수 : 범주 나누기 2 </vt:lpstr>
      <vt:lpstr> hist함수 : 내부에 그리기</vt:lpstr>
      <vt:lpstr> hist함수 :파라미터</vt:lpstr>
      <vt:lpstr> hist함수 : 색깔 바꾸기</vt:lpstr>
      <vt:lpstr> hist함수 : 투명도 조정</vt:lpstr>
      <vt:lpstr> hist함수 : 전체 비율값 1로 조정</vt:lpstr>
      <vt:lpstr> hist함수 : histtype</vt:lpstr>
      <vt:lpstr>Axes 객체 처리</vt:lpstr>
      <vt:lpstr> Axes.hist 메소드</vt:lpstr>
      <vt:lpstr>MatPLOTLIB pyplot boxplot함수 </vt:lpstr>
      <vt:lpstr>box 그래프</vt:lpstr>
      <vt:lpstr> Axes.boxplot 메소드</vt:lpstr>
      <vt:lpstr> boxplot 함수</vt:lpstr>
      <vt:lpstr>Axes 객체 처리</vt:lpstr>
      <vt:lpstr> Axes.boxplot 메소드</vt:lpstr>
      <vt:lpstr>MatPLOTLIB pyplot image plot함수 </vt:lpstr>
      <vt:lpstr>이미지 그래프</vt:lpstr>
      <vt:lpstr> isshow() 함수</vt:lpstr>
      <vt:lpstr> image.read 함수</vt:lpstr>
      <vt:lpstr> 이미지 처리시 좌표축 제거하기</vt:lpstr>
      <vt:lpstr>MatPLOTLIB pyplot logplot 함수 </vt:lpstr>
      <vt:lpstr>log 그래프</vt:lpstr>
      <vt:lpstr> subplot 사용시 2개 Axes 생성</vt:lpstr>
      <vt:lpstr> semilogy/loglog 함수</vt:lpstr>
      <vt:lpstr>MatPLOTLIB Two-dimensional plots 함수</vt:lpstr>
      <vt:lpstr>Contour plots</vt:lpstr>
      <vt:lpstr> 데이터 구조 이해하기</vt:lpstr>
      <vt:lpstr> Contour plots</vt:lpstr>
      <vt:lpstr>MaTPLOTLIB 그래프 꾸미기 텍스트 처리 </vt:lpstr>
      <vt:lpstr>Basic text commands</vt:lpstr>
      <vt:lpstr> Basic text commands</vt:lpstr>
      <vt:lpstr>text</vt:lpstr>
      <vt:lpstr> text 함수 :  기초 </vt:lpstr>
      <vt:lpstr> text 함수 :  좌표에 따른 표시 </vt:lpstr>
      <vt:lpstr> text 함수 :  위치 지정 1</vt:lpstr>
      <vt:lpstr> text 함수 :  위치 지정 2</vt:lpstr>
      <vt:lpstr> text 함수 :latex로 기호 표시</vt:lpstr>
      <vt:lpstr> text 함수 :  text 붙이기 </vt:lpstr>
      <vt:lpstr> title</vt:lpstr>
      <vt:lpstr> title 함수 :  제목 붙이기 </vt:lpstr>
      <vt:lpstr> title 함수 :  font/color 처리 </vt:lpstr>
      <vt:lpstr> label</vt:lpstr>
      <vt:lpstr> ylabel 함수 :  label 붙이기 </vt:lpstr>
      <vt:lpstr> xlabel 함수 :  label 붙이기 </vt:lpstr>
      <vt:lpstr> xlabel 함수 :  font/color </vt:lpstr>
      <vt:lpstr>annotate</vt:lpstr>
      <vt:lpstr> annotate 함수 : 기초</vt:lpstr>
      <vt:lpstr>  xycoords/textcoords :1</vt:lpstr>
      <vt:lpstr>xycoords/textcoords : 값 설명</vt:lpstr>
      <vt:lpstr> annotate 함수 : 실행</vt:lpstr>
      <vt:lpstr> annotate 함수 : arrowpros</vt:lpstr>
      <vt:lpstr>matplotlib.patches.Polygon, </vt:lpstr>
      <vt:lpstr>Method 사용하기</vt:lpstr>
      <vt:lpstr>Figure 메소드 사용 </vt:lpstr>
      <vt:lpstr>Figure 메소드 사용: 결과 </vt:lpstr>
      <vt:lpstr>MaTPLOTLIB 화면 꾸미기  </vt:lpstr>
      <vt:lpstr> figure/subplot</vt:lpstr>
      <vt:lpstr> figure 함수 :  기초 </vt:lpstr>
      <vt:lpstr> subplot함수 :  캔버스를 분리 1</vt:lpstr>
      <vt:lpstr> subplot함수 :  캔버스를 분리 2</vt:lpstr>
      <vt:lpstr> figure/subplot함수 : 예시</vt:lpstr>
      <vt:lpstr> figure/subplot: 여러 개 분리</vt:lpstr>
      <vt:lpstr>MaTPLOTLIB 좌표 그리기  </vt:lpstr>
      <vt:lpstr> axis </vt:lpstr>
      <vt:lpstr> axis 함수  이해하기</vt:lpstr>
      <vt:lpstr> ticks </vt:lpstr>
      <vt:lpstr> ticks 함수 : 축 넣기</vt:lpstr>
      <vt:lpstr>limit</vt:lpstr>
      <vt:lpstr> lim 함수 : 축 넣기</vt:lpstr>
      <vt:lpstr>scale</vt:lpstr>
      <vt:lpstr> scale 함수 : 축 자동 변환</vt:lpstr>
      <vt:lpstr>legend</vt:lpstr>
      <vt:lpstr>기본 </vt:lpstr>
      <vt:lpstr>범주 붙이기 </vt:lpstr>
      <vt:lpstr>2개 범주 </vt:lpstr>
      <vt:lpstr>plot(label) 이용 : 1</vt:lpstr>
      <vt:lpstr> plot(label) 이용 : 2</vt:lpstr>
      <vt:lpstr>범주 위치 지정</vt:lpstr>
      <vt:lpstr>MaTPLOTLIB 파일처리  </vt:lpstr>
      <vt:lpstr>파일 처리 하기</vt:lpstr>
      <vt:lpstr> plot 함수 : file 읽고 처리</vt:lpstr>
      <vt:lpstr>결과를 PDF 처리하기</vt:lpstr>
      <vt:lpstr> savefig 함수</vt:lpstr>
      <vt:lpstr>참고자료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유성준</cp:lastModifiedBy>
  <cp:revision>966</cp:revision>
  <dcterms:created xsi:type="dcterms:W3CDTF">2015-12-01T07:34:30Z</dcterms:created>
  <dcterms:modified xsi:type="dcterms:W3CDTF">2017-03-16T02:54:07Z</dcterms:modified>
</cp:coreProperties>
</file>