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83" r:id="rId2"/>
    <p:sldId id="41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30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31" r:id="rId19"/>
    <p:sldId id="422" r:id="rId20"/>
    <p:sldId id="448" r:id="rId21"/>
    <p:sldId id="423" r:id="rId22"/>
    <p:sldId id="424" r:id="rId23"/>
    <p:sldId id="447" r:id="rId24"/>
    <p:sldId id="425" r:id="rId25"/>
    <p:sldId id="426" r:id="rId26"/>
    <p:sldId id="427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83875" autoAdjust="0"/>
  </p:normalViewPr>
  <p:slideViewPr>
    <p:cSldViewPr snapToGrid="0">
      <p:cViewPr varScale="1">
        <p:scale>
          <a:sx n="86" d="100"/>
          <a:sy n="86" d="100"/>
        </p:scale>
        <p:origin x="60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392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할당된 숫자들을 문자열로 변환을 한번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 중에 위에 있는 코드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리스트의 첫 번째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저장되어 있는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1.0, 10.4, 3.2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값이 할당되어 있는 것을 알 수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데이터를 바꿔보도록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방의 숫자를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값으로 변경하게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대괄호 사이에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입력한 뒤 문자열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입력한 후 다시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변환되는 것을 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7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모듈에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라이브러리에는 다양한 모듈이 있는데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모듈이 가장 많이 사용되는 모듈 중 하나입니다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Numpy.ndarray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쉽고 효율적으로 다루기 위한 목적으로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Numpy.ndarray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나타낸 예시 코드가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첫 번째 줄에서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불러들이기 위해서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명령어를 사용하죠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라이브러리의 별명을 붙이기 위해서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키워드를 또 사용하게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라이브러리를 불러들이고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축약어로 사용하겠다”라고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세 번째 줄에는 위에서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이용해서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값을 입력하는 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코드와 같이 입력했을 경우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1, 2.5, 4.0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값을 콤마로 구분해서 배열 형태로 저장하게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a[3:]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표현은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저장된 값 중 네 번째 자리부터 끝까지 배열의 데이터를 출력을 하라고 하는 코드입니다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이 경우에서는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출력이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array([5.5, 7.])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출력이 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통해 해당 주소로 접근하지만 리스트의 경우에는 데이터까지의 연결통로인 링크를 통해 접근하는 차이점이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배열의 경우 데이터 처리 시에 리스트보다는 빠른 장점을 갖고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3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NumPy.ndarray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모듈은 다음과 같이 내장함수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것을 사용해 연산작업을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위에 있는 코드는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이용해서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입력된 데이터들의 합을 출력하는 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속해 있는 모든 데이터들을 더해서 그 합을 출력하라고 하는 의미입니다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대해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deviation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약자로서 데이터의 표준편차를 나타내는 함수가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이용해서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표준편차를 한번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괄호를 한 후에 출력하시면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표준편차를 출력을 하는 것을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함수가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누적합을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나타내는 함수가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사용하여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괄호를 하시게 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데이터들의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누적합을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출력을 하는 것을 보실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4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다양한 산술 연산도 실행을 해볼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몇 가지 산술 연산을 좀 해보겠는데요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앞에 이야기했던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연산을 하는 사례를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첫째 줄에 있는 코드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함수를 이용해서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한번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print(a*2)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 배 값을 출력하게 되겠죠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줄의 코드는 별표가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나옵니다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변수를 제곱을 해보라는 의미가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제곱근 연산을 적용을 한 예입니다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함수를 이용을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사용했을 때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있는 각각의 데이터의 제곱근 값이 출력이 되는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9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가로나 세로 중에서 하나를 선택하는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axis=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세로이면 세로축으로 연산을 하라는 의미입니다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Axis=1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선언하면 가로축으로 연산을 수행하라는 의미가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통해서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활용법에 대해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 예시를 들기 위해서 먼저 데이터를 구성해 볼게요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([a, a**2])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제곱한 데이터를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저장하게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우리는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넣었었죠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1, 2.5, 4, 5.5, 7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리스트가 만들어지고 이들을 제곱한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1, 6.25, 16, 30.25, 49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 리스트로 이루어진 배열 형태가 만들어집니다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(axis = 0)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어떻게 될까요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하면 세로축으로 연산을 하라는 의미이니까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있는 각 열의 값끼리 더하게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2, 2.5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8.75…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값들이 콤마로 구분되어서 들어간 것을 볼 수가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(axis =1)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값이 합해집니다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array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 있는 첫 행의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1, 2.5, 4, 5.5, 7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다 더해서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결과값을 결과적으로 갖게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행의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1, 6. 25, 16, 30.25, 49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102.5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값을 출력하게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8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데이터를 다양하게 표현하는 부분에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([[0, 0, 0], [0, 0, 0]])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리스트를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집어넣습니다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데이터에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집어넣는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array([[0, 0, 0], [0, 0, 0]])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위에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출력이 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np.zeros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(2, 3)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표현을 하면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함수를 이용한 코드가 실행이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입력하게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아까 보았던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array([[0, 0, 0 [0, 0, 0]])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위에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리스트가 만들어지는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아래의 코드는 동일한 결과를 가져오지만 라이브러리 사용방법에 따라 코드를 다르게 표현할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여기까지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알아보았는데요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데이터분석에서 가장 중요한 것 중 하나인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라이브러리에 대해서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5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데이터베이스에서 데이터를 읽고 쓸 수 있는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아울러 데이터를 쉽게 조작해서 새로운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추가할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대표적인 자료구조로는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경우이며 데이터 프레임은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다수인 데이터를 저장합니다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83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차원으로 되어 있으며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형태로 나타낼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명령어를 사 용해서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할당하는 예제입니다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보시면 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짧은 단어로 축약해서 라이브러리를 불러오게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([3000, 3200, 2700],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index= [‘2016-11-10’, ‘2016-11-11’, ‘2016-11-12’])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입력합니다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3000, 3200, 2700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데이터가 되고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2016-11-10’, ‘2016-11-11’, ‘2016-11-12’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각각 인덱스가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인덱스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2016-11-10’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2016-11-11’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값이 할당이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이용할 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pandas.core.Series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모듈 타입이라고 출력되는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 형태 타입이라는 뜻입니다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값이 할당되고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2016-11-12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값이 할당이 되는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13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Slicing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방법에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데이터를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슬라이싱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변수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자리부터 값을 출력을 해본다고 할 때는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[1:]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작성을 해봅니다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 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자리부터 시리즈 제일 마지막까지의 값을 순차적으로 출력하게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예에서는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값이 들어 있기 때문에 이 값을 출력하게 되는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7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 프레임에 대해 한번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프레임은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것으로 구성이 되어 있어요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행을 가리키고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열을 가리키는 용어입니다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데이터프레임은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Value, Column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구성을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Value, Column,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초기에 넣어서 데이터 프레임을 구성할 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아까 이야기한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해당이 되는 것이고 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테이블에 들어가는 값이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지금부터는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패키지와 라이브러리에 대하여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강의에서는 패키지와 라이브러리를 같은 의미로 사용하겠습니다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서브루틴이나 함수들의 집합으로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라이브러리는 크게 정적 라이브러리와 동적 라이브러리로 나눌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라이브러리는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있는 정적 라이브러리를 의미하는데요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패키지의 코드를 가져올 수 있는 라이브러리를 동적 라이브러리라고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라이브러리는 외부 패키지를 호출하지 않고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자체에 포함되어 있는 라이브러리입니다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라이브러리는 외부 패키지를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설치해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 있는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 호출 구조를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줄과 같이 패키지 전체는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호출이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패키지 중 일부 함수만 호출하는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줄과 같이 크롬과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것이 더 편리합니다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73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예제 코드를 한번 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각각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읽어 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pd.DataFrame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([100, 150, 200, 250, 300]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값을 집어넣고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columns=[‘numbers’], index = [‘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a’,’b’,’c’,’d’,’e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’])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문자를 할당하게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100, 150, 200, 250, 300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데이터를 말하게 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b, c, d, 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 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150, 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같이 할당이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데이터프레임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이름을 말합니다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이름을 붙였습니다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33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데이터프레임 객체를 사용하는 예제에 대해서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데이터 프레임의 인덱스 값이 무엇인지 확인을 해볼 수가 있어요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b, c, d, 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인덱스 값으로 들어가 있는 것이 출력됩니다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df.columns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이름을 출력을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컬럼명에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값을 넣었기 때문에 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값이 출력이 되는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df.ix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값을 한번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df.ix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[‘c’]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컬럼값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출력이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79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0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4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37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24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52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4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3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3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함수를 자세히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내장이란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기본적으로 해당 함수를 포함하고 있다는 것을 의미합니다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앞에서와 같이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부분을 이용해서 불러오지 않아도 사용이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내장함수들은 아래 표와 같으며 대표적으로 파일을 열 수 있는 오픈 함수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출력하는 프린트 함수와 같은 것들이 여기에 속하죠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77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80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3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5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72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3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앞에서 살펴본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방법에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인풋과 프린트 함수를 예제로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 함수는 값을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함수이며 프린트 함수는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출력하는 함수이죠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줄에 텍스트 변수에 인풋 함수를 사용해서 문장 또는 단어를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텍스트 변수에 저장된 데이터를 프린트 함수를 사용해서 출력을 해볼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아래와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텍스트라는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단어를 입력하면 입력한 단어 텍스트가 아래에 출력되는 것을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5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패키지와는 다르게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패키지는 아나콘다를 사용해서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설치를 할 경우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설치되어 있는 패키지들을 예로 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외장 패키지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판다스와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데이터를 다루는 패키지들을 예로 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밖에도 다양한 외장 패키지들이 있는데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 내부에 설치된 패키지 또는 설치 가능한 패키지들을 다음의 사이트에서 확인이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4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아나콘다는 기본적으로 많은 패키지들을 제공하고 있지만 그 밖에 포함되지 않는 패키지도 많이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아나콘다가 포함하고 있지 않은 패키지의 경우에도 패키지 관리 라이브러리를 사용해서 설치를 한 후에 아나콘다 내부에서 사용이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그럴 경우에는 다음과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패키지를 설치할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패키지를 설치할 때는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패키지 관리 라이브러리를 사용해서 설치를 할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외장 패키지를 설치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운영체제에서의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사용법은 다음과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외장 패키지를 설치하는 명령문은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install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패키지는 각각의 목적에 따라 쓰임이 다릅니다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학적 연산이 필요할 때는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라이브러리를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로그를 분석할 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라이브러리를 사용할 수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쓰임에 따라 사용하는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패키지가 다를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8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패키지의 쓰임새는 다음과 같이 구분할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프로그래밍 분야에서 사용되는 패키지는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Flask, Django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사용해서 웹 프로그래밍이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분야에는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sql3,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pymongo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가지 라이브러리가 대표적입니다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 분야의 라이브러리는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 외에도 라이브러리들은 다양합니다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패키지들을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동적으로 설치해서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패키지들을 분석 또는 개발 목적에 적합하게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6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알아보겠는데요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Python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약자로서 배열을 비롯한 다양한 자료구조를 다룰 수 있는 클래스들을 포함하고 있는 패키지입니다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배열에 대해 설명을 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List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배열에서는 먼저 다차원 리스트에 대해 학습을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코드를 먼저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리스트를 넣기 위해서 대괄호를 적고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1.0, 10.4, 3.2, 5.1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값을 콤마로 구분해서 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변수에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리스트 형식으로 넣어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대괄호를 열고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 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콤마로 구분해서 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x 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리스트가 출력되는 것을 볼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우리는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리스트를 만들어 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2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20E1-E7B4-4D7C-BF4D-FB2EE6BCBAD4}" type="datetime1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487-ED2C-4FDB-820F-66089A5842AF}" type="datetime1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1899920"/>
            <a:ext cx="12192000" cy="29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2"/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10915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0000" anchor="ctr">
            <a:scene3d>
              <a:camera prst="orthographicFront"/>
              <a:lightRig rig="threePt" dir="t"/>
            </a:scene3d>
            <a:sp3d contourW="38100">
              <a:bevelT w="127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41275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825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8425" indent="-1254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1666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3314700" algn="l"/>
              </a:tabLst>
              <a:defRPr/>
            </a:pPr>
            <a:endParaRPr kumimoji="0" lang="en-US" altLang="ko-KR" sz="20000" b="1" kern="0" dirty="0">
              <a:solidFill>
                <a:schemeClr val="tx2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7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4B44-D4E0-4A4E-93F2-E412EE81FA7A}" type="datetime1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pkg-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80797" y="1473115"/>
            <a:ext cx="4406977" cy="368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1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5413" y="2996952"/>
            <a:ext cx="25811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1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790608"/>
            <a:ext cx="8599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(1)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>
                <a:latin typeface="+mn-ea"/>
              </a:rPr>
              <a:t>List</a:t>
            </a:r>
            <a:r>
              <a:rPr lang="ko-KR" altLang="en-US" sz="2000" b="1" dirty="0">
                <a:latin typeface="+mn-ea"/>
              </a:rPr>
              <a:t>를 사용한 배열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다수의 </a:t>
            </a:r>
            <a:r>
              <a:rPr lang="en-US" altLang="ko-KR" sz="2000" dirty="0">
                <a:latin typeface="+mn-ea"/>
              </a:rPr>
              <a:t>List</a:t>
            </a:r>
            <a:r>
              <a:rPr lang="ko-KR" altLang="en-US" sz="2000" dirty="0">
                <a:latin typeface="+mn-ea"/>
              </a:rPr>
              <a:t>를 이용해 다차원의 배열을 쉽게 생성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다차원 배열은 다수의 </a:t>
            </a:r>
            <a:r>
              <a:rPr lang="en-US" altLang="ko-KR" sz="2000" dirty="0">
                <a:latin typeface="+mn-ea"/>
              </a:rPr>
              <a:t>List</a:t>
            </a:r>
            <a:r>
              <a:rPr lang="ko-KR" altLang="en-US" sz="2000" dirty="0">
                <a:latin typeface="+mn-ea"/>
              </a:rPr>
              <a:t>를 하나로 묶은 배열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645" y="3604954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List </a:t>
            </a:r>
            <a:r>
              <a:rPr lang="ko-KR" altLang="en-US" sz="2000" b="1" dirty="0" err="1">
                <a:latin typeface="+mn-ea"/>
              </a:rPr>
              <a:t>자료형을</a:t>
            </a:r>
            <a:r>
              <a:rPr lang="ko-KR" altLang="en-US" sz="2000" b="1" dirty="0">
                <a:latin typeface="+mn-ea"/>
              </a:rPr>
              <a:t> 이용한 다차원 배열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019" y="4221598"/>
            <a:ext cx="5564981" cy="16383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Numerical Python</a:t>
            </a:r>
            <a:r>
              <a:rPr lang="ko-KR" altLang="en-US" sz="2000" dirty="0">
                <a:latin typeface="+mn-ea"/>
              </a:rPr>
              <a:t>의 약자로 배열 또는 다양한 자료구조를 다룰 수 있는 클래스들을 포함하고 있는 패키지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3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957545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차원 배열 값 추출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645" y="2782861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차원 값을 변환해 다른 값을 대입했을 때 다차원 배열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1472581"/>
            <a:ext cx="5557838" cy="1057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073" y="3360812"/>
            <a:ext cx="5564981" cy="8763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8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951946"/>
            <a:ext cx="85991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(2)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 err="1">
                <a:latin typeface="+mn-ea"/>
              </a:rPr>
              <a:t>NumPy</a:t>
            </a:r>
            <a:r>
              <a:rPr lang="ko-KR" altLang="en-US" sz="2000" b="1" dirty="0">
                <a:latin typeface="+mn-ea"/>
              </a:rPr>
              <a:t> 배열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에서 배열 타입을 다루기 위한 클래스는 </a:t>
            </a:r>
            <a:r>
              <a:rPr lang="en-US" altLang="ko-KR" sz="2000" dirty="0" err="1">
                <a:latin typeface="+mn-ea"/>
              </a:rPr>
              <a:t>NumPy.ndarray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NumPy.ndarray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클래스는 </a:t>
            </a:r>
            <a:r>
              <a:rPr lang="en-US" altLang="ko-KR" sz="2000" dirty="0">
                <a:latin typeface="+mn-ea"/>
              </a:rPr>
              <a:t>n-</a:t>
            </a:r>
            <a:r>
              <a:rPr lang="ko-KR" altLang="en-US" sz="2000" dirty="0">
                <a:latin typeface="+mn-ea"/>
              </a:rPr>
              <a:t>차원 배열을 쉽고 효율적으로 다루기 위한 목적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645" y="3005372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+mn-ea"/>
              </a:rPr>
              <a:t>NumPy.ndarray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이용한 </a:t>
            </a:r>
            <a:r>
              <a:rPr lang="en-US" altLang="ko-KR" sz="2000" b="1" dirty="0">
                <a:latin typeface="+mn-ea"/>
              </a:rPr>
              <a:t>Code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3743325"/>
            <a:ext cx="66659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973512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다양한 함수를 이용한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NumPy.ndarray</a:t>
            </a:r>
            <a:r>
              <a:rPr lang="ko-KR" altLang="en-US" sz="2000" b="1" dirty="0">
                <a:latin typeface="+mn-ea"/>
              </a:rPr>
              <a:t> 배열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1681674"/>
            <a:ext cx="5564981" cy="666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501" y="2646810"/>
            <a:ext cx="5572125" cy="6381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500" y="3673435"/>
            <a:ext cx="5572125" cy="6381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0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1878284"/>
            <a:ext cx="5557838" cy="18669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927011"/>
            <a:ext cx="8599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다양한 수학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연산을 적용했을 때의 결과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- </a:t>
            </a:r>
            <a:r>
              <a:rPr lang="en-US" altLang="ko-KR" sz="2000" dirty="0" err="1">
                <a:latin typeface="+mn-ea"/>
              </a:rPr>
              <a:t>ndarray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객체는 벡터화 된 형식의 수학 연산이 가능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9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2221409"/>
            <a:ext cx="5550694" cy="1447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645" y="3868755"/>
            <a:ext cx="5543550" cy="628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645" y="4696951"/>
            <a:ext cx="5557838" cy="6762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0645" y="994148"/>
            <a:ext cx="8599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axis </a:t>
            </a:r>
            <a:r>
              <a:rPr lang="ko-KR" altLang="en-US" sz="2000" b="1" dirty="0">
                <a:latin typeface="+mn-ea"/>
              </a:rPr>
              <a:t>축을 기준으로 합계 표현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- </a:t>
            </a:r>
            <a:r>
              <a:rPr lang="en-US" altLang="ko-KR" sz="2000" dirty="0" err="1">
                <a:latin typeface="+mn-ea"/>
              </a:rPr>
              <a:t>NumPy.ndarray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클래스를 사용하면 각 차원의 축을 명시적으로 참조 가능하며 쉽게 특정한 열을 선택 가능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0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2553" y="264316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NumPy.zeros</a:t>
            </a:r>
            <a:r>
              <a:rPr lang="ko-KR" altLang="en-US" sz="2000" b="1" dirty="0">
                <a:latin typeface="+mn-ea"/>
              </a:rPr>
              <a:t>를 사용해 나타낸 </a:t>
            </a:r>
            <a:r>
              <a:rPr lang="en-US" altLang="ko-KR" sz="2000" b="1" dirty="0">
                <a:latin typeface="+mn-ea"/>
              </a:rPr>
              <a:t>Code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3" y="1492203"/>
            <a:ext cx="7845226" cy="96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9" y="3157152"/>
            <a:ext cx="7778288" cy="176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553" y="988147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NumPy.array</a:t>
            </a:r>
            <a:r>
              <a:rPr lang="ko-KR" altLang="en-US" sz="2000" b="1" dirty="0">
                <a:latin typeface="+mn-ea"/>
              </a:rPr>
              <a:t>를 사용해 나타낸 </a:t>
            </a:r>
            <a:r>
              <a:rPr lang="en-US" altLang="ko-KR" sz="2000" b="1" dirty="0">
                <a:latin typeface="+mn-ea"/>
              </a:rPr>
              <a:t>Code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0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25452" y="2996952"/>
            <a:ext cx="25410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Pandas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Pandas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553" y="988146"/>
            <a:ext cx="87835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Pandas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 err="1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와 같이 데이터를 다루는데 있어 많이 사용되는 패키지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빠른 속도로 데이터 분석 가능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CSV </a:t>
            </a:r>
            <a:r>
              <a:rPr lang="ko-KR" altLang="en-US" sz="2000" dirty="0">
                <a:latin typeface="+mn-ea"/>
              </a:rPr>
              <a:t>파일 또는 데이터베이스로부터 데이터를 쉽게 읽고 쓸 수 있음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Column</a:t>
            </a:r>
            <a:r>
              <a:rPr lang="ko-KR" altLang="en-US" sz="2000" dirty="0">
                <a:latin typeface="+mn-ea"/>
              </a:rPr>
              <a:t>을 통해 데이터를 조작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새로운 </a:t>
            </a:r>
            <a:r>
              <a:rPr lang="en-US" altLang="ko-KR" sz="2000" dirty="0">
                <a:latin typeface="+mn-ea"/>
              </a:rPr>
              <a:t>Column</a:t>
            </a:r>
            <a:r>
              <a:rPr lang="ko-KR" altLang="en-US" sz="2000" dirty="0">
                <a:latin typeface="+mn-ea"/>
              </a:rPr>
              <a:t>을 생성 가능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Pandas</a:t>
            </a:r>
            <a:r>
              <a:rPr lang="ko-KR" altLang="en-US" sz="2000" dirty="0">
                <a:latin typeface="+mn-ea"/>
              </a:rPr>
              <a:t>의 자료구조로는 </a:t>
            </a:r>
            <a:r>
              <a:rPr lang="en-US" altLang="ko-KR" sz="2000" dirty="0">
                <a:latin typeface="+mn-ea"/>
              </a:rPr>
              <a:t>Series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 err="1">
                <a:latin typeface="+mn-ea"/>
              </a:rPr>
              <a:t>DataFrame</a:t>
            </a:r>
            <a:r>
              <a:rPr lang="ko-KR" altLang="en-US" sz="2000" dirty="0">
                <a:latin typeface="+mn-ea"/>
              </a:rPr>
              <a:t>이 있음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7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8593" y="2996952"/>
            <a:ext cx="55948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패키지와 라이브러리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9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64540" y="2996952"/>
            <a:ext cx="26629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3.1. Series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2863490"/>
            <a:ext cx="5572125" cy="31527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2553" y="2336197"/>
            <a:ext cx="8095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Series</a:t>
            </a:r>
            <a:r>
              <a:rPr lang="ko-KR" altLang="en-US" sz="2000" b="1" dirty="0">
                <a:latin typeface="+mn-ea"/>
              </a:rPr>
              <a:t>의 </a:t>
            </a:r>
            <a:r>
              <a:rPr lang="en-US" altLang="ko-KR" sz="2000" b="1" dirty="0">
                <a:latin typeface="+mn-ea"/>
              </a:rPr>
              <a:t>Index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Value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1667" y="5288474"/>
            <a:ext cx="1443839" cy="72779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881666" y="5288474"/>
            <a:ext cx="829496" cy="72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43125" y="5288474"/>
            <a:ext cx="382381" cy="727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13338" y="4965309"/>
            <a:ext cx="82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Index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1263" y="4965308"/>
            <a:ext cx="820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Value</a:t>
            </a:r>
            <a:endParaRPr lang="ko-KR" altLang="en-US" sz="1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3.1 Series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2553" y="988999"/>
            <a:ext cx="8599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(1)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>
                <a:latin typeface="+mn-ea"/>
              </a:rPr>
              <a:t>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Series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차원으로 되어 있으며 </a:t>
            </a:r>
            <a:r>
              <a:rPr lang="en-US" altLang="ko-KR" sz="2000" dirty="0">
                <a:latin typeface="+mn-ea"/>
              </a:rPr>
              <a:t>value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index </a:t>
            </a:r>
            <a:r>
              <a:rPr lang="ko-KR" altLang="en-US" sz="2000" dirty="0">
                <a:latin typeface="+mn-ea"/>
              </a:rPr>
              <a:t>형태를 갖는 </a:t>
            </a:r>
            <a:r>
              <a:rPr lang="en-US" altLang="ko-KR" sz="2000" dirty="0">
                <a:latin typeface="+mn-ea"/>
              </a:rPr>
              <a:t>Pandas </a:t>
            </a:r>
            <a:r>
              <a:rPr lang="ko-KR" altLang="en-US" sz="2000" dirty="0">
                <a:latin typeface="+mn-ea"/>
              </a:rPr>
              <a:t>내 자료구조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8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53" y="1694484"/>
            <a:ext cx="5579269" cy="857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3.1 Series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553" y="98899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Series</a:t>
            </a:r>
            <a:r>
              <a:rPr lang="ko-KR" altLang="en-US" sz="2000" dirty="0">
                <a:latin typeface="+mn-ea"/>
              </a:rPr>
              <a:t>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통해 원하는 위치의 값 출력</a:t>
            </a:r>
            <a:r>
              <a:rPr lang="en-US" altLang="ko-KR" sz="2000" dirty="0">
                <a:latin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871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60204" y="2996952"/>
            <a:ext cx="38715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3.2. </a:t>
            </a: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5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55851"/>
              </p:ext>
            </p:extLst>
          </p:nvPr>
        </p:nvGraphicFramePr>
        <p:xfrm>
          <a:off x="1398962" y="2486334"/>
          <a:ext cx="480559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Label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#0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Label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#1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#0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Data[0, 0]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Data[0,</a:t>
                      </a:r>
                      <a:r>
                        <a:rPr lang="en-US" altLang="ko-KR" baseline="0" dirty="0" smtClean="0"/>
                        <a:t> 1]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#1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Data[1, 0]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Data[1, 1]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276632" y="2878144"/>
            <a:ext cx="0" cy="6992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585704" y="2351017"/>
            <a:ext cx="243055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1913" y="3084057"/>
            <a:ext cx="1048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Index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468256" y="2003937"/>
            <a:ext cx="865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Label</a:t>
            </a:r>
            <a:endParaRPr lang="ko-KR" altLang="en-US" sz="1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553" y="902092"/>
            <a:ext cx="8599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(2)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 err="1">
                <a:latin typeface="+mn-ea"/>
              </a:rPr>
              <a:t>DataFrame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    </a:t>
            </a:r>
            <a:r>
              <a:rPr lang="en-US" altLang="ko-KR" sz="2000" dirty="0" err="1">
                <a:latin typeface="+mn-ea"/>
              </a:rPr>
              <a:t>DataFrame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Index(</a:t>
            </a:r>
            <a:r>
              <a:rPr lang="ko-KR" altLang="en-US" sz="2000" dirty="0">
                <a:latin typeface="+mn-ea"/>
              </a:rPr>
              <a:t>행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Label(</a:t>
            </a:r>
            <a:r>
              <a:rPr lang="ko-KR" altLang="en-US" sz="2000" dirty="0">
                <a:latin typeface="+mn-ea"/>
              </a:rPr>
              <a:t>열</a:t>
            </a:r>
            <a:r>
              <a:rPr lang="en-US" altLang="ko-KR" sz="2000" dirty="0">
                <a:latin typeface="+mn-ea"/>
              </a:rPr>
              <a:t>, column)</a:t>
            </a:r>
            <a:r>
              <a:rPr lang="ko-KR" altLang="en-US" sz="2000" dirty="0">
                <a:latin typeface="+mn-ea"/>
              </a:rPr>
              <a:t>으로 구분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48700"/>
            <a:ext cx="6336704" cy="424073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553" y="98899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예제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8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17294"/>
            <a:ext cx="5579269" cy="638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553" y="2401139"/>
            <a:ext cx="5564981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553" y="3284984"/>
            <a:ext cx="5564981" cy="8382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553" y="99423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객체를 사용하는 예제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646625"/>
            <a:ext cx="5550694" cy="828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553" y="2719080"/>
            <a:ext cx="5557838" cy="16383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553" y="1002735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연산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1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56792"/>
            <a:ext cx="5557838" cy="29337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2553" y="1004403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</a:t>
            </a:r>
            <a:r>
              <a:rPr lang="en-US" altLang="ko-KR" sz="2000" b="1" dirty="0">
                <a:latin typeface="+mn-ea"/>
              </a:rPr>
              <a:t> Column </a:t>
            </a:r>
            <a:r>
              <a:rPr lang="ko-KR" altLang="en-US" sz="2000" b="1" dirty="0">
                <a:latin typeface="+mn-ea"/>
              </a:rPr>
              <a:t>추가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2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97959"/>
            <a:ext cx="5572125" cy="3105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2553" y="102241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Column</a:t>
            </a:r>
            <a:r>
              <a:rPr lang="ko-KR" altLang="en-US" sz="2000" b="1" dirty="0">
                <a:latin typeface="+mn-ea"/>
              </a:rPr>
              <a:t>을 추가하는 방법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8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87685632"/>
          <p:cNvSpPr>
            <a:spLocks noChangeArrowheads="1"/>
          </p:cNvSpPr>
          <p:nvPr/>
        </p:nvSpPr>
        <p:spPr bwMode="auto">
          <a:xfrm>
            <a:off x="2390158" y="4190638"/>
            <a:ext cx="7411683" cy="930728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import [package] ━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전체를 호출하는 경우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from [package] import [function] ━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중 일부 함수만 호출하는 경우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0645" y="1331838"/>
            <a:ext cx="11711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/>
            <a:r>
              <a:rPr lang="ko-KR" altLang="en-US" sz="2000" dirty="0" smtClean="0">
                <a:latin typeface="+mn-ea"/>
              </a:rPr>
              <a:t>서브루틴이나 </a:t>
            </a:r>
            <a:r>
              <a:rPr lang="ko-KR" altLang="en-US" sz="2000" dirty="0">
                <a:latin typeface="+mn-ea"/>
              </a:rPr>
              <a:t>함수들의 집합</a:t>
            </a:r>
          </a:p>
          <a:p>
            <a:r>
              <a:rPr lang="ko-KR" altLang="en-US" sz="2000" dirty="0">
                <a:latin typeface="+mn-ea"/>
              </a:rPr>
              <a:t>     일반적으로 라이브러리는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내부에 있는 정적 라이브러리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내장 라이브러리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를 가리킴</a:t>
            </a:r>
          </a:p>
          <a:p>
            <a:r>
              <a:rPr lang="ko-KR" altLang="en-US" sz="2000" dirty="0">
                <a:latin typeface="+mn-ea"/>
              </a:rPr>
              <a:t>     다른 패키지의 코드를 가져 올 수 있는 동적 라이브러리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외장 라이브러리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등을 패키지라 함</a:t>
            </a:r>
          </a:p>
          <a:p>
            <a:endParaRPr lang="ko-KR" altLang="en-US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     내장 라이브러리는 외부에서 패키지를 호출하지 않고 내부적으로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자체에 포함되어 있는</a:t>
            </a:r>
          </a:p>
          <a:p>
            <a:r>
              <a:rPr lang="ko-KR" altLang="en-US" sz="2000" dirty="0">
                <a:latin typeface="+mn-ea"/>
              </a:rPr>
              <a:t>     라이브러리</a:t>
            </a:r>
          </a:p>
          <a:p>
            <a:r>
              <a:rPr lang="ko-KR" altLang="en-US" sz="2000" dirty="0">
                <a:latin typeface="+mn-ea"/>
              </a:rPr>
              <a:t>     </a:t>
            </a:r>
          </a:p>
          <a:p>
            <a:r>
              <a:rPr lang="ko-KR" altLang="en-US" sz="2000" dirty="0">
                <a:latin typeface="+mn-ea"/>
              </a:rPr>
              <a:t>     외장 라이브러리는 외부의 패키지를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내부에서 설치해 사용할 수 있도록 하는 것을 </a:t>
            </a:r>
            <a:r>
              <a:rPr lang="ko-KR" altLang="en-US" sz="2000" dirty="0" smtClean="0">
                <a:latin typeface="+mn-ea"/>
              </a:rPr>
              <a:t>뜻함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라이브러리란</a:t>
            </a:r>
            <a:r>
              <a:rPr lang="en-US" altLang="ko-KR" sz="2000" b="1" dirty="0" smtClean="0">
                <a:latin typeface="+mn-ea"/>
              </a:rPr>
              <a:t>?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2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98387"/>
            <a:ext cx="5572125" cy="29337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553" y="1013321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</a:t>
            </a:r>
            <a:r>
              <a:rPr lang="en-US" altLang="ko-KR" sz="2000" b="1" dirty="0">
                <a:latin typeface="+mn-ea"/>
              </a:rPr>
              <a:t> Column </a:t>
            </a:r>
            <a:r>
              <a:rPr lang="ko-KR" altLang="en-US" sz="2000" b="1" dirty="0">
                <a:latin typeface="+mn-ea"/>
              </a:rPr>
              <a:t>삭제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1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475410248" descr="EMB000024d813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3" y="1541429"/>
            <a:ext cx="5572125" cy="381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2553" y="1018146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Index</a:t>
            </a:r>
            <a:r>
              <a:rPr lang="ko-KR" altLang="en-US" sz="2000" b="1" dirty="0">
                <a:latin typeface="+mn-ea"/>
              </a:rPr>
              <a:t>를 맞추지 않았을 때 발생하는 </a:t>
            </a:r>
            <a:r>
              <a:rPr lang="ko-KR" altLang="en-US" sz="2000" b="1" dirty="0" smtClean="0">
                <a:latin typeface="+mn-ea"/>
              </a:rPr>
              <a:t>오류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0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985" y="1596431"/>
            <a:ext cx="5557838" cy="35814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Join </a:t>
            </a:r>
            <a:r>
              <a:rPr lang="ko-KR" altLang="en-US" sz="2000" b="1" dirty="0">
                <a:latin typeface="+mn-ea"/>
              </a:rPr>
              <a:t>사용방법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8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5" y="1542532"/>
            <a:ext cx="8354501" cy="33804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 </a:t>
            </a:r>
            <a:r>
              <a:rPr lang="ko-KR" altLang="en-US" sz="2000" b="1" dirty="0" err="1">
                <a:latin typeface="+mn-ea"/>
              </a:rPr>
              <a:t>난수를</a:t>
            </a:r>
            <a:r>
              <a:rPr lang="ko-KR" altLang="en-US" sz="2000" b="1" dirty="0">
                <a:latin typeface="+mn-ea"/>
              </a:rPr>
              <a:t> 이용한 임의의 값 생성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87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6985" y="370720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최솟값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07456"/>
            <a:ext cx="7191822" cy="188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4191181"/>
            <a:ext cx="7152876" cy="183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최댓값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6985" y="3750706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표준편차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493273"/>
            <a:ext cx="7892852" cy="201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4150816"/>
            <a:ext cx="7872714" cy="203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평균값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41428"/>
            <a:ext cx="7710736" cy="28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– </a:t>
            </a:r>
            <a:r>
              <a:rPr lang="ko-KR" altLang="en-US" sz="2000" b="1" dirty="0" err="1">
                <a:latin typeface="+mn-ea"/>
              </a:rPr>
              <a:t>누적합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5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05714"/>
            <a:ext cx="8311716" cy="42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Describe</a:t>
            </a:r>
            <a:r>
              <a:rPr lang="ko-KR" altLang="en-US" sz="2000" b="1" dirty="0">
                <a:latin typeface="+mn-ea"/>
              </a:rPr>
              <a:t>함수를 이용한 </a:t>
            </a: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 통계적 분포 확인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0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13389"/>
            <a:ext cx="8449866" cy="342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Group by</a:t>
            </a:r>
            <a:r>
              <a:rPr lang="ko-KR" altLang="en-US" sz="2000" b="1" dirty="0">
                <a:latin typeface="+mn-ea"/>
              </a:rPr>
              <a:t>를 이용해 </a:t>
            </a: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 그룹화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08240"/>
            <a:ext cx="8239626" cy="271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Group by</a:t>
            </a:r>
            <a:r>
              <a:rPr lang="ko-KR" altLang="en-US" sz="2000" b="1" dirty="0">
                <a:latin typeface="+mn-ea"/>
              </a:rPr>
              <a:t>를 이용해 </a:t>
            </a: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 그룹화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356883"/>
            <a:ext cx="11465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ko-KR" altLang="en-US" sz="2000" dirty="0" smtClean="0">
                <a:latin typeface="+mn-ea"/>
              </a:rPr>
              <a:t>내장</a:t>
            </a:r>
            <a:r>
              <a:rPr lang="en-US" altLang="ko-KR" sz="2000" dirty="0" smtClean="0">
                <a:latin typeface="+mn-ea"/>
              </a:rPr>
              <a:t>(Built-in)</a:t>
            </a:r>
            <a:r>
              <a:rPr lang="ko-KR" altLang="en-US" sz="2000" dirty="0" smtClean="0">
                <a:latin typeface="+mn-ea"/>
              </a:rPr>
              <a:t>이란 </a:t>
            </a:r>
            <a:r>
              <a:rPr lang="ko-KR" altLang="en-US" sz="2000" dirty="0" err="1" smtClean="0">
                <a:latin typeface="+mn-ea"/>
              </a:rPr>
              <a:t>파이썬이</a:t>
            </a:r>
            <a:r>
              <a:rPr lang="ko-KR" altLang="en-US" sz="2000" dirty="0" smtClean="0">
                <a:latin typeface="+mn-ea"/>
              </a:rPr>
              <a:t> 기본적으로 해당 함수를 포함하고 있다는 의미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import </a:t>
            </a:r>
            <a:r>
              <a:rPr lang="ko-KR" altLang="en-US" sz="2000" dirty="0" smtClean="0">
                <a:latin typeface="+mn-ea"/>
              </a:rPr>
              <a:t>구문을 이용해 </a:t>
            </a:r>
            <a:r>
              <a:rPr lang="en-US" altLang="ko-KR" sz="2000" dirty="0" smtClean="0">
                <a:latin typeface="+mn-ea"/>
              </a:rPr>
              <a:t>load </a:t>
            </a:r>
            <a:r>
              <a:rPr lang="ko-KR" altLang="en-US" sz="2000" dirty="0" smtClean="0">
                <a:latin typeface="+mn-ea"/>
              </a:rPr>
              <a:t>하지 않아도 사용 가능한 것들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27651" name="_x287483528" descr="EMB000024d813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2435226"/>
            <a:ext cx="5248275" cy="28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내장 함수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5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2676" y="1433482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내장함수 적용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8" y="1943149"/>
            <a:ext cx="7410450" cy="1085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58" y="3837048"/>
            <a:ext cx="7410450" cy="12096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4540078" y="3258632"/>
            <a:ext cx="358010" cy="37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내장 함수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301111"/>
            <a:ext cx="114654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ko-KR" altLang="en-US" sz="2000" dirty="0" smtClean="0">
                <a:latin typeface="+mn-ea"/>
              </a:rPr>
              <a:t>아나콘다를 설치했을 때 아나콘다 파이선 내부에 설치되어 있는 패키지들이 있음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대표적인 패키지는 </a:t>
            </a:r>
            <a:r>
              <a:rPr lang="en-US" altLang="ko-KR" sz="2000" dirty="0" err="1" smtClean="0">
                <a:latin typeface="+mn-ea"/>
              </a:rPr>
              <a:t>numpy</a:t>
            </a:r>
            <a:r>
              <a:rPr lang="en-US" altLang="ko-KR" sz="2000" dirty="0" smtClean="0">
                <a:latin typeface="+mn-ea"/>
              </a:rPr>
              <a:t>, pandas </a:t>
            </a:r>
            <a:r>
              <a:rPr lang="ko-KR" altLang="en-US" sz="2000" dirty="0" smtClean="0">
                <a:latin typeface="+mn-ea"/>
              </a:rPr>
              <a:t>등과 같은 데이터를 다루는 패키지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아나콘다 내부의 설치된 패키지 또는 설치 가능한 패키지들은 아래의 사이트에서 확인 가능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en-US" altLang="ko-KR" sz="2000" dirty="0" smtClean="0">
                <a:latin typeface="+mn-ea"/>
                <a:hlinkClick r:id="rId3"/>
              </a:rPr>
              <a:t>https://docs.continuum.io/anaconda/pkg-docs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외장 패키지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395377"/>
            <a:ext cx="114654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ko-KR" altLang="en-US" sz="2000" dirty="0" smtClean="0">
                <a:latin typeface="+mn-ea"/>
              </a:rPr>
              <a:t>아나콘다가 포함하지 않는 패키지의 경우 외장 패키지를 설치해 아나콘다 내부에서 사용 가능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아나콘다는 기본적으로 많은 패키지들을 보유하고 있지만 그 외의 패키지들이 필요한 경우가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      있는데 그 때 다음과 같이 진행하면 됨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외장 패키지를 설치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기본적으로 </a:t>
            </a:r>
            <a:r>
              <a:rPr lang="en-US" altLang="ko-KR" sz="2000" dirty="0" smtClean="0">
                <a:latin typeface="+mn-ea"/>
              </a:rPr>
              <a:t>pip</a:t>
            </a:r>
            <a:r>
              <a:rPr lang="ko-KR" altLang="en-US" sz="2000" dirty="0" smtClean="0">
                <a:latin typeface="+mn-ea"/>
              </a:rPr>
              <a:t>라는 패키지 관리 라이브러리를 사용해 외장 패키지들을 설치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삭제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수정 가능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Linux, </a:t>
            </a:r>
            <a:r>
              <a:rPr lang="en-US" altLang="ko-KR" sz="2000" dirty="0" err="1" smtClean="0">
                <a:latin typeface="+mn-ea"/>
              </a:rPr>
              <a:t>MacOS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$ pip install [</a:t>
            </a:r>
            <a:r>
              <a:rPr lang="ko-KR" altLang="en-US" sz="2000" dirty="0" smtClean="0">
                <a:latin typeface="+mn-ea"/>
              </a:rPr>
              <a:t>라이브러리</a:t>
            </a:r>
            <a:r>
              <a:rPr lang="en-US" altLang="ko-KR" sz="2000" dirty="0" smtClean="0">
                <a:latin typeface="+mn-ea"/>
              </a:rPr>
              <a:t>]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Windows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C:\Anaconda&gt; pip install [</a:t>
            </a:r>
            <a:r>
              <a:rPr lang="ko-KR" altLang="en-US" sz="2000" dirty="0" smtClean="0">
                <a:latin typeface="+mn-ea"/>
              </a:rPr>
              <a:t>라이브러리</a:t>
            </a:r>
            <a:r>
              <a:rPr lang="en-US" altLang="ko-KR" sz="2000" dirty="0" smtClean="0">
                <a:latin typeface="+mn-ea"/>
              </a:rPr>
              <a:t>]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ex) pip install </a:t>
            </a:r>
            <a:r>
              <a:rPr lang="en-US" altLang="ko-KR" sz="2000" dirty="0" err="1" smtClean="0">
                <a:latin typeface="+mn-ea"/>
              </a:rPr>
              <a:t>numpy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이외의 패키지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4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866694"/>
            <a:ext cx="114654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en-US" altLang="ko-KR" sz="2000" dirty="0" smtClean="0">
                <a:latin typeface="+mn-ea"/>
              </a:rPr>
              <a:t>Pip</a:t>
            </a:r>
            <a:r>
              <a:rPr lang="ko-KR" altLang="en-US" sz="2000" dirty="0" smtClean="0">
                <a:latin typeface="+mn-ea"/>
              </a:rPr>
              <a:t>를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사용해서 외장 패키지를 설치하는 명령문은 </a:t>
            </a:r>
            <a:r>
              <a:rPr lang="en-US" altLang="ko-KR" sz="2000" dirty="0" smtClean="0">
                <a:latin typeface="+mn-ea"/>
              </a:rPr>
              <a:t>pip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install </a:t>
            </a:r>
            <a:r>
              <a:rPr lang="en-US" altLang="ko-KR" sz="2000" dirty="0" err="1" smtClean="0">
                <a:latin typeface="+mn-ea"/>
              </a:rPr>
              <a:t>numpy</a:t>
            </a:r>
            <a:r>
              <a:rPr lang="ko-KR" altLang="en-US" sz="2000" dirty="0" smtClean="0">
                <a:latin typeface="+mn-ea"/>
              </a:rPr>
              <a:t>와 같음</a:t>
            </a:r>
            <a:endParaRPr lang="en-US" altLang="ko-KR" sz="2000" dirty="0" smtClean="0">
              <a:latin typeface="+mn-ea"/>
            </a:endParaRPr>
          </a:p>
          <a:p>
            <a:pPr indent="542925"/>
            <a:r>
              <a:rPr lang="ko-KR" altLang="en-US" sz="2000" dirty="0" smtClean="0">
                <a:latin typeface="+mn-ea"/>
              </a:rPr>
              <a:t>패키지는 각각의 목적에 따라 쓰임이 다름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수학적인 면에서는 </a:t>
            </a:r>
            <a:r>
              <a:rPr lang="en-US" altLang="ko-KR" sz="2000" dirty="0" smtClean="0">
                <a:latin typeface="+mn-ea"/>
              </a:rPr>
              <a:t>math, </a:t>
            </a:r>
            <a:r>
              <a:rPr lang="en-US" altLang="ko-KR" sz="2000" dirty="0" err="1" smtClean="0">
                <a:latin typeface="+mn-ea"/>
              </a:rPr>
              <a:t>scipy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등을 많이 사용하며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컴퓨터의 로그를 분석할 시에는 </a:t>
            </a:r>
            <a:r>
              <a:rPr lang="en-US" altLang="ko-KR" sz="2000" dirty="0" smtClean="0">
                <a:latin typeface="+mn-ea"/>
              </a:rPr>
              <a:t>logging</a:t>
            </a:r>
            <a:r>
              <a:rPr lang="ko-KR" altLang="en-US" sz="2000" dirty="0" smtClean="0">
                <a:latin typeface="+mn-ea"/>
              </a:rPr>
              <a:t>등의 라이브러리를 사용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패키지 쓰임새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2676" y="1433482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    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각 운영체제에서의 </a:t>
            </a:r>
            <a:r>
              <a:rPr lang="en-US" altLang="ko-KR" sz="2000" b="1" dirty="0" smtClean="0">
                <a:latin typeface="+mn-ea"/>
              </a:rPr>
              <a:t>pip </a:t>
            </a:r>
            <a:r>
              <a:rPr lang="ko-KR" altLang="en-US" sz="2000" b="1" dirty="0" smtClean="0">
                <a:latin typeface="+mn-ea"/>
              </a:rPr>
              <a:t>사용법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9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3055" y="1501165"/>
            <a:ext cx="108574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ko-KR" altLang="en-US" sz="2000" b="1" dirty="0" err="1" smtClean="0">
                <a:latin typeface="+mn-ea"/>
              </a:rPr>
              <a:t>웹프로그래밍</a:t>
            </a:r>
            <a:r>
              <a:rPr lang="ko-KR" altLang="en-US" sz="2000" b="1" dirty="0" smtClean="0">
                <a:latin typeface="+mn-ea"/>
              </a:rPr>
              <a:t> 분야 </a:t>
            </a:r>
            <a:r>
              <a:rPr lang="en-US" altLang="ko-KR" sz="2000" b="1" dirty="0" smtClean="0">
                <a:latin typeface="+mn-ea"/>
              </a:rPr>
              <a:t>(Flask, </a:t>
            </a:r>
            <a:r>
              <a:rPr lang="en-US" altLang="ko-KR" sz="2000" b="1" dirty="0" err="1" smtClean="0">
                <a:latin typeface="+mn-ea"/>
              </a:rPr>
              <a:t>Django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   </a:t>
            </a:r>
            <a:r>
              <a:rPr lang="ko-KR" altLang="en-US" sz="2000" dirty="0" err="1">
                <a:latin typeface="+mn-ea"/>
              </a:rPr>
              <a:t>파이썬에서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Flask, </a:t>
            </a:r>
            <a:r>
              <a:rPr lang="en-US" altLang="ko-KR" sz="2000" dirty="0" err="1">
                <a:latin typeface="+mn-ea"/>
              </a:rPr>
              <a:t>Django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등의 라이브러리를 사용해 웹 프로그래밍이 가능</a:t>
            </a:r>
            <a:endParaRPr lang="en-US" altLang="ko-KR" sz="2000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B.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데이터베이스 분야 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SQLAlchemy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en-US" altLang="ko-KR" sz="2000" b="1" dirty="0" err="1" smtClean="0">
                <a:latin typeface="+mn-ea"/>
              </a:rPr>
              <a:t>PyMySQL</a:t>
            </a:r>
            <a:r>
              <a:rPr lang="en-US" altLang="ko-KR" sz="2000" b="1" dirty="0" smtClean="0">
                <a:latin typeface="+mn-ea"/>
              </a:rPr>
              <a:t>, SQL3, </a:t>
            </a:r>
            <a:r>
              <a:rPr lang="en-US" altLang="ko-KR" sz="2000" b="1" dirty="0" err="1" smtClean="0">
                <a:latin typeface="+mn-ea"/>
              </a:rPr>
              <a:t>PyMongo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r>
              <a:rPr lang="en-US" altLang="ko-KR" sz="2000" b="1" dirty="0" smtClean="0">
                <a:latin typeface="+mn-ea"/>
              </a:rPr>
              <a:t>     </a:t>
            </a:r>
            <a:r>
              <a:rPr lang="ko-KR" altLang="en-US" sz="2000" dirty="0" err="1" smtClean="0">
                <a:latin typeface="+mn-ea"/>
              </a:rPr>
              <a:t>파이썬에서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데이터베이스를 연결하는 라이브러리는 이 네 가지가 대표적으로 사용</a:t>
            </a:r>
            <a:endParaRPr lang="en-US" altLang="ko-KR" sz="2000" b="1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lphaUcPeriod" startAt="3"/>
            </a:pPr>
            <a:r>
              <a:rPr lang="ko-KR" altLang="en-US" sz="2000" b="1" dirty="0" smtClean="0">
                <a:latin typeface="+mn-ea"/>
              </a:rPr>
              <a:t>수학적 분야 </a:t>
            </a:r>
            <a:r>
              <a:rPr lang="en-US" altLang="ko-KR" sz="2000" b="1" dirty="0" smtClean="0">
                <a:latin typeface="+mn-ea"/>
              </a:rPr>
              <a:t>(Math, </a:t>
            </a:r>
            <a:r>
              <a:rPr lang="en-US" altLang="ko-KR" sz="2000" b="1" dirty="0" err="1" smtClean="0">
                <a:latin typeface="+mn-ea"/>
              </a:rPr>
              <a:t>SciPy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r>
              <a:rPr lang="ko-KR" altLang="en-US" sz="2000" dirty="0" smtClean="0">
                <a:latin typeface="+mn-ea"/>
              </a:rPr>
              <a:t>     </a:t>
            </a:r>
            <a:r>
              <a:rPr lang="ko-KR" altLang="en-US" sz="2000" dirty="0" err="1" smtClean="0">
                <a:latin typeface="+mn-ea"/>
              </a:rPr>
              <a:t>파이썬에서</a:t>
            </a:r>
            <a:r>
              <a:rPr lang="ko-KR" altLang="en-US" sz="2000" dirty="0" smtClean="0">
                <a:latin typeface="+mn-ea"/>
              </a:rPr>
              <a:t> 수학적 수식 및 계산하는 방법의 라이브러리가 포함되어진 내용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위에 설명한 것 이외에도 </a:t>
            </a:r>
            <a:r>
              <a:rPr lang="ko-KR" altLang="en-US" sz="2000" dirty="0" err="1" smtClean="0">
                <a:latin typeface="+mn-ea"/>
              </a:rPr>
              <a:t>파이썬</a:t>
            </a:r>
            <a:r>
              <a:rPr lang="ko-KR" altLang="en-US" sz="2000" dirty="0" smtClean="0">
                <a:latin typeface="+mn-ea"/>
              </a:rPr>
              <a:t> 라이브러리들은 다양하게 사용되어지고 있으며 동적으로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pip</a:t>
            </a:r>
            <a:r>
              <a:rPr lang="ko-KR" altLang="en-US" sz="2000" dirty="0" smtClean="0">
                <a:latin typeface="+mn-ea"/>
              </a:rPr>
              <a:t>를 통해 패키지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라이브러리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들을 설치해 사용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패키지 쓰임새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2908</Words>
  <Application>Microsoft Office PowerPoint</Application>
  <PresentationFormat>와이드스크린</PresentationFormat>
  <Paragraphs>358</Paragraphs>
  <Slides>39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나눔고딕 ExtraBold</vt:lpstr>
      <vt:lpstr>맑은 고딕</vt:lpstr>
      <vt:lpstr>함초롬바탕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Yoo</cp:lastModifiedBy>
  <cp:revision>236</cp:revision>
  <cp:lastPrinted>2017-02-14T01:06:07Z</cp:lastPrinted>
  <dcterms:created xsi:type="dcterms:W3CDTF">2016-12-05T02:51:06Z</dcterms:created>
  <dcterms:modified xsi:type="dcterms:W3CDTF">2018-05-07T11:15:28Z</dcterms:modified>
</cp:coreProperties>
</file>