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8" r:id="rId2"/>
    <p:sldId id="309" r:id="rId3"/>
    <p:sldId id="259" r:id="rId4"/>
    <p:sldId id="260" r:id="rId5"/>
    <p:sldId id="265" r:id="rId6"/>
    <p:sldId id="279" r:id="rId7"/>
    <p:sldId id="296" r:id="rId8"/>
    <p:sldId id="280" r:id="rId9"/>
    <p:sldId id="281" r:id="rId10"/>
    <p:sldId id="306" r:id="rId11"/>
    <p:sldId id="282" r:id="rId12"/>
    <p:sldId id="283" r:id="rId13"/>
    <p:sldId id="284" r:id="rId14"/>
    <p:sldId id="297" r:id="rId15"/>
    <p:sldId id="300" r:id="rId16"/>
    <p:sldId id="305" r:id="rId17"/>
    <p:sldId id="301" r:id="rId18"/>
    <p:sldId id="285" r:id="rId19"/>
    <p:sldId id="286" r:id="rId20"/>
    <p:sldId id="287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26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652" autoAdjust="0"/>
  </p:normalViewPr>
  <p:slideViewPr>
    <p:cSldViewPr snapToGrid="0">
      <p:cViewPr varScale="1">
        <p:scale>
          <a:sx n="86" d="100"/>
          <a:sy n="86" d="100"/>
        </p:scale>
        <p:origin x="66" y="4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95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0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07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02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1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73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24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79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45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19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3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40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8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85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90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71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60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48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49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29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24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7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31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30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50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4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9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0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08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68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7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4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F2ED-E955-4A04-9D2C-D0AC0A926083}" type="datetime1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8F4D-4ED4-411A-9DAB-F2DD713B5B92}" type="datetime1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74A7-75E4-460C-B751-E17D76DE96C7}" type="datetime1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tplotlib.org/api/pyplot_api.html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installing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eaborn.pydata.org/tutorial.html" TargetMode="External"/><Relationship Id="rId4" Type="http://schemas.openxmlformats.org/officeDocument/2006/relationships/hyperlink" Target="https://seaborn.pydata.org/examples/anscombes_quartet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atplotlib.org/1.3.1/users/pyplot_tutorial.html" TargetMode="External"/><Relationship Id="rId5" Type="http://schemas.openxmlformats.org/officeDocument/2006/relationships/hyperlink" Target="http://matplotlib.org/examples/" TargetMode="External"/><Relationship Id="rId4" Type="http://schemas.openxmlformats.org/officeDocument/2006/relationships/hyperlink" Target="http://matplotlib.org/users/installing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0261" y="1473115"/>
            <a:ext cx="6688048" cy="368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 latinLnBrk="0">
              <a:lnSpc>
                <a:spcPct val="160000"/>
              </a:lnSpc>
              <a:defRPr/>
            </a:pPr>
            <a:r>
              <a:rPr lang="en-US" altLang="ko-KR" sz="4000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Matplotlib</a:t>
            </a:r>
            <a:r>
              <a:rPr lang="ko-KR" altLang="en-US" sz="4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이용한 시각화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http://abrc.or.kr/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0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선</a:t>
            </a:r>
            <a:r>
              <a:rPr lang="en-US" altLang="ko-KR" sz="2400" b="1" dirty="0" smtClean="0">
                <a:latin typeface="+mn-ea"/>
              </a:rPr>
              <a:t>(line)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 : 1</a:t>
            </a:r>
            <a:r>
              <a:rPr lang="ko-KR" altLang="en-US" sz="2000" b="1" dirty="0">
                <a:latin typeface="+mn-ea"/>
              </a:rPr>
              <a:t>차원 데이터 생성 및 시각화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(4) Plot </a:t>
            </a:r>
            <a:r>
              <a:rPr lang="ko-KR" altLang="en-US" sz="2000" dirty="0" smtClean="0">
                <a:latin typeface="+mn-ea"/>
              </a:rPr>
              <a:t>옵션 설정 및 꾸미기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83" y="879710"/>
            <a:ext cx="4067175" cy="4743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23" y="1915270"/>
            <a:ext cx="3162300" cy="289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4165" y="5727143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선 스타일 </a:t>
            </a:r>
            <a:r>
              <a:rPr lang="en-US" altLang="ko-KR" sz="1600" b="1" dirty="0" smtClean="0"/>
              <a:t>/ </a:t>
            </a:r>
            <a:r>
              <a:rPr lang="ko-KR" altLang="en-US" sz="1600" b="1" dirty="0" err="1" smtClean="0"/>
              <a:t>마커</a:t>
            </a:r>
            <a:r>
              <a:rPr lang="ko-KR" altLang="en-US" sz="1600" b="1" dirty="0" smtClean="0"/>
              <a:t> 예시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51936" y="4874625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표시 색깔 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23781" y="5948121"/>
            <a:ext cx="715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출처 </a:t>
            </a:r>
            <a:r>
              <a:rPr lang="en-US" altLang="ko-KR" sz="1600" b="1" dirty="0" smtClean="0"/>
              <a:t>: </a:t>
            </a:r>
            <a:r>
              <a:rPr lang="en-US" altLang="ko-KR" sz="1600" b="1" dirty="0" smtClean="0">
                <a:hlinkClick r:id="rId5"/>
              </a:rPr>
              <a:t>https</a:t>
            </a:r>
            <a:r>
              <a:rPr lang="en-US" altLang="ko-KR" sz="1600" b="1" dirty="0">
                <a:hlinkClick r:id="rId5"/>
              </a:rPr>
              <a:t>://</a:t>
            </a:r>
            <a:r>
              <a:rPr lang="en-US" altLang="ko-KR" sz="1600" b="1" dirty="0" smtClean="0">
                <a:hlinkClick r:id="rId5"/>
              </a:rPr>
              <a:t>matplotlib.org/api/pyplot_api.html</a:t>
            </a:r>
            <a:r>
              <a:rPr lang="en-US" altLang="ko-KR" sz="1600" b="1" dirty="0" smtClean="0"/>
              <a:t> (</a:t>
            </a:r>
            <a:r>
              <a:rPr lang="en-US" altLang="ko-KR" sz="1600" b="1" dirty="0" err="1" smtClean="0"/>
              <a:t>pyplot</a:t>
            </a: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튜토리얼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500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선</a:t>
            </a:r>
            <a:r>
              <a:rPr lang="en-US" altLang="ko-KR" sz="2400" b="1" dirty="0" smtClean="0">
                <a:latin typeface="+mn-ea"/>
              </a:rPr>
              <a:t>(line)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2 : 2</a:t>
            </a:r>
            <a:r>
              <a:rPr lang="ko-KR" altLang="en-US" sz="2000" b="1" dirty="0" smtClean="0">
                <a:latin typeface="+mn-ea"/>
              </a:rPr>
              <a:t>차원 데이터 생성 및 시각화 </a:t>
            </a:r>
            <a:r>
              <a:rPr lang="en-US" altLang="ko-KR" sz="2000" b="1" dirty="0" smtClean="0">
                <a:latin typeface="+mn-ea"/>
              </a:rPr>
              <a:t>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랜덤 값으로 이루어진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차원 배열 변수 생성하기</a:t>
            </a:r>
          </a:p>
          <a:p>
            <a:endParaRPr lang="en-US" altLang="ko-KR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95" y="1948007"/>
            <a:ext cx="4210050" cy="43148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75833" y="1948007"/>
            <a:ext cx="5629742" cy="13251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변수 </a:t>
            </a:r>
            <a:r>
              <a:rPr lang="ko-KR" altLang="en-US" sz="2000" dirty="0">
                <a:latin typeface="+mn-ea"/>
              </a:rPr>
              <a:t>설명</a:t>
            </a:r>
            <a:endParaRPr lang="en-US" altLang="ko-KR" sz="20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+mn-ea"/>
              </a:rPr>
              <a:t>value (y</a:t>
            </a:r>
            <a:r>
              <a:rPr lang="ko-KR" altLang="en-US" sz="2000" dirty="0">
                <a:latin typeface="+mn-ea"/>
              </a:rPr>
              <a:t>축 데이터</a:t>
            </a:r>
            <a:r>
              <a:rPr lang="en-US" altLang="ko-KR" sz="2000" dirty="0">
                <a:latin typeface="+mn-ea"/>
              </a:rPr>
              <a:t>) : </a:t>
            </a:r>
            <a:r>
              <a:rPr lang="en-US" altLang="ko-KR" sz="2000" dirty="0" smtClean="0">
                <a:latin typeface="+mn-ea"/>
              </a:rPr>
              <a:t>30 x 2</a:t>
            </a:r>
            <a:r>
              <a:rPr lang="ko-KR" altLang="en-US" sz="2000" dirty="0" smtClean="0">
                <a:latin typeface="+mn-ea"/>
              </a:rPr>
              <a:t>개의 </a:t>
            </a:r>
            <a:r>
              <a:rPr lang="ko-KR" altLang="en-US" sz="2000" dirty="0">
                <a:latin typeface="+mn-ea"/>
              </a:rPr>
              <a:t>랜덤 </a:t>
            </a:r>
            <a:r>
              <a:rPr lang="ko-KR" altLang="en-US" sz="2000" dirty="0" smtClean="0">
                <a:latin typeface="+mn-ea"/>
              </a:rPr>
              <a:t>값들로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</a:t>
            </a:r>
            <a:r>
              <a:rPr lang="ko-KR" altLang="en-US" sz="2000" dirty="0" smtClean="0">
                <a:latin typeface="+mn-ea"/>
              </a:rPr>
              <a:t>이루어진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정규표준분포를 따르는   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</a:t>
            </a:r>
            <a:r>
              <a:rPr lang="en-US" altLang="ko-KR" sz="2000" dirty="0" err="1" smtClean="0">
                <a:latin typeface="+mn-ea"/>
              </a:rPr>
              <a:t>numpy.ndarray</a:t>
            </a:r>
            <a:r>
              <a:rPr lang="ko-KR" altLang="en-US" sz="2000" dirty="0" smtClean="0">
                <a:latin typeface="+mn-ea"/>
              </a:rPr>
              <a:t>형 변수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43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선</a:t>
            </a:r>
            <a:r>
              <a:rPr lang="en-US" altLang="ko-KR" sz="2400" b="1" dirty="0" smtClean="0">
                <a:latin typeface="+mn-ea"/>
              </a:rPr>
              <a:t>(line)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2 </a:t>
            </a:r>
            <a:r>
              <a:rPr lang="en-US" altLang="ko-KR" sz="2000" b="1" dirty="0">
                <a:latin typeface="+mn-ea"/>
              </a:rPr>
              <a:t>: 2</a:t>
            </a:r>
            <a:r>
              <a:rPr lang="ko-KR" altLang="en-US" sz="2000" b="1" dirty="0">
                <a:latin typeface="+mn-ea"/>
              </a:rPr>
              <a:t>차원 데이터 생성 및 시각화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(2) </a:t>
            </a:r>
            <a:r>
              <a:rPr lang="ko-KR" altLang="en-US" sz="2000" dirty="0" smtClean="0">
                <a:latin typeface="+mn-ea"/>
              </a:rPr>
              <a:t>한 그래프에 그리기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하나의 플롯 그래프 안에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두 개의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</a:t>
            </a:r>
            <a:r>
              <a:rPr lang="ko-KR" altLang="en-US" sz="2000" dirty="0" smtClean="0">
                <a:latin typeface="+mn-ea"/>
              </a:rPr>
              <a:t>데이터 셋이 독립적으로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그려진다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각각의 데이터 셋에 라벨을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붙여서 구분한다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2267" y="3259625"/>
            <a:ext cx="5379063" cy="10156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함수 설명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+mn-ea"/>
              </a:rPr>
              <a:t>pyplot.grid</a:t>
            </a:r>
            <a:r>
              <a:rPr lang="en-US" altLang="ko-KR" sz="2000" dirty="0">
                <a:latin typeface="+mn-ea"/>
              </a:rPr>
              <a:t>() : grid(</a:t>
            </a:r>
            <a:r>
              <a:rPr lang="ko-KR" altLang="en-US" sz="2000" dirty="0">
                <a:latin typeface="+mn-ea"/>
              </a:rPr>
              <a:t>격자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로 표시 유무 설정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latin typeface="+mn-ea"/>
              </a:rPr>
              <a:t>pyplot.legend</a:t>
            </a:r>
            <a:r>
              <a:rPr lang="en-US" altLang="ko-KR" sz="2000" dirty="0">
                <a:latin typeface="+mn-ea"/>
              </a:rPr>
              <a:t>() : </a:t>
            </a:r>
            <a:r>
              <a:rPr lang="ko-KR" altLang="en-US" sz="2000" dirty="0">
                <a:latin typeface="+mn-ea"/>
              </a:rPr>
              <a:t>범례 표시 함수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21" y="683624"/>
            <a:ext cx="5606245" cy="56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선</a:t>
            </a:r>
            <a:r>
              <a:rPr lang="en-US" altLang="ko-KR" sz="2400" b="1" dirty="0" smtClean="0">
                <a:latin typeface="+mn-ea"/>
              </a:rPr>
              <a:t>(line)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2 : 2</a:t>
            </a:r>
            <a:r>
              <a:rPr lang="ko-KR" altLang="en-US" sz="2000" b="1" dirty="0">
                <a:latin typeface="+mn-ea"/>
              </a:rPr>
              <a:t>차원 데이터 생성 및 시각화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(3) </a:t>
            </a:r>
            <a:r>
              <a:rPr lang="ko-KR" altLang="en-US" sz="2000" dirty="0" smtClean="0">
                <a:latin typeface="+mn-ea"/>
              </a:rPr>
              <a:t>데이터 별로 각각 그리기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</a:rPr>
              <a:t>subplot() </a:t>
            </a:r>
            <a:r>
              <a:rPr lang="ko-KR" altLang="en-US" sz="2000" dirty="0" smtClean="0">
                <a:latin typeface="+mn-ea"/>
              </a:rPr>
              <a:t>함수를 이용해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두 개의 </a:t>
            </a:r>
            <a:r>
              <a:rPr lang="en-US" altLang="ko-KR" sz="2000" dirty="0" smtClean="0">
                <a:latin typeface="+mn-ea"/>
              </a:rPr>
              <a:t>plot</a:t>
            </a:r>
            <a:r>
              <a:rPr lang="ko-KR" altLang="en-US" sz="2000" dirty="0" smtClean="0">
                <a:latin typeface="+mn-ea"/>
              </a:rPr>
              <a:t>을 배열 형태로 분리한다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0276" y="2774797"/>
            <a:ext cx="5066025" cy="286232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함수 설명</a:t>
            </a:r>
            <a:endParaRPr lang="en-US" altLang="ko-KR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dirty="0" err="1" smtClean="0">
                <a:latin typeface="+mn-ea"/>
              </a:rPr>
              <a:t>pyplot.subplot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nrows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ncols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plot_number</a:t>
            </a:r>
            <a:r>
              <a:rPr lang="en-US" altLang="ko-KR" dirty="0" smtClean="0">
                <a:latin typeface="+mn-ea"/>
              </a:rPr>
              <a:t>)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서브플롯을 반환하는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설명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(1) </a:t>
            </a:r>
            <a:r>
              <a:rPr lang="en-US" altLang="ko-KR" dirty="0" err="1" smtClean="0">
                <a:latin typeface="+mn-ea"/>
              </a:rPr>
              <a:t>nrows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전체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서브플롯 행 개수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(2) </a:t>
            </a:r>
            <a:r>
              <a:rPr lang="en-US" altLang="ko-KR" dirty="0" err="1" smtClean="0">
                <a:latin typeface="+mn-ea"/>
              </a:rPr>
              <a:t>ncols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전체 서브플롯 열 개수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(3) </a:t>
            </a:r>
            <a:r>
              <a:rPr lang="en-US" altLang="ko-KR" dirty="0" err="1" smtClean="0">
                <a:latin typeface="+mn-ea"/>
              </a:rPr>
              <a:t>plot_number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특정 플롯의 번호</a:t>
            </a:r>
            <a:endParaRPr lang="en-US" altLang="ko-KR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</a:t>
            </a:r>
            <a:r>
              <a:rPr lang="en-US" altLang="ko-KR" dirty="0" smtClean="0">
                <a:latin typeface="+mn-ea"/>
              </a:rPr>
              <a:t>x) subplot(211)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 : 2x1</a:t>
            </a:r>
            <a:r>
              <a:rPr lang="ko-KR" altLang="en-US" dirty="0" smtClean="0">
                <a:latin typeface="+mn-ea"/>
              </a:rPr>
              <a:t>개의 서브플롯으로 이루어진 플롯의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  </a:t>
            </a:r>
            <a:r>
              <a:rPr lang="ko-KR" altLang="en-US" dirty="0" smtClean="0">
                <a:latin typeface="+mn-ea"/>
              </a:rPr>
              <a:t>첫 번째 </a:t>
            </a:r>
            <a:r>
              <a:rPr lang="ko-KR" altLang="en-US" dirty="0">
                <a:latin typeface="+mn-ea"/>
              </a:rPr>
              <a:t>서브플롯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72" y="903837"/>
            <a:ext cx="52197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선</a:t>
            </a:r>
            <a:r>
              <a:rPr lang="en-US" altLang="ko-KR" sz="2400" b="1" dirty="0" smtClean="0">
                <a:latin typeface="+mn-ea"/>
              </a:rPr>
              <a:t>(line)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2 : 2</a:t>
            </a:r>
            <a:r>
              <a:rPr lang="ko-KR" altLang="en-US" sz="2000" b="1" dirty="0">
                <a:latin typeface="+mn-ea"/>
              </a:rPr>
              <a:t>차원 데이터 생성 및 시각화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(3) </a:t>
            </a:r>
            <a:r>
              <a:rPr lang="ko-KR" altLang="en-US" sz="2000" dirty="0" smtClean="0">
                <a:latin typeface="+mn-ea"/>
              </a:rPr>
              <a:t>데이터 별로 각각 그리기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33" y="1704975"/>
            <a:ext cx="7077076" cy="44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선</a:t>
            </a:r>
            <a:r>
              <a:rPr lang="en-US" altLang="ko-KR" sz="2400" b="1" dirty="0" smtClean="0">
                <a:latin typeface="+mn-ea"/>
              </a:rPr>
              <a:t>(line)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2 : 2</a:t>
            </a:r>
            <a:r>
              <a:rPr lang="ko-KR" altLang="en-US" sz="2000" b="1" dirty="0">
                <a:latin typeface="+mn-ea"/>
              </a:rPr>
              <a:t>차원 데이터 생성 및 시각화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(4) 6</a:t>
            </a:r>
            <a:r>
              <a:rPr lang="ko-KR" altLang="en-US" sz="2000" dirty="0" smtClean="0">
                <a:latin typeface="+mn-ea"/>
              </a:rPr>
              <a:t>개의 각각 다른 서브플롯 그려보기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747" y="745969"/>
            <a:ext cx="4111768" cy="60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선</a:t>
            </a:r>
            <a:r>
              <a:rPr lang="en-US" altLang="ko-KR" sz="2400" b="1" dirty="0" smtClean="0">
                <a:latin typeface="+mn-ea"/>
              </a:rPr>
              <a:t>(line)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2 : 2</a:t>
            </a:r>
            <a:r>
              <a:rPr lang="ko-KR" altLang="en-US" sz="2000" b="1" dirty="0">
                <a:latin typeface="+mn-ea"/>
              </a:rPr>
              <a:t>차원 데이터 생성 및 시각화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(4) 6</a:t>
            </a:r>
            <a:r>
              <a:rPr lang="ko-KR" altLang="en-US" sz="2000" dirty="0" smtClean="0">
                <a:latin typeface="+mn-ea"/>
              </a:rPr>
              <a:t>개의 각각 다른 서브플롯 그려보기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627" y="732991"/>
            <a:ext cx="4355199" cy="60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선</a:t>
            </a:r>
            <a:r>
              <a:rPr lang="en-US" altLang="ko-KR" sz="2400" b="1" dirty="0" smtClean="0">
                <a:latin typeface="+mn-ea"/>
              </a:rPr>
              <a:t>(line)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2 </a:t>
            </a:r>
            <a:r>
              <a:rPr lang="en-US" altLang="ko-KR" sz="2000" b="1" dirty="0">
                <a:latin typeface="+mn-ea"/>
              </a:rPr>
              <a:t>: 2</a:t>
            </a:r>
            <a:r>
              <a:rPr lang="ko-KR" altLang="en-US" sz="2000" b="1" dirty="0">
                <a:latin typeface="+mn-ea"/>
              </a:rPr>
              <a:t>차원 데이터 생성 및 시각화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(4) 6</a:t>
            </a:r>
            <a:r>
              <a:rPr lang="ko-KR" altLang="en-US" sz="2000" dirty="0">
                <a:latin typeface="+mn-ea"/>
              </a:rPr>
              <a:t>개의 각각 다른 서브플롯 그려보기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55" y="1959119"/>
            <a:ext cx="9112772" cy="42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err="1" smtClean="0">
                <a:latin typeface="+mn-ea"/>
              </a:rPr>
              <a:t>산점도</a:t>
            </a:r>
            <a:r>
              <a:rPr lang="en-US" altLang="ko-KR" sz="2400" b="1" dirty="0" smtClean="0">
                <a:latin typeface="+mn-ea"/>
              </a:rPr>
              <a:t>(scatter plot)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</a:t>
            </a:r>
            <a:r>
              <a:rPr lang="en-US" altLang="ko-KR" sz="2000" b="1" dirty="0">
                <a:latin typeface="+mn-ea"/>
              </a:rPr>
              <a:t> 1</a:t>
            </a:r>
            <a:r>
              <a:rPr lang="en-US" altLang="ko-KR" sz="2000" b="1" dirty="0" smtClean="0">
                <a:latin typeface="+mn-ea"/>
              </a:rPr>
              <a:t> : </a:t>
            </a:r>
            <a:r>
              <a:rPr lang="en-US" altLang="ko-KR" sz="2000" b="1" dirty="0" err="1" smtClean="0">
                <a:latin typeface="+mn-ea"/>
              </a:rPr>
              <a:t>pyplot.plot</a:t>
            </a:r>
            <a:r>
              <a:rPr lang="en-US" altLang="ko-KR" sz="2000" b="1" dirty="0" smtClean="0">
                <a:latin typeface="+mn-ea"/>
              </a:rPr>
              <a:t>() </a:t>
            </a:r>
            <a:r>
              <a:rPr lang="ko-KR" altLang="en-US" sz="2000" b="1" dirty="0" smtClean="0">
                <a:latin typeface="+mn-ea"/>
              </a:rPr>
              <a:t>함수를 이용한 </a:t>
            </a:r>
            <a:r>
              <a:rPr lang="ko-KR" altLang="en-US" sz="2000" b="1" dirty="0" err="1" smtClean="0">
                <a:latin typeface="+mn-ea"/>
              </a:rPr>
              <a:t>산점도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그리기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286604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AutoNum type="arabicParenBoth"/>
            </a:pPr>
            <a:r>
              <a:rPr lang="ko-KR" altLang="en-US" sz="2000" dirty="0" smtClean="0"/>
              <a:t>랜덤 값들로 이루어진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 변수 생성</a:t>
            </a:r>
            <a:endParaRPr lang="en-US" altLang="ko-KR" sz="2000" dirty="0" smtClean="0"/>
          </a:p>
          <a:p>
            <a:pPr marL="457200" indent="-457200" fontAlgn="base">
              <a:buAutoNum type="arabicParenBoth"/>
            </a:pPr>
            <a:r>
              <a:rPr lang="en-US" altLang="ko-KR" sz="2000" dirty="0" smtClean="0"/>
              <a:t>Plot </a:t>
            </a:r>
            <a:r>
              <a:rPr lang="ko-KR" altLang="en-US" sz="2000" dirty="0" smtClean="0"/>
              <a:t>그리기</a:t>
            </a:r>
            <a:endParaRPr lang="en-US" altLang="ko-KR" sz="20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833" y="2099483"/>
            <a:ext cx="5629742" cy="156850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변수 </a:t>
            </a:r>
            <a:r>
              <a:rPr lang="ko-KR" altLang="en-US" sz="2000" dirty="0">
                <a:latin typeface="+mn-ea"/>
              </a:rPr>
              <a:t>설명</a:t>
            </a:r>
            <a:endParaRPr lang="en-US" altLang="ko-KR" sz="20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+mn-ea"/>
              </a:rPr>
              <a:t>value (y</a:t>
            </a:r>
            <a:r>
              <a:rPr lang="ko-KR" altLang="en-US" sz="2000" dirty="0">
                <a:latin typeface="+mn-ea"/>
              </a:rPr>
              <a:t>축 데이터</a:t>
            </a:r>
            <a:r>
              <a:rPr lang="en-US" altLang="ko-KR" sz="2000" dirty="0">
                <a:latin typeface="+mn-ea"/>
              </a:rPr>
              <a:t>) : </a:t>
            </a:r>
            <a:r>
              <a:rPr lang="en-US" altLang="ko-KR" sz="2000" dirty="0" smtClean="0">
                <a:latin typeface="+mn-ea"/>
              </a:rPr>
              <a:t>500 x 2</a:t>
            </a:r>
            <a:r>
              <a:rPr lang="ko-KR" altLang="en-US" sz="2000" smtClean="0">
                <a:latin typeface="+mn-ea"/>
              </a:rPr>
              <a:t>개의 </a:t>
            </a:r>
            <a:r>
              <a:rPr lang="ko-KR" altLang="en-US" sz="2000">
                <a:latin typeface="+mn-ea"/>
              </a:rPr>
              <a:t>표준정규분포를 </a:t>
            </a:r>
            <a:r>
              <a:rPr lang="ko-KR" altLang="en-US" sz="2000" dirty="0" smtClean="0">
                <a:latin typeface="+mn-ea"/>
              </a:rPr>
              <a:t>따르는 랜덤 값들로 이루어진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numpy.ndarray</a:t>
            </a:r>
            <a:r>
              <a:rPr lang="ko-KR" altLang="en-US" sz="2000" dirty="0" smtClean="0">
                <a:latin typeface="+mn-ea"/>
              </a:rPr>
              <a:t>형 변수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016" y="1136513"/>
            <a:ext cx="4668076" cy="521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err="1" smtClean="0">
                <a:latin typeface="+mn-ea"/>
              </a:rPr>
              <a:t>산점도</a:t>
            </a:r>
            <a:r>
              <a:rPr lang="en-US" altLang="ko-KR" sz="2400" b="1" dirty="0" smtClean="0">
                <a:latin typeface="+mn-ea"/>
              </a:rPr>
              <a:t>(scatter plot)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2 : </a:t>
            </a:r>
            <a:r>
              <a:rPr lang="en-US" altLang="ko-KR" sz="2000" b="1" dirty="0" err="1" smtClean="0">
                <a:latin typeface="+mn-ea"/>
              </a:rPr>
              <a:t>pyplot.scatter</a:t>
            </a:r>
            <a:r>
              <a:rPr lang="en-US" altLang="ko-KR" sz="2000" b="1" dirty="0" smtClean="0">
                <a:latin typeface="+mn-ea"/>
              </a:rPr>
              <a:t>()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함수를 이용한 </a:t>
            </a:r>
            <a:r>
              <a:rPr lang="ko-KR" altLang="en-US" sz="2000" b="1" dirty="0" err="1" smtClean="0">
                <a:latin typeface="+mn-ea"/>
              </a:rPr>
              <a:t>산점도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그리기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AutoNum type="arabicParenBoth"/>
            </a:pPr>
            <a:r>
              <a:rPr lang="en-US" altLang="ko-KR" sz="2000" dirty="0" smtClean="0"/>
              <a:t>Plot</a:t>
            </a:r>
            <a:r>
              <a:rPr lang="ko-KR" altLang="en-US" sz="2000" dirty="0" smtClean="0"/>
              <a:t> 그리기</a:t>
            </a:r>
            <a:endParaRPr lang="en-US" altLang="ko-KR" sz="2000" dirty="0" smtClean="0"/>
          </a:p>
          <a:p>
            <a:pPr marL="457200" indent="-457200" fontAlgn="base">
              <a:buAutoNum type="arabicParenBoth"/>
            </a:pPr>
            <a:endParaRPr lang="en-US" altLang="ko-KR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0276" y="2055261"/>
            <a:ext cx="5066025" cy="9233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함수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pyplot.scatter</a:t>
            </a:r>
            <a:r>
              <a:rPr lang="en-US" altLang="ko-KR" dirty="0"/>
              <a:t>() : x</a:t>
            </a:r>
            <a:r>
              <a:rPr lang="ko-KR" altLang="en-US" dirty="0"/>
              <a:t> 변수 대 </a:t>
            </a:r>
            <a:r>
              <a:rPr lang="en-US" altLang="ko-KR" dirty="0"/>
              <a:t>y </a:t>
            </a:r>
            <a:r>
              <a:rPr lang="ko-KR" altLang="en-US" dirty="0"/>
              <a:t>변수의 </a:t>
            </a:r>
            <a:endParaRPr lang="en-US" altLang="ko-KR" dirty="0"/>
          </a:p>
          <a:p>
            <a:pPr fontAlgn="base"/>
            <a:r>
              <a:rPr lang="en-US" altLang="ko-KR" dirty="0"/>
              <a:t>    </a:t>
            </a:r>
            <a:r>
              <a:rPr lang="ko-KR" altLang="en-US" dirty="0" err="1"/>
              <a:t>산점도를</a:t>
            </a:r>
            <a:r>
              <a:rPr lang="ko-KR" altLang="en-US" dirty="0"/>
              <a:t> 만드는 함수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92" y="1263650"/>
            <a:ext cx="48101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42271" y="2996952"/>
            <a:ext cx="85074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시각화 기초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3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err="1" smtClean="0">
                <a:latin typeface="+mn-ea"/>
              </a:rPr>
              <a:t>산점도</a:t>
            </a:r>
            <a:r>
              <a:rPr lang="en-US" altLang="ko-KR" sz="2400" b="1" dirty="0" smtClean="0">
                <a:latin typeface="+mn-ea"/>
              </a:rPr>
              <a:t>(scatter plot)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ko-KR" altLang="en-US" sz="2000" b="1" dirty="0" smtClean="0">
                <a:latin typeface="+mn-ea"/>
              </a:rPr>
              <a:t>예제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2 : </a:t>
            </a:r>
            <a:r>
              <a:rPr lang="en-US" altLang="ko-KR" sz="2000" b="1" dirty="0" err="1">
                <a:latin typeface="+mn-ea"/>
              </a:rPr>
              <a:t>pyplot.scatter</a:t>
            </a:r>
            <a:r>
              <a:rPr lang="en-US" altLang="ko-KR" sz="2000" b="1" dirty="0" smtClean="0">
                <a:latin typeface="+mn-ea"/>
              </a:rPr>
              <a:t>()</a:t>
            </a:r>
            <a:r>
              <a:rPr lang="ko-KR" altLang="en-US" sz="2000" b="1" dirty="0" smtClean="0">
                <a:latin typeface="+mn-ea"/>
              </a:rPr>
              <a:t> 함수를 </a:t>
            </a:r>
            <a:r>
              <a:rPr lang="ko-KR" altLang="en-US" sz="2000" b="1" dirty="0">
                <a:latin typeface="+mn-ea"/>
              </a:rPr>
              <a:t>이용한 </a:t>
            </a:r>
            <a:r>
              <a:rPr lang="ko-KR" altLang="en-US" sz="2000" b="1" dirty="0" err="1">
                <a:latin typeface="+mn-ea"/>
              </a:rPr>
              <a:t>산점도</a:t>
            </a:r>
            <a:r>
              <a:rPr lang="ko-KR" altLang="en-US" sz="2000" b="1" dirty="0">
                <a:latin typeface="+mn-ea"/>
              </a:rPr>
              <a:t> 그리기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(2) </a:t>
            </a:r>
            <a:r>
              <a:rPr lang="ko-KR" altLang="en-US" sz="2000" dirty="0" err="1" smtClean="0"/>
              <a:t>산점도에</a:t>
            </a:r>
            <a:r>
              <a:rPr lang="ko-KR" altLang="en-US" sz="2000" dirty="0" smtClean="0"/>
              <a:t> 색깔 입히기 </a:t>
            </a:r>
            <a:r>
              <a:rPr lang="en-US" altLang="ko-KR" sz="2000" dirty="0" smtClean="0"/>
              <a:t>(c </a:t>
            </a:r>
            <a:r>
              <a:rPr lang="ko-KR" altLang="en-US" sz="2000" dirty="0" smtClean="0"/>
              <a:t>옵션 사용</a:t>
            </a:r>
            <a:r>
              <a:rPr lang="en-US" altLang="ko-KR" sz="2000" dirty="0" smtClean="0"/>
              <a:t>)</a:t>
            </a:r>
          </a:p>
          <a:p>
            <a:pPr fontAlgn="base"/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0276" y="2055261"/>
            <a:ext cx="5066025" cy="286232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color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사이의 정수 중 </a:t>
            </a:r>
            <a:r>
              <a:rPr lang="en-US" altLang="ko-KR" dirty="0" smtClean="0">
                <a:latin typeface="+mn-ea"/>
              </a:rPr>
              <a:t>value </a:t>
            </a:r>
            <a:r>
              <a:rPr lang="ko-KR" altLang="en-US" dirty="0" smtClean="0">
                <a:latin typeface="+mn-ea"/>
              </a:rPr>
              <a:t>변수 데이터 길이만큼의 값들로 이루어진 </a:t>
            </a:r>
            <a:r>
              <a:rPr lang="en-US" altLang="ko-KR" dirty="0" err="1" smtClean="0">
                <a:latin typeface="+mn-ea"/>
              </a:rPr>
              <a:t>numpy.ndarray</a:t>
            </a:r>
            <a:r>
              <a:rPr lang="ko-KR" altLang="en-US" dirty="0" smtClean="0">
                <a:latin typeface="+mn-ea"/>
              </a:rPr>
              <a:t>형 변수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설명</a:t>
            </a:r>
            <a:endParaRPr lang="en-US" altLang="ko-KR" dirty="0" smtClean="0"/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numpy.random.randint</a:t>
            </a:r>
            <a:r>
              <a:rPr lang="en-US" altLang="ko-KR" dirty="0" smtClean="0"/>
              <a:t>() :</a:t>
            </a:r>
          </a:p>
          <a:p>
            <a:pPr fontAlgn="base"/>
            <a:r>
              <a:rPr lang="ko-KR" altLang="en-US" dirty="0" smtClean="0"/>
              <a:t>정수로 </a:t>
            </a:r>
            <a:r>
              <a:rPr lang="ko-KR" altLang="en-US" dirty="0"/>
              <a:t>이루어진 </a:t>
            </a:r>
            <a:r>
              <a:rPr lang="ko-KR" altLang="en-US" dirty="0" smtClean="0"/>
              <a:t>랜덤 값들을 </a:t>
            </a:r>
            <a:r>
              <a:rPr lang="ko-KR" altLang="en-US" dirty="0"/>
              <a:t>생성하는 함수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pyplot.colorbar</a:t>
            </a:r>
            <a:r>
              <a:rPr lang="en-US" altLang="ko-KR" dirty="0"/>
              <a:t>() : </a:t>
            </a:r>
          </a:p>
          <a:p>
            <a:pPr fontAlgn="base"/>
            <a:r>
              <a:rPr lang="ko-KR" altLang="en-US" dirty="0"/>
              <a:t>플롯에 색깔막대기를 추가하는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191" y="1203424"/>
            <a:ext cx="5225793" cy="565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45802" y="2996952"/>
            <a:ext cx="73003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시각화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8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히스토그램</a:t>
            </a:r>
            <a:r>
              <a:rPr lang="en-US" altLang="ko-KR" sz="2400" b="1" dirty="0" smtClean="0">
                <a:latin typeface="+mn-ea"/>
              </a:rPr>
              <a:t>(histogram)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</a:t>
            </a:r>
            <a:r>
              <a:rPr lang="en-US" altLang="ko-KR" sz="2000" b="1" dirty="0">
                <a:latin typeface="+mn-ea"/>
              </a:rPr>
              <a:t> 1</a:t>
            </a:r>
            <a:r>
              <a:rPr lang="en-US" altLang="ko-KR" sz="2000" b="1" dirty="0" smtClean="0">
                <a:latin typeface="+mn-ea"/>
              </a:rPr>
              <a:t> : </a:t>
            </a:r>
            <a:r>
              <a:rPr lang="en-US" altLang="ko-KR" sz="2000" b="1" dirty="0" err="1" smtClean="0">
                <a:latin typeface="+mn-ea"/>
              </a:rPr>
              <a:t>pyplot.hist</a:t>
            </a:r>
            <a:r>
              <a:rPr lang="en-US" altLang="ko-KR" sz="2000" b="1" dirty="0" smtClean="0">
                <a:latin typeface="+mn-ea"/>
              </a:rPr>
              <a:t>()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함수를 이용한 히스토그램 그리기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7" y="1339354"/>
            <a:ext cx="56344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AutoNum type="arabicParenBoth"/>
            </a:pPr>
            <a:r>
              <a:rPr lang="ko-KR" altLang="en-US" sz="2000" dirty="0" smtClean="0"/>
              <a:t>히스토그램 그리기</a:t>
            </a:r>
            <a:r>
              <a:rPr lang="en-US" altLang="ko-KR" sz="2000" dirty="0" smtClean="0"/>
              <a:t> </a:t>
            </a:r>
          </a:p>
          <a:p>
            <a:pPr fontAlgn="base"/>
            <a:endParaRPr lang="en-US" altLang="ko-KR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히스토그램의 빈</a:t>
            </a:r>
            <a:r>
              <a:rPr lang="en-US" altLang="ko-KR" sz="2000" dirty="0" smtClean="0"/>
              <a:t>(bin)</a:t>
            </a:r>
            <a:endParaRPr lang="en-US" altLang="ko-KR" sz="2000" dirty="0"/>
          </a:p>
          <a:p>
            <a:pPr fontAlgn="base"/>
            <a:r>
              <a:rPr lang="en-US" altLang="ko-KR" sz="2000" dirty="0" smtClean="0"/>
              <a:t>: </a:t>
            </a:r>
            <a:r>
              <a:rPr lang="ko-KR" altLang="en-US" sz="2000" dirty="0" smtClean="0"/>
              <a:t>연속적인 변수를 히스토그램으로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나타내기 위해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데이터를 나누는 개수</a:t>
            </a:r>
            <a:endParaRPr lang="en-US" altLang="ko-KR" sz="2000" dirty="0" smtClean="0"/>
          </a:p>
          <a:p>
            <a:pPr fontAlgn="base"/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0276" y="3698127"/>
            <a:ext cx="5066025" cy="64633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285750" indent="-285750" fontAlgn="base">
              <a:buFontTx/>
              <a:buChar char="-"/>
            </a:pPr>
            <a:r>
              <a:rPr lang="en-US" altLang="ko-KR" dirty="0" err="1" smtClean="0"/>
              <a:t>pyplot.hist</a:t>
            </a:r>
            <a:r>
              <a:rPr lang="en-US" altLang="ko-KR" dirty="0"/>
              <a:t>() : </a:t>
            </a:r>
            <a:r>
              <a:rPr lang="ko-KR" altLang="en-US" dirty="0"/>
              <a:t>히스토그램을 그리는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44" y="1339354"/>
            <a:ext cx="54768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</a:t>
            </a:r>
            <a:r>
              <a:rPr lang="en-US" altLang="ko-KR" sz="2000" b="1" dirty="0">
                <a:latin typeface="+mn-ea"/>
              </a:rPr>
              <a:t> 1</a:t>
            </a:r>
            <a:r>
              <a:rPr lang="en-US" altLang="ko-KR" sz="2000" b="1" dirty="0" smtClean="0">
                <a:latin typeface="+mn-ea"/>
              </a:rPr>
              <a:t> : </a:t>
            </a:r>
            <a:r>
              <a:rPr lang="en-US" altLang="ko-KR" sz="2000" b="1" dirty="0" err="1" smtClean="0">
                <a:latin typeface="+mn-ea"/>
              </a:rPr>
              <a:t>pyplot.hist</a:t>
            </a:r>
            <a:r>
              <a:rPr lang="en-US" altLang="ko-KR" sz="2000" b="1" dirty="0" smtClean="0">
                <a:latin typeface="+mn-ea"/>
              </a:rPr>
              <a:t>()</a:t>
            </a:r>
            <a:r>
              <a:rPr lang="ko-KR" altLang="en-US" sz="2000" b="1" dirty="0" smtClean="0">
                <a:latin typeface="+mn-ea"/>
              </a:rPr>
              <a:t>함수를 이용한 히스토그램 그리기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AutoNum type="arabicParenBoth"/>
            </a:pPr>
            <a:r>
              <a:rPr lang="ko-KR" altLang="en-US" sz="2000" dirty="0" smtClean="0"/>
              <a:t>히스토그램 그리기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26" y="1747485"/>
            <a:ext cx="8295091" cy="49984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히스토그램</a:t>
            </a:r>
            <a:r>
              <a:rPr lang="en-US" altLang="ko-KR" sz="2400" b="1" dirty="0" smtClean="0">
                <a:latin typeface="+mn-ea"/>
              </a:rPr>
              <a:t>(histogram)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9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</a:t>
            </a:r>
            <a:r>
              <a:rPr lang="en-US" altLang="ko-KR" sz="2000" b="1" dirty="0">
                <a:latin typeface="+mn-ea"/>
              </a:rPr>
              <a:t> 1</a:t>
            </a:r>
            <a:r>
              <a:rPr lang="en-US" altLang="ko-KR" sz="2000" b="1" dirty="0" smtClean="0">
                <a:latin typeface="+mn-ea"/>
              </a:rPr>
              <a:t> : </a:t>
            </a:r>
            <a:r>
              <a:rPr lang="en-US" altLang="ko-KR" sz="2000" b="1" dirty="0" err="1">
                <a:latin typeface="+mn-ea"/>
              </a:rPr>
              <a:t>pyplot.hist</a:t>
            </a:r>
            <a:r>
              <a:rPr lang="en-US" altLang="ko-KR" sz="2000" b="1" dirty="0">
                <a:latin typeface="+mn-ea"/>
              </a:rPr>
              <a:t>()</a:t>
            </a:r>
            <a:r>
              <a:rPr lang="ko-KR" altLang="en-US" sz="2000" b="1" dirty="0">
                <a:latin typeface="+mn-ea"/>
              </a:rPr>
              <a:t>함수를 이용한 히스토그램 그리기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(2) </a:t>
            </a:r>
            <a:r>
              <a:rPr lang="ko-KR" altLang="en-US" sz="2000" dirty="0" smtClean="0"/>
              <a:t>히스토그램 색 입히기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데이터 셋 별로 다른 색 입히기</a:t>
            </a:r>
            <a:endParaRPr lang="en-US" altLang="ko-KR" sz="2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720" y="1957409"/>
            <a:ext cx="6019833" cy="47640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히스토그램</a:t>
            </a:r>
            <a:r>
              <a:rPr lang="en-US" altLang="ko-KR" sz="2400" b="1" dirty="0" smtClean="0">
                <a:latin typeface="+mn-ea"/>
              </a:rPr>
              <a:t>(histogram)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8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</a:t>
            </a:r>
            <a:r>
              <a:rPr lang="en-US" altLang="ko-KR" sz="2000" b="1" dirty="0">
                <a:latin typeface="+mn-ea"/>
              </a:rPr>
              <a:t> 1</a:t>
            </a:r>
            <a:r>
              <a:rPr lang="en-US" altLang="ko-KR" sz="2000" b="1" dirty="0" smtClean="0">
                <a:latin typeface="+mn-ea"/>
              </a:rPr>
              <a:t> : </a:t>
            </a:r>
            <a:r>
              <a:rPr lang="en-US" altLang="ko-KR" sz="2000" b="1" dirty="0" err="1">
                <a:latin typeface="+mn-ea"/>
              </a:rPr>
              <a:t>pyplot.hist</a:t>
            </a:r>
            <a:r>
              <a:rPr lang="en-US" altLang="ko-KR" sz="2000" b="1" dirty="0">
                <a:latin typeface="+mn-ea"/>
              </a:rPr>
              <a:t>()</a:t>
            </a:r>
            <a:r>
              <a:rPr lang="ko-KR" altLang="en-US" sz="2000" b="1" dirty="0">
                <a:latin typeface="+mn-ea"/>
              </a:rPr>
              <a:t>함수를 이용한 히스토그램 그리기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(3) </a:t>
            </a:r>
            <a:r>
              <a:rPr lang="ko-KR" altLang="en-US" sz="2000" dirty="0" smtClean="0"/>
              <a:t>히스토그램 색 입히기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각 </a:t>
            </a:r>
            <a:r>
              <a:rPr lang="en-US" altLang="ko-KR" sz="2000" dirty="0" smtClean="0"/>
              <a:t>patch</a:t>
            </a:r>
            <a:r>
              <a:rPr lang="ko-KR" altLang="en-US" sz="2000" dirty="0" smtClean="0"/>
              <a:t>에 다른 색 입히기</a:t>
            </a:r>
            <a:endParaRPr lang="en-US" altLang="ko-KR" sz="2000" dirty="0" smtClean="0"/>
          </a:p>
          <a:p>
            <a:pPr fontAlgn="base"/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413" y="1832035"/>
            <a:ext cx="5869665" cy="45243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패키지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/>
              <a:t>pyplot.cm:</a:t>
            </a:r>
          </a:p>
          <a:p>
            <a:pPr fontAlgn="base"/>
            <a:r>
              <a:rPr lang="ko-KR" altLang="en-US" dirty="0"/>
              <a:t>다양한 </a:t>
            </a:r>
            <a:r>
              <a:rPr lang="en-US" altLang="ko-KR" dirty="0" err="1"/>
              <a:t>colormap</a:t>
            </a:r>
            <a:r>
              <a:rPr lang="ko-KR" altLang="en-US" dirty="0"/>
              <a:t>들과 관련 함수를 제공하는 </a:t>
            </a:r>
            <a:endParaRPr lang="en-US" altLang="ko-KR" dirty="0"/>
          </a:p>
          <a:p>
            <a:pPr fontAlgn="base"/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pyplot.cm.get_cmap</a:t>
            </a:r>
            <a:r>
              <a:rPr lang="en-US" altLang="ko-KR" dirty="0"/>
              <a:t>()</a:t>
            </a:r>
          </a:p>
          <a:p>
            <a:pPr fontAlgn="base"/>
            <a:r>
              <a:rPr lang="en-US" altLang="ko-KR" dirty="0"/>
              <a:t>: </a:t>
            </a:r>
            <a:r>
              <a:rPr lang="en-US" altLang="ko-KR" dirty="0" err="1"/>
              <a:t>colormap</a:t>
            </a:r>
            <a:r>
              <a:rPr lang="en-US" altLang="ko-KR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가져오는 함수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/>
              <a:t>zip() : </a:t>
            </a:r>
            <a:r>
              <a:rPr lang="ko-KR" altLang="en-US" dirty="0"/>
              <a:t>다른 변수들을 묶어 이를 반복할 수 있는 </a:t>
            </a:r>
            <a:endParaRPr lang="en-US" altLang="ko-KR" dirty="0"/>
          </a:p>
          <a:p>
            <a:pPr fontAlgn="base"/>
            <a:r>
              <a:rPr lang="ko-KR" altLang="en-US" dirty="0"/>
              <a:t>반복자를 생성하는 함수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pyplot.setp</a:t>
            </a:r>
            <a:r>
              <a:rPr lang="en-US" altLang="ko-KR" dirty="0"/>
              <a:t>() : artist object</a:t>
            </a:r>
            <a:r>
              <a:rPr lang="ko-KR" altLang="en-US" dirty="0"/>
              <a:t>의 옵션을 설정하는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algn="r" fontAlgn="base"/>
            <a:r>
              <a:rPr lang="en-US" altLang="ko-KR" dirty="0" smtClean="0"/>
              <a:t>*</a:t>
            </a:r>
            <a:r>
              <a:rPr lang="en-US" altLang="ko-KR" dirty="0" err="1" smtClean="0"/>
              <a:t>matplotlib.artist.Artist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캔버스 관련 </a:t>
            </a:r>
            <a:r>
              <a:rPr lang="en-US" altLang="ko-KR" dirty="0" smtClean="0"/>
              <a:t>object</a:t>
            </a:r>
            <a:endParaRPr lang="en-US" altLang="ko-KR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코드 설명</a:t>
            </a:r>
            <a:r>
              <a:rPr lang="en-US" altLang="ko-KR" dirty="0" smtClean="0"/>
              <a:t>(13</a:t>
            </a:r>
            <a:r>
              <a:rPr lang="ko-KR" altLang="en-US" dirty="0" smtClean="0"/>
              <a:t>번째 줄</a:t>
            </a:r>
            <a:r>
              <a:rPr lang="en-US" altLang="ko-KR" dirty="0" smtClean="0"/>
              <a:t>)</a:t>
            </a:r>
          </a:p>
          <a:p>
            <a:pPr marL="285750" indent="-285750" fontAlgn="base">
              <a:buFontTx/>
              <a:buChar char="-"/>
            </a:pPr>
            <a:r>
              <a:rPr lang="en-US" altLang="ko-KR" dirty="0" err="1" smtClean="0"/>
              <a:t>bin_centers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값을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값으로 값의 범위를 줄이는 코드 </a:t>
            </a:r>
            <a:r>
              <a:rPr lang="en-US" altLang="ko-KR" dirty="0" smtClean="0"/>
              <a:t>(*</a:t>
            </a:r>
            <a:r>
              <a:rPr lang="ko-KR" altLang="en-US" dirty="0" smtClean="0"/>
              <a:t>정규화</a:t>
            </a:r>
            <a:r>
              <a:rPr lang="en-US" altLang="ko-KR" dirty="0" smtClean="0"/>
              <a:t>)</a:t>
            </a:r>
          </a:p>
          <a:p>
            <a:pPr algn="r" fontAlgn="base"/>
            <a:r>
              <a:rPr lang="en-US" altLang="ko-KR" dirty="0" smtClean="0"/>
              <a:t>* </a:t>
            </a:r>
            <a:r>
              <a:rPr lang="ko-KR" altLang="en-US" dirty="0" smtClean="0"/>
              <a:t>정규화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장 참고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16" y="1832034"/>
            <a:ext cx="5650732" cy="506383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히스토그램</a:t>
            </a:r>
            <a:r>
              <a:rPr lang="en-US" altLang="ko-KR" sz="2400" b="1" dirty="0" smtClean="0">
                <a:latin typeface="+mn-ea"/>
              </a:rPr>
              <a:t>(histogram)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58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</a:t>
            </a:r>
            <a:r>
              <a:rPr lang="en-US" altLang="ko-KR" sz="2000" b="1" dirty="0">
                <a:latin typeface="+mn-ea"/>
              </a:rPr>
              <a:t> 1</a:t>
            </a:r>
            <a:r>
              <a:rPr lang="en-US" altLang="ko-KR" sz="2000" b="1" dirty="0" smtClean="0">
                <a:latin typeface="+mn-ea"/>
              </a:rPr>
              <a:t> : </a:t>
            </a:r>
            <a:r>
              <a:rPr lang="en-US" altLang="ko-KR" sz="2000" b="1" dirty="0" err="1">
                <a:latin typeface="+mn-ea"/>
              </a:rPr>
              <a:t>pyplot.hist</a:t>
            </a:r>
            <a:r>
              <a:rPr lang="en-US" altLang="ko-KR" sz="2000" b="1" dirty="0">
                <a:latin typeface="+mn-ea"/>
              </a:rPr>
              <a:t>()</a:t>
            </a:r>
            <a:r>
              <a:rPr lang="ko-KR" altLang="en-US" sz="2000" b="1" dirty="0">
                <a:latin typeface="+mn-ea"/>
              </a:rPr>
              <a:t>함수를 이용한 히스토그램 그리기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(3) </a:t>
            </a:r>
            <a:r>
              <a:rPr lang="ko-KR" altLang="en-US" sz="2000" dirty="0" smtClean="0"/>
              <a:t>히스토그램 색 입히기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각 </a:t>
            </a:r>
            <a:r>
              <a:rPr lang="en-US" altLang="ko-KR" sz="2000" dirty="0" smtClean="0"/>
              <a:t>patch</a:t>
            </a:r>
            <a:r>
              <a:rPr lang="ko-KR" altLang="en-US" sz="2000" dirty="0" smtClean="0"/>
              <a:t>에 다른 색 입히기</a:t>
            </a:r>
            <a:endParaRPr lang="en-US" altLang="ko-KR" sz="2000" dirty="0" smtClean="0"/>
          </a:p>
          <a:p>
            <a:pPr fontAlgn="base"/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1606233" y="2055261"/>
            <a:ext cx="9045724" cy="412165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정규화</a:t>
            </a:r>
            <a:r>
              <a:rPr lang="en-US" altLang="ko-KR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(Normalization)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데이터의 전체 구간을 정해진 범위 안으로 변환하여 데이터를 관찰하는 방법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데이터를 정규화하는 방법</a:t>
            </a:r>
            <a:endParaRPr lang="en-US" altLang="ko-KR" b="1" kern="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최소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최대 정규화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0(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최소값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1(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최대값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사이로 데이터의 범위를 변환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Z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점수 정규화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평균 및 표준 편차를 기반으로 데이터 조정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kern="0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데이터와 평균의 차이를 표준 편차로 나눈다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소수점 배열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특성 값의 소수점을 이동하여 데이터 크기 조정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최소</a:t>
            </a:r>
            <a:r>
              <a:rPr lang="en-US" altLang="ko-KR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최대 정규화 수식</a:t>
            </a:r>
            <a:endParaRPr lang="en-US" altLang="ko-KR" b="1" kern="0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새로운 값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= 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현재 값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최소 값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) / 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최대 값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최소 값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히스토그램</a:t>
            </a:r>
            <a:r>
              <a:rPr lang="en-US" altLang="ko-KR" sz="2400" b="1" dirty="0" smtClean="0">
                <a:latin typeface="+mn-ea"/>
              </a:rPr>
              <a:t>(histogram)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5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</a:t>
            </a:r>
            <a:r>
              <a:rPr lang="en-US" altLang="ko-KR" sz="2000" b="1" dirty="0">
                <a:latin typeface="+mn-ea"/>
              </a:rPr>
              <a:t> 1</a:t>
            </a:r>
            <a:r>
              <a:rPr lang="en-US" altLang="ko-KR" sz="2000" b="1" dirty="0" smtClean="0">
                <a:latin typeface="+mn-ea"/>
              </a:rPr>
              <a:t> : </a:t>
            </a:r>
            <a:r>
              <a:rPr lang="en-US" altLang="ko-KR" sz="2000" b="1" dirty="0" err="1">
                <a:latin typeface="+mn-ea"/>
              </a:rPr>
              <a:t>pyplot.hist</a:t>
            </a:r>
            <a:r>
              <a:rPr lang="en-US" altLang="ko-KR" sz="2000" b="1" dirty="0">
                <a:latin typeface="+mn-ea"/>
              </a:rPr>
              <a:t>()</a:t>
            </a:r>
            <a:r>
              <a:rPr lang="ko-KR" altLang="en-US" sz="2000" b="1" dirty="0">
                <a:latin typeface="+mn-ea"/>
              </a:rPr>
              <a:t>함수를 이용한 히스토그램 그리기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(3) </a:t>
            </a:r>
            <a:r>
              <a:rPr lang="ko-KR" altLang="en-US" sz="2000" dirty="0" smtClean="0"/>
              <a:t>히스토그램 색 입히기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각 </a:t>
            </a:r>
            <a:r>
              <a:rPr lang="en-US" altLang="ko-KR" sz="2000" dirty="0" smtClean="0"/>
              <a:t>patch</a:t>
            </a:r>
            <a:r>
              <a:rPr lang="ko-KR" altLang="en-US" sz="2000" dirty="0" smtClean="0"/>
              <a:t>에 다른 색 입히기</a:t>
            </a:r>
            <a:endParaRPr lang="en-US" altLang="ko-KR" sz="2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96" y="2138336"/>
            <a:ext cx="5479072" cy="32534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669" y="2138337"/>
            <a:ext cx="6182096" cy="32656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히스토그램</a:t>
            </a:r>
            <a:r>
              <a:rPr lang="en-US" altLang="ko-KR" sz="2400" b="1" dirty="0" smtClean="0">
                <a:latin typeface="+mn-ea"/>
              </a:rPr>
              <a:t>(histogram)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9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Seaborn</a:t>
            </a:r>
            <a:r>
              <a:rPr lang="en-US" altLang="ko-KR" sz="2400" b="1" dirty="0" smtClean="0">
                <a:latin typeface="+mn-ea"/>
              </a:rPr>
              <a:t>(Statistical Data Visualization)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err="1" smtClean="0">
                <a:latin typeface="+mn-ea"/>
              </a:rPr>
              <a:t>Seaborn</a:t>
            </a:r>
            <a:r>
              <a:rPr lang="ko-KR" altLang="en-US" sz="2000" b="1" dirty="0" smtClean="0">
                <a:latin typeface="+mn-ea"/>
              </a:rPr>
              <a:t>이란</a:t>
            </a:r>
            <a:r>
              <a:rPr lang="en-US" altLang="ko-KR" sz="2000" b="1" dirty="0" smtClean="0">
                <a:latin typeface="+mn-ea"/>
              </a:rPr>
              <a:t>?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750276" y="1347375"/>
            <a:ext cx="8370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latin typeface="+mn-ea"/>
              </a:rPr>
              <a:t>Matplotlib</a:t>
            </a:r>
            <a:r>
              <a:rPr lang="ko-KR" altLang="en-US" sz="2000" dirty="0" smtClean="0">
                <a:latin typeface="+mn-ea"/>
              </a:rPr>
              <a:t>를 기반으로 하는 </a:t>
            </a:r>
            <a:r>
              <a:rPr lang="en-US" altLang="ko-KR" sz="2000" dirty="0" smtClean="0">
                <a:latin typeface="+mn-ea"/>
              </a:rPr>
              <a:t>Python </a:t>
            </a:r>
            <a:r>
              <a:rPr lang="ko-KR" altLang="en-US" sz="2000" dirty="0" smtClean="0">
                <a:latin typeface="+mn-ea"/>
              </a:rPr>
              <a:t>시각화 패키지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통계적 그래픽을 제공하는 고차원의 인터페이스 제공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공식 홈페이지 </a:t>
            </a:r>
            <a:r>
              <a:rPr lang="en-US" altLang="ko-KR" sz="2000" dirty="0">
                <a:latin typeface="+mn-ea"/>
              </a:rPr>
              <a:t>URL : https://seaborn.pydata.org/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645" y="2467021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</a:t>
            </a:r>
            <a:r>
              <a:rPr lang="en-US" altLang="ko-KR" sz="2000" b="1" dirty="0" err="1" smtClean="0">
                <a:latin typeface="+mn-ea"/>
              </a:rPr>
              <a:t>Seaborn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설치 및 사용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0276" y="2998647"/>
            <a:ext cx="113353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>
                <a:latin typeface="+mn-ea"/>
                <a:hlinkClick r:id="rId3"/>
              </a:rPr>
              <a:t>https://</a:t>
            </a:r>
            <a:r>
              <a:rPr lang="en-US" altLang="ko-KR" sz="2000" dirty="0" smtClean="0">
                <a:latin typeface="+mn-ea"/>
                <a:hlinkClick r:id="rId3"/>
              </a:rPr>
              <a:t>seaborn.pydata.org/installing.html</a:t>
            </a:r>
            <a:r>
              <a:rPr lang="en-US" altLang="ko-KR" sz="2000" dirty="0" smtClean="0">
                <a:latin typeface="+mn-ea"/>
              </a:rPr>
              <a:t> : </a:t>
            </a:r>
            <a:r>
              <a:rPr lang="ko-KR" altLang="en-US" sz="2000" dirty="0" smtClean="0">
                <a:latin typeface="+mn-ea"/>
              </a:rPr>
              <a:t>라이브러리 설치 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>
                <a:latin typeface="+mn-ea"/>
                <a:hlinkClick r:id="rId4"/>
              </a:rPr>
              <a:t>https://</a:t>
            </a:r>
            <a:r>
              <a:rPr lang="en-US" altLang="ko-KR" sz="2000" dirty="0" smtClean="0">
                <a:latin typeface="+mn-ea"/>
                <a:hlinkClick r:id="rId4"/>
              </a:rPr>
              <a:t>seaborn.pydata.org/examples/anscombes_quartet.html</a:t>
            </a:r>
            <a:r>
              <a:rPr lang="en-US" altLang="ko-KR" sz="2000" dirty="0" smtClean="0">
                <a:latin typeface="+mn-ea"/>
              </a:rPr>
              <a:t> : </a:t>
            </a:r>
            <a:r>
              <a:rPr lang="ko-KR" altLang="en-US" sz="2000" dirty="0" smtClean="0">
                <a:latin typeface="+mn-ea"/>
              </a:rPr>
              <a:t>예제 샘플 코드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>
                <a:latin typeface="+mn-ea"/>
                <a:hlinkClick r:id="rId5"/>
              </a:rPr>
              <a:t>https://</a:t>
            </a:r>
            <a:r>
              <a:rPr lang="en-US" altLang="ko-KR" sz="2000" dirty="0" smtClean="0">
                <a:latin typeface="+mn-ea"/>
                <a:hlinkClick r:id="rId5"/>
              </a:rPr>
              <a:t>seaborn.pydata.org/tutorial.html</a:t>
            </a:r>
            <a:r>
              <a:rPr lang="en-US" altLang="ko-KR" sz="2000" dirty="0" smtClean="0">
                <a:latin typeface="+mn-ea"/>
              </a:rPr>
              <a:t> : </a:t>
            </a:r>
            <a:r>
              <a:rPr lang="en-US" altLang="ko-KR" sz="2000" dirty="0" err="1" smtClean="0">
                <a:latin typeface="+mn-ea"/>
              </a:rPr>
              <a:t>seaborn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튜토리얼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67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“tips” </a:t>
            </a:r>
            <a:r>
              <a:rPr lang="ko-KR" altLang="en-US" sz="2000" b="1" dirty="0" smtClean="0">
                <a:latin typeface="+mn-ea"/>
              </a:rPr>
              <a:t>데이터로 </a:t>
            </a:r>
            <a:r>
              <a:rPr lang="en-US" altLang="ko-KR" sz="2000" b="1" dirty="0" smtClean="0">
                <a:latin typeface="+mn-ea"/>
              </a:rPr>
              <a:t>boxplot </a:t>
            </a:r>
            <a:r>
              <a:rPr lang="ko-KR" altLang="en-US" sz="2000" b="1" dirty="0" smtClean="0">
                <a:latin typeface="+mn-ea"/>
              </a:rPr>
              <a:t>그리기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AutoNum type="arabicParenBoth"/>
            </a:pPr>
            <a:r>
              <a:rPr lang="en-US" altLang="ko-KR" sz="2000" dirty="0" err="1"/>
              <a:t>s</a:t>
            </a:r>
            <a:r>
              <a:rPr lang="en-US" altLang="ko-KR" sz="2000" dirty="0" err="1" smtClean="0"/>
              <a:t>eaborn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 가져오기</a:t>
            </a:r>
            <a:endParaRPr lang="en-US" altLang="ko-KR" sz="2000" dirty="0" smtClean="0"/>
          </a:p>
          <a:p>
            <a:pPr marL="457200" indent="-457200" fontAlgn="base">
              <a:buAutoNum type="arabicParenBoth"/>
            </a:pPr>
            <a:r>
              <a:rPr lang="en-US" altLang="ko-KR" sz="2000" dirty="0" err="1"/>
              <a:t>s</a:t>
            </a:r>
            <a:r>
              <a:rPr lang="en-US" altLang="ko-KR" sz="2000" dirty="0" err="1" smtClean="0"/>
              <a:t>eaborn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스타일 옵션 설정</a:t>
            </a:r>
            <a:endParaRPr lang="en-US" altLang="ko-KR" sz="2000" dirty="0" smtClean="0"/>
          </a:p>
          <a:p>
            <a:pPr marL="457200" indent="-457200" fontAlgn="base">
              <a:buFontTx/>
              <a:buAutoNum type="arabicParenBoth"/>
            </a:pPr>
            <a:r>
              <a:rPr lang="en-US" altLang="ko-KR" sz="2000" dirty="0" err="1" smtClean="0"/>
              <a:t>seaborn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내장 </a:t>
            </a:r>
            <a:r>
              <a:rPr lang="ko-KR" altLang="en-US" sz="2000" dirty="0" err="1"/>
              <a:t>데이터셋</a:t>
            </a:r>
            <a:r>
              <a:rPr lang="ko-KR" altLang="en-US" sz="2000" dirty="0"/>
              <a:t> </a:t>
            </a:r>
            <a:r>
              <a:rPr lang="en-US" altLang="ko-KR" sz="2000" dirty="0"/>
              <a:t>“tips” </a:t>
            </a:r>
            <a:r>
              <a:rPr lang="ko-KR" altLang="en-US" sz="2000" dirty="0" smtClean="0"/>
              <a:t>로드</a:t>
            </a:r>
            <a:endParaRPr lang="en-US" altLang="ko-KR" sz="2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50277" y="2668397"/>
            <a:ext cx="4652996" cy="341632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data : </a:t>
            </a:r>
            <a:r>
              <a:rPr lang="en-US" altLang="ko-KR" dirty="0" err="1" smtClean="0">
                <a:latin typeface="+mn-ea"/>
              </a:rPr>
              <a:t>seaborn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라이브러리의 내장 </a:t>
            </a:r>
            <a:r>
              <a:rPr lang="ko-KR" altLang="en-US" dirty="0" err="1" smtClean="0">
                <a:latin typeface="+mn-ea"/>
              </a:rPr>
              <a:t>데이터셋인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“tips”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en-US" altLang="ko-KR" dirty="0" err="1" smtClean="0">
                <a:latin typeface="+mn-ea"/>
              </a:rPr>
              <a:t>pandas.DataFrame</a:t>
            </a:r>
            <a:r>
              <a:rPr lang="ko-KR" altLang="en-US" dirty="0" smtClean="0">
                <a:latin typeface="+mn-ea"/>
              </a:rPr>
              <a:t>형의 변수</a:t>
            </a:r>
            <a:endParaRPr lang="en-US" altLang="ko-KR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* </a:t>
            </a:r>
            <a:r>
              <a:rPr lang="en-US" altLang="ko-KR" sz="1600" dirty="0" err="1" smtClean="0">
                <a:latin typeface="+mn-ea"/>
              </a:rPr>
              <a:t>pandas.DataFrame</a:t>
            </a:r>
            <a:r>
              <a:rPr lang="en-US" altLang="ko-KR" sz="1600" dirty="0" smtClean="0">
                <a:latin typeface="+mn-ea"/>
              </a:rPr>
              <a:t> : </a:t>
            </a:r>
          </a:p>
          <a:p>
            <a:pPr algn="r"/>
            <a:r>
              <a:rPr lang="en-US" altLang="ko-KR" sz="1600" dirty="0" smtClean="0">
                <a:latin typeface="+mn-ea"/>
              </a:rPr>
              <a:t>2</a:t>
            </a:r>
            <a:r>
              <a:rPr lang="ko-KR" altLang="en-US" sz="1600" dirty="0" smtClean="0">
                <a:latin typeface="+mn-ea"/>
              </a:rPr>
              <a:t>차원의 칼럼으로 </a:t>
            </a:r>
            <a:r>
              <a:rPr lang="ko-KR" altLang="en-US" sz="1600" dirty="0" err="1" smtClean="0">
                <a:latin typeface="+mn-ea"/>
              </a:rPr>
              <a:t>라벨링된</a:t>
            </a:r>
            <a:r>
              <a:rPr lang="ko-KR" altLang="en-US" sz="1600" dirty="0" smtClean="0">
                <a:latin typeface="+mn-ea"/>
              </a:rPr>
              <a:t> 데이터 구조</a:t>
            </a:r>
            <a:endParaRPr lang="en-US" altLang="ko-KR" sz="1600" dirty="0">
              <a:latin typeface="+mn-ea"/>
            </a:endParaRPr>
          </a:p>
          <a:p>
            <a:pPr fontAlgn="base"/>
            <a:endParaRPr lang="en-US" altLang="ko-KR" dirty="0" smtClean="0"/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seaborn.set</a:t>
            </a:r>
            <a:r>
              <a:rPr lang="en-US" altLang="ko-KR" dirty="0"/>
              <a:t>() : </a:t>
            </a:r>
            <a:r>
              <a:rPr lang="ko-KR" altLang="en-US" dirty="0"/>
              <a:t>시각화의 미적인 </a:t>
            </a:r>
            <a:endParaRPr lang="en-US" altLang="ko-KR" dirty="0"/>
          </a:p>
          <a:p>
            <a:pPr fontAlgn="base"/>
            <a:r>
              <a:rPr lang="ko-KR" altLang="en-US" dirty="0"/>
              <a:t>옵션을 한 번에</a:t>
            </a:r>
            <a:r>
              <a:rPr lang="en-US" altLang="ko-KR" dirty="0"/>
              <a:t> </a:t>
            </a:r>
            <a:r>
              <a:rPr lang="ko-KR" altLang="en-US" dirty="0"/>
              <a:t>설정하는 함수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seaborn.load_dataset</a:t>
            </a:r>
            <a:r>
              <a:rPr lang="en-US" altLang="ko-KR" dirty="0"/>
              <a:t>() : </a:t>
            </a:r>
          </a:p>
          <a:p>
            <a:pPr fontAlgn="base"/>
            <a:r>
              <a:rPr lang="en-US" altLang="ko-KR" dirty="0" err="1"/>
              <a:t>seasborn</a:t>
            </a:r>
            <a:r>
              <a:rPr lang="en-US" altLang="ko-KR" dirty="0"/>
              <a:t> </a:t>
            </a:r>
            <a:r>
              <a:rPr lang="ko-KR" altLang="en-US" dirty="0"/>
              <a:t>내장 </a:t>
            </a:r>
            <a:r>
              <a:rPr lang="ko-KR" altLang="en-US" dirty="0" err="1"/>
              <a:t>데이터셋을</a:t>
            </a:r>
            <a:r>
              <a:rPr lang="ko-KR" altLang="en-US" dirty="0"/>
              <a:t> 불러오는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097" y="843282"/>
            <a:ext cx="6343650" cy="57721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Seaborn</a:t>
            </a:r>
            <a:r>
              <a:rPr lang="en-US" altLang="ko-KR" sz="2400" b="1" dirty="0" smtClean="0">
                <a:latin typeface="+mn-ea"/>
              </a:rPr>
              <a:t>(Statistical Data Visualization)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06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3930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소개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선</a:t>
            </a:r>
            <a:r>
              <a:rPr lang="en-US" altLang="ko-KR" dirty="0" smtClean="0"/>
              <a:t>(line)</a:t>
            </a:r>
            <a:r>
              <a:rPr lang="ko-KR" altLang="en-US" dirty="0" smtClean="0"/>
              <a:t>으로 시각화하기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산점도</a:t>
            </a:r>
            <a:r>
              <a:rPr lang="en-US" altLang="ko-KR" dirty="0" smtClean="0"/>
              <a:t>(scatter plot)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시각화하기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7877" y="4050322"/>
            <a:ext cx="11230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대표적인 시각화 라이브러리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를 이해할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대표적인 시각화 종류인 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산점도로</a:t>
            </a:r>
            <a:r>
              <a:rPr lang="ko-KR" altLang="en-US" dirty="0" smtClean="0"/>
              <a:t> 데이터를 시각화하여 표현할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다차원의 데이터를 시각화하여 표현할 수 있다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“tips” </a:t>
            </a:r>
            <a:r>
              <a:rPr lang="ko-KR" altLang="en-US" sz="2000" b="1" dirty="0">
                <a:latin typeface="+mn-ea"/>
              </a:rPr>
              <a:t>데이터로 </a:t>
            </a:r>
            <a:r>
              <a:rPr lang="en-US" altLang="ko-KR" sz="2000" b="1" dirty="0">
                <a:latin typeface="+mn-ea"/>
              </a:rPr>
              <a:t>boxplot </a:t>
            </a:r>
            <a:r>
              <a:rPr lang="ko-KR" altLang="en-US" sz="2000" b="1" dirty="0">
                <a:latin typeface="+mn-ea"/>
              </a:rPr>
              <a:t>그리기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(4) </a:t>
            </a:r>
            <a:r>
              <a:rPr lang="ko-KR" altLang="en-US" sz="2000" dirty="0" smtClean="0"/>
              <a:t>요일</a:t>
            </a:r>
            <a:r>
              <a:rPr lang="en-US" altLang="ko-KR" sz="2000" dirty="0" smtClean="0"/>
              <a:t>(day)</a:t>
            </a:r>
            <a:r>
              <a:rPr lang="ko-KR" altLang="en-US" sz="2000" dirty="0" smtClean="0"/>
              <a:t>별 사례금</a:t>
            </a:r>
            <a:r>
              <a:rPr lang="en-US" altLang="ko-KR" sz="2000" dirty="0" smtClean="0"/>
              <a:t>(tip) </a:t>
            </a:r>
            <a:r>
              <a:rPr lang="ko-KR" altLang="en-US" sz="2000" dirty="0" smtClean="0"/>
              <a:t>박스플롯 그리기</a:t>
            </a:r>
            <a:endParaRPr lang="en-US" altLang="ko-KR" sz="2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50277" y="2067035"/>
            <a:ext cx="4406610" cy="12003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seaborn.boxplot</a:t>
            </a:r>
            <a:r>
              <a:rPr lang="en-US" altLang="ko-KR" dirty="0"/>
              <a:t>() : </a:t>
            </a:r>
          </a:p>
          <a:p>
            <a:pPr fontAlgn="base"/>
            <a:r>
              <a:rPr lang="ko-KR" altLang="en-US" dirty="0"/>
              <a:t>각 카테고리에 대하여 분포를 보여주기 </a:t>
            </a:r>
            <a:endParaRPr lang="en-US" altLang="ko-KR" dirty="0"/>
          </a:p>
          <a:p>
            <a:pPr fontAlgn="base"/>
            <a:r>
              <a:rPr lang="ko-KR" altLang="en-US" dirty="0"/>
              <a:t>위한 박스플롯을 그리는 함수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1747485"/>
            <a:ext cx="6457950" cy="41814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Seaborn</a:t>
            </a:r>
            <a:r>
              <a:rPr lang="en-US" altLang="ko-KR" sz="2400" b="1" dirty="0" smtClean="0">
                <a:latin typeface="+mn-ea"/>
              </a:rPr>
              <a:t>(Statistical Data Visualization)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75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4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2 : “flights” </a:t>
            </a:r>
            <a:r>
              <a:rPr lang="ko-KR" altLang="en-US" sz="2000" b="1" dirty="0" smtClean="0">
                <a:latin typeface="+mn-ea"/>
              </a:rPr>
              <a:t>데이터로 </a:t>
            </a:r>
            <a:r>
              <a:rPr lang="en-US" altLang="ko-KR" sz="2000" b="1" dirty="0" err="1" smtClean="0">
                <a:latin typeface="+mn-ea"/>
              </a:rPr>
              <a:t>heatmap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그리기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(1) </a:t>
            </a:r>
            <a:r>
              <a:rPr lang="en-US" altLang="ko-KR" sz="2000" dirty="0" err="1" smtClean="0"/>
              <a:t>seaborn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“flights” </a:t>
            </a:r>
            <a:r>
              <a:rPr lang="ko-KR" altLang="en-US" sz="2000" dirty="0" smtClean="0"/>
              <a:t>로드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41858"/>
          <a:stretch/>
        </p:blipFill>
        <p:spPr>
          <a:xfrm>
            <a:off x="7290237" y="1747485"/>
            <a:ext cx="3660631" cy="432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0276" y="1922469"/>
            <a:ext cx="609600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data2 : </a:t>
            </a:r>
            <a:r>
              <a:rPr lang="en-US" altLang="ko-KR" dirty="0" err="1">
                <a:latin typeface="+mn-ea"/>
              </a:rPr>
              <a:t>seaborn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라이브러리의 내장 </a:t>
            </a:r>
            <a:r>
              <a:rPr lang="ko-KR" altLang="en-US" dirty="0" err="1">
                <a:latin typeface="+mn-ea"/>
              </a:rPr>
              <a:t>데이터셋인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“flights”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 err="1">
                <a:latin typeface="+mn-ea"/>
              </a:rPr>
              <a:t>pandas.DataFrame</a:t>
            </a:r>
            <a:r>
              <a:rPr lang="ko-KR" altLang="en-US" dirty="0">
                <a:latin typeface="+mn-ea"/>
              </a:rPr>
              <a:t>형의 변수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Seaborn</a:t>
            </a:r>
            <a:r>
              <a:rPr lang="en-US" altLang="ko-KR" sz="2400" b="1" dirty="0" smtClean="0">
                <a:latin typeface="+mn-ea"/>
              </a:rPr>
              <a:t>(Statistical Data Visualization)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06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4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2 : “flights” </a:t>
            </a:r>
            <a:r>
              <a:rPr lang="ko-KR" altLang="en-US" sz="2000" b="1" dirty="0">
                <a:latin typeface="+mn-ea"/>
              </a:rPr>
              <a:t>데이터로 </a:t>
            </a:r>
            <a:r>
              <a:rPr lang="en-US" altLang="ko-KR" sz="2000" b="1" dirty="0" err="1">
                <a:latin typeface="+mn-ea"/>
              </a:rPr>
              <a:t>heatmap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그리기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(2) </a:t>
            </a:r>
            <a:r>
              <a:rPr lang="ko-KR" altLang="en-US" sz="2000" dirty="0" smtClean="0"/>
              <a:t>데이터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pivot</a:t>
            </a:r>
            <a:r>
              <a:rPr lang="ko-KR" altLang="en-US" sz="2000" dirty="0" smtClean="0"/>
              <a:t>시키기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- </a:t>
            </a:r>
            <a:r>
              <a:rPr lang="en-US" altLang="ko-KR" sz="2000" dirty="0"/>
              <a:t>i</a:t>
            </a:r>
            <a:r>
              <a:rPr lang="en-US" altLang="ko-KR" sz="2000" dirty="0" smtClean="0"/>
              <a:t>ndex : “year”,</a:t>
            </a:r>
          </a:p>
          <a:p>
            <a:pPr fontAlgn="base"/>
            <a:r>
              <a:rPr lang="en-US" altLang="ko-KR" sz="2000" dirty="0" smtClean="0"/>
              <a:t>- column : “month”,</a:t>
            </a:r>
          </a:p>
          <a:p>
            <a:pPr fontAlgn="base"/>
            <a:r>
              <a:rPr lang="en-US" altLang="ko-KR" sz="2000" dirty="0" smtClean="0"/>
              <a:t>- value : “passengers”</a:t>
            </a:r>
          </a:p>
          <a:p>
            <a:pPr marL="342900" indent="-342900" fontAlgn="base">
              <a:buFontTx/>
              <a:buChar char="-"/>
            </a:pPr>
            <a:endParaRPr lang="en-US" altLang="ko-KR" sz="2000" dirty="0"/>
          </a:p>
          <a:p>
            <a:pPr fontAlgn="base"/>
            <a:endParaRPr lang="en-US" altLang="ko-KR" sz="2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75845" y="2806245"/>
            <a:ext cx="4209119" cy="25853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p</a:t>
            </a:r>
            <a:r>
              <a:rPr lang="en-US" altLang="ko-KR" dirty="0" err="1" smtClean="0">
                <a:latin typeface="+mn-ea"/>
              </a:rPr>
              <a:t>ivoted_data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기존의 </a:t>
            </a:r>
            <a:r>
              <a:rPr lang="en-US" altLang="ko-KR" dirty="0" smtClean="0">
                <a:latin typeface="+mn-ea"/>
              </a:rPr>
              <a:t>data2 </a:t>
            </a:r>
            <a:r>
              <a:rPr lang="ko-KR" altLang="en-US" dirty="0" smtClean="0">
                <a:latin typeface="+mn-ea"/>
              </a:rPr>
              <a:t>변수를 </a:t>
            </a:r>
            <a:r>
              <a:rPr lang="en-US" altLang="ko-KR" dirty="0" smtClean="0">
                <a:latin typeface="+mn-ea"/>
              </a:rPr>
              <a:t>pivot</a:t>
            </a:r>
            <a:r>
              <a:rPr lang="ko-KR" altLang="en-US" dirty="0" smtClean="0">
                <a:latin typeface="+mn-ea"/>
              </a:rPr>
              <a:t>시켜서 재형성한 새로운 </a:t>
            </a:r>
            <a:r>
              <a:rPr lang="en-US" altLang="ko-KR" dirty="0" err="1" smtClean="0">
                <a:latin typeface="+mn-ea"/>
              </a:rPr>
              <a:t>pandas.DataFrame</a:t>
            </a:r>
            <a:r>
              <a:rPr lang="ko-KR" altLang="en-US" dirty="0" smtClean="0">
                <a:latin typeface="+mn-ea"/>
              </a:rPr>
              <a:t>형 변수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/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pandas.DataFrame.pivot</a:t>
            </a:r>
            <a:r>
              <a:rPr lang="en-US" altLang="ko-KR" dirty="0" smtClean="0"/>
              <a:t>(): </a:t>
            </a:r>
            <a:r>
              <a:rPr lang="en-US" altLang="ko-KR" dirty="0"/>
              <a:t>pivot </a:t>
            </a:r>
            <a:r>
              <a:rPr lang="ko-KR" altLang="en-US" dirty="0"/>
              <a:t>테이블을 </a:t>
            </a:r>
            <a:r>
              <a:rPr lang="ko-KR" altLang="en-US" dirty="0" smtClean="0"/>
              <a:t>생성하여</a:t>
            </a:r>
            <a:r>
              <a:rPr lang="en-US" altLang="ko-KR" dirty="0"/>
              <a:t> </a:t>
            </a:r>
            <a:r>
              <a:rPr lang="ko-KR" altLang="en-US" dirty="0" smtClean="0"/>
              <a:t>데이터를 </a:t>
            </a:r>
            <a:r>
              <a:rPr lang="ko-KR" altLang="en-US" dirty="0"/>
              <a:t>재형성하는 함수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887" y="1347375"/>
            <a:ext cx="6601426" cy="466432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Seaborn</a:t>
            </a:r>
            <a:r>
              <a:rPr lang="en-US" altLang="ko-KR" sz="2400" b="1" dirty="0" smtClean="0">
                <a:latin typeface="+mn-ea"/>
              </a:rPr>
              <a:t>(Statistical Data Visualization)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23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4)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2 : “flights” </a:t>
            </a:r>
            <a:r>
              <a:rPr lang="ko-KR" altLang="en-US" sz="2000" b="1" dirty="0">
                <a:latin typeface="+mn-ea"/>
              </a:rPr>
              <a:t>데이터로 </a:t>
            </a:r>
            <a:r>
              <a:rPr lang="en-US" altLang="ko-KR" sz="2000" b="1" dirty="0" err="1">
                <a:latin typeface="+mn-ea"/>
              </a:rPr>
              <a:t>heatmap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그리기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(3) </a:t>
            </a:r>
            <a:r>
              <a:rPr lang="ko-KR" altLang="en-US" sz="2000" dirty="0" smtClean="0"/>
              <a:t>스타일 옵션 변경하기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(4) </a:t>
            </a:r>
            <a:r>
              <a:rPr lang="en-US" altLang="ko-KR" sz="2000" dirty="0" err="1" smtClean="0"/>
              <a:t>Heatmap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으로 나타내기</a:t>
            </a:r>
            <a:endParaRPr lang="en-US" altLang="ko-KR" sz="2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50276" y="2805869"/>
            <a:ext cx="3945291" cy="147732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함수 설명 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seaborn.heatmap</a:t>
            </a:r>
            <a:r>
              <a:rPr lang="en-US" altLang="ko-KR" dirty="0"/>
              <a:t>() : </a:t>
            </a:r>
          </a:p>
          <a:p>
            <a:pPr fontAlgn="base"/>
            <a:r>
              <a:rPr lang="ko-KR" altLang="en-US" dirty="0"/>
              <a:t>직사각형 형태의 데이터를</a:t>
            </a:r>
            <a:endParaRPr lang="en-US" altLang="ko-KR" dirty="0"/>
          </a:p>
          <a:p>
            <a:pPr fontAlgn="base"/>
            <a:r>
              <a:rPr lang="ko-KR" altLang="en-US" dirty="0"/>
              <a:t>색을 입힌 매트릭스 형태의 플롯으로 </a:t>
            </a:r>
            <a:endParaRPr lang="en-US" altLang="ko-KR" dirty="0"/>
          </a:p>
          <a:p>
            <a:pPr fontAlgn="base"/>
            <a:r>
              <a:rPr lang="ko-KR" altLang="en-US" dirty="0"/>
              <a:t>그리는 함수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728" y="1247521"/>
            <a:ext cx="5949446" cy="560903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Seaborn</a:t>
            </a:r>
            <a:r>
              <a:rPr lang="en-US" altLang="ko-KR" sz="2400" b="1" dirty="0" smtClean="0">
                <a:latin typeface="+mn-ea"/>
              </a:rPr>
              <a:t>(Statistical Data Visualization)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14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4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2 : “flights” </a:t>
            </a:r>
            <a:r>
              <a:rPr lang="ko-KR" altLang="en-US" sz="2000" b="1" dirty="0">
                <a:latin typeface="+mn-ea"/>
              </a:rPr>
              <a:t>데이터로 </a:t>
            </a:r>
            <a:r>
              <a:rPr lang="en-US" altLang="ko-KR" sz="2000" b="1" dirty="0" err="1">
                <a:latin typeface="+mn-ea"/>
              </a:rPr>
              <a:t>heatmap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그리기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(5) </a:t>
            </a:r>
            <a:r>
              <a:rPr lang="ko-KR" altLang="en-US" sz="2000" dirty="0" smtClean="0"/>
              <a:t>옵션 초기화시키기</a:t>
            </a:r>
            <a:endParaRPr lang="en-US" altLang="ko-KR" sz="2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50276" y="2051523"/>
            <a:ext cx="3945291" cy="175432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/>
              <a:t>설명</a:t>
            </a:r>
            <a:r>
              <a:rPr lang="en-US" altLang="ko-KR" dirty="0"/>
              <a:t> </a:t>
            </a:r>
          </a:p>
          <a:p>
            <a:pPr marL="285750" indent="-285750" fontAlgn="base">
              <a:buFontTx/>
              <a:buChar char="-"/>
            </a:pPr>
            <a:r>
              <a:rPr lang="en-US" altLang="ko-KR" dirty="0" err="1"/>
              <a:t>seaborn.reset_orig</a:t>
            </a:r>
            <a:r>
              <a:rPr lang="en-US" altLang="ko-KR" dirty="0"/>
              <a:t>() :</a:t>
            </a:r>
          </a:p>
          <a:p>
            <a:pPr fontAlgn="base"/>
            <a:r>
              <a:rPr lang="en-US" altLang="ko-KR" dirty="0" smtClean="0"/>
              <a:t>*</a:t>
            </a:r>
            <a:r>
              <a:rPr lang="en-US" altLang="ko-KR" dirty="0" err="1" smtClean="0"/>
              <a:t>rc</a:t>
            </a:r>
            <a:r>
              <a:rPr lang="en-US" altLang="ko-KR" dirty="0" smtClean="0"/>
              <a:t> </a:t>
            </a:r>
            <a:r>
              <a:rPr lang="ko-KR" altLang="en-US" dirty="0" err="1"/>
              <a:t>파라미터를</a:t>
            </a:r>
            <a:r>
              <a:rPr lang="ko-KR" altLang="en-US" dirty="0"/>
              <a:t> 초기 </a:t>
            </a:r>
            <a:r>
              <a:rPr lang="ko-KR" altLang="en-US" dirty="0" err="1"/>
              <a:t>셋팅으로</a:t>
            </a:r>
            <a:endParaRPr lang="en-US" altLang="ko-KR" dirty="0"/>
          </a:p>
          <a:p>
            <a:pPr fontAlgn="base"/>
            <a:r>
              <a:rPr lang="ko-KR" altLang="en-US" dirty="0"/>
              <a:t>초기화시키는 함수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algn="r" fontAlgn="base"/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폰트 옵션 관련 </a:t>
            </a:r>
            <a:r>
              <a:rPr lang="ko-KR" altLang="en-US" sz="1600" dirty="0" smtClean="0"/>
              <a:t>인자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414" y="1243392"/>
            <a:ext cx="6000750" cy="45910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Seaborn</a:t>
            </a:r>
            <a:r>
              <a:rPr lang="en-US" altLang="ko-KR" sz="2400" b="1" dirty="0" smtClean="0">
                <a:latin typeface="+mn-ea"/>
              </a:rPr>
              <a:t>(Statistical Data Visualization)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88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err="1" smtClean="0">
                <a:latin typeface="+mn-ea"/>
              </a:rPr>
              <a:t>산점도</a:t>
            </a:r>
            <a:r>
              <a:rPr lang="ko-KR" altLang="en-US" sz="2000" b="1" dirty="0" smtClean="0">
                <a:latin typeface="+mn-ea"/>
              </a:rPr>
              <a:t> 매트릭스 그리기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AutoNum type="arabicParenBoth"/>
            </a:pPr>
            <a:r>
              <a:rPr lang="en-US" altLang="ko-KR" sz="2000" dirty="0" smtClean="0"/>
              <a:t>pandas </a:t>
            </a:r>
            <a:r>
              <a:rPr lang="ko-KR" altLang="en-US" sz="2000" dirty="0" smtClean="0"/>
              <a:t>패키지 가져오기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(2) </a:t>
            </a:r>
            <a:r>
              <a:rPr lang="ko-KR" altLang="en-US" sz="2000" dirty="0" smtClean="0"/>
              <a:t>랜덤 값으로 이루어진 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 변수 생성 및 </a:t>
            </a:r>
          </a:p>
          <a:p>
            <a:pPr fontAlgn="base"/>
            <a:r>
              <a:rPr lang="ko-KR" altLang="en-US" sz="2000" dirty="0" smtClean="0"/>
              <a:t>데이터프레임 만들기</a:t>
            </a:r>
            <a:endParaRPr lang="en-US" altLang="ko-KR" sz="2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75846" y="2670814"/>
            <a:ext cx="4519722" cy="397031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v</a:t>
            </a:r>
            <a:r>
              <a:rPr lang="en-US" altLang="ko-KR" dirty="0" smtClean="0">
                <a:latin typeface="+mn-ea"/>
              </a:rPr>
              <a:t>alue : </a:t>
            </a:r>
            <a:r>
              <a:rPr lang="en-US" altLang="ko-KR" dirty="0">
                <a:latin typeface="+mn-ea"/>
              </a:rPr>
              <a:t>500 x </a:t>
            </a:r>
            <a:r>
              <a:rPr lang="en-US" altLang="ko-KR" dirty="0" smtClean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개의 </a:t>
            </a:r>
            <a:r>
              <a:rPr lang="ko-KR" altLang="en-US" dirty="0">
                <a:latin typeface="+mn-ea"/>
              </a:rPr>
              <a:t>정규표준분포를 따르는 랜덤 값들로 이루어진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numpy.ndarray</a:t>
            </a:r>
            <a:r>
              <a:rPr lang="ko-KR" altLang="en-US" dirty="0">
                <a:latin typeface="+mn-ea"/>
              </a:rPr>
              <a:t>형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d</a:t>
            </a:r>
            <a:r>
              <a:rPr lang="en-US" altLang="ko-KR" dirty="0" err="1" smtClean="0">
                <a:latin typeface="+mn-ea"/>
              </a:rPr>
              <a:t>f</a:t>
            </a:r>
            <a:r>
              <a:rPr lang="en-US" altLang="ko-KR" dirty="0" smtClean="0">
                <a:latin typeface="+mn-ea"/>
              </a:rPr>
              <a:t> : value </a:t>
            </a:r>
            <a:r>
              <a:rPr lang="ko-KR" altLang="en-US" dirty="0" smtClean="0">
                <a:latin typeface="+mn-ea"/>
              </a:rPr>
              <a:t>변수에 칼럼을 붙여 만든 </a:t>
            </a:r>
            <a:r>
              <a:rPr lang="en-US" altLang="ko-KR" dirty="0" err="1" smtClean="0">
                <a:latin typeface="+mn-ea"/>
              </a:rPr>
              <a:t>pandas.DataFrame</a:t>
            </a:r>
            <a:r>
              <a:rPr lang="ko-KR" altLang="en-US" dirty="0" smtClean="0">
                <a:latin typeface="+mn-ea"/>
              </a:rPr>
              <a:t>형 변수</a:t>
            </a:r>
            <a:endParaRPr lang="en-US" altLang="ko-KR" dirty="0" smtClean="0"/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패키지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/>
              <a:t>pandas :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가공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 </a:t>
            </a:r>
          </a:p>
          <a:p>
            <a:pPr fontAlgn="base"/>
            <a:r>
              <a:rPr lang="ko-KR" altLang="en-US" dirty="0"/>
              <a:t>등을 쉽게 하기 위한 자료구조와 </a:t>
            </a:r>
            <a:endParaRPr lang="en-US" altLang="ko-KR" dirty="0"/>
          </a:p>
          <a:p>
            <a:pPr fontAlgn="base"/>
            <a:r>
              <a:rPr lang="ko-KR" altLang="en-US" dirty="0"/>
              <a:t>처리 함수들을 제공하는 </a:t>
            </a:r>
            <a:r>
              <a:rPr lang="ko-KR" altLang="en-US" dirty="0" smtClean="0"/>
              <a:t>패키지</a:t>
            </a:r>
            <a:endParaRPr lang="en-US" altLang="ko-KR" dirty="0"/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함수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numpy.random.randn</a:t>
            </a:r>
            <a:r>
              <a:rPr lang="en-US" altLang="ko-KR" dirty="0"/>
              <a:t>()</a:t>
            </a:r>
          </a:p>
          <a:p>
            <a:pPr fontAlgn="base"/>
            <a:r>
              <a:rPr lang="en-US" altLang="ko-KR" dirty="0"/>
              <a:t>:  </a:t>
            </a:r>
            <a:r>
              <a:rPr lang="ko-KR" altLang="en-US" dirty="0"/>
              <a:t>정규 표준 분포를 만족시키는</a:t>
            </a:r>
            <a:endParaRPr lang="en-US" altLang="ko-KR" dirty="0"/>
          </a:p>
          <a:p>
            <a:pPr fontAlgn="base"/>
            <a:r>
              <a:rPr lang="ko-KR" altLang="en-US" dirty="0" smtClean="0"/>
              <a:t>랜덤 값 </a:t>
            </a:r>
            <a:r>
              <a:rPr lang="ko-KR" altLang="en-US" dirty="0"/>
              <a:t>생성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67" y="922193"/>
            <a:ext cx="7219950" cy="5200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Pandas</a:t>
            </a:r>
            <a:r>
              <a:rPr lang="ko-KR" altLang="en-US" sz="2400" b="1" dirty="0" smtClean="0">
                <a:latin typeface="+mn-ea"/>
              </a:rPr>
              <a:t>로 시각화하기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94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Pandas</a:t>
            </a:r>
            <a:r>
              <a:rPr lang="ko-KR" altLang="en-US" sz="2400" b="1" dirty="0" smtClean="0">
                <a:latin typeface="+mn-ea"/>
              </a:rPr>
              <a:t>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err="1" smtClean="0">
                <a:latin typeface="+mn-ea"/>
              </a:rPr>
              <a:t>산점도</a:t>
            </a:r>
            <a:r>
              <a:rPr lang="ko-KR" altLang="en-US" sz="2000" b="1" dirty="0" smtClean="0">
                <a:latin typeface="+mn-ea"/>
              </a:rPr>
              <a:t> 매트릭스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(3) </a:t>
            </a:r>
            <a:r>
              <a:rPr lang="ko-KR" altLang="en-US" sz="2000" dirty="0" err="1" smtClean="0"/>
              <a:t>산점도</a:t>
            </a:r>
            <a:r>
              <a:rPr lang="ko-KR" altLang="en-US" sz="2000" dirty="0" smtClean="0"/>
              <a:t> 매트릭스 그리기</a:t>
            </a:r>
            <a:endParaRPr lang="en-US" altLang="ko-KR" sz="2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50276" y="2027580"/>
            <a:ext cx="3945291" cy="9233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pandas.scatter_matrix</a:t>
            </a:r>
            <a:r>
              <a:rPr lang="en-US" altLang="ko-KR" dirty="0" smtClean="0"/>
              <a:t>() : 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산점도</a:t>
            </a:r>
            <a:r>
              <a:rPr lang="ko-KR" altLang="en-US" dirty="0" smtClean="0"/>
              <a:t> </a:t>
            </a:r>
            <a:r>
              <a:rPr lang="ko-KR" altLang="en-US" dirty="0"/>
              <a:t>매트릭스를 그리는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414" y="1403050"/>
            <a:ext cx="62198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★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정리하기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9569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1)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Matplotlib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라이브러리를 이용해 데이터를 여러 가지 형태로 시각화 할 수 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645" y="1429436"/>
            <a:ext cx="837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2) </a:t>
            </a:r>
            <a:r>
              <a:rPr lang="ko-KR" altLang="en-US" dirty="0" smtClean="0">
                <a:latin typeface="+mn-ea"/>
              </a:rPr>
              <a:t>각 시각화 종류에 따라 사용되는 시각화 옵션에 대하여 할 수 있다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9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강의 개요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4841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시각화 라이브러리 </a:t>
            </a:r>
            <a:r>
              <a:rPr lang="en-US" altLang="ko-KR" sz="2000" b="1" dirty="0" err="1" smtClean="0">
                <a:latin typeface="+mn-ea"/>
              </a:rPr>
              <a:t>Matplotlib</a:t>
            </a:r>
            <a:r>
              <a:rPr lang="ko-KR" altLang="en-US" sz="2000" b="1" dirty="0" smtClean="0">
                <a:latin typeface="+mn-ea"/>
              </a:rPr>
              <a:t>를 이용한 데이터 시각화 방법 학습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 err="1" smtClean="0">
                <a:latin typeface="+mn-ea"/>
              </a:rPr>
              <a:t>Matplotlib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소개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선</a:t>
            </a:r>
            <a:r>
              <a:rPr lang="en-US" altLang="ko-KR" sz="2000" dirty="0" smtClean="0">
                <a:latin typeface="+mn-ea"/>
              </a:rPr>
              <a:t>(line) </a:t>
            </a:r>
            <a:r>
              <a:rPr lang="ko-KR" altLang="en-US" sz="2000" dirty="0" smtClean="0">
                <a:latin typeface="+mn-ea"/>
              </a:rPr>
              <a:t>시각화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dirty="0" err="1" smtClean="0">
                <a:latin typeface="+mn-ea"/>
              </a:rPr>
              <a:t>산점도</a:t>
            </a:r>
            <a:r>
              <a:rPr lang="en-US" altLang="ko-KR" sz="2000" dirty="0" smtClean="0">
                <a:latin typeface="+mn-ea"/>
              </a:rPr>
              <a:t>(scatter plot)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시각화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Matplotlib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라이브러리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err="1" smtClean="0">
                <a:latin typeface="+mn-ea"/>
              </a:rPr>
              <a:t>Matplotlib</a:t>
            </a:r>
            <a:r>
              <a:rPr lang="ko-KR" altLang="en-US" sz="2000" b="1" dirty="0" smtClean="0">
                <a:latin typeface="+mn-ea"/>
              </a:rPr>
              <a:t>란</a:t>
            </a:r>
            <a:r>
              <a:rPr lang="en-US" altLang="ko-KR" sz="2000" b="1" dirty="0" smtClean="0">
                <a:latin typeface="+mn-ea"/>
              </a:rPr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플롯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smtClean="0">
                <a:latin typeface="+mn-ea"/>
              </a:rPr>
              <a:t>그래프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을</a:t>
            </a:r>
            <a:r>
              <a:rPr lang="ko-KR" altLang="en-US" sz="200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그릴 때 주로 쓰이는 </a:t>
            </a:r>
            <a:r>
              <a:rPr lang="en-US" altLang="ko-KR" sz="2000" dirty="0" smtClean="0">
                <a:latin typeface="+mn-ea"/>
              </a:rPr>
              <a:t>2D, 3D </a:t>
            </a:r>
            <a:r>
              <a:rPr lang="ko-KR" altLang="en-US" sz="2000" dirty="0" err="1" smtClean="0">
                <a:latin typeface="+mn-ea"/>
              </a:rPr>
              <a:t>플롯팅</a:t>
            </a:r>
            <a:r>
              <a:rPr lang="ko-KR" altLang="en-US" sz="2000" dirty="0" smtClean="0">
                <a:latin typeface="+mn-ea"/>
              </a:rPr>
              <a:t> 패키지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공식 홈페이지 </a:t>
            </a:r>
            <a:r>
              <a:rPr lang="en-US" altLang="ko-KR" sz="2000" dirty="0">
                <a:latin typeface="+mn-ea"/>
              </a:rPr>
              <a:t>URL : </a:t>
            </a:r>
            <a:r>
              <a:rPr lang="en-US" altLang="ko-KR" sz="2000" dirty="0">
                <a:latin typeface="+mn-ea"/>
                <a:hlinkClick r:id="rId3"/>
              </a:rPr>
              <a:t>http://matplotlib.org</a:t>
            </a:r>
            <a:r>
              <a:rPr lang="en-US" altLang="ko-KR" sz="2000" dirty="0" smtClean="0">
                <a:latin typeface="+mn-ea"/>
                <a:hlinkClick r:id="rId3"/>
              </a:rPr>
              <a:t>/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227707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</a:t>
            </a:r>
            <a:r>
              <a:rPr lang="en-US" altLang="ko-KR" sz="2000" b="1" dirty="0" err="1" smtClean="0">
                <a:latin typeface="+mn-ea"/>
              </a:rPr>
              <a:t>Matplotlib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설치 및 사용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0276" y="2808702"/>
            <a:ext cx="113353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>
                <a:latin typeface="+mn-ea"/>
                <a:hlinkClick r:id="rId4"/>
              </a:rPr>
              <a:t>http://</a:t>
            </a:r>
            <a:r>
              <a:rPr lang="en-US" altLang="ko-KR" sz="2000" dirty="0" smtClean="0">
                <a:latin typeface="+mn-ea"/>
                <a:hlinkClick r:id="rId4"/>
              </a:rPr>
              <a:t>matplotlib.org/users/installing.html</a:t>
            </a:r>
            <a:r>
              <a:rPr lang="en-US" altLang="ko-KR" sz="2000" dirty="0" smtClean="0">
                <a:latin typeface="+mn-ea"/>
              </a:rPr>
              <a:t> : </a:t>
            </a:r>
            <a:r>
              <a:rPr lang="ko-KR" altLang="en-US" sz="2000" dirty="0" smtClean="0">
                <a:latin typeface="+mn-ea"/>
              </a:rPr>
              <a:t>라이브러리 설치 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>
                <a:latin typeface="+mn-ea"/>
                <a:hlinkClick r:id="rId5"/>
              </a:rPr>
              <a:t>http://matplotlib.org/examples</a:t>
            </a:r>
            <a:r>
              <a:rPr lang="en-US" altLang="ko-KR" sz="2000" dirty="0" smtClean="0">
                <a:latin typeface="+mn-ea"/>
                <a:hlinkClick r:id="rId5"/>
              </a:rPr>
              <a:t>/</a:t>
            </a:r>
            <a:r>
              <a:rPr lang="en-US" altLang="ko-KR" sz="2000" dirty="0" smtClean="0">
                <a:latin typeface="+mn-ea"/>
              </a:rPr>
              <a:t> : </a:t>
            </a:r>
            <a:r>
              <a:rPr lang="ko-KR" altLang="en-US" sz="2000" dirty="0" smtClean="0">
                <a:latin typeface="+mn-ea"/>
              </a:rPr>
              <a:t>라이브러리 예제 샘플 코드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>
                <a:latin typeface="+mn-ea"/>
                <a:hlinkClick r:id="rId6"/>
              </a:rPr>
              <a:t>http://</a:t>
            </a:r>
            <a:r>
              <a:rPr lang="en-US" altLang="ko-KR" sz="2000" dirty="0" smtClean="0">
                <a:latin typeface="+mn-ea"/>
                <a:hlinkClick r:id="rId6"/>
              </a:rPr>
              <a:t>matplotlib.org/1.3.1/users/pyplot_tutorial.html</a:t>
            </a:r>
            <a:r>
              <a:rPr lang="en-US" altLang="ko-KR" sz="2000" dirty="0" smtClean="0">
                <a:latin typeface="+mn-ea"/>
              </a:rPr>
              <a:t> : </a:t>
            </a:r>
            <a:r>
              <a:rPr lang="en-US" altLang="ko-KR" sz="2000" dirty="0" err="1">
                <a:latin typeface="+mn-ea"/>
              </a:rPr>
              <a:t>p</a:t>
            </a:r>
            <a:r>
              <a:rPr lang="en-US" altLang="ko-KR" sz="2000" dirty="0" err="1" smtClean="0">
                <a:latin typeface="+mn-ea"/>
              </a:rPr>
              <a:t>yplot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튜토리얼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선</a:t>
            </a:r>
            <a:r>
              <a:rPr lang="en-US" altLang="ko-KR" sz="2400" b="1" dirty="0" smtClean="0">
                <a:latin typeface="+mn-ea"/>
              </a:rPr>
              <a:t>(line)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1 : 1</a:t>
            </a:r>
            <a:r>
              <a:rPr lang="ko-KR" altLang="en-US" sz="2000" b="1" dirty="0" smtClean="0">
                <a:latin typeface="+mn-ea"/>
              </a:rPr>
              <a:t>차원 데이터</a:t>
            </a:r>
            <a:r>
              <a:rPr lang="en-US" altLang="ko-KR" sz="2000" b="1" dirty="0" smtClean="0">
                <a:latin typeface="+mn-ea"/>
              </a:rPr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06920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>
                <a:latin typeface="+mn-ea"/>
              </a:rPr>
              <a:t>Python package </a:t>
            </a:r>
            <a:r>
              <a:rPr lang="ko-KR" altLang="en-US" sz="2000" dirty="0" smtClean="0">
                <a:latin typeface="+mn-ea"/>
              </a:rPr>
              <a:t>가져오기 및 </a:t>
            </a:r>
            <a:r>
              <a:rPr lang="en-US" altLang="ko-KR" sz="2000" dirty="0" err="1" smtClean="0">
                <a:latin typeface="+mn-ea"/>
              </a:rPr>
              <a:t>matplotlib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출력 옵션 설정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dirty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dirty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27" y="1852574"/>
            <a:ext cx="7391400" cy="1609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3427" y="3797642"/>
            <a:ext cx="10766221" cy="236451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패키지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dirty="0" err="1">
                <a:latin typeface="+mn-ea"/>
              </a:rPr>
              <a:t>matplotlib.pyplot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dirty="0" err="1">
                <a:latin typeface="+mn-ea"/>
              </a:rPr>
              <a:t>matplotlib</a:t>
            </a:r>
            <a:r>
              <a:rPr lang="ko-KR" altLang="en-US" dirty="0">
                <a:latin typeface="+mn-ea"/>
              </a:rPr>
              <a:t>의 서브패키지로 </a:t>
            </a:r>
            <a:r>
              <a:rPr lang="en-US" altLang="ko-KR" dirty="0">
                <a:latin typeface="+mn-ea"/>
              </a:rPr>
              <a:t>*MATLAB </a:t>
            </a:r>
            <a:r>
              <a:rPr lang="ko-KR" altLang="en-US" dirty="0">
                <a:latin typeface="+mn-ea"/>
              </a:rPr>
              <a:t>처럼 플롯을 그려주는 패키지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 err="1">
                <a:latin typeface="+mn-ea"/>
              </a:rPr>
              <a:t>numpy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행렬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벡터 등의 수학 계산을 위한 자료구조와 계산 함수를 제공하는 패키지</a:t>
            </a:r>
            <a:r>
              <a:rPr lang="en-US" altLang="ko-KR" dirty="0">
                <a:latin typeface="+mn-ea"/>
              </a:rPr>
              <a:t>.</a:t>
            </a:r>
          </a:p>
          <a:p>
            <a:pPr algn="r"/>
            <a:r>
              <a:rPr lang="en-US" altLang="ko-KR" sz="1400" dirty="0">
                <a:latin typeface="+mn-ea"/>
              </a:rPr>
              <a:t>*MATLAB : </a:t>
            </a:r>
            <a:r>
              <a:rPr lang="ko-KR" altLang="en-US" sz="1400" dirty="0">
                <a:latin typeface="+mn-ea"/>
              </a:rPr>
              <a:t>수치 해석 및 프로그래밍 환경을 제공하는 공학용 소프트웨어</a:t>
            </a:r>
            <a:endParaRPr lang="en-US" altLang="ko-KR" sz="1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코드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%</a:t>
            </a:r>
            <a:r>
              <a:rPr lang="en-US" altLang="ko-KR" dirty="0" err="1">
                <a:latin typeface="+mn-ea"/>
              </a:rPr>
              <a:t>matplotlib</a:t>
            </a:r>
            <a:r>
              <a:rPr lang="en-US" altLang="ko-KR" dirty="0">
                <a:latin typeface="+mn-ea"/>
              </a:rPr>
              <a:t> inline : </a:t>
            </a:r>
            <a:r>
              <a:rPr lang="en-US" altLang="ko-KR" dirty="0" err="1" smtClean="0">
                <a:latin typeface="+mn-ea"/>
              </a:rPr>
              <a:t>ipython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“magic function” </a:t>
            </a:r>
            <a:r>
              <a:rPr lang="ko-KR" altLang="en-US" dirty="0" smtClean="0">
                <a:latin typeface="+mn-ea"/>
              </a:rPr>
              <a:t>중 하나로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matplotlib</a:t>
            </a:r>
            <a:r>
              <a:rPr lang="ko-KR" altLang="en-US" dirty="0" smtClean="0">
                <a:latin typeface="+mn-ea"/>
              </a:rPr>
              <a:t>의 시각화 결과를 </a:t>
            </a:r>
            <a:r>
              <a:rPr lang="en-US" altLang="ko-KR" dirty="0" err="1">
                <a:latin typeface="+mn-ea"/>
              </a:rPr>
              <a:t>Ipython</a:t>
            </a:r>
            <a:r>
              <a:rPr lang="en-US" altLang="ko-KR" dirty="0">
                <a:latin typeface="+mn-ea"/>
              </a:rPr>
              <a:t> notebook </a:t>
            </a:r>
            <a:r>
              <a:rPr lang="ko-KR" altLang="en-US" dirty="0">
                <a:latin typeface="+mn-ea"/>
              </a:rPr>
              <a:t>안에서 </a:t>
            </a:r>
            <a:r>
              <a:rPr lang="ko-KR" altLang="en-US" dirty="0" smtClean="0">
                <a:latin typeface="+mn-ea"/>
              </a:rPr>
              <a:t>출력하는 함수</a:t>
            </a:r>
            <a:endParaRPr lang="en-US" altLang="ko-KR" dirty="0">
              <a:latin typeface="+mn-ea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6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선</a:t>
            </a:r>
            <a:r>
              <a:rPr lang="en-US" altLang="ko-KR" sz="2400" b="1" dirty="0" smtClean="0">
                <a:latin typeface="+mn-ea"/>
              </a:rPr>
              <a:t>(line)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1 : 1</a:t>
            </a:r>
            <a:r>
              <a:rPr lang="ko-KR" altLang="en-US" sz="2000" b="1" dirty="0" smtClean="0">
                <a:latin typeface="+mn-ea"/>
              </a:rPr>
              <a:t>차원 데이터 생성 및 시각화</a:t>
            </a:r>
            <a:r>
              <a:rPr lang="en-US" altLang="ko-KR" sz="2000" b="1" dirty="0" smtClean="0">
                <a:latin typeface="+mn-ea"/>
              </a:rPr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05108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(2) </a:t>
            </a:r>
            <a:r>
              <a:rPr lang="ko-KR" altLang="en-US" sz="2000" dirty="0" smtClean="0">
                <a:latin typeface="+mn-ea"/>
              </a:rPr>
              <a:t>임의의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랜덤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 값 </a:t>
            </a:r>
            <a:r>
              <a:rPr lang="en-US" altLang="ko-KR" sz="2000" dirty="0" smtClean="0">
                <a:latin typeface="+mn-ea"/>
              </a:rPr>
              <a:t>40</a:t>
            </a:r>
            <a:r>
              <a:rPr lang="ko-KR" altLang="en-US" sz="2000" dirty="0" smtClean="0">
                <a:latin typeface="+mn-ea"/>
              </a:rPr>
              <a:t>개로 이루어진 배열 변수 생성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4187" y="1798213"/>
            <a:ext cx="5629742" cy="418221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4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변수 설명</a:t>
            </a:r>
            <a:endParaRPr lang="en-US" altLang="ko-KR" sz="20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+mn-ea"/>
              </a:rPr>
              <a:t>value (y</a:t>
            </a:r>
            <a:r>
              <a:rPr lang="ko-KR" altLang="en-US" sz="2000" dirty="0">
                <a:latin typeface="+mn-ea"/>
              </a:rPr>
              <a:t>축 데이터</a:t>
            </a:r>
            <a:r>
              <a:rPr lang="en-US" altLang="ko-KR" sz="2000" dirty="0">
                <a:latin typeface="+mn-ea"/>
              </a:rPr>
              <a:t>) : 40</a:t>
            </a:r>
            <a:r>
              <a:rPr lang="ko-KR" altLang="en-US" sz="2000" dirty="0">
                <a:latin typeface="+mn-ea"/>
              </a:rPr>
              <a:t>개의 랜덤 값으로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</a:t>
            </a:r>
            <a:r>
              <a:rPr lang="ko-KR" altLang="en-US" sz="2000" dirty="0" smtClean="0">
                <a:latin typeface="+mn-ea"/>
              </a:rPr>
              <a:t>이루어진</a:t>
            </a:r>
            <a:r>
              <a:rPr lang="en-US" altLang="ko-KR" sz="2000" dirty="0" smtClean="0">
                <a:latin typeface="+mn-ea"/>
              </a:rPr>
              <a:t> *</a:t>
            </a:r>
            <a:r>
              <a:rPr lang="en-US" altLang="ko-KR" sz="2000" dirty="0" err="1" smtClean="0">
                <a:latin typeface="+mn-ea"/>
              </a:rPr>
              <a:t>numpy.ndarray</a:t>
            </a:r>
            <a:r>
              <a:rPr lang="ko-KR" altLang="en-US" sz="2000" dirty="0" smtClean="0">
                <a:latin typeface="+mn-ea"/>
              </a:rPr>
              <a:t>형 변수</a:t>
            </a:r>
            <a:endParaRPr lang="en-US" altLang="ko-KR" sz="20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*</a:t>
            </a:r>
            <a:r>
              <a:rPr lang="en-US" altLang="ko-KR" sz="1600" dirty="0" err="1" smtClean="0">
                <a:latin typeface="+mn-ea"/>
              </a:rPr>
              <a:t>numpy.ndarray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smtClean="0">
                <a:latin typeface="+mn-ea"/>
              </a:rPr>
              <a:t>다차원 배열 </a:t>
            </a:r>
            <a:r>
              <a:rPr lang="ko-KR" altLang="en-US" sz="1600" dirty="0" err="1" smtClean="0">
                <a:latin typeface="+mn-ea"/>
              </a:rPr>
              <a:t>자료형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패키지 설명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+mn-ea"/>
              </a:rPr>
              <a:t>numpy.random</a:t>
            </a:r>
            <a:r>
              <a:rPr lang="en-US" altLang="ko-KR" sz="2000" dirty="0">
                <a:latin typeface="+mn-ea"/>
              </a:rPr>
              <a:t> : </a:t>
            </a:r>
            <a:r>
              <a:rPr lang="en-US" altLang="ko-KR" sz="2000" dirty="0" err="1" smtClean="0">
                <a:latin typeface="+mn-ea"/>
              </a:rPr>
              <a:t>numpy</a:t>
            </a:r>
            <a:r>
              <a:rPr lang="ko-KR" altLang="en-US" sz="2000" dirty="0">
                <a:latin typeface="+mn-ea"/>
              </a:rPr>
              <a:t>의 </a:t>
            </a:r>
            <a:r>
              <a:rPr lang="ko-KR" altLang="en-US" sz="2000" dirty="0" smtClean="0">
                <a:latin typeface="+mn-ea"/>
              </a:rPr>
              <a:t>랜덤 값 </a:t>
            </a:r>
            <a:r>
              <a:rPr lang="ko-KR" altLang="en-US" sz="2000" dirty="0">
                <a:latin typeface="+mn-ea"/>
              </a:rPr>
              <a:t>생성 관련 함수를 모아놓은 </a:t>
            </a:r>
            <a:r>
              <a:rPr lang="ko-KR" altLang="en-US" sz="2000" dirty="0" smtClean="0">
                <a:latin typeface="+mn-ea"/>
              </a:rPr>
              <a:t>패키지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함수 </a:t>
            </a:r>
            <a:r>
              <a:rPr lang="ko-KR" altLang="en-US" sz="2000" dirty="0">
                <a:latin typeface="+mn-ea"/>
              </a:rPr>
              <a:t>설명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latin typeface="+mn-ea"/>
              </a:rPr>
              <a:t>numpy.random.standard_normal</a:t>
            </a:r>
            <a:r>
              <a:rPr lang="en-US" altLang="ko-KR" sz="2000" dirty="0">
                <a:latin typeface="+mn-ea"/>
              </a:rPr>
              <a:t>() : </a:t>
            </a:r>
            <a:r>
              <a:rPr lang="ko-KR" altLang="en-US" sz="2000">
                <a:latin typeface="+mn-ea"/>
              </a:rPr>
              <a:t>표준 정규 분포를 </a:t>
            </a:r>
            <a:r>
              <a:rPr lang="ko-KR" altLang="en-US" sz="2000" dirty="0">
                <a:latin typeface="+mn-ea"/>
              </a:rPr>
              <a:t>따르는 랜덤 값을 생성하는 함수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8668"/>
          <a:stretch/>
        </p:blipFill>
        <p:spPr>
          <a:xfrm>
            <a:off x="6673094" y="1798213"/>
            <a:ext cx="5349188" cy="25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선</a:t>
            </a:r>
            <a:r>
              <a:rPr lang="en-US" altLang="ko-KR" sz="2400" b="1" dirty="0" smtClean="0">
                <a:latin typeface="+mn-ea"/>
              </a:rPr>
              <a:t>(line)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 : 1</a:t>
            </a:r>
            <a:r>
              <a:rPr lang="ko-KR" altLang="en-US" sz="2000" b="1" dirty="0">
                <a:latin typeface="+mn-ea"/>
              </a:rPr>
              <a:t>차원 데이터 생성 및 시각화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(3) </a:t>
            </a:r>
            <a:r>
              <a:rPr lang="ko-KR" altLang="en-US" sz="2000" dirty="0" smtClean="0">
                <a:latin typeface="+mn-ea"/>
              </a:rPr>
              <a:t>선 </a:t>
            </a:r>
            <a:r>
              <a:rPr lang="en-US" altLang="ko-KR" sz="2000" dirty="0" smtClean="0">
                <a:latin typeface="+mn-ea"/>
              </a:rPr>
              <a:t>Plot </a:t>
            </a:r>
            <a:r>
              <a:rPr lang="ko-KR" altLang="en-US" sz="2000" dirty="0" smtClean="0">
                <a:latin typeface="+mn-ea"/>
              </a:rPr>
              <a:t>그리기 및 </a:t>
            </a:r>
            <a:r>
              <a:rPr lang="en-US" altLang="ko-KR" sz="2000" dirty="0" smtClean="0">
                <a:latin typeface="+mn-ea"/>
              </a:rPr>
              <a:t>x/y</a:t>
            </a:r>
            <a:r>
              <a:rPr lang="ko-KR" altLang="en-US" sz="2000" dirty="0" smtClean="0">
                <a:latin typeface="+mn-ea"/>
              </a:rPr>
              <a:t>축 범위 설정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3794" y="1785082"/>
            <a:ext cx="6062416" cy="428320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변수 </a:t>
            </a:r>
            <a:r>
              <a:rPr lang="ko-KR" altLang="en-US" sz="2000" dirty="0">
                <a:latin typeface="+mn-ea"/>
              </a:rPr>
              <a:t>설명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</a:rPr>
              <a:t>index </a:t>
            </a:r>
            <a:r>
              <a:rPr lang="en-US" altLang="ko-KR" sz="2000" dirty="0">
                <a:latin typeface="+mn-ea"/>
              </a:rPr>
              <a:t>(x</a:t>
            </a:r>
            <a:r>
              <a:rPr lang="ko-KR" altLang="en-US" sz="2000" dirty="0">
                <a:latin typeface="+mn-ea"/>
              </a:rPr>
              <a:t>축 데이터</a:t>
            </a:r>
            <a:r>
              <a:rPr lang="en-US" altLang="ko-KR" sz="2000" dirty="0">
                <a:latin typeface="+mn-ea"/>
              </a:rPr>
              <a:t>) : </a:t>
            </a:r>
            <a:r>
              <a:rPr lang="en-US" altLang="ko-KR" sz="2000" dirty="0" smtClean="0">
                <a:latin typeface="+mn-ea"/>
              </a:rPr>
              <a:t>0 </a:t>
            </a:r>
            <a:r>
              <a:rPr lang="ko-KR" altLang="en-US" sz="2000" dirty="0" smtClean="0">
                <a:latin typeface="+mn-ea"/>
              </a:rPr>
              <a:t>부터</a:t>
            </a:r>
            <a:r>
              <a:rPr lang="en-US" altLang="ko-KR" sz="2000" dirty="0" smtClean="0">
                <a:latin typeface="+mn-ea"/>
              </a:rPr>
              <a:t> “value </a:t>
            </a:r>
            <a:r>
              <a:rPr lang="ko-KR" altLang="en-US" sz="2000" dirty="0">
                <a:latin typeface="+mn-ea"/>
              </a:rPr>
              <a:t>변수 데이터 </a:t>
            </a:r>
            <a:r>
              <a:rPr lang="ko-KR" altLang="en-US" sz="2000" dirty="0" smtClean="0">
                <a:latin typeface="+mn-ea"/>
              </a:rPr>
              <a:t>길이</a:t>
            </a:r>
            <a:r>
              <a:rPr lang="en-US" altLang="ko-KR" sz="2000" dirty="0" smtClean="0">
                <a:latin typeface="+mn-ea"/>
              </a:rPr>
              <a:t>-1”</a:t>
            </a:r>
            <a:r>
              <a:rPr lang="ko-KR" altLang="en-US" sz="2000" dirty="0" smtClean="0">
                <a:latin typeface="+mn-ea"/>
              </a:rPr>
              <a:t>까지의 연속적인 값들로 이루어진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*range</a:t>
            </a:r>
            <a:r>
              <a:rPr lang="ko-KR" altLang="en-US" sz="2000" dirty="0" smtClean="0">
                <a:latin typeface="+mn-ea"/>
              </a:rPr>
              <a:t>형 변수</a:t>
            </a:r>
            <a:endParaRPr lang="en-US" altLang="ko-KR" sz="2000" dirty="0" smtClean="0">
              <a:latin typeface="+mn-ea"/>
            </a:endParaRPr>
          </a:p>
          <a:p>
            <a:pPr algn="r"/>
            <a:r>
              <a:rPr lang="en-US" altLang="ko-KR" dirty="0">
                <a:latin typeface="+mn-ea"/>
              </a:rPr>
              <a:t>* range : </a:t>
            </a:r>
            <a:r>
              <a:rPr lang="ko-KR" altLang="en-US" dirty="0" smtClean="0">
                <a:latin typeface="+mn-ea"/>
              </a:rPr>
              <a:t>연속적인 </a:t>
            </a:r>
            <a:r>
              <a:rPr lang="ko-KR" altLang="en-US" dirty="0">
                <a:latin typeface="+mn-ea"/>
              </a:rPr>
              <a:t>값을 갖는 </a:t>
            </a:r>
            <a:r>
              <a:rPr lang="ko-KR" altLang="en-US" dirty="0" err="1">
                <a:latin typeface="+mn-ea"/>
              </a:rPr>
              <a:t>자료형</a:t>
            </a:r>
            <a:endParaRPr lang="en-US" altLang="ko-KR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함수 설명</a:t>
            </a:r>
            <a:endParaRPr lang="en-US" altLang="ko-KR" sz="20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latin typeface="+mn-ea"/>
              </a:rPr>
              <a:t>pyplot.plot</a:t>
            </a:r>
            <a:r>
              <a:rPr lang="en-US" altLang="ko-KR" sz="2000" dirty="0">
                <a:latin typeface="+mn-ea"/>
              </a:rPr>
              <a:t>() : </a:t>
            </a:r>
            <a:r>
              <a:rPr lang="ko-KR" altLang="en-US" sz="2000" dirty="0">
                <a:latin typeface="+mn-ea"/>
              </a:rPr>
              <a:t>선이나 </a:t>
            </a:r>
            <a:r>
              <a:rPr lang="ko-KR" altLang="en-US" sz="2000" dirty="0" err="1">
                <a:latin typeface="+mn-ea"/>
              </a:rPr>
              <a:t>마커를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플롯하는</a:t>
            </a:r>
            <a:r>
              <a:rPr lang="ko-KR" altLang="en-US" sz="2000" dirty="0">
                <a:latin typeface="+mn-ea"/>
              </a:rPr>
              <a:t> 함수</a:t>
            </a:r>
            <a:endParaRPr lang="en-US" altLang="ko-KR" sz="20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latin typeface="+mn-ea"/>
              </a:rPr>
              <a:t>pyplot.xlim</a:t>
            </a:r>
            <a:r>
              <a:rPr lang="en-US" altLang="ko-KR" sz="2000" dirty="0">
                <a:latin typeface="+mn-ea"/>
              </a:rPr>
              <a:t>() : x</a:t>
            </a:r>
            <a:r>
              <a:rPr lang="ko-KR" altLang="en-US" sz="2000" dirty="0">
                <a:latin typeface="+mn-ea"/>
              </a:rPr>
              <a:t>축의 범위를 설정하는 함수 </a:t>
            </a:r>
            <a:endParaRPr lang="en-US" altLang="ko-KR" sz="20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latin typeface="+mn-ea"/>
              </a:rPr>
              <a:t>pyplot.ylim</a:t>
            </a:r>
            <a:r>
              <a:rPr lang="en-US" altLang="ko-KR" sz="2000" dirty="0">
                <a:latin typeface="+mn-ea"/>
              </a:rPr>
              <a:t>() : y</a:t>
            </a:r>
            <a:r>
              <a:rPr lang="ko-KR" altLang="en-US" sz="2000" dirty="0">
                <a:latin typeface="+mn-ea"/>
              </a:rPr>
              <a:t>축의 범위를 설정하는 함수</a:t>
            </a:r>
            <a:endParaRPr lang="en-US" altLang="ko-KR" sz="20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latin typeface="+mn-ea"/>
              </a:rPr>
              <a:t>numpy.min</a:t>
            </a:r>
            <a:r>
              <a:rPr lang="en-US" altLang="ko-KR" sz="2000" dirty="0">
                <a:latin typeface="+mn-ea"/>
              </a:rPr>
              <a:t>() : </a:t>
            </a:r>
            <a:r>
              <a:rPr lang="ko-KR" altLang="en-US" sz="2000" dirty="0">
                <a:latin typeface="+mn-ea"/>
              </a:rPr>
              <a:t>값들 중 최소값을 구하는 함수</a:t>
            </a:r>
            <a:endParaRPr lang="en-US" altLang="ko-KR" sz="20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latin typeface="+mn-ea"/>
              </a:rPr>
              <a:t>numpy.max</a:t>
            </a:r>
            <a:r>
              <a:rPr lang="en-US" altLang="ko-KR" sz="2000" dirty="0">
                <a:latin typeface="+mn-ea"/>
              </a:rPr>
              <a:t>() : </a:t>
            </a:r>
            <a:r>
              <a:rPr lang="ko-KR" altLang="en-US" sz="2000" dirty="0">
                <a:latin typeface="+mn-ea"/>
              </a:rPr>
              <a:t>값들 중 최대값을 구하는 </a:t>
            </a:r>
            <a:r>
              <a:rPr lang="ko-KR" altLang="en-US" sz="2000" dirty="0" smtClean="0">
                <a:latin typeface="+mn-ea"/>
              </a:rPr>
              <a:t>함수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348" y="1785082"/>
            <a:ext cx="43624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선</a:t>
            </a:r>
            <a:r>
              <a:rPr lang="en-US" altLang="ko-KR" sz="2400" b="1" dirty="0" smtClean="0">
                <a:latin typeface="+mn-ea"/>
              </a:rPr>
              <a:t>(line)</a:t>
            </a:r>
            <a:r>
              <a:rPr lang="ko-KR" altLang="en-US" sz="2400" b="1" dirty="0" smtClean="0">
                <a:latin typeface="+mn-ea"/>
              </a:rPr>
              <a:t>으로 시각화하기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 : 1</a:t>
            </a:r>
            <a:r>
              <a:rPr lang="ko-KR" altLang="en-US" sz="2000" b="1" dirty="0">
                <a:latin typeface="+mn-ea"/>
              </a:rPr>
              <a:t>차원 데이터 생성 및 시각화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(4) Plot </a:t>
            </a:r>
            <a:r>
              <a:rPr lang="ko-KR" altLang="en-US" sz="2000" dirty="0" smtClean="0">
                <a:latin typeface="+mn-ea"/>
              </a:rPr>
              <a:t>옵션 설정 및 꾸미기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5233" y="1933660"/>
            <a:ext cx="5774948" cy="221802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함수 </a:t>
            </a:r>
            <a:r>
              <a:rPr lang="ko-KR" altLang="en-US" sz="2000" dirty="0">
                <a:latin typeface="+mn-ea"/>
              </a:rPr>
              <a:t>설명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+mn-ea"/>
              </a:rPr>
              <a:t>pyplot.figure</a:t>
            </a:r>
            <a:r>
              <a:rPr lang="en-US" altLang="ko-KR" sz="2000" dirty="0">
                <a:latin typeface="+mn-ea"/>
              </a:rPr>
              <a:t>() : plot</a:t>
            </a:r>
            <a:r>
              <a:rPr lang="ko-KR" altLang="en-US" sz="2000" dirty="0">
                <a:latin typeface="+mn-ea"/>
              </a:rPr>
              <a:t>의 새로운 </a:t>
            </a:r>
            <a:r>
              <a:rPr lang="en-US" altLang="ko-KR" sz="2000" dirty="0">
                <a:latin typeface="+mn-ea"/>
              </a:rPr>
              <a:t>figure(</a:t>
            </a:r>
            <a:r>
              <a:rPr lang="ko-KR" altLang="en-US" sz="2000" dirty="0">
                <a:latin typeface="+mn-ea"/>
              </a:rPr>
              <a:t>모양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을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</a:t>
            </a:r>
            <a:r>
              <a:rPr lang="ko-KR" altLang="en-US" sz="2000" dirty="0" smtClean="0">
                <a:latin typeface="+mn-ea"/>
              </a:rPr>
              <a:t>생성하는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-   </a:t>
            </a:r>
            <a:r>
              <a:rPr lang="en-US" altLang="ko-KR" sz="2000" dirty="0" err="1" smtClean="0">
                <a:latin typeface="+mn-ea"/>
              </a:rPr>
              <a:t>numpy.cumsum</a:t>
            </a:r>
            <a:r>
              <a:rPr lang="en-US" altLang="ko-KR" sz="2000" dirty="0" smtClean="0">
                <a:latin typeface="+mn-ea"/>
              </a:rPr>
              <a:t>() : </a:t>
            </a:r>
            <a:r>
              <a:rPr lang="ko-KR" altLang="en-US" sz="2000" dirty="0" smtClean="0">
                <a:latin typeface="+mn-ea"/>
              </a:rPr>
              <a:t>누적 합계를 구하는 함수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+mn-ea"/>
              </a:rPr>
              <a:t>pyplot.xlabel</a:t>
            </a:r>
            <a:r>
              <a:rPr lang="en-US" altLang="ko-KR" sz="2000" dirty="0">
                <a:latin typeface="+mn-ea"/>
              </a:rPr>
              <a:t>() : x</a:t>
            </a:r>
            <a:r>
              <a:rPr lang="ko-KR" altLang="en-US" sz="2000" dirty="0">
                <a:latin typeface="+mn-ea"/>
              </a:rPr>
              <a:t>축의 이름을 설정하는 함수</a:t>
            </a:r>
            <a:r>
              <a:rPr lang="en-US" altLang="ko-KR" sz="2000" dirty="0">
                <a:latin typeface="+mn-ea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+mn-ea"/>
              </a:rPr>
              <a:t>pyplot.ylabel</a:t>
            </a:r>
            <a:r>
              <a:rPr lang="en-US" altLang="ko-KR" sz="2000" dirty="0">
                <a:latin typeface="+mn-ea"/>
              </a:rPr>
              <a:t>() : y</a:t>
            </a:r>
            <a:r>
              <a:rPr lang="ko-KR" altLang="en-US" sz="2000" dirty="0">
                <a:latin typeface="+mn-ea"/>
              </a:rPr>
              <a:t>축의 이름을 설정하는 함수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+mn-ea"/>
              </a:rPr>
              <a:t>pyplot.title</a:t>
            </a:r>
            <a:r>
              <a:rPr lang="en-US" altLang="ko-KR" sz="2000" dirty="0">
                <a:latin typeface="+mn-ea"/>
              </a:rPr>
              <a:t>() : </a:t>
            </a:r>
            <a:r>
              <a:rPr lang="ko-KR" altLang="en-US" sz="2000" dirty="0">
                <a:latin typeface="+mn-ea"/>
              </a:rPr>
              <a:t>플롯의 제목을 설정하는 함수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340" y="1403050"/>
            <a:ext cx="41624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1978</Words>
  <Application>Microsoft Office PowerPoint</Application>
  <PresentationFormat>와이드스크린</PresentationFormat>
  <Paragraphs>378</Paragraphs>
  <Slides>37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함초롬바탕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Yoo</cp:lastModifiedBy>
  <cp:revision>132</cp:revision>
  <dcterms:created xsi:type="dcterms:W3CDTF">2016-12-05T02:51:06Z</dcterms:created>
  <dcterms:modified xsi:type="dcterms:W3CDTF">2018-05-07T11:02:02Z</dcterms:modified>
</cp:coreProperties>
</file>