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81"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p:notesSz cx="7099300" cy="1023366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626C10D-42A4-4453-934C-022FA6954078}"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Style>
        <a:tcBdr/>
        <a:fill>
          <a:solidFill>
            <a:srgbClr val="E7F3F4"/>
          </a:solidFill>
        </a:fill>
      </a:tcStyle>
    </a:band1H>
    <a:band2H>
      <a:tcStyle>
        <a:tcBdr/>
      </a:tcStyle>
    </a:band2H>
    <a:band1V>
      <a:tcStyle>
        <a:tcBdr/>
        <a:fill>
          <a:solidFill>
            <a:srgbClr val="E7F3F4"/>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74"/>
        <p:guide pos="2868"/>
      </p:guideLst>
    </p:cSldViewPr>
  </p:slideViewPr>
  <p:notesViewPr>
    <p:cSldViewPr snapToGrid="0">
      <p:cViewPr varScale="1">
        <p:scale>
          <a:sx n="100" d="100"/>
          <a:sy n="100" d="100"/>
        </p:scale>
        <p:origin x="0" y="0"/>
      </p:cViewPr>
      <p:guideLst>
        <p:guide orient="horz" pos="3244"/>
        <p:guide pos="222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3076575" cy="511175"/>
          </a:xfrm>
          <a:prstGeom prst="rect">
            <a:avLst/>
          </a:prstGeom>
          <a:noFill/>
          <a:ln>
            <a:noFill/>
          </a:ln>
        </p:spPr>
        <p:txBody>
          <a:bodyPr spcFirstLastPara="1" wrap="square" lIns="99025" tIns="49500" rIns="99025" bIns="49500" anchor="t" anchorCtr="0">
            <a:noAutofit/>
          </a:bodyPr>
          <a:lstStyle>
            <a:lvl1pPr marR="0" lvl="0" algn="l" rtl="0">
              <a:spcBef>
                <a:spcPts val="0"/>
              </a:spcBef>
              <a:spcAft>
                <a:spcPts val="0"/>
              </a:spcAft>
              <a:buSzPts val="1400"/>
              <a:buNone/>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4021138" y="0"/>
            <a:ext cx="3076575" cy="511175"/>
          </a:xfrm>
          <a:prstGeom prst="rect">
            <a:avLst/>
          </a:prstGeom>
          <a:noFill/>
          <a:ln>
            <a:noFill/>
          </a:ln>
        </p:spPr>
        <p:txBody>
          <a:bodyPr spcFirstLastPara="1" wrap="square" lIns="99025" tIns="49500" rIns="99025" bIns="49500" anchor="t" anchorCtr="0">
            <a:noAutofit/>
          </a:bodyPr>
          <a:lstStyle>
            <a:lvl1pPr marR="0" lvl="0" algn="r" rtl="0">
              <a:spcBef>
                <a:spcPts val="0"/>
              </a:spcBef>
              <a:spcAft>
                <a:spcPts val="0"/>
              </a:spcAft>
              <a:buSzPts val="1400"/>
              <a:buNone/>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709613" y="4860925"/>
            <a:ext cx="5680075" cy="4605338"/>
          </a:xfrm>
          <a:prstGeom prst="rect">
            <a:avLst/>
          </a:prstGeom>
          <a:noFill/>
          <a:ln>
            <a:noFill/>
          </a:ln>
        </p:spPr>
        <p:txBody>
          <a:bodyPr spcFirstLastPara="1" wrap="square" lIns="99025" tIns="49500" rIns="99025" bIns="495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9721850"/>
            <a:ext cx="3076575" cy="511175"/>
          </a:xfrm>
          <a:prstGeom prst="rect">
            <a:avLst/>
          </a:prstGeom>
          <a:noFill/>
          <a:ln>
            <a:noFill/>
          </a:ln>
        </p:spPr>
        <p:txBody>
          <a:bodyPr spcFirstLastPara="1" wrap="square" lIns="99025" tIns="49500" rIns="99025" bIns="49500" anchor="b" anchorCtr="0">
            <a:noAutofit/>
          </a:bodyPr>
          <a:lstStyle>
            <a:lvl1pPr marR="0" lvl="0" algn="l" rtl="0">
              <a:spcBef>
                <a:spcPts val="0"/>
              </a:spcBef>
              <a:spcAft>
                <a:spcPts val="0"/>
              </a:spcAft>
              <a:buSzPts val="1400"/>
              <a:buNone/>
              <a:defRPr sz="1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4021138" y="9721850"/>
            <a:ext cx="3076575" cy="511175"/>
          </a:xfrm>
          <a:prstGeom prst="rect">
            <a:avLst/>
          </a:prstGeom>
          <a:noFill/>
          <a:ln>
            <a:noFill/>
          </a:ln>
        </p:spPr>
        <p:txBody>
          <a:bodyPr spcFirstLastPara="1" wrap="square" lIns="99025" tIns="49500" rIns="99025" bIns="495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3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31"/>
        <p:cNvGrpSpPr/>
        <p:nvPr/>
      </p:nvGrpSpPr>
      <p:grpSpPr>
        <a:xfrm>
          <a:off x="0" y="0"/>
          <a:ext cx="0" cy="0"/>
          <a:chOff x="0" y="0"/>
          <a:chExt cx="0" cy="0"/>
        </a:xfrm>
      </p:grpSpPr>
      <p:sp>
        <p:nvSpPr>
          <p:cNvPr id="32" name="Google Shape;32;p1: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33" name="Google Shape;33;p1: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10: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19" name="Google Shape;119;p10: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11: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26" name="Google Shape;126;p11: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12: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34" name="Google Shape;134;p12: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12: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34" name="Google Shape;134;p12: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13: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41" name="Google Shape;141;p13: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11fe6fbc151_0_44:notes"/>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fe6fbc151_0_44:notes"/>
          <p:cNvSpPr txBox="1"/>
          <p:nvPr>
            <p:ph type="body" idx="1"/>
          </p:nvPr>
        </p:nvSpPr>
        <p:spPr>
          <a:xfrm>
            <a:off x="709613" y="4860925"/>
            <a:ext cx="5680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50" name="Google Shape;150;g11fe6fbc151_0_44:notes"/>
          <p:cNvSpPr txBox="1"/>
          <p:nvPr>
            <p:ph type="sldNum" idx="12"/>
          </p:nvPr>
        </p:nvSpPr>
        <p:spPr>
          <a:xfrm>
            <a:off x="4021138"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11fe6fbc151_0_37:notes"/>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fe6fbc151_0_37:notes"/>
          <p:cNvSpPr txBox="1"/>
          <p:nvPr>
            <p:ph type="body" idx="1"/>
          </p:nvPr>
        </p:nvSpPr>
        <p:spPr>
          <a:xfrm>
            <a:off x="709613" y="4860925"/>
            <a:ext cx="5680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59" name="Google Shape;159;g11fe6fbc151_0_37:notes"/>
          <p:cNvSpPr txBox="1"/>
          <p:nvPr>
            <p:ph type="sldNum" idx="12"/>
          </p:nvPr>
        </p:nvSpPr>
        <p:spPr>
          <a:xfrm>
            <a:off x="4021138"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11fe6fbc151_0_56:notes"/>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fe6fbc151_0_56:notes"/>
          <p:cNvSpPr txBox="1"/>
          <p:nvPr>
            <p:ph type="body" idx="1"/>
          </p:nvPr>
        </p:nvSpPr>
        <p:spPr>
          <a:xfrm>
            <a:off x="709613" y="4860925"/>
            <a:ext cx="5680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68" name="Google Shape;168;g11fe6fbc151_0_56:notes"/>
          <p:cNvSpPr txBox="1"/>
          <p:nvPr>
            <p:ph type="sldNum" idx="12"/>
          </p:nvPr>
        </p:nvSpPr>
        <p:spPr>
          <a:xfrm>
            <a:off x="4021138"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11fe6fbc151_0_65:notes"/>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fe6fbc151_0_65:notes"/>
          <p:cNvSpPr txBox="1"/>
          <p:nvPr>
            <p:ph type="body" idx="1"/>
          </p:nvPr>
        </p:nvSpPr>
        <p:spPr>
          <a:xfrm>
            <a:off x="709613" y="4860925"/>
            <a:ext cx="5680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78" name="Google Shape;178;g11fe6fbc151_0_65:notes"/>
          <p:cNvSpPr txBox="1"/>
          <p:nvPr>
            <p:ph type="sldNum" idx="12"/>
          </p:nvPr>
        </p:nvSpPr>
        <p:spPr>
          <a:xfrm>
            <a:off x="4021138"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351426a72d_0_0:notes"/>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351426a72d_0_0:notes"/>
          <p:cNvSpPr txBox="1"/>
          <p:nvPr>
            <p:ph type="body" idx="1"/>
          </p:nvPr>
        </p:nvSpPr>
        <p:spPr>
          <a:xfrm>
            <a:off x="709613" y="4860925"/>
            <a:ext cx="5680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88" name="Google Shape;188;g1351426a72d_0_0:notes"/>
          <p:cNvSpPr txBox="1"/>
          <p:nvPr>
            <p:ph type="sldNum" idx="12"/>
          </p:nvPr>
        </p:nvSpPr>
        <p:spPr>
          <a:xfrm>
            <a:off x="4021138"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40"/>
        <p:cNvGrpSpPr/>
        <p:nvPr/>
      </p:nvGrpSpPr>
      <p:grpSpPr>
        <a:xfrm>
          <a:off x="0" y="0"/>
          <a:ext cx="0" cy="0"/>
          <a:chOff x="0" y="0"/>
          <a:chExt cx="0" cy="0"/>
        </a:xfrm>
      </p:grpSpPr>
      <p:sp>
        <p:nvSpPr>
          <p:cNvPr id="41" name="Google Shape;41;p2: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42" name="Google Shape;42;p2: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1351426a72d_0_8:notes"/>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51426a72d_0_8:notes"/>
          <p:cNvSpPr txBox="1"/>
          <p:nvPr>
            <p:ph type="body" idx="1"/>
          </p:nvPr>
        </p:nvSpPr>
        <p:spPr>
          <a:xfrm>
            <a:off x="709613" y="4860925"/>
            <a:ext cx="5680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98" name="Google Shape;198;g1351426a72d_0_8:notes"/>
          <p:cNvSpPr txBox="1"/>
          <p:nvPr>
            <p:ph type="sldNum" idx="12"/>
          </p:nvPr>
        </p:nvSpPr>
        <p:spPr>
          <a:xfrm>
            <a:off x="4021138"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1351426a72d_0_17:notes"/>
          <p:cNvSpPr/>
          <p:nvPr>
            <p:ph type="sldImg" idx="2"/>
          </p:nvPr>
        </p:nvSpPr>
        <p:spPr>
          <a:xfrm>
            <a:off x="992188"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51426a72d_0_17:notes"/>
          <p:cNvSpPr txBox="1"/>
          <p:nvPr>
            <p:ph type="body" idx="1"/>
          </p:nvPr>
        </p:nvSpPr>
        <p:spPr>
          <a:xfrm>
            <a:off x="709613" y="4860925"/>
            <a:ext cx="5680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212" name="Google Shape;212;g1351426a72d_0_17:notes"/>
          <p:cNvSpPr txBox="1"/>
          <p:nvPr>
            <p:ph type="sldNum" idx="12"/>
          </p:nvPr>
        </p:nvSpPr>
        <p:spPr>
          <a:xfrm>
            <a:off x="4021138" y="9721850"/>
            <a:ext cx="30765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p14: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225" name="Google Shape;225;p14: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p15: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233" name="Google Shape;233;p15: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16: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241" name="Google Shape;241;p16: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17: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249" name="Google Shape;249;p17: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48"/>
        <p:cNvGrpSpPr/>
        <p:nvPr/>
      </p:nvGrpSpPr>
      <p:grpSpPr>
        <a:xfrm>
          <a:off x="0" y="0"/>
          <a:ext cx="0" cy="0"/>
          <a:chOff x="0" y="0"/>
          <a:chExt cx="0" cy="0"/>
        </a:xfrm>
      </p:grpSpPr>
      <p:sp>
        <p:nvSpPr>
          <p:cNvPr id="49" name="Google Shape;49;p3: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50" name="Google Shape;50;p3: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p4: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58" name="Google Shape;58;p4: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5: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66" name="Google Shape;66;p5: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p6: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75" name="Google Shape;75;p6: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7: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83" name="Google Shape;83;p7: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8: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99" name="Google Shape;99;p8: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9:notes"/>
          <p:cNvSpPr txBox="1"/>
          <p:nvPr>
            <p:ph type="body" idx="1"/>
          </p:nvPr>
        </p:nvSpPr>
        <p:spPr>
          <a:xfrm>
            <a:off x="709613" y="4860925"/>
            <a:ext cx="5680075" cy="4605338"/>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p>
        </p:txBody>
      </p:sp>
      <p:sp>
        <p:nvSpPr>
          <p:cNvPr id="108" name="Google Shape;108;p9:notes"/>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8" name="Shape 18"/>
        <p:cNvGrpSpPr/>
        <p:nvPr/>
      </p:nvGrpSpPr>
      <p:grpSpPr>
        <a:xfrm>
          <a:off x="0" y="0"/>
          <a:ext cx="0" cy="0"/>
          <a:chOff x="0" y="0"/>
          <a:chExt cx="0" cy="0"/>
        </a:xfrm>
      </p:grpSpPr>
      <p:sp>
        <p:nvSpPr>
          <p:cNvPr id="19" name="Google Shape;19;p19"/>
          <p:cNvSpPr txBox="1"/>
          <p:nvPr>
            <p:ph type="title"/>
          </p:nvPr>
        </p:nvSpPr>
        <p:spPr>
          <a:xfrm>
            <a:off x="907148" y="212268"/>
            <a:ext cx="6946900" cy="660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19"/>
          <p:cNvSpPr txBox="1"/>
          <p:nvPr>
            <p:ph type="body" idx="1"/>
          </p:nvPr>
        </p:nvSpPr>
        <p:spPr>
          <a:xfrm>
            <a:off x="152400" y="990600"/>
            <a:ext cx="8839200" cy="5295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21" name="Google Shape;21;p19"/>
          <p:cNvSpPr txBox="1"/>
          <p:nvPr>
            <p:ph type="dt" idx="10"/>
          </p:nvPr>
        </p:nvSpPr>
        <p:spPr>
          <a:xfrm>
            <a:off x="169863" y="6353175"/>
            <a:ext cx="12192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lvl="1" indent="0" algn="r">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lvl="2" indent="0" algn="r">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lvl="3" indent="0" algn="r">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lvl="4" indent="0" algn="r">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lvl="5" indent="0" algn="r">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lvl="6" indent="0" algn="r">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lvl="7" indent="0" algn="r">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lvl="8" indent="0" algn="r">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23" name="Google Shape;23;p19"/>
          <p:cNvSpPr txBox="1"/>
          <p:nvPr>
            <p:ph type="ftr" idx="11"/>
          </p:nvPr>
        </p:nvSpPr>
        <p:spPr>
          <a:xfrm>
            <a:off x="2209800" y="6400800"/>
            <a:ext cx="4495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1" i="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24" name="Shape 24"/>
        <p:cNvGrpSpPr/>
        <p:nvPr/>
      </p:nvGrpSpPr>
      <p:grpSpPr>
        <a:xfrm>
          <a:off x="0" y="0"/>
          <a:ext cx="0" cy="0"/>
          <a:chOff x="0" y="0"/>
          <a:chExt cx="0" cy="0"/>
        </a:xfrm>
      </p:grpSpPr>
      <p:sp>
        <p:nvSpPr>
          <p:cNvPr id="25" name="Google Shape;25;p20"/>
          <p:cNvSpPr txBox="1"/>
          <p:nvPr>
            <p:ph type="title"/>
          </p:nvPr>
        </p:nvSpPr>
        <p:spPr>
          <a:xfrm>
            <a:off x="261938" y="82550"/>
            <a:ext cx="6451600" cy="660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20"/>
          <p:cNvSpPr txBox="1"/>
          <p:nvPr>
            <p:ph type="body" idx="1"/>
          </p:nvPr>
        </p:nvSpPr>
        <p:spPr>
          <a:xfrm>
            <a:off x="138332" y="962464"/>
            <a:ext cx="4320000" cy="5295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27" name="Google Shape;27;p20"/>
          <p:cNvSpPr txBox="1"/>
          <p:nvPr>
            <p:ph type="body" idx="2"/>
          </p:nvPr>
        </p:nvSpPr>
        <p:spPr>
          <a:xfrm>
            <a:off x="4648200" y="956604"/>
            <a:ext cx="4320000" cy="5295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p:txBody>
      </p:sp>
      <p:sp>
        <p:nvSpPr>
          <p:cNvPr id="28" name="Google Shape;28;p20"/>
          <p:cNvSpPr txBox="1"/>
          <p:nvPr>
            <p:ph type="dt" idx="10"/>
          </p:nvPr>
        </p:nvSpPr>
        <p:spPr>
          <a:xfrm>
            <a:off x="139700" y="6324600"/>
            <a:ext cx="1300163"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1">
                <a:solidFill>
                  <a:schemeClr val="lt1"/>
                </a:solidFill>
                <a:latin typeface="Arial" panose="020B0604020202020204"/>
                <a:ea typeface="Arial" panose="020B0604020202020204"/>
                <a:cs typeface="Arial" panose="020B0604020202020204"/>
                <a:sym typeface="Arial" panose="020B0604020202020204"/>
              </a:defRPr>
            </a:lvl1pPr>
            <a:lvl2pPr marL="0" lvl="1" indent="0" algn="r">
              <a:spcBef>
                <a:spcPts val="0"/>
              </a:spcBef>
              <a:spcAft>
                <a:spcPts val="0"/>
              </a:spcAft>
              <a:buNone/>
              <a:defRPr sz="1400" b="1">
                <a:solidFill>
                  <a:schemeClr val="lt1"/>
                </a:solidFill>
                <a:latin typeface="Arial" panose="020B0604020202020204"/>
                <a:ea typeface="Arial" panose="020B0604020202020204"/>
                <a:cs typeface="Arial" panose="020B0604020202020204"/>
                <a:sym typeface="Arial" panose="020B0604020202020204"/>
              </a:defRPr>
            </a:lvl2pPr>
            <a:lvl3pPr marL="0" lvl="2" indent="0" algn="r">
              <a:spcBef>
                <a:spcPts val="0"/>
              </a:spcBef>
              <a:spcAft>
                <a:spcPts val="0"/>
              </a:spcAft>
              <a:buNone/>
              <a:defRPr sz="1400" b="1">
                <a:solidFill>
                  <a:schemeClr val="lt1"/>
                </a:solidFill>
                <a:latin typeface="Arial" panose="020B0604020202020204"/>
                <a:ea typeface="Arial" panose="020B0604020202020204"/>
                <a:cs typeface="Arial" panose="020B0604020202020204"/>
                <a:sym typeface="Arial" panose="020B0604020202020204"/>
              </a:defRPr>
            </a:lvl3pPr>
            <a:lvl4pPr marL="0" lvl="3" indent="0" algn="r">
              <a:spcBef>
                <a:spcPts val="0"/>
              </a:spcBef>
              <a:spcAft>
                <a:spcPts val="0"/>
              </a:spcAft>
              <a:buNone/>
              <a:defRPr sz="1400" b="1">
                <a:solidFill>
                  <a:schemeClr val="lt1"/>
                </a:solidFill>
                <a:latin typeface="Arial" panose="020B0604020202020204"/>
                <a:ea typeface="Arial" panose="020B0604020202020204"/>
                <a:cs typeface="Arial" panose="020B0604020202020204"/>
                <a:sym typeface="Arial" panose="020B0604020202020204"/>
              </a:defRPr>
            </a:lvl4pPr>
            <a:lvl5pPr marL="0" lvl="4" indent="0" algn="r">
              <a:spcBef>
                <a:spcPts val="0"/>
              </a:spcBef>
              <a:spcAft>
                <a:spcPts val="0"/>
              </a:spcAft>
              <a:buNone/>
              <a:defRPr sz="1400" b="1">
                <a:solidFill>
                  <a:schemeClr val="lt1"/>
                </a:solidFill>
                <a:latin typeface="Arial" panose="020B0604020202020204"/>
                <a:ea typeface="Arial" panose="020B0604020202020204"/>
                <a:cs typeface="Arial" panose="020B0604020202020204"/>
                <a:sym typeface="Arial" panose="020B0604020202020204"/>
              </a:defRPr>
            </a:lvl5pPr>
            <a:lvl6pPr marL="0" lvl="5" indent="0" algn="r">
              <a:spcBef>
                <a:spcPts val="0"/>
              </a:spcBef>
              <a:spcAft>
                <a:spcPts val="0"/>
              </a:spcAft>
              <a:buNone/>
              <a:defRPr sz="1400" b="1">
                <a:solidFill>
                  <a:schemeClr val="lt1"/>
                </a:solidFill>
                <a:latin typeface="Arial" panose="020B0604020202020204"/>
                <a:ea typeface="Arial" panose="020B0604020202020204"/>
                <a:cs typeface="Arial" panose="020B0604020202020204"/>
                <a:sym typeface="Arial" panose="020B0604020202020204"/>
              </a:defRPr>
            </a:lvl6pPr>
            <a:lvl7pPr marL="0" lvl="6" indent="0" algn="r">
              <a:spcBef>
                <a:spcPts val="0"/>
              </a:spcBef>
              <a:spcAft>
                <a:spcPts val="0"/>
              </a:spcAft>
              <a:buNone/>
              <a:defRPr sz="1400" b="1">
                <a:solidFill>
                  <a:schemeClr val="lt1"/>
                </a:solidFill>
                <a:latin typeface="Arial" panose="020B0604020202020204"/>
                <a:ea typeface="Arial" panose="020B0604020202020204"/>
                <a:cs typeface="Arial" panose="020B0604020202020204"/>
                <a:sym typeface="Arial" panose="020B0604020202020204"/>
              </a:defRPr>
            </a:lvl7pPr>
            <a:lvl8pPr marL="0" lvl="7" indent="0" algn="r">
              <a:spcBef>
                <a:spcPts val="0"/>
              </a:spcBef>
              <a:spcAft>
                <a:spcPts val="0"/>
              </a:spcAft>
              <a:buNone/>
              <a:defRPr sz="1400" b="1">
                <a:solidFill>
                  <a:schemeClr val="lt1"/>
                </a:solidFill>
                <a:latin typeface="Arial" panose="020B0604020202020204"/>
                <a:ea typeface="Arial" panose="020B0604020202020204"/>
                <a:cs typeface="Arial" panose="020B0604020202020204"/>
                <a:sym typeface="Arial" panose="020B0604020202020204"/>
              </a:defRPr>
            </a:lvl8pPr>
            <a:lvl9pPr marL="0" lvl="8" indent="0" algn="r">
              <a:spcBef>
                <a:spcPts val="0"/>
              </a:spcBef>
              <a:spcAft>
                <a:spcPts val="0"/>
              </a:spcAft>
              <a:buNone/>
              <a:defRPr sz="1400" b="1">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30" name="Google Shape;30;p20"/>
          <p:cNvSpPr txBox="1"/>
          <p:nvPr>
            <p:ph type="ftr" idx="11"/>
          </p:nvPr>
        </p:nvSpPr>
        <p:spPr>
          <a:xfrm>
            <a:off x="2209800" y="6400800"/>
            <a:ext cx="4495800" cy="381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1" i="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8"/>
          <p:cNvSpPr/>
          <p:nvPr/>
        </p:nvSpPr>
        <p:spPr>
          <a:xfrm>
            <a:off x="0" y="6243638"/>
            <a:ext cx="9144000" cy="609600"/>
          </a:xfrm>
          <a:prstGeom prst="rect">
            <a:avLst/>
          </a:prstGeom>
          <a:solidFill>
            <a:srgbClr val="262673"/>
          </a:solidFill>
          <a:ln w="9525" cap="flat" cmpd="sng">
            <a:solidFill>
              <a:srgbClr val="00009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 name="Google Shape;11;p18"/>
          <p:cNvSpPr txBox="1"/>
          <p:nvPr>
            <p:ph type="title"/>
          </p:nvPr>
        </p:nvSpPr>
        <p:spPr>
          <a:xfrm>
            <a:off x="261938" y="82550"/>
            <a:ext cx="6451600" cy="660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2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2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2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2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8"/>
          <p:cNvSpPr txBox="1"/>
          <p:nvPr>
            <p:ph type="body" idx="1"/>
          </p:nvPr>
        </p:nvSpPr>
        <p:spPr>
          <a:xfrm>
            <a:off x="152400" y="923925"/>
            <a:ext cx="8839200" cy="52959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0097"/>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rgbClr val="000097"/>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rgbClr val="000097"/>
              </a:buClr>
              <a:buSzPts val="2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rgbClr val="000097"/>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rgbClr val="000097"/>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8"/>
          <p:cNvSpPr/>
          <p:nvPr/>
        </p:nvSpPr>
        <p:spPr>
          <a:xfrm>
            <a:off x="0" y="827088"/>
            <a:ext cx="9144000" cy="119062"/>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 name="Google Shape;14;p18"/>
          <p:cNvSpPr txBox="1"/>
          <p:nvPr>
            <p:ph type="dt" idx="10"/>
          </p:nvPr>
        </p:nvSpPr>
        <p:spPr>
          <a:xfrm>
            <a:off x="38100" y="6324600"/>
            <a:ext cx="1300163"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18"/>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spcAft>
                <a:spcPts val="0"/>
              </a:spcAft>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pic>
        <p:nvPicPr>
          <p:cNvPr id="16" name="Google Shape;16;p18"/>
          <p:cNvPicPr preferRelativeResize="0"/>
          <p:nvPr/>
        </p:nvPicPr>
        <p:blipFill rotWithShape="1">
          <a:blip r:embed="rId3"/>
          <a:srcRect/>
          <a:stretch>
            <a:fillRect/>
          </a:stretch>
        </p:blipFill>
        <p:spPr>
          <a:xfrm>
            <a:off x="6934200" y="26988"/>
            <a:ext cx="2209800" cy="782637"/>
          </a:xfrm>
          <a:prstGeom prst="rect">
            <a:avLst/>
          </a:prstGeom>
          <a:noFill/>
          <a:ln>
            <a:noFill/>
          </a:ln>
        </p:spPr>
      </p:pic>
      <p:sp>
        <p:nvSpPr>
          <p:cNvPr id="17" name="Google Shape;17;p18"/>
          <p:cNvSpPr txBox="1"/>
          <p:nvPr>
            <p:ph type="ftr" idx="11"/>
          </p:nvPr>
        </p:nvSpPr>
        <p:spPr>
          <a:xfrm>
            <a:off x="2057400" y="6400800"/>
            <a:ext cx="46482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Shape 34"/>
        <p:cNvGrpSpPr/>
        <p:nvPr/>
      </p:nvGrpSpPr>
      <p:grpSpPr>
        <a:xfrm>
          <a:off x="0" y="0"/>
          <a:ext cx="0" cy="0"/>
          <a:chOff x="0" y="0"/>
          <a:chExt cx="0" cy="0"/>
        </a:xfrm>
      </p:grpSpPr>
      <p:sp>
        <p:nvSpPr>
          <p:cNvPr id="35" name="Google Shape;35;p1"/>
          <p:cNvSpPr txBox="1"/>
          <p:nvPr/>
        </p:nvSpPr>
        <p:spPr>
          <a:xfrm>
            <a:off x="762000" y="1524000"/>
            <a:ext cx="7597140" cy="774065"/>
          </a:xfrm>
          <a:prstGeom prst="rect">
            <a:avLst/>
          </a:prstGeom>
          <a:noFill/>
          <a:ln>
            <a:noFill/>
          </a:ln>
        </p:spPr>
        <p:txBody>
          <a:bodyPr spcFirstLastPara="1" wrap="square" lIns="0" tIns="24125" rIns="0" bIns="0" anchor="t" anchorCtr="0">
            <a:spAutoFit/>
          </a:bodyPr>
          <a:lstStyle/>
          <a:p>
            <a:pPr marL="12700" marR="5080" lvl="0" indent="0" algn="ctr" rtl="0">
              <a:lnSpc>
                <a:spcPct val="118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Deep Learning Architecture for diabetic retinopathy categorization </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ctr" rtl="0">
              <a:lnSpc>
                <a:spcPct val="118000"/>
              </a:lnSpc>
              <a:spcBef>
                <a:spcPts val="19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based on segmented fundus image characteristics</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 name="Google Shape;36;p1"/>
          <p:cNvSpPr txBox="1"/>
          <p:nvPr/>
        </p:nvSpPr>
        <p:spPr>
          <a:xfrm>
            <a:off x="685800" y="3657600"/>
            <a:ext cx="3886200" cy="1487458"/>
          </a:xfrm>
          <a:prstGeom prst="rect">
            <a:avLst/>
          </a:prstGeom>
          <a:noFill/>
          <a:ln>
            <a:noFill/>
          </a:ln>
        </p:spPr>
        <p:txBody>
          <a:bodyPr spcFirstLastPara="1" wrap="square" lIns="91425" tIns="45700" rIns="91425" bIns="45700" anchor="t" anchorCtr="0">
            <a:spAutoFit/>
          </a:bodyPr>
          <a:lstStyle/>
          <a:p>
            <a:pPr marL="12700" marR="5080" lvl="0" indent="0" algn="l" rtl="0">
              <a:lnSpc>
                <a:spcPct val="118000"/>
              </a:lnSpc>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Team members:</a:t>
            </a: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123003286-Garlapati Dhanalakshmi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l" rtl="0">
              <a:lnSpc>
                <a:spcPct val="118000"/>
              </a:lnSpc>
              <a:spcBef>
                <a:spcPts val="190"/>
              </a:spcBef>
              <a:spcAft>
                <a:spcPts val="0"/>
              </a:spcAft>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123003047-Chappidi Manogna </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l" rtl="0">
              <a:lnSpc>
                <a:spcPct val="118000"/>
              </a:lnSpc>
              <a:spcBef>
                <a:spcPts val="190"/>
              </a:spcBef>
              <a:spcAft>
                <a:spcPts val="0"/>
              </a:spcAft>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123003243- Suggula Jyothsna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 name="Google Shape;37;p1"/>
          <p:cNvSpPr txBox="1"/>
          <p:nvPr/>
        </p:nvSpPr>
        <p:spPr>
          <a:xfrm>
            <a:off x="5852160" y="4191000"/>
            <a:ext cx="260604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Guide :</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Prof. Prabaharan L</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 name="Google Shape;38;p1"/>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9" name="Google Shape;39;p1"/>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243472" y="106858"/>
            <a:ext cx="6946900" cy="6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Images after AHE</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2" name="Google Shape;122;p10"/>
          <p:cNvPicPr preferRelativeResize="0"/>
          <p:nvPr>
            <p:ph type="body" idx="1"/>
          </p:nvPr>
        </p:nvPicPr>
        <p:blipFill rotWithShape="1">
          <a:blip r:embed="rId1"/>
          <a:srcRect/>
          <a:stretch>
            <a:fillRect/>
          </a:stretch>
        </p:blipFill>
        <p:spPr>
          <a:xfrm>
            <a:off x="152400" y="1396679"/>
            <a:ext cx="8839200" cy="4483741"/>
          </a:xfrm>
          <a:prstGeom prst="rect">
            <a:avLst/>
          </a:prstGeom>
          <a:noFill/>
          <a:ln>
            <a:noFill/>
          </a:ln>
        </p:spPr>
      </p:pic>
      <p:pic>
        <p:nvPicPr>
          <p:cNvPr id="123" name="Google Shape;123;p10"/>
          <p:cNvPicPr preferRelativeResize="0"/>
          <p:nvPr/>
        </p:nvPicPr>
        <p:blipFill>
          <a:blip r:embed="rId2"/>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1350021" y="106213"/>
            <a:ext cx="6451500" cy="660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Image Segmentation</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9" name="Google Shape;129;p11"/>
          <p:cNvSpPr txBox="1"/>
          <p:nvPr>
            <p:ph type="body" idx="1"/>
          </p:nvPr>
        </p:nvSpPr>
        <p:spPr>
          <a:xfrm>
            <a:off x="138430" y="962660"/>
            <a:ext cx="8874760" cy="529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Font typeface="Noto Sans Symbols"/>
              <a:buNone/>
            </a:pPr>
            <a:endParaRPr sz="17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Segmentation is the process of retinal partitioning a digital image into multiple regions       and extracting the significant ones. There are many image segmentation techniques, in this project thresholding segmentation is applied.</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SzPts val="1800"/>
              <a:buFont typeface="Noto Sans Symbols"/>
              <a:buNone/>
            </a:pPr>
            <a:r>
              <a:rPr lang="en-US" sz="1800" b="1">
                <a:latin typeface="Times New Roman" panose="02020603050405020304"/>
                <a:ea typeface="Times New Roman" panose="02020603050405020304"/>
                <a:cs typeface="Times New Roman" panose="02020603050405020304"/>
                <a:sym typeface="Times New Roman" panose="02020603050405020304"/>
              </a:rPr>
              <a:t>      Thresholding Segmentation :</a:t>
            </a:r>
            <a:endParaRPr sz="1800" b="1">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Threshold segmentation divides the pixels in an image by comparing the pixel’s intensity with a specified value (Threshold) . It is useful when the required object has a higher intensity than the background (unnecessary parts).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The thresholding method converts a grey-scale image into a binary image by dividing it into two segments.(Required and not required sections).</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In this method you replace the image’s pixels with either white or black. If the intensity of a pixel at a particular position is less than the threshold value , you’d replace it with black .</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11"/>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31" name="Google Shape;131;p11"/>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12"/>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7" name="Google Shape;137;p12"/>
          <p:cNvSpPr txBox="1"/>
          <p:nvPr/>
        </p:nvSpPr>
        <p:spPr>
          <a:xfrm>
            <a:off x="152400" y="1066800"/>
            <a:ext cx="8839200" cy="3413760"/>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If the intensity is higher than the threshold value you’d replace it with white.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Obtained binary image also contains noise, in order to remove the noise morphological   opening is performed to remove the noise and to obtain clear segmented image.</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14300" algn="l" rtl="0">
              <a:spcBef>
                <a:spcPts val="0"/>
              </a:spcBef>
              <a:spcAft>
                <a:spcPts val="0"/>
              </a:spcAft>
              <a:buClr>
                <a:schemeClr val="dk1"/>
              </a:buClr>
              <a:buSzPts val="1800"/>
              <a:buFont typeface="Noto Sans Symbols"/>
              <a:buChar char="⮚"/>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  Morphological Opening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uses a structural element which  focus on shape and size of larger objects and ignores smaller objects</a:t>
            </a:r>
            <a:r>
              <a:rPr lang="en-US" sz="1800">
                <a:solidFill>
                  <a:schemeClr val="dk1"/>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800"/>
              <a:buFont typeface="Noto Sans Symbols"/>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Segmented images are trained to the CNN model for classification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138" name="Google Shape;138;p12"/>
          <p:cNvPicPr preferRelativeResize="0"/>
          <p:nvPr/>
        </p:nvPicPr>
        <p:blipFill>
          <a:blip r:embed="rId1"/>
          <a:stretch>
            <a:fillRect/>
          </a:stretch>
        </p:blipFill>
        <p:spPr>
          <a:xfrm>
            <a:off x="6010100" y="0"/>
            <a:ext cx="3133900" cy="872825"/>
          </a:xfrm>
          <a:prstGeom prst="rect">
            <a:avLst/>
          </a:prstGeom>
          <a:noFill/>
          <a:ln>
            <a:noFill/>
          </a:ln>
        </p:spPr>
      </p:pic>
      <p:pic>
        <p:nvPicPr>
          <p:cNvPr id="4" name="Picture 3"/>
          <p:cNvPicPr>
            <a:picLocks noChangeAspect="1"/>
          </p:cNvPicPr>
          <p:nvPr/>
        </p:nvPicPr>
        <p:blipFill>
          <a:blip r:embed="rId2"/>
          <a:stretch>
            <a:fillRect/>
          </a:stretch>
        </p:blipFill>
        <p:spPr>
          <a:xfrm>
            <a:off x="2406650" y="4001770"/>
            <a:ext cx="1394460" cy="1861185"/>
          </a:xfrm>
          <a:prstGeom prst="rect">
            <a:avLst/>
          </a:prstGeom>
        </p:spPr>
      </p:pic>
      <p:pic>
        <p:nvPicPr>
          <p:cNvPr id="2" name="Picture 1"/>
          <p:cNvPicPr>
            <a:picLocks noChangeAspect="1"/>
          </p:cNvPicPr>
          <p:nvPr/>
        </p:nvPicPr>
        <p:blipFill>
          <a:blip r:embed="rId3"/>
          <a:stretch>
            <a:fillRect/>
          </a:stretch>
        </p:blipFill>
        <p:spPr>
          <a:xfrm>
            <a:off x="4638675" y="4001770"/>
            <a:ext cx="1371600" cy="1860550"/>
          </a:xfrm>
          <a:prstGeom prst="rect">
            <a:avLst/>
          </a:prstGeom>
        </p:spPr>
      </p:pic>
      <p:cxnSp>
        <p:nvCxnSpPr>
          <p:cNvPr id="3" name="Straight Arrow Connector 2"/>
          <p:cNvCxnSpPr/>
          <p:nvPr/>
        </p:nvCxnSpPr>
        <p:spPr>
          <a:xfrm>
            <a:off x="3914775" y="4940300"/>
            <a:ext cx="558165" cy="952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12"/>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7" name="Google Shape;137;p12"/>
          <p:cNvSpPr txBox="1"/>
          <p:nvPr/>
        </p:nvSpPr>
        <p:spPr>
          <a:xfrm>
            <a:off x="152400" y="1066800"/>
            <a:ext cx="8839200" cy="6438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138" name="Google Shape;138;p12"/>
          <p:cNvPicPr preferRelativeResize="0"/>
          <p:nvPr/>
        </p:nvPicPr>
        <p:blipFill>
          <a:blip r:embed="rId1"/>
          <a:stretch>
            <a:fillRect/>
          </a:stretch>
        </p:blipFill>
        <p:spPr>
          <a:xfrm>
            <a:off x="6010100" y="0"/>
            <a:ext cx="3133900" cy="872825"/>
          </a:xfrm>
          <a:prstGeom prst="rect">
            <a:avLst/>
          </a:prstGeom>
          <a:noFill/>
          <a:ln>
            <a:noFill/>
          </a:ln>
        </p:spPr>
      </p:pic>
      <p:pic>
        <p:nvPicPr>
          <p:cNvPr id="4" name="Picture 3" descr="segmented img"/>
          <p:cNvPicPr>
            <a:picLocks noChangeAspect="1"/>
          </p:cNvPicPr>
          <p:nvPr/>
        </p:nvPicPr>
        <p:blipFill>
          <a:blip r:embed="rId2"/>
          <a:stretch>
            <a:fillRect/>
          </a:stretch>
        </p:blipFill>
        <p:spPr>
          <a:xfrm>
            <a:off x="621030" y="1330325"/>
            <a:ext cx="7760970" cy="4197985"/>
          </a:xfrm>
          <a:prstGeom prst="rect">
            <a:avLst/>
          </a:prstGeom>
        </p:spPr>
      </p:pic>
      <p:sp>
        <p:nvSpPr>
          <p:cNvPr id="5" name="Text Box 4"/>
          <p:cNvSpPr txBox="1"/>
          <p:nvPr/>
        </p:nvSpPr>
        <p:spPr>
          <a:xfrm>
            <a:off x="485775" y="198755"/>
            <a:ext cx="4294505" cy="475615"/>
          </a:xfrm>
          <a:prstGeom prst="rect">
            <a:avLst/>
          </a:prstGeom>
          <a:noFill/>
        </p:spPr>
        <p:txBody>
          <a:bodyPr wrap="none" rtlCol="0">
            <a:spAutoFit/>
          </a:bodyPr>
          <a:p>
            <a:pPr marL="0" lvl="0" indent="0" algn="l"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      Images after Segmentation</a:t>
            </a:r>
            <a:endParaRPr lang="en-US" sz="250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3"/>
          <p:cNvSpPr txBox="1"/>
          <p:nvPr>
            <p:ph type="title"/>
          </p:nvPr>
        </p:nvSpPr>
        <p:spPr>
          <a:xfrm>
            <a:off x="990283" y="76200"/>
            <a:ext cx="6451500" cy="660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Convolution Neural Network</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13"/>
          <p:cNvSpPr txBox="1"/>
          <p:nvPr>
            <p:ph type="body" idx="1"/>
          </p:nvPr>
        </p:nvSpPr>
        <p:spPr>
          <a:xfrm>
            <a:off x="138430" y="962660"/>
            <a:ext cx="8731250" cy="5295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A </a:t>
            </a:r>
            <a:r>
              <a:rPr lang="en-US" sz="1800" b="1">
                <a:latin typeface="Times New Roman" panose="02020603050405020304"/>
                <a:ea typeface="Times New Roman" panose="02020603050405020304"/>
                <a:cs typeface="Times New Roman" panose="02020603050405020304"/>
                <a:sym typeface="Times New Roman" panose="02020603050405020304"/>
              </a:rPr>
              <a:t>Convolution Neural Network</a:t>
            </a:r>
            <a:r>
              <a:rPr lang="en-US" sz="1800">
                <a:latin typeface="Times New Roman" panose="02020603050405020304"/>
                <a:ea typeface="Times New Roman" panose="02020603050405020304"/>
                <a:cs typeface="Times New Roman" panose="02020603050405020304"/>
                <a:sym typeface="Times New Roman" panose="02020603050405020304"/>
              </a:rPr>
              <a:t> is a deep learning algorithm which can take in an input image, assign importance to various aspects/objects in the image and be able to differentiate one from another</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sz="1800" b="1">
                <a:latin typeface="Times New Roman" panose="02020603050405020304"/>
                <a:ea typeface="Times New Roman" panose="02020603050405020304"/>
                <a:cs typeface="Times New Roman" panose="02020603050405020304"/>
                <a:sym typeface="Times New Roman" panose="02020603050405020304"/>
              </a:rPr>
              <a:t>CNN </a:t>
            </a:r>
            <a:r>
              <a:rPr lang="en-US" sz="1800">
                <a:latin typeface="Times New Roman" panose="02020603050405020304"/>
                <a:ea typeface="Times New Roman" panose="02020603050405020304"/>
                <a:cs typeface="Times New Roman" panose="02020603050405020304"/>
                <a:sym typeface="Times New Roman" panose="02020603050405020304"/>
              </a:rPr>
              <a:t>make use of filters (also known as kernels) to detect what features such as edges are present throughout the image. </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 There are </a:t>
            </a:r>
            <a:r>
              <a:rPr lang="en-US" sz="1800" b="1">
                <a:latin typeface="Times New Roman" panose="02020603050405020304"/>
                <a:ea typeface="Times New Roman" panose="02020603050405020304"/>
                <a:cs typeface="Times New Roman" panose="02020603050405020304"/>
                <a:sym typeface="Times New Roman" panose="02020603050405020304"/>
              </a:rPr>
              <a:t>four </a:t>
            </a:r>
            <a:r>
              <a:rPr lang="en-US" sz="1800">
                <a:latin typeface="Times New Roman" panose="02020603050405020304"/>
                <a:ea typeface="Times New Roman" panose="02020603050405020304"/>
                <a:cs typeface="Times New Roman" panose="02020603050405020304"/>
                <a:sym typeface="Times New Roman" panose="02020603050405020304"/>
              </a:rPr>
              <a:t>main operations in an CNN: </a:t>
            </a:r>
            <a:endParaRPr sz="1800">
              <a:latin typeface="Times New Roman" panose="02020603050405020304"/>
              <a:ea typeface="Times New Roman" panose="02020603050405020304"/>
              <a:cs typeface="Times New Roman" panose="02020603050405020304"/>
              <a:sym typeface="Times New Roman" panose="02020603050405020304"/>
            </a:endParaRPr>
          </a:p>
          <a:p>
            <a:pPr marL="2514600" lvl="5" indent="-228600" algn="l" rtl="0">
              <a:spcBef>
                <a:spcPts val="340"/>
              </a:spcBef>
              <a:spcAft>
                <a:spcPts val="0"/>
              </a:spcAft>
              <a:buSzPts val="1700"/>
              <a:buFont typeface="Arial" panose="020B0604020202020204"/>
              <a:buChar char="•"/>
            </a:pPr>
            <a:r>
              <a:rPr lang="en-US" sz="1700">
                <a:latin typeface="Times New Roman" panose="02020603050405020304"/>
                <a:ea typeface="Times New Roman" panose="02020603050405020304"/>
                <a:cs typeface="Times New Roman" panose="02020603050405020304"/>
                <a:sym typeface="Times New Roman" panose="02020603050405020304"/>
              </a:rPr>
              <a:t>Convolution</a:t>
            </a:r>
            <a:endParaRPr sz="1700">
              <a:latin typeface="Times New Roman" panose="02020603050405020304"/>
              <a:ea typeface="Times New Roman" panose="02020603050405020304"/>
              <a:cs typeface="Times New Roman" panose="02020603050405020304"/>
              <a:sym typeface="Times New Roman" panose="02020603050405020304"/>
            </a:endParaRPr>
          </a:p>
          <a:p>
            <a:pPr marL="2514600" lvl="5" indent="-228600" algn="l" rtl="0">
              <a:spcBef>
                <a:spcPts val="340"/>
              </a:spcBef>
              <a:spcAft>
                <a:spcPts val="0"/>
              </a:spcAft>
              <a:buSzPts val="1700"/>
              <a:buFont typeface="Arial" panose="020B0604020202020204"/>
              <a:buChar char="•"/>
            </a:pPr>
            <a:r>
              <a:rPr lang="en-US" sz="1700">
                <a:latin typeface="Times New Roman" panose="02020603050405020304"/>
                <a:ea typeface="Times New Roman" panose="02020603050405020304"/>
                <a:cs typeface="Times New Roman" panose="02020603050405020304"/>
                <a:sym typeface="Times New Roman" panose="02020603050405020304"/>
              </a:rPr>
              <a:t>Non Linearity (ReLU)</a:t>
            </a:r>
            <a:endParaRPr sz="1700">
              <a:latin typeface="Times New Roman" panose="02020603050405020304"/>
              <a:ea typeface="Times New Roman" panose="02020603050405020304"/>
              <a:cs typeface="Times New Roman" panose="02020603050405020304"/>
              <a:sym typeface="Times New Roman" panose="02020603050405020304"/>
            </a:endParaRPr>
          </a:p>
          <a:p>
            <a:pPr marL="2514600" lvl="5" indent="-228600" algn="l" rtl="0">
              <a:spcBef>
                <a:spcPts val="340"/>
              </a:spcBef>
              <a:spcAft>
                <a:spcPts val="0"/>
              </a:spcAft>
              <a:buSzPts val="1700"/>
              <a:buFont typeface="Arial" panose="020B0604020202020204"/>
              <a:buChar char="•"/>
            </a:pPr>
            <a:r>
              <a:rPr lang="en-US" sz="1700">
                <a:latin typeface="Times New Roman" panose="02020603050405020304"/>
                <a:ea typeface="Times New Roman" panose="02020603050405020304"/>
                <a:cs typeface="Times New Roman" panose="02020603050405020304"/>
                <a:sym typeface="Times New Roman" panose="02020603050405020304"/>
              </a:rPr>
              <a:t>Pooling </a:t>
            </a:r>
            <a:endParaRPr sz="1700">
              <a:latin typeface="Times New Roman" panose="02020603050405020304"/>
              <a:ea typeface="Times New Roman" panose="02020603050405020304"/>
              <a:cs typeface="Times New Roman" panose="02020603050405020304"/>
              <a:sym typeface="Times New Roman" panose="02020603050405020304"/>
            </a:endParaRPr>
          </a:p>
          <a:p>
            <a:pPr marL="2514600" lvl="5" indent="-228600" algn="l" rtl="0">
              <a:spcBef>
                <a:spcPts val="340"/>
              </a:spcBef>
              <a:spcAft>
                <a:spcPts val="0"/>
              </a:spcAft>
              <a:buSzPts val="1700"/>
              <a:buFont typeface="Arial" panose="020B0604020202020204"/>
              <a:buChar char="•"/>
            </a:pPr>
            <a:r>
              <a:rPr lang="en-US" sz="1700">
                <a:latin typeface="Times New Roman" panose="02020603050405020304"/>
                <a:ea typeface="Times New Roman" panose="02020603050405020304"/>
                <a:cs typeface="Times New Roman" panose="02020603050405020304"/>
                <a:sym typeface="Times New Roman" panose="02020603050405020304"/>
              </a:rPr>
              <a:t>Classification (Fully Connected Layer)</a:t>
            </a:r>
            <a:endParaRPr sz="1700">
              <a:latin typeface="Times New Roman" panose="02020603050405020304"/>
              <a:ea typeface="Times New Roman" panose="02020603050405020304"/>
              <a:cs typeface="Times New Roman" panose="02020603050405020304"/>
              <a:sym typeface="Times New Roman" panose="02020603050405020304"/>
            </a:endParaRPr>
          </a:p>
          <a:p>
            <a:pPr marL="2514600" lvl="5" indent="-120650" algn="l" rtl="0">
              <a:spcBef>
                <a:spcPts val="340"/>
              </a:spcBef>
              <a:spcAft>
                <a:spcPts val="0"/>
              </a:spcAft>
              <a:buSzPts val="1700"/>
              <a:buFont typeface="Arial" panose="020B0604020202020204"/>
              <a:buNone/>
            </a:pPr>
            <a:endParaRPr sz="1700">
              <a:latin typeface="Times New Roman" panose="02020603050405020304"/>
              <a:ea typeface="Times New Roman" panose="02020603050405020304"/>
              <a:cs typeface="Times New Roman" panose="02020603050405020304"/>
              <a:sym typeface="Times New Roman" panose="02020603050405020304"/>
            </a:endParaRPr>
          </a:p>
        </p:txBody>
      </p:sp>
      <p:sp>
        <p:nvSpPr>
          <p:cNvPr id="145" name="Google Shape;145;p13"/>
          <p:cNvSpPr txBox="1"/>
          <p:nvPr>
            <p:ph type="sldNum" idx="12"/>
          </p:nvPr>
        </p:nvSpPr>
        <p:spPr>
          <a:xfrm>
            <a:off x="6896100" y="6359525"/>
            <a:ext cx="21336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46" name="Google Shape;146;p13"/>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3" name="Google Shape;153;g11fe6fbc151_0_44"/>
          <p:cNvSpPr txBox="1"/>
          <p:nvPr>
            <p:ph type="body" idx="1"/>
          </p:nvPr>
        </p:nvSpPr>
        <p:spPr>
          <a:xfrm>
            <a:off x="152400" y="990600"/>
            <a:ext cx="8839200" cy="5295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sz="2100"/>
          </a:p>
          <a:p>
            <a:pPr marL="457200" lvl="0" indent="-342900" algn="l" rtl="0">
              <a:spcBef>
                <a:spcPts val="360"/>
              </a:spcBef>
              <a:spcAft>
                <a:spcPts val="0"/>
              </a:spcAft>
              <a:buSzPts val="1800"/>
              <a:buFont typeface="Times"/>
              <a:buChar char="❏"/>
            </a:pPr>
            <a:r>
              <a:rPr lang="en-US" sz="1800" b="1">
                <a:latin typeface="Times"/>
                <a:ea typeface="Times"/>
                <a:cs typeface="Times"/>
                <a:sym typeface="Times"/>
              </a:rPr>
              <a:t>Convolution </a:t>
            </a:r>
            <a:r>
              <a:rPr lang="en-US" sz="1800">
                <a:latin typeface="Times"/>
                <a:ea typeface="Times"/>
                <a:cs typeface="Times"/>
                <a:sym typeface="Times"/>
              </a:rPr>
              <a:t>:</a:t>
            </a:r>
            <a:endParaRPr sz="1800">
              <a:latin typeface="Times"/>
              <a:ea typeface="Times"/>
              <a:cs typeface="Times"/>
              <a:sym typeface="Times"/>
            </a:endParaRPr>
          </a:p>
          <a:p>
            <a:pPr marL="0" lvl="0" indent="0" algn="l" rtl="0">
              <a:spcBef>
                <a:spcPts val="360"/>
              </a:spcBef>
              <a:spcAft>
                <a:spcPts val="0"/>
              </a:spcAft>
              <a:buNone/>
            </a:pPr>
            <a:r>
              <a:rPr lang="en-US" sz="1800">
                <a:latin typeface="Times"/>
                <a:ea typeface="Times"/>
                <a:cs typeface="Times"/>
                <a:sym typeface="Times"/>
              </a:rPr>
              <a:t>                              Convolution layers apply a convolution operation to the input, passing the result to the next layer. A convolution converts all the pixels in its respective field into a single value. The final output of the convolution layer is a vector.</a:t>
            </a:r>
            <a:endParaRPr sz="1800">
              <a:latin typeface="Times"/>
              <a:ea typeface="Times"/>
              <a:cs typeface="Times"/>
              <a:sym typeface="Times"/>
            </a:endParaRPr>
          </a:p>
          <a:p>
            <a:pPr marL="0" lvl="0" indent="0" algn="l" rtl="0">
              <a:spcBef>
                <a:spcPts val="360"/>
              </a:spcBef>
              <a:spcAft>
                <a:spcPts val="0"/>
              </a:spcAft>
              <a:buNone/>
            </a:pPr>
            <a:endParaRPr sz="1800">
              <a:latin typeface="Times"/>
              <a:ea typeface="Times"/>
              <a:cs typeface="Times"/>
              <a:sym typeface="Times"/>
            </a:endParaRPr>
          </a:p>
          <a:p>
            <a:pPr marL="457200" lvl="0" indent="-342900" algn="l" rtl="0">
              <a:spcBef>
                <a:spcPts val="360"/>
              </a:spcBef>
              <a:spcAft>
                <a:spcPts val="0"/>
              </a:spcAft>
              <a:buSzPts val="1800"/>
              <a:buFont typeface="Times"/>
              <a:buChar char="❏"/>
            </a:pPr>
            <a:r>
              <a:rPr lang="en-US" sz="1800" b="1">
                <a:latin typeface="Times"/>
                <a:ea typeface="Times"/>
                <a:cs typeface="Times"/>
                <a:sym typeface="Times"/>
              </a:rPr>
              <a:t>ReLU </a:t>
            </a:r>
            <a:r>
              <a:rPr lang="en-US" sz="1800">
                <a:latin typeface="Times"/>
                <a:ea typeface="Times"/>
                <a:cs typeface="Times"/>
                <a:sym typeface="Times"/>
              </a:rPr>
              <a:t>: </a:t>
            </a:r>
            <a:endParaRPr sz="1800">
              <a:latin typeface="Times"/>
              <a:ea typeface="Times"/>
              <a:cs typeface="Times"/>
              <a:sym typeface="Times"/>
            </a:endParaRPr>
          </a:p>
          <a:p>
            <a:pPr marL="0" lvl="0" indent="0" algn="l" rtl="0">
              <a:spcBef>
                <a:spcPts val="360"/>
              </a:spcBef>
              <a:spcAft>
                <a:spcPts val="0"/>
              </a:spcAft>
              <a:buNone/>
            </a:pPr>
            <a:r>
              <a:rPr lang="en-US" sz="1800">
                <a:latin typeface="Times"/>
                <a:ea typeface="Times"/>
                <a:cs typeface="Times"/>
                <a:sym typeface="Times"/>
              </a:rPr>
              <a:t>                     The rectified linear activation is a piecewise linear function that will output the input directly if its positive otherwise it will output zero. It has become the default activation function for many types of neural networks because a model that uses it is easier to train and often achieves better performance.</a:t>
            </a:r>
            <a:endParaRPr sz="1800">
              <a:latin typeface="Times"/>
              <a:ea typeface="Times"/>
              <a:cs typeface="Times"/>
              <a:sym typeface="Times"/>
            </a:endParaRPr>
          </a:p>
          <a:p>
            <a:pPr marL="457200" lvl="0" indent="-342900" algn="l" rtl="0">
              <a:spcBef>
                <a:spcPts val="360"/>
              </a:spcBef>
              <a:spcAft>
                <a:spcPts val="0"/>
              </a:spcAft>
              <a:buSzPts val="1800"/>
              <a:buFont typeface="Times"/>
              <a:buChar char="❏"/>
            </a:pPr>
            <a:r>
              <a:rPr lang="en-US" sz="1800" b="1">
                <a:latin typeface="Times"/>
                <a:ea typeface="Times"/>
                <a:cs typeface="Times"/>
                <a:sym typeface="Times"/>
              </a:rPr>
              <a:t>Pooling</a:t>
            </a:r>
            <a:r>
              <a:rPr lang="en-US" sz="1800">
                <a:latin typeface="Times"/>
                <a:ea typeface="Times"/>
                <a:cs typeface="Times"/>
                <a:sym typeface="Times"/>
              </a:rPr>
              <a:t>:</a:t>
            </a:r>
            <a:endParaRPr sz="1800">
              <a:latin typeface="Times"/>
              <a:ea typeface="Times"/>
              <a:cs typeface="Times"/>
              <a:sym typeface="Times"/>
            </a:endParaRPr>
          </a:p>
          <a:p>
            <a:pPr marL="457200" lvl="0" indent="0" algn="l" rtl="0">
              <a:spcBef>
                <a:spcPts val="360"/>
              </a:spcBef>
              <a:spcAft>
                <a:spcPts val="0"/>
              </a:spcAft>
              <a:buNone/>
            </a:pPr>
            <a:r>
              <a:rPr lang="en-US" sz="1800">
                <a:latin typeface="Times"/>
                <a:ea typeface="Times"/>
                <a:cs typeface="Times"/>
                <a:sym typeface="Times"/>
              </a:rPr>
              <a:t>                Pooling layers are similar to convolution layers but they perform a specific function such as max pooling , min pooling, average pooling etc to reduce the dimensionality of the network.</a:t>
            </a:r>
            <a:endParaRPr sz="1800">
              <a:latin typeface="Times"/>
              <a:ea typeface="Times"/>
              <a:cs typeface="Times"/>
              <a:sym typeface="Times"/>
            </a:endParaRPr>
          </a:p>
        </p:txBody>
      </p:sp>
      <p:sp>
        <p:nvSpPr>
          <p:cNvPr id="154" name="Google Shape;154;g11fe6fbc151_0_44"/>
          <p:cNvSpPr txBox="1"/>
          <p:nvPr>
            <p:ph type="sldNum" idx="12"/>
          </p:nvPr>
        </p:nvSpPr>
        <p:spPr>
          <a:xfrm>
            <a:off x="6819900" y="63595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55" name="Google Shape;155;g11fe6fbc151_0_44"/>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2" name="Google Shape;162;g11fe6fbc151_0_37"/>
          <p:cNvSpPr txBox="1"/>
          <p:nvPr>
            <p:ph type="body" idx="1"/>
          </p:nvPr>
        </p:nvSpPr>
        <p:spPr>
          <a:xfrm>
            <a:off x="152400" y="990600"/>
            <a:ext cx="8839200" cy="5295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Max Pooling : Takes the maximum value in a certain filter region.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Min Pooling : Takes the minimum value in a certain filter region.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Average Pooling : Takes the average value in a certain filter region.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360"/>
              </a:spcBef>
              <a:spcAft>
                <a:spcPts val="0"/>
              </a:spcAft>
              <a:buSzPts val="1800"/>
              <a:buFont typeface="Times New Roman" panose="02020603050405020304"/>
              <a:buChar char="❏"/>
            </a:pPr>
            <a:r>
              <a:rPr lang="en-US" sz="1800" b="1">
                <a:latin typeface="Times New Roman" panose="02020603050405020304"/>
                <a:ea typeface="Times New Roman" panose="02020603050405020304"/>
                <a:cs typeface="Times New Roman" panose="02020603050405020304"/>
                <a:sym typeface="Times New Roman" panose="02020603050405020304"/>
              </a:rPr>
              <a:t>Fully Connected Layer:</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                                               Fully Connected layers connect every neuron in one layer to every neuron in another layer. It is same as a traditional multi-layer perceptron neural network. The flattened matrix goes through a fully connected layer to classify the images.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360"/>
              </a:spcBef>
              <a:spcAft>
                <a:spcPts val="0"/>
              </a:spcAft>
              <a:buSzPts val="1800"/>
              <a:buFont typeface="Times New Roman" panose="02020603050405020304"/>
              <a:buChar char="❏"/>
            </a:pPr>
            <a:r>
              <a:rPr lang="en-US" sz="1800" b="1">
                <a:latin typeface="Times New Roman" panose="02020603050405020304"/>
                <a:ea typeface="Times New Roman" panose="02020603050405020304"/>
                <a:cs typeface="Times New Roman" panose="02020603050405020304"/>
                <a:sym typeface="Times New Roman" panose="02020603050405020304"/>
              </a:rPr>
              <a:t>Batch Normalization Layer:</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                                                Batch normalization is a layer that allows every layer of the network to do learning more independently. It is used to normalize the output of the previous layers. The activations scale the input layer in normalization</a:t>
            </a: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g11fe6fbc151_0_37"/>
          <p:cNvSpPr txBox="1"/>
          <p:nvPr>
            <p:ph type="sldNum" idx="12"/>
          </p:nvPr>
        </p:nvSpPr>
        <p:spPr>
          <a:xfrm>
            <a:off x="6819900" y="63595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64" name="Google Shape;164;g11fe6fbc151_0_37"/>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1" name="Google Shape;171;g11fe6fbc151_0_56"/>
          <p:cNvSpPr txBox="1"/>
          <p:nvPr>
            <p:ph type="body" idx="1"/>
          </p:nvPr>
        </p:nvSpPr>
        <p:spPr>
          <a:xfrm>
            <a:off x="152400" y="990600"/>
            <a:ext cx="8839200" cy="5295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360"/>
              </a:spcBef>
              <a:spcAft>
                <a:spcPts val="0"/>
              </a:spcAft>
              <a:buSzPts val="1800"/>
              <a:buFont typeface="Times New Roman" panose="02020603050405020304"/>
              <a:buChar char="❏"/>
            </a:pPr>
            <a:r>
              <a:rPr lang="en-US" sz="1800" b="1">
                <a:latin typeface="Times New Roman" panose="02020603050405020304"/>
                <a:ea typeface="Times New Roman" panose="02020603050405020304"/>
                <a:cs typeface="Times New Roman" panose="02020603050405020304"/>
                <a:sym typeface="Times New Roman" panose="02020603050405020304"/>
              </a:rPr>
              <a:t>Soft max Layer:</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                            Soft max layer converts the output of the last layer in a neural network into probability distribution. It is normally applied to the very last layer in a neural network.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360"/>
              </a:spcBef>
              <a:spcAft>
                <a:spcPts val="0"/>
              </a:spcAft>
              <a:buSzPts val="1800"/>
              <a:buFont typeface="Times New Roman" panose="02020603050405020304"/>
              <a:buChar char="❏"/>
            </a:pPr>
            <a:r>
              <a:rPr lang="en-US" sz="1800" b="1">
                <a:latin typeface="Times New Roman" panose="02020603050405020304"/>
                <a:ea typeface="Times New Roman" panose="02020603050405020304"/>
                <a:cs typeface="Times New Roman" panose="02020603050405020304"/>
                <a:sym typeface="Times New Roman" panose="02020603050405020304"/>
              </a:rPr>
              <a:t>Classification Layer: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                                   Classification layer infers the number of classes from the output size of the previous layer.</a:t>
            </a: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72" name="Google Shape;172;g11fe6fbc151_0_56"/>
          <p:cNvSpPr txBox="1"/>
          <p:nvPr>
            <p:ph type="sldNum" idx="12"/>
          </p:nvPr>
        </p:nvSpPr>
        <p:spPr>
          <a:xfrm>
            <a:off x="6819900" y="63595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73" name="Google Shape;173;g11fe6fbc151_0_56"/>
          <p:cNvPicPr preferRelativeResize="0"/>
          <p:nvPr>
            <p:ph type="body" idx="4294967295"/>
          </p:nvPr>
        </p:nvPicPr>
        <p:blipFill rotWithShape="1">
          <a:blip r:embed="rId1"/>
          <a:srcRect/>
          <a:stretch>
            <a:fillRect/>
          </a:stretch>
        </p:blipFill>
        <p:spPr>
          <a:xfrm>
            <a:off x="1005265" y="3916675"/>
            <a:ext cx="6374100" cy="1668000"/>
          </a:xfrm>
          <a:prstGeom prst="rect">
            <a:avLst/>
          </a:prstGeom>
          <a:noFill/>
          <a:ln>
            <a:noFill/>
          </a:ln>
        </p:spPr>
      </p:pic>
      <p:pic>
        <p:nvPicPr>
          <p:cNvPr id="174" name="Google Shape;174;g11fe6fbc151_0_56"/>
          <p:cNvPicPr preferRelativeResize="0"/>
          <p:nvPr/>
        </p:nvPicPr>
        <p:blipFill>
          <a:blip r:embed="rId2"/>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g11fe6fbc151_0_65"/>
          <p:cNvSpPr txBox="1"/>
          <p:nvPr>
            <p:ph type="title"/>
          </p:nvPr>
        </p:nvSpPr>
        <p:spPr>
          <a:xfrm>
            <a:off x="907148" y="212268"/>
            <a:ext cx="6946800" cy="6603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C00000"/>
                </a:solidFill>
                <a:latin typeface="Times New Roman" panose="02020603050405020304"/>
                <a:ea typeface="Times New Roman" panose="02020603050405020304"/>
                <a:cs typeface="Times New Roman" panose="02020603050405020304"/>
                <a:sym typeface="Times New Roman" panose="02020603050405020304"/>
              </a:rPr>
              <a:t>CNN Architecture</a:t>
            </a:r>
            <a:endParaRPr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2" name="Google Shape;182;g11fe6fbc151_0_65"/>
          <p:cNvSpPr txBox="1"/>
          <p:nvPr>
            <p:ph type="sldNum" idx="12"/>
          </p:nvPr>
        </p:nvSpPr>
        <p:spPr>
          <a:xfrm>
            <a:off x="6819900" y="63595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83" name="Google Shape;183;g11fe6fbc151_0_65"/>
          <p:cNvPicPr preferRelativeResize="0"/>
          <p:nvPr/>
        </p:nvPicPr>
        <p:blipFill>
          <a:blip r:embed="rId1"/>
          <a:stretch>
            <a:fillRect/>
          </a:stretch>
        </p:blipFill>
        <p:spPr>
          <a:xfrm>
            <a:off x="3463362" y="1071125"/>
            <a:ext cx="2217275" cy="5215375"/>
          </a:xfrm>
          <a:prstGeom prst="rect">
            <a:avLst/>
          </a:prstGeom>
          <a:noFill/>
          <a:ln>
            <a:noFill/>
          </a:ln>
        </p:spPr>
      </p:pic>
      <p:pic>
        <p:nvPicPr>
          <p:cNvPr id="184" name="Google Shape;184;g11fe6fbc151_0_65"/>
          <p:cNvPicPr preferRelativeResize="0"/>
          <p:nvPr/>
        </p:nvPicPr>
        <p:blipFill>
          <a:blip r:embed="rId2"/>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1" name="Google Shape;191;g1351426a72d_0_0"/>
          <p:cNvSpPr txBox="1"/>
          <p:nvPr>
            <p:ph type="body" idx="1"/>
          </p:nvPr>
        </p:nvSpPr>
        <p:spPr>
          <a:xfrm>
            <a:off x="152400" y="990600"/>
            <a:ext cx="8839200" cy="5295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92" name="Google Shape;192;g1351426a72d_0_0"/>
          <p:cNvSpPr txBox="1"/>
          <p:nvPr>
            <p:ph type="sldNum" idx="12"/>
          </p:nvPr>
        </p:nvSpPr>
        <p:spPr>
          <a:xfrm>
            <a:off x="6819900" y="63595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93" name="Google Shape;193;g1351426a72d_0_0"/>
          <p:cNvPicPr preferRelativeResize="0"/>
          <p:nvPr/>
        </p:nvPicPr>
        <p:blipFill>
          <a:blip r:embed="rId1"/>
          <a:stretch>
            <a:fillRect/>
          </a:stretch>
        </p:blipFill>
        <p:spPr>
          <a:xfrm>
            <a:off x="76200" y="1030925"/>
            <a:ext cx="8953501" cy="5295900"/>
          </a:xfrm>
          <a:prstGeom prst="rect">
            <a:avLst/>
          </a:prstGeom>
          <a:noFill/>
          <a:ln>
            <a:noFill/>
          </a:ln>
        </p:spPr>
      </p:pic>
      <p:pic>
        <p:nvPicPr>
          <p:cNvPr id="194" name="Google Shape;194;g1351426a72d_0_0"/>
          <p:cNvPicPr preferRelativeResize="0"/>
          <p:nvPr/>
        </p:nvPicPr>
        <p:blipFill>
          <a:blip r:embed="rId2"/>
          <a:stretch>
            <a:fillRect/>
          </a:stretch>
        </p:blipFill>
        <p:spPr>
          <a:xfrm>
            <a:off x="6010100" y="0"/>
            <a:ext cx="3133900" cy="872825"/>
          </a:xfrm>
          <a:prstGeom prst="rect">
            <a:avLst/>
          </a:prstGeom>
          <a:noFill/>
          <a:ln>
            <a:noFill/>
          </a:ln>
        </p:spPr>
      </p:pic>
      <p:pic>
        <p:nvPicPr>
          <p:cNvPr id="2" name="Picture 1"/>
          <p:cNvPicPr>
            <a:picLocks noChangeAspect="1"/>
          </p:cNvPicPr>
          <p:nvPr/>
        </p:nvPicPr>
        <p:blipFill>
          <a:blip r:embed="rId3"/>
          <a:stretch>
            <a:fillRect/>
          </a:stretch>
        </p:blipFill>
        <p:spPr>
          <a:xfrm>
            <a:off x="6546850" y="5356860"/>
            <a:ext cx="2145030" cy="970280"/>
          </a:xfrm>
          <a:prstGeom prst="rect">
            <a:avLst/>
          </a:prstGeom>
        </p:spPr>
      </p:pic>
      <p:sp>
        <p:nvSpPr>
          <p:cNvPr id="3" name="Text Box 2"/>
          <p:cNvSpPr txBox="1"/>
          <p:nvPr/>
        </p:nvSpPr>
        <p:spPr>
          <a:xfrm>
            <a:off x="1538605" y="198755"/>
            <a:ext cx="3164205" cy="475615"/>
          </a:xfrm>
          <a:prstGeom prst="rect">
            <a:avLst/>
          </a:prstGeom>
          <a:noFill/>
        </p:spPr>
        <p:txBody>
          <a:bodyPr wrap="none" rtlCol="0">
            <a:spAutoFit/>
          </a:bodyPr>
          <a:p>
            <a:pPr algn="l"/>
            <a:r>
              <a:rPr lang="en-US" sz="2500" b="1">
                <a:solidFill>
                  <a:srgbClr val="C00000"/>
                </a:solidFill>
                <a:latin typeface="Times New Roman" panose="02020603050405020304" charset="0"/>
                <a:cs typeface="Times New Roman" panose="02020603050405020304" charset="0"/>
              </a:rPr>
              <a:t>Trained Model Result</a:t>
            </a:r>
            <a:endParaRPr lang="en-US" sz="2500" b="1">
              <a:solidFill>
                <a:srgbClr val="C00000"/>
              </a:solidFill>
              <a:latin typeface="Times New Roman" panose="02020603050405020304" charset="0"/>
              <a:cs typeface="Times New Roman" panose="02020603050405020304"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Shape 43"/>
        <p:cNvGrpSpPr/>
        <p:nvPr/>
      </p:nvGrpSpPr>
      <p:grpSpPr>
        <a:xfrm>
          <a:off x="0" y="0"/>
          <a:ext cx="0" cy="0"/>
          <a:chOff x="0" y="0"/>
          <a:chExt cx="0" cy="0"/>
        </a:xfrm>
      </p:grpSpPr>
      <p:sp>
        <p:nvSpPr>
          <p:cNvPr id="44" name="Google Shape;44;p2"/>
          <p:cNvSpPr txBox="1"/>
          <p:nvPr>
            <p:ph type="title"/>
          </p:nvPr>
        </p:nvSpPr>
        <p:spPr>
          <a:xfrm>
            <a:off x="609333" y="76378"/>
            <a:ext cx="6946900" cy="6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5" name="Google Shape;45;p2"/>
          <p:cNvSpPr txBox="1"/>
          <p:nvPr>
            <p:ph type="body" idx="1"/>
          </p:nvPr>
        </p:nvSpPr>
        <p:spPr>
          <a:xfrm>
            <a:off x="152400" y="990600"/>
            <a:ext cx="8839200" cy="5295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Times New Roman" panose="02020603050405020304"/>
              <a:buNone/>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Times New Roman" panose="02020603050405020304"/>
              <a:buNone/>
            </a:pPr>
            <a:r>
              <a:rPr lang="en-US" sz="1800">
                <a:latin typeface="Times New Roman" panose="02020603050405020304"/>
                <a:ea typeface="Times New Roman" panose="02020603050405020304"/>
                <a:cs typeface="Times New Roman" panose="02020603050405020304"/>
                <a:sym typeface="Times New Roman" panose="02020603050405020304"/>
              </a:rPr>
              <a:t>      Diabetes retinopathy is caused by elevated blood sugar levels. Too much sugar in your blood can damage your retina over time, which is the area of your eye that is responsible for vision. The purpose of DR screening is to identify people with sight-threatening DR , so that they are treated promptly to prevent blindness. Hence, we propose a CNN-based approach for DR screening.</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SzPts val="18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46" name="Google Shape;46;p2"/>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7" name="Google Shape;47;p2"/>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1" name="Google Shape;201;g1351426a72d_0_8"/>
          <p:cNvSpPr txBox="1"/>
          <p:nvPr>
            <p:ph type="body" idx="1"/>
          </p:nvPr>
        </p:nvSpPr>
        <p:spPr>
          <a:xfrm>
            <a:off x="304920" y="1149985"/>
            <a:ext cx="8839200" cy="5295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a:p>
            <a:pPr marL="0" lvl="0" indent="0" algn="l" rtl="0">
              <a:spcBef>
                <a:spcPts val="360"/>
              </a:spcBef>
              <a:spcAft>
                <a:spcPts val="0"/>
              </a:spcAft>
              <a:buNone/>
            </a:pPr>
          </a:p>
          <a:p>
            <a:pPr marL="0" lvl="0" indent="0" algn="l" rtl="0">
              <a:spcBef>
                <a:spcPts val="360"/>
              </a:spcBef>
              <a:spcAft>
                <a:spcPts val="0"/>
              </a:spcAft>
              <a:buNone/>
            </a:pPr>
          </a:p>
          <a:p>
            <a:pPr marL="0" lvl="0" indent="0" algn="l" rtl="0">
              <a:spcBef>
                <a:spcPts val="360"/>
              </a:spcBef>
              <a:spcAft>
                <a:spcPts val="0"/>
              </a:spcAft>
              <a:buNone/>
            </a:pPr>
          </a:p>
          <a:p>
            <a:pPr marL="0" lvl="0" indent="0" algn="l" rtl="0">
              <a:spcBef>
                <a:spcPts val="360"/>
              </a:spcBef>
              <a:spcAft>
                <a:spcPts val="0"/>
              </a:spcAft>
              <a:buNone/>
            </a:pPr>
          </a:p>
          <a:p>
            <a:pPr marL="0" lvl="0" indent="0" algn="l" rtl="0">
              <a:spcBef>
                <a:spcPts val="360"/>
              </a:spcBef>
              <a:spcAft>
                <a:spcPts val="0"/>
              </a:spcAft>
              <a:buNone/>
            </a:pPr>
          </a:p>
          <a:p>
            <a:pPr marL="0" lvl="0" indent="0" algn="l" rtl="0">
              <a:spcBef>
                <a:spcPts val="360"/>
              </a:spcBef>
              <a:spcAft>
                <a:spcPts val="0"/>
              </a:spcAft>
              <a:buNone/>
            </a:pPr>
          </a:p>
        </p:txBody>
      </p:sp>
      <p:sp>
        <p:nvSpPr>
          <p:cNvPr id="202" name="Google Shape;202;g1351426a72d_0_8"/>
          <p:cNvSpPr txBox="1"/>
          <p:nvPr>
            <p:ph type="sldNum" idx="12"/>
          </p:nvPr>
        </p:nvSpPr>
        <p:spPr>
          <a:xfrm>
            <a:off x="6819900" y="63595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203" name="Google Shape;203;g1351426a72d_0_8"/>
          <p:cNvPicPr preferRelativeResize="0"/>
          <p:nvPr/>
        </p:nvPicPr>
        <p:blipFill>
          <a:blip r:embed="rId1"/>
          <a:stretch>
            <a:fillRect/>
          </a:stretch>
        </p:blipFill>
        <p:spPr>
          <a:xfrm>
            <a:off x="6010100" y="0"/>
            <a:ext cx="3133900" cy="872825"/>
          </a:xfrm>
          <a:prstGeom prst="rect">
            <a:avLst/>
          </a:prstGeom>
          <a:noFill/>
          <a:ln>
            <a:noFill/>
          </a:ln>
        </p:spPr>
      </p:pic>
      <p:pic>
        <p:nvPicPr>
          <p:cNvPr id="204" name="Google Shape;204;g1351426a72d_0_8"/>
          <p:cNvPicPr preferRelativeResize="0"/>
          <p:nvPr/>
        </p:nvPicPr>
        <p:blipFill>
          <a:blip r:embed="rId2"/>
          <a:stretch>
            <a:fillRect/>
          </a:stretch>
        </p:blipFill>
        <p:spPr>
          <a:xfrm>
            <a:off x="6510250" y="3310750"/>
            <a:ext cx="2133600" cy="2462225"/>
          </a:xfrm>
          <a:prstGeom prst="rect">
            <a:avLst/>
          </a:prstGeom>
          <a:noFill/>
          <a:ln>
            <a:noFill/>
          </a:ln>
        </p:spPr>
      </p:pic>
      <p:pic>
        <p:nvPicPr>
          <p:cNvPr id="205" name="Google Shape;205;g1351426a72d_0_8"/>
          <p:cNvPicPr preferRelativeResize="0"/>
          <p:nvPr/>
        </p:nvPicPr>
        <p:blipFill>
          <a:blip r:embed="rId3"/>
          <a:stretch>
            <a:fillRect/>
          </a:stretch>
        </p:blipFill>
        <p:spPr>
          <a:xfrm>
            <a:off x="4327475" y="3310750"/>
            <a:ext cx="1998975" cy="2462225"/>
          </a:xfrm>
          <a:prstGeom prst="rect">
            <a:avLst/>
          </a:prstGeom>
          <a:noFill/>
          <a:ln>
            <a:noFill/>
          </a:ln>
        </p:spPr>
      </p:pic>
      <p:sp>
        <p:nvSpPr>
          <p:cNvPr id="206" name="Google Shape;206;g1351426a72d_0_8"/>
          <p:cNvSpPr txBox="1"/>
          <p:nvPr/>
        </p:nvSpPr>
        <p:spPr>
          <a:xfrm>
            <a:off x="4070050" y="5772975"/>
            <a:ext cx="199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Original No</a:t>
            </a:r>
            <a:r>
              <a:rPr lang="en-US" b="1"/>
              <a:t>rmal2.</a:t>
            </a:r>
            <a:r>
              <a:rPr lang="en-US" b="1"/>
              <a:t>png</a:t>
            </a:r>
            <a:endParaRPr b="1"/>
          </a:p>
        </p:txBody>
      </p:sp>
      <p:sp>
        <p:nvSpPr>
          <p:cNvPr id="207" name="Google Shape;207;g1351426a72d_0_8"/>
          <p:cNvSpPr txBox="1"/>
          <p:nvPr/>
        </p:nvSpPr>
        <p:spPr>
          <a:xfrm>
            <a:off x="6577600" y="5772975"/>
            <a:ext cx="199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Normal2.png</a:t>
            </a:r>
            <a:endParaRPr b="1"/>
          </a:p>
        </p:txBody>
      </p:sp>
      <p:pic>
        <p:nvPicPr>
          <p:cNvPr id="208" name="Google Shape;208;g1351426a72d_0_8"/>
          <p:cNvPicPr preferRelativeResize="0"/>
          <p:nvPr/>
        </p:nvPicPr>
        <p:blipFill>
          <a:blip r:embed="rId4"/>
          <a:stretch>
            <a:fillRect/>
          </a:stretch>
        </p:blipFill>
        <p:spPr>
          <a:xfrm>
            <a:off x="0" y="1070945"/>
            <a:ext cx="4327476" cy="2636275"/>
          </a:xfrm>
          <a:prstGeom prst="rect">
            <a:avLst/>
          </a:prstGeom>
          <a:noFill/>
          <a:ln>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5" name="Google Shape;215;g1351426a72d_0_17"/>
          <p:cNvSpPr txBox="1"/>
          <p:nvPr>
            <p:ph type="body" idx="1"/>
          </p:nvPr>
        </p:nvSpPr>
        <p:spPr>
          <a:xfrm>
            <a:off x="152400" y="990600"/>
            <a:ext cx="8839200" cy="5295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16" name="Google Shape;216;g1351426a72d_0_17"/>
          <p:cNvSpPr txBox="1"/>
          <p:nvPr>
            <p:ph type="sldNum" idx="12"/>
          </p:nvPr>
        </p:nvSpPr>
        <p:spPr>
          <a:xfrm>
            <a:off x="6819900" y="635952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217" name="Google Shape;217;g1351426a72d_0_17"/>
          <p:cNvPicPr preferRelativeResize="0"/>
          <p:nvPr/>
        </p:nvPicPr>
        <p:blipFill>
          <a:blip r:embed="rId1"/>
          <a:stretch>
            <a:fillRect/>
          </a:stretch>
        </p:blipFill>
        <p:spPr>
          <a:xfrm>
            <a:off x="242588" y="1069750"/>
            <a:ext cx="5514975" cy="2743200"/>
          </a:xfrm>
          <a:prstGeom prst="rect">
            <a:avLst/>
          </a:prstGeom>
          <a:noFill/>
          <a:ln>
            <a:noFill/>
          </a:ln>
        </p:spPr>
      </p:pic>
      <p:pic>
        <p:nvPicPr>
          <p:cNvPr id="218" name="Google Shape;218;g1351426a72d_0_17"/>
          <p:cNvPicPr preferRelativeResize="0"/>
          <p:nvPr/>
        </p:nvPicPr>
        <p:blipFill>
          <a:blip r:embed="rId2"/>
          <a:stretch>
            <a:fillRect/>
          </a:stretch>
        </p:blipFill>
        <p:spPr>
          <a:xfrm>
            <a:off x="6010100" y="0"/>
            <a:ext cx="3133900" cy="872825"/>
          </a:xfrm>
          <a:prstGeom prst="rect">
            <a:avLst/>
          </a:prstGeom>
          <a:noFill/>
          <a:ln>
            <a:noFill/>
          </a:ln>
        </p:spPr>
      </p:pic>
      <p:pic>
        <p:nvPicPr>
          <p:cNvPr id="219" name="Google Shape;219;g1351426a72d_0_17"/>
          <p:cNvPicPr preferRelativeResize="0"/>
          <p:nvPr/>
        </p:nvPicPr>
        <p:blipFill>
          <a:blip r:embed="rId3"/>
          <a:stretch>
            <a:fillRect/>
          </a:stretch>
        </p:blipFill>
        <p:spPr>
          <a:xfrm>
            <a:off x="3965225" y="3018625"/>
            <a:ext cx="2044875" cy="2543975"/>
          </a:xfrm>
          <a:prstGeom prst="rect">
            <a:avLst/>
          </a:prstGeom>
          <a:noFill/>
          <a:ln>
            <a:noFill/>
          </a:ln>
        </p:spPr>
      </p:pic>
      <p:pic>
        <p:nvPicPr>
          <p:cNvPr id="220" name="Google Shape;220;g1351426a72d_0_17"/>
          <p:cNvPicPr preferRelativeResize="0"/>
          <p:nvPr/>
        </p:nvPicPr>
        <p:blipFill>
          <a:blip r:embed="rId4"/>
          <a:stretch>
            <a:fillRect/>
          </a:stretch>
        </p:blipFill>
        <p:spPr>
          <a:xfrm>
            <a:off x="6426750" y="3018625"/>
            <a:ext cx="2133600" cy="2543975"/>
          </a:xfrm>
          <a:prstGeom prst="rect">
            <a:avLst/>
          </a:prstGeom>
          <a:noFill/>
          <a:ln>
            <a:noFill/>
          </a:ln>
        </p:spPr>
      </p:pic>
      <p:sp>
        <p:nvSpPr>
          <p:cNvPr id="221" name="Google Shape;221;g1351426a72d_0_17"/>
          <p:cNvSpPr txBox="1"/>
          <p:nvPr/>
        </p:nvSpPr>
        <p:spPr>
          <a:xfrm>
            <a:off x="3784400" y="5661650"/>
            <a:ext cx="22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Original Abnormal2.png</a:t>
            </a:r>
            <a:endParaRPr b="1"/>
          </a:p>
        </p:txBody>
      </p:sp>
      <p:sp>
        <p:nvSpPr>
          <p:cNvPr id="222" name="Google Shape;222;g1351426a72d_0_17"/>
          <p:cNvSpPr txBox="1"/>
          <p:nvPr/>
        </p:nvSpPr>
        <p:spPr>
          <a:xfrm>
            <a:off x="6682350" y="5661650"/>
            <a:ext cx="187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Abnormal2.png</a:t>
            </a:r>
            <a:endParaRPr b="1"/>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261938" y="82550"/>
            <a:ext cx="6451600" cy="6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   Work Plan</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228" name="Google Shape;228;p14"/>
          <p:cNvGraphicFramePr/>
          <p:nvPr/>
        </p:nvGraphicFramePr>
        <p:xfrm>
          <a:off x="624840" y="1289050"/>
          <a:ext cx="7284725" cy="4476775"/>
        </p:xfrm>
        <a:graphic>
          <a:graphicData uri="http://schemas.openxmlformats.org/drawingml/2006/table">
            <a:tbl>
              <a:tblPr firstRow="1" bandRow="1">
                <a:noFill/>
                <a:tableStyleId>{F626C10D-42A4-4453-934C-022FA6954078}</a:tableStyleId>
              </a:tblPr>
              <a:tblGrid>
                <a:gridCol w="2058675"/>
                <a:gridCol w="2797800"/>
                <a:gridCol w="2428250"/>
              </a:tblGrid>
              <a:tr h="737875">
                <a:tc>
                  <a:txBody>
                    <a:bodyPr/>
                    <a:lstStyle/>
                    <a:p>
                      <a:pPr marL="0" marR="0" lvl="0" indent="0" algn="l" rtl="0">
                        <a:spcBef>
                          <a:spcPts val="0"/>
                        </a:spcBef>
                        <a:spcAft>
                          <a:spcPts val="0"/>
                        </a:spcAft>
                        <a:buClr>
                          <a:schemeClr val="dk1"/>
                        </a:buClr>
                        <a:buSzPts val="1600"/>
                        <a:buFont typeface="Times New Roman" panose="02020603050405020304"/>
                        <a:buNone/>
                      </a:pPr>
                      <a:r>
                        <a:rPr lang="en-US" sz="1600" b="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Week 1-4</a:t>
                      </a:r>
                      <a:endParaRPr sz="1600" b="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c>
                  <a:txBody>
                    <a:bodyPr/>
                    <a:lstStyle/>
                    <a:p>
                      <a:pPr marL="0" marR="0" lvl="0" indent="0" algn="l" rtl="0">
                        <a:spcBef>
                          <a:spcPts val="0"/>
                        </a:spcBef>
                        <a:spcAft>
                          <a:spcPts val="0"/>
                        </a:spcAft>
                        <a:buClr>
                          <a:schemeClr val="dk1"/>
                        </a:buClr>
                        <a:buSzPts val="1600"/>
                        <a:buFont typeface="Times New Roman" panose="02020603050405020304"/>
                        <a:buNone/>
                      </a:pPr>
                      <a:r>
                        <a:rPr lang="en-US" sz="1600" b="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1600" b="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c>
                  <a:txBody>
                    <a:bodyPr/>
                    <a:lstStyle/>
                    <a:p>
                      <a:pPr marL="0" marR="0" lvl="0" indent="0" algn="l" rtl="0">
                        <a:spcBef>
                          <a:spcPts val="0"/>
                        </a:spcBef>
                        <a:spcAft>
                          <a:spcPts val="0"/>
                        </a:spcAft>
                        <a:buClr>
                          <a:schemeClr val="dk1"/>
                        </a:buClr>
                        <a:buSzPts val="1600"/>
                        <a:buFont typeface="Times New Roman" panose="02020603050405020304"/>
                        <a:buNone/>
                      </a:pPr>
                      <a:r>
                        <a:rPr lang="en-US" sz="1600" b="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All team members</a:t>
                      </a:r>
                      <a:endParaRPr sz="1600" b="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r>
              <a:tr h="934725">
                <a:tc>
                  <a:txBody>
                    <a:bodyPr/>
                    <a:lstStyle/>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Week 5-6</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600"/>
                        <a:buFont typeface="Arial" panose="020B0604020202020204"/>
                        <a:buNone/>
                      </a:pP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c>
                  <a:txBody>
                    <a:bodyPr/>
                    <a:lstStyle/>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Pre-processing</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c>
                  <a:txBody>
                    <a:bodyPr/>
                    <a:lstStyle/>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 Dhana Lakshmi</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 Manogna</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600"/>
                        <a:buFont typeface="Arial" panose="020B0604020202020204"/>
                        <a:buNone/>
                      </a:pP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r>
              <a:tr h="934725">
                <a:tc>
                  <a:txBody>
                    <a:bodyPr/>
                    <a:lstStyle/>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Week 7-8</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600"/>
                        <a:buFont typeface="Arial" panose="020B0604020202020204"/>
                        <a:buNone/>
                      </a:pP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c>
                  <a:txBody>
                    <a:bodyPr/>
                    <a:lstStyle/>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Segmentation</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c>
                  <a:txBody>
                    <a:bodyPr/>
                    <a:lstStyle/>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 Dhana Lakshmi</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 Jyothsna</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r>
              <a:tr h="934725">
                <a:tc>
                  <a:txBody>
                    <a:bodyPr/>
                    <a:lstStyle/>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Week 9-10</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600"/>
                        <a:buFont typeface="Arial" panose="020B0604020202020204"/>
                        <a:buNone/>
                      </a:pP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c>
                  <a:txBody>
                    <a:bodyPr/>
                    <a:lstStyle/>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Detection and Classification</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c>
                  <a:txBody>
                    <a:bodyPr/>
                    <a:lstStyle/>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 Manogna</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600"/>
                        <a:buFont typeface="Times New Roman" panose="02020603050405020304"/>
                        <a:buNone/>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 Jyothsna</a:t>
                      </a: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600"/>
                        <a:buFont typeface="Arial" panose="020B0604020202020204"/>
                        <a:buNone/>
                      </a:pPr>
                      <a:endParaRPr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rgbClr val="BADDE1">
                        <a:alpha val="56862"/>
                      </a:srgbClr>
                    </a:solidFill>
                  </a:tcPr>
                </a:tc>
              </a:tr>
            </a:tbl>
          </a:graphicData>
        </a:graphic>
      </p:graphicFrame>
      <p:sp>
        <p:nvSpPr>
          <p:cNvPr id="229" name="Google Shape;229;p14"/>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30" name="Google Shape;230;p14"/>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609333" y="76378"/>
            <a:ext cx="6946900" cy="6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Conclusion</a:t>
            </a:r>
            <a:endParaRPr sz="2500">
              <a:solidFill>
                <a:srgbClr val="C00000"/>
              </a:solidFill>
            </a:endParaRPr>
          </a:p>
        </p:txBody>
      </p:sp>
      <p:sp>
        <p:nvSpPr>
          <p:cNvPr id="236" name="Google Shape;236;p15"/>
          <p:cNvSpPr txBox="1"/>
          <p:nvPr>
            <p:ph type="body" idx="1"/>
          </p:nvPr>
        </p:nvSpPr>
        <p:spPr>
          <a:xfrm>
            <a:off x="152400" y="990600"/>
            <a:ext cx="8839200" cy="529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Font typeface="Arial" panose="020B0604020202020204"/>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600"/>
              <a:buFont typeface="Arial" panose="020B0604020202020204"/>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600"/>
              <a:buFont typeface="Times New Roman" panose="02020603050405020304"/>
              <a:buNone/>
            </a:pPr>
            <a:r>
              <a:rPr lang="en-US" sz="1600">
                <a:latin typeface="Times New Roman" panose="02020603050405020304"/>
                <a:ea typeface="Times New Roman" panose="02020603050405020304"/>
                <a:cs typeface="Times New Roman" panose="02020603050405020304"/>
                <a:sym typeface="Times New Roman" panose="02020603050405020304"/>
              </a:rPr>
              <a:t>This project proposes a Diabetic Retinopathy detection and classification algorithm that uses CNN.    Blood clots/blobs and abnormal growth of blood vessels can be observed in the fundus of patients suffering from DR. This method initially pre-processes the images and the branching blood vessels are extracted through maximum principal curvature segmentation process. Adaptive histogram equalization, morphological opening, are performed to enhance and eliminate the falsely segmented regions.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20"/>
              </a:spcBef>
              <a:spcAft>
                <a:spcPts val="0"/>
              </a:spcAft>
              <a:buSzPts val="1600"/>
              <a:buFont typeface="Times New Roman" panose="02020603050405020304"/>
              <a:buNone/>
            </a:pPr>
            <a:r>
              <a:rPr lang="en-US" sz="1600">
                <a:latin typeface="Times New Roman" panose="02020603050405020304"/>
                <a:ea typeface="Times New Roman" panose="02020603050405020304"/>
                <a:cs typeface="Times New Roman" panose="02020603050405020304"/>
                <a:sym typeface="Times New Roman" panose="02020603050405020304"/>
              </a:rPr>
              <a:t>      Further a CNN model is created and tested with a test image and it classifies the labels as the output.</a:t>
            </a:r>
            <a:endParaRPr lang="en-US"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237" name="Google Shape;237;p15"/>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38" name="Google Shape;238;p15"/>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16"/>
          <p:cNvSpPr txBox="1"/>
          <p:nvPr>
            <p:ph type="title"/>
          </p:nvPr>
        </p:nvSpPr>
        <p:spPr>
          <a:xfrm>
            <a:off x="609333" y="76378"/>
            <a:ext cx="6946900" cy="6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References</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4" name="Google Shape;244;p16"/>
          <p:cNvSpPr txBox="1"/>
          <p:nvPr>
            <p:ph type="body" idx="1"/>
          </p:nvPr>
        </p:nvSpPr>
        <p:spPr>
          <a:xfrm>
            <a:off x="152400" y="990600"/>
            <a:ext cx="8839200" cy="529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Arial" panose="020B0604020202020204"/>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00"/>
              </a:spcBef>
              <a:spcAft>
                <a:spcPts val="0"/>
              </a:spcAft>
              <a:buSzPts val="15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00"/>
              </a:spcBef>
              <a:spcAft>
                <a:spcPts val="0"/>
              </a:spcAft>
              <a:buSzPts val="1500"/>
              <a:buFont typeface="Times New Roman" panose="02020603050405020304"/>
              <a:buNone/>
            </a:pPr>
            <a:r>
              <a:rPr lang="en-US" sz="1500">
                <a:latin typeface="Times New Roman" panose="02020603050405020304"/>
                <a:ea typeface="Times New Roman" panose="02020603050405020304"/>
                <a:cs typeface="Times New Roman" panose="02020603050405020304"/>
                <a:sym typeface="Times New Roman" panose="02020603050405020304"/>
              </a:rPr>
              <a:t>Hassan, G., El-Bendary, N., Hassanien, A. E., Fahmy, A., &amp; Snasel, V. (2015). Retinal blood vessel segmentation approach based on mathematical morphology. Procedia Computer Science, 65, 612-622.</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00"/>
              </a:spcBef>
              <a:spcAft>
                <a:spcPts val="0"/>
              </a:spcAft>
              <a:buSzPts val="15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00"/>
              </a:spcBef>
              <a:spcAft>
                <a:spcPts val="0"/>
              </a:spcAft>
              <a:buSzPts val="1500"/>
              <a:buFont typeface="Times New Roman" panose="02020603050405020304"/>
              <a:buNone/>
            </a:pPr>
            <a:r>
              <a:rPr lang="en-US" sz="1500">
                <a:latin typeface="Times New Roman" panose="02020603050405020304"/>
                <a:ea typeface="Times New Roman" panose="02020603050405020304"/>
                <a:cs typeface="Times New Roman" panose="02020603050405020304"/>
                <a:sym typeface="Times New Roman" panose="02020603050405020304"/>
              </a:rPr>
              <a:t>Orlando, J. I., Prokofyeva, E., &amp; Blaschko, M. B. (2016). A discriminatively trained fully connected conditional random field model for blood vessel segmentation in fundus images. IEEE transactions on Biomedical Engineering, 64(1), 16-27.</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00"/>
              </a:spcBef>
              <a:spcAft>
                <a:spcPts val="0"/>
              </a:spcAft>
              <a:buSzPts val="15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00"/>
              </a:spcBef>
              <a:spcAft>
                <a:spcPts val="0"/>
              </a:spcAft>
              <a:buSzPts val="1500"/>
              <a:buFont typeface="Times New Roman" panose="02020603050405020304"/>
              <a:buNone/>
            </a:pPr>
            <a:r>
              <a:rPr lang="en-US" sz="1500">
                <a:latin typeface="Times New Roman" panose="02020603050405020304"/>
                <a:ea typeface="Times New Roman" panose="02020603050405020304"/>
                <a:cs typeface="Times New Roman" panose="02020603050405020304"/>
                <a:sym typeface="Times New Roman" panose="02020603050405020304"/>
              </a:rPr>
              <a:t>Memari, N., Ramli, A. R., Saripan, M., Mashohor, S., &amp; Moghbel, M. (2019). Retinal blood vessel segmentation by using matched filtering and fuzzy c-means clustering with integrated level set method for diabetic retinopathy assessment. Journal of Medical and Biological Engineering, 39(5), 713-7</a:t>
            </a:r>
            <a:r>
              <a:rPr lang="en-US" sz="1400">
                <a:latin typeface="Times New Roman" panose="02020603050405020304"/>
                <a:ea typeface="Times New Roman" panose="02020603050405020304"/>
                <a:cs typeface="Times New Roman" panose="02020603050405020304"/>
                <a:sym typeface="Times New Roman" panose="02020603050405020304"/>
              </a:rPr>
              <a:t>31.</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00"/>
              </a:spcBef>
              <a:spcAft>
                <a:spcPts val="0"/>
              </a:spcAft>
              <a:buSzPts val="15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00"/>
              </a:spcBef>
              <a:spcAft>
                <a:spcPts val="0"/>
              </a:spcAft>
              <a:buSzPts val="1500"/>
              <a:buFont typeface="Times New Roman" panose="02020603050405020304"/>
              <a:buNone/>
            </a:pPr>
            <a:r>
              <a:rPr lang="en-US" sz="1500">
                <a:latin typeface="Times New Roman" panose="02020603050405020304"/>
                <a:ea typeface="Times New Roman" panose="02020603050405020304"/>
                <a:cs typeface="Times New Roman" panose="02020603050405020304"/>
                <a:sym typeface="Times New Roman" panose="02020603050405020304"/>
              </a:rPr>
              <a:t>Kumar, N. S., &amp; Radhika, Y. (2019). Optimized maximum principal curvatures based segmentation of blood vessels from retinal images. Biomedical Research, 30(2).</a:t>
            </a:r>
            <a:endParaRPr sz="15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SzPts val="2800"/>
              <a:buFont typeface="Arial" panose="020B0604020202020204"/>
              <a:buNone/>
            </a:pPr>
          </a:p>
        </p:txBody>
      </p:sp>
      <p:sp>
        <p:nvSpPr>
          <p:cNvPr id="245" name="Google Shape;245;p16"/>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46" name="Google Shape;246;p16"/>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sp>
        <p:nvSpPr>
          <p:cNvPr id="251" name="Google Shape;251;p17"/>
          <p:cNvSpPr txBox="1"/>
          <p:nvPr>
            <p:ph type="body" idx="1"/>
          </p:nvPr>
        </p:nvSpPr>
        <p:spPr>
          <a:xfrm>
            <a:off x="152400" y="990600"/>
            <a:ext cx="8839200" cy="5295900"/>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ctr" rtl="0">
              <a:spcBef>
                <a:spcPts val="560"/>
              </a:spcBef>
              <a:spcAft>
                <a:spcPts val="0"/>
              </a:spcAft>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ctr" rtl="0">
              <a:spcBef>
                <a:spcPts val="560"/>
              </a:spcBef>
              <a:spcAft>
                <a:spcPts val="0"/>
              </a:spcAft>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ctr" rtl="0">
              <a:spcBef>
                <a:spcPts val="560"/>
              </a:spcBef>
              <a:spcAft>
                <a:spcPts val="0"/>
              </a:spcAft>
              <a:buSzPts val="28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SzPts val="2800"/>
              <a:buFont typeface="Arial" panose="020B0604020202020204"/>
              <a:buNone/>
            </a:pPr>
          </a:p>
        </p:txBody>
      </p:sp>
      <p:sp>
        <p:nvSpPr>
          <p:cNvPr id="252" name="Google Shape;252;p17"/>
          <p:cNvSpPr/>
          <p:nvPr/>
        </p:nvSpPr>
        <p:spPr>
          <a:xfrm>
            <a:off x="1375993" y="2967335"/>
            <a:ext cx="5199380" cy="9207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a:solidFill>
                  <a:schemeClr val="accent4"/>
                </a:solidFill>
                <a:latin typeface="Arial" panose="020B0604020202020204"/>
                <a:ea typeface="Arial" panose="020B0604020202020204"/>
                <a:cs typeface="Arial" panose="020B0604020202020204"/>
                <a:sym typeface="Arial" panose="020B0604020202020204"/>
              </a:rPr>
              <a:t>     </a:t>
            </a:r>
            <a:r>
              <a:rPr lang="en-US" sz="4800" b="1" cap="none">
                <a:solidFill>
                  <a:schemeClr val="accent4"/>
                </a:solidFill>
                <a:latin typeface="Times New Roman" panose="02020603050405020304" charset="0"/>
                <a:ea typeface="Arial" panose="020B0604020202020204"/>
                <a:cs typeface="Times New Roman" panose="02020603050405020304" charset="0"/>
                <a:sym typeface="Arial" panose="020B0604020202020204"/>
              </a:rPr>
              <a:t>THANK YOU</a:t>
            </a:r>
            <a:endParaRPr lang="en-US" sz="4800" b="1" cap="none">
              <a:solidFill>
                <a:schemeClr val="accent4"/>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253" name="Google Shape;253;p17"/>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54" name="Google Shape;254;p17"/>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Shape 51"/>
        <p:cNvGrpSpPr/>
        <p:nvPr/>
      </p:nvGrpSpPr>
      <p:grpSpPr>
        <a:xfrm>
          <a:off x="0" y="0"/>
          <a:ext cx="0" cy="0"/>
          <a:chOff x="0" y="0"/>
          <a:chExt cx="0" cy="0"/>
        </a:xfrm>
      </p:grpSpPr>
      <p:sp>
        <p:nvSpPr>
          <p:cNvPr id="52" name="Google Shape;52;p3"/>
          <p:cNvSpPr txBox="1"/>
          <p:nvPr>
            <p:ph type="title"/>
          </p:nvPr>
        </p:nvSpPr>
        <p:spPr>
          <a:xfrm>
            <a:off x="914083" y="76200"/>
            <a:ext cx="6451600" cy="6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Steps Involved</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 name="Google Shape;53;p3"/>
          <p:cNvSpPr txBox="1"/>
          <p:nvPr>
            <p:ph type="body" idx="1"/>
          </p:nvPr>
        </p:nvSpPr>
        <p:spPr>
          <a:xfrm>
            <a:off x="138430" y="962660"/>
            <a:ext cx="7256145" cy="52959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 Reading Fundus Images</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 Image Preprocessing</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 Image Segmentation</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 Training Convolution Neural Network (CNN) model</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 Classifying Output (Abnormal / Normal)</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360"/>
              </a:spcBef>
              <a:spcAft>
                <a:spcPts val="0"/>
              </a:spcAft>
              <a:buSzPts val="1800"/>
              <a:buFont typeface="Noto Sans Symbols"/>
              <a:buNone/>
            </a:pPr>
            <a:r>
              <a:rPr lang="en-US" sz="1800" b="1">
                <a:latin typeface="Times New Roman" panose="02020603050405020304"/>
                <a:ea typeface="Times New Roman" panose="02020603050405020304"/>
                <a:cs typeface="Times New Roman" panose="02020603050405020304"/>
                <a:sym typeface="Times New Roman" panose="02020603050405020304"/>
              </a:rPr>
              <a:t> IMPLEMENTATION PLATFORM </a:t>
            </a:r>
            <a:r>
              <a:rPr lang="en-US" sz="1800">
                <a:latin typeface="Times New Roman" panose="02020603050405020304"/>
                <a:ea typeface="Times New Roman" panose="02020603050405020304"/>
                <a:cs typeface="Times New Roman" panose="02020603050405020304"/>
                <a:sym typeface="Times New Roman" panose="02020603050405020304"/>
              </a:rPr>
              <a:t>: MATLAB 2018b</a:t>
            </a: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54" name="Google Shape;54;p3"/>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55" name="Google Shape;55;p3"/>
          <p:cNvPicPr preferRelativeResize="0"/>
          <p:nvPr/>
        </p:nvPicPr>
        <p:blipFill>
          <a:blip r:embed="rId1"/>
          <a:stretch>
            <a:fillRect/>
          </a:stretch>
        </p:blipFill>
        <p:spPr>
          <a:xfrm>
            <a:off x="6010100" y="-11150"/>
            <a:ext cx="3133900" cy="872825"/>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4"/>
          <p:cNvSpPr txBox="1"/>
          <p:nvPr>
            <p:ph type="title"/>
          </p:nvPr>
        </p:nvSpPr>
        <p:spPr>
          <a:xfrm>
            <a:off x="685533" y="76378"/>
            <a:ext cx="6946900" cy="6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Related Works</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61" name="Google Shape;61;p4"/>
          <p:cNvGraphicFramePr/>
          <p:nvPr/>
        </p:nvGraphicFramePr>
        <p:xfrm>
          <a:off x="609600" y="1066800"/>
          <a:ext cx="7829550" cy="5000025"/>
        </p:xfrm>
        <a:graphic>
          <a:graphicData uri="http://schemas.openxmlformats.org/drawingml/2006/table">
            <a:tbl>
              <a:tblPr bandRow="1">
                <a:noFill/>
                <a:tableStyleId>{F626C10D-42A4-4453-934C-022FA6954078}</a:tableStyleId>
              </a:tblPr>
              <a:tblGrid>
                <a:gridCol w="2071375"/>
                <a:gridCol w="4042400"/>
                <a:gridCol w="1715775"/>
              </a:tblGrid>
              <a:tr h="336550">
                <a:tc>
                  <a:txBody>
                    <a:bodyPr/>
                    <a:lstStyle/>
                    <a:p>
                      <a:pPr marL="0" marR="0" lvl="0" indent="0" algn="l" rtl="0">
                        <a:spcBef>
                          <a:spcPts val="0"/>
                        </a:spcBef>
                        <a:spcAft>
                          <a:spcPts val="0"/>
                        </a:spcAft>
                        <a:buClr>
                          <a:schemeClr val="dk1"/>
                        </a:buClr>
                        <a:buSzPts val="1500"/>
                        <a:buFont typeface="Times New Roman" panose="02020603050405020304"/>
                        <a:buNone/>
                      </a:pPr>
                      <a:r>
                        <a:rPr lang="en-US" sz="1500" b="1" u="none" strike="noStrike" cap="none">
                          <a:latin typeface="Times New Roman" panose="02020603050405020304"/>
                          <a:ea typeface="Times New Roman" panose="02020603050405020304"/>
                          <a:cs typeface="Times New Roman" panose="02020603050405020304"/>
                          <a:sym typeface="Times New Roman" panose="02020603050405020304"/>
                        </a:rPr>
                        <a:t>AUTHOR</a:t>
                      </a:r>
                      <a:endParaRPr sz="15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chemeClr val="accent1"/>
                    </a:solidFill>
                  </a:tcPr>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b="1" u="none" strike="noStrike" cap="none">
                          <a:latin typeface="Times New Roman" panose="02020603050405020304"/>
                          <a:ea typeface="Times New Roman" panose="02020603050405020304"/>
                          <a:cs typeface="Times New Roman" panose="02020603050405020304"/>
                          <a:sym typeface="Times New Roman" panose="02020603050405020304"/>
                        </a:rPr>
                        <a:t>WORK</a:t>
                      </a:r>
                      <a:endParaRPr sz="15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chemeClr val="accent1"/>
                    </a:solidFill>
                  </a:tcPr>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b="1" u="none" strike="noStrike" cap="none">
                          <a:latin typeface="Times New Roman" panose="02020603050405020304"/>
                          <a:ea typeface="Times New Roman" panose="02020603050405020304"/>
                          <a:cs typeface="Times New Roman" panose="02020603050405020304"/>
                          <a:sym typeface="Times New Roman" panose="02020603050405020304"/>
                        </a:rPr>
                        <a:t>EVALUATION</a:t>
                      </a:r>
                      <a:endParaRPr sz="15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chemeClr val="accent1"/>
                    </a:solidFill>
                  </a:tcPr>
                </a:tc>
              </a:tr>
              <a:tr h="777250">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Gehad</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Proposed a blood vessel segmentation</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approach</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Accuracy : 95.10%</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1234450">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Memari</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An automatic retinal vessel segmentation</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that utilizes fuzzy c-means clustering and</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level sets</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Accuracy : 96.10%</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1463050">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Budai</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A method is proposed to reduce</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calculation time, that achieves high</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accuracy and increase sensitivity against</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the Frangi method.</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Two datasets: DRIVE,STARE</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Accuracy : 95.72% (DRIVE DATASET)</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Accuracy : 93.86% (STARE DATASET)</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1188725">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Shailesh</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An improved blood vessel detection</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technique by morphological iterative</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process and develops an automated Optic</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Disc algorithm.</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Sensitivity : 87%</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1500"/>
                        <a:buFont typeface="Times New Roman" panose="02020603050405020304"/>
                        <a:buNone/>
                      </a:pPr>
                      <a:r>
                        <a:rPr lang="en-US" sz="1500" u="none" strike="noStrike" cap="none">
                          <a:latin typeface="Times New Roman" panose="02020603050405020304"/>
                          <a:ea typeface="Times New Roman" panose="02020603050405020304"/>
                          <a:cs typeface="Times New Roman" panose="02020603050405020304"/>
                          <a:sym typeface="Times New Roman" panose="02020603050405020304"/>
                        </a:rPr>
                        <a:t>Specificity : 93%</a:t>
                      </a:r>
                      <a:endParaRPr sz="15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
        <p:nvSpPr>
          <p:cNvPr id="62" name="Google Shape;62;p4"/>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63" name="Google Shape;63;p4"/>
          <p:cNvPicPr preferRelativeResize="0"/>
          <p:nvPr/>
        </p:nvPicPr>
        <p:blipFill>
          <a:blip r:embed="rId1"/>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5"/>
          <p:cNvSpPr txBox="1"/>
          <p:nvPr>
            <p:ph type="body" idx="1"/>
          </p:nvPr>
        </p:nvSpPr>
        <p:spPr>
          <a:xfrm>
            <a:off x="138430" y="962660"/>
            <a:ext cx="8336915" cy="529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00"/>
              <a:buFont typeface="Times New Roman" panose="02020603050405020304"/>
              <a:buNone/>
            </a:pPr>
            <a:r>
              <a:rPr lang="en-US" sz="2000">
                <a:latin typeface="Times New Roman" panose="02020603050405020304"/>
                <a:ea typeface="Times New Roman" panose="02020603050405020304"/>
                <a:cs typeface="Times New Roman" panose="02020603050405020304"/>
                <a:sym typeface="Times New Roman" panose="02020603050405020304"/>
              </a:rPr>
              <a:t>      DIARETDB1 Data set</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00"/>
              </a:spcBef>
              <a:spcAft>
                <a:spcPts val="0"/>
              </a:spcAft>
              <a:buSzPts val="20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Data set link :</a:t>
            </a:r>
            <a:r>
              <a:rPr lang="en-US" sz="2000">
                <a:latin typeface="Times New Roman" panose="02020603050405020304"/>
                <a:ea typeface="Times New Roman" panose="02020603050405020304"/>
                <a:cs typeface="Times New Roman" panose="02020603050405020304"/>
                <a:sym typeface="Times New Roman" panose="02020603050405020304"/>
              </a:rPr>
              <a:t> </a:t>
            </a:r>
            <a:r>
              <a:rPr lang="en-US" sz="1600">
                <a:latin typeface="Times New Roman" panose="02020603050405020304"/>
                <a:ea typeface="Times New Roman" panose="02020603050405020304"/>
                <a:cs typeface="Times New Roman" panose="02020603050405020304"/>
                <a:sym typeface="Times New Roman" panose="02020603050405020304"/>
              </a:rPr>
              <a:t>https://www.kaggle.com/datasets/nguyenhung1903/diaretdb1-standard-diabetic-retinopathy-database</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215900" algn="l" rtl="0">
              <a:spcBef>
                <a:spcPts val="400"/>
              </a:spcBef>
              <a:spcAft>
                <a:spcPts val="0"/>
              </a:spcAft>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69" name="Google Shape;69;p5"/>
          <p:cNvSpPr txBox="1"/>
          <p:nvPr/>
        </p:nvSpPr>
        <p:spPr>
          <a:xfrm>
            <a:off x="3124200" y="152400"/>
            <a:ext cx="2317750" cy="8604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Data Set</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500">
              <a:solidFill>
                <a:srgbClr val="C00000"/>
              </a:solidFill>
              <a:latin typeface="Arial" panose="020B0604020202020204"/>
              <a:ea typeface="Arial" panose="020B0604020202020204"/>
              <a:cs typeface="Arial" panose="020B0604020202020204"/>
              <a:sym typeface="Arial" panose="020B0604020202020204"/>
            </a:endParaRPr>
          </a:p>
        </p:txBody>
      </p:sp>
      <p:pic>
        <p:nvPicPr>
          <p:cNvPr id="70" name="Google Shape;70;p5" descr="Dataset_picture"/>
          <p:cNvPicPr preferRelativeResize="0"/>
          <p:nvPr>
            <p:ph type="body" idx="2"/>
          </p:nvPr>
        </p:nvPicPr>
        <p:blipFill rotWithShape="1">
          <a:blip r:embed="rId1"/>
          <a:srcRect/>
          <a:stretch>
            <a:fillRect/>
          </a:stretch>
        </p:blipFill>
        <p:spPr>
          <a:xfrm>
            <a:off x="609600" y="2362200"/>
            <a:ext cx="7861935" cy="3615055"/>
          </a:xfrm>
          <a:prstGeom prst="rect">
            <a:avLst/>
          </a:prstGeom>
          <a:noFill/>
          <a:ln>
            <a:noFill/>
          </a:ln>
        </p:spPr>
      </p:pic>
      <p:sp>
        <p:nvSpPr>
          <p:cNvPr id="71" name="Google Shape;71;p5"/>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72" name="Google Shape;72;p5"/>
          <p:cNvPicPr preferRelativeResize="0"/>
          <p:nvPr/>
        </p:nvPicPr>
        <p:blipFill>
          <a:blip r:embed="rId2"/>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pic>
        <p:nvPicPr>
          <p:cNvPr id="77" name="Google Shape;77;p6" descr="Process"/>
          <p:cNvPicPr preferRelativeResize="0"/>
          <p:nvPr>
            <p:ph type="body" idx="1"/>
          </p:nvPr>
        </p:nvPicPr>
        <p:blipFill rotWithShape="1">
          <a:blip r:embed="rId1"/>
          <a:srcRect/>
          <a:stretch>
            <a:fillRect/>
          </a:stretch>
        </p:blipFill>
        <p:spPr>
          <a:xfrm>
            <a:off x="76200" y="1219200"/>
            <a:ext cx="8839200" cy="4211955"/>
          </a:xfrm>
          <a:prstGeom prst="rect">
            <a:avLst/>
          </a:prstGeom>
          <a:noFill/>
          <a:ln>
            <a:noFill/>
          </a:ln>
        </p:spPr>
      </p:pic>
      <p:sp>
        <p:nvSpPr>
          <p:cNvPr id="78" name="Google Shape;78;p6"/>
          <p:cNvSpPr txBox="1"/>
          <p:nvPr/>
        </p:nvSpPr>
        <p:spPr>
          <a:xfrm>
            <a:off x="3352800" y="152400"/>
            <a:ext cx="197358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Work flow</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9" name="Google Shape;79;p6"/>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80" name="Google Shape;80;p6"/>
          <p:cNvPicPr preferRelativeResize="0"/>
          <p:nvPr/>
        </p:nvPicPr>
        <p:blipFill>
          <a:blip r:embed="rId2"/>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7"/>
          <p:cNvSpPr txBox="1"/>
          <p:nvPr>
            <p:ph type="title"/>
          </p:nvPr>
        </p:nvSpPr>
        <p:spPr>
          <a:xfrm>
            <a:off x="990283" y="76200"/>
            <a:ext cx="6451600" cy="660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Reading image and preprocessing</a:t>
            </a:r>
            <a:endParaRPr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7"/>
          <p:cNvSpPr txBox="1"/>
          <p:nvPr>
            <p:ph type="body" idx="1"/>
          </p:nvPr>
        </p:nvSpPr>
        <p:spPr>
          <a:xfrm>
            <a:off x="138430" y="962660"/>
            <a:ext cx="7866380" cy="5295900"/>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SzPts val="200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00"/>
              </a:spcBef>
              <a:spcAft>
                <a:spcPts val="0"/>
              </a:spcAft>
              <a:buSzPts val="20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First we read the input fundus images from the DIARETDB1 dataset and load to our workspace.</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00"/>
              </a:spcBef>
              <a:spcAft>
                <a:spcPts val="0"/>
              </a:spcAft>
              <a:buSzPts val="20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 Performing appropriate reshaping of image and we convert color image to grayscale lab image.</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00"/>
              </a:spcBef>
              <a:spcAft>
                <a:spcPts val="0"/>
              </a:spcAft>
              <a:buSzPts val="20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 Next, we are smoothing the image using Gaussian filter.</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215900" algn="l" rtl="0">
              <a:spcBef>
                <a:spcPts val="400"/>
              </a:spcBef>
              <a:spcAft>
                <a:spcPts val="0"/>
              </a:spcAft>
              <a:buSzPts val="2000"/>
              <a:buFont typeface="Noto Sans Symbols"/>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87" name="Google Shape;87;p7"/>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88" name="Google Shape;88;p7"/>
          <p:cNvPicPr preferRelativeResize="0"/>
          <p:nvPr/>
        </p:nvPicPr>
        <p:blipFill rotWithShape="1">
          <a:blip r:embed="rId1"/>
          <a:srcRect/>
          <a:stretch>
            <a:fillRect/>
          </a:stretch>
        </p:blipFill>
        <p:spPr>
          <a:xfrm>
            <a:off x="688975" y="3948430"/>
            <a:ext cx="1378585" cy="1819275"/>
          </a:xfrm>
          <a:prstGeom prst="rect">
            <a:avLst/>
          </a:prstGeom>
          <a:noFill/>
          <a:ln>
            <a:noFill/>
          </a:ln>
        </p:spPr>
      </p:pic>
      <p:cxnSp>
        <p:nvCxnSpPr>
          <p:cNvPr id="89" name="Google Shape;89;p7"/>
          <p:cNvCxnSpPr/>
          <p:nvPr/>
        </p:nvCxnSpPr>
        <p:spPr>
          <a:xfrm>
            <a:off x="2517775" y="4710430"/>
            <a:ext cx="762000" cy="0"/>
          </a:xfrm>
          <a:prstGeom prst="straightConnector1">
            <a:avLst/>
          </a:prstGeom>
          <a:solidFill>
            <a:schemeClr val="accent1"/>
          </a:solidFill>
          <a:ln w="9525" cap="flat" cmpd="sng">
            <a:solidFill>
              <a:schemeClr val="dk1"/>
            </a:solidFill>
            <a:prstDash val="solid"/>
            <a:round/>
            <a:headEnd type="none" w="sm" len="sm"/>
            <a:tailEnd type="stealth" w="med" len="med"/>
          </a:ln>
        </p:spPr>
      </p:cxnSp>
      <p:pic>
        <p:nvPicPr>
          <p:cNvPr id="90" name="Google Shape;90;p7"/>
          <p:cNvPicPr preferRelativeResize="0"/>
          <p:nvPr>
            <p:ph type="body" idx="2"/>
          </p:nvPr>
        </p:nvPicPr>
        <p:blipFill rotWithShape="1">
          <a:blip r:embed="rId2"/>
          <a:srcRect/>
          <a:stretch>
            <a:fillRect/>
          </a:stretch>
        </p:blipFill>
        <p:spPr>
          <a:xfrm>
            <a:off x="3505200" y="3962400"/>
            <a:ext cx="1369695" cy="1851660"/>
          </a:xfrm>
          <a:prstGeom prst="rect">
            <a:avLst/>
          </a:prstGeom>
          <a:noFill/>
          <a:ln>
            <a:noFill/>
          </a:ln>
        </p:spPr>
      </p:pic>
      <p:pic>
        <p:nvPicPr>
          <p:cNvPr id="91" name="Google Shape;91;p7"/>
          <p:cNvPicPr preferRelativeResize="0"/>
          <p:nvPr/>
        </p:nvPicPr>
        <p:blipFill rotWithShape="1">
          <a:blip r:embed="rId3"/>
          <a:srcRect/>
          <a:stretch>
            <a:fillRect/>
          </a:stretch>
        </p:blipFill>
        <p:spPr>
          <a:xfrm>
            <a:off x="6445250" y="3976370"/>
            <a:ext cx="1378585" cy="1840230"/>
          </a:xfrm>
          <a:prstGeom prst="rect">
            <a:avLst/>
          </a:prstGeom>
          <a:noFill/>
          <a:ln>
            <a:noFill/>
          </a:ln>
        </p:spPr>
      </p:pic>
      <p:cxnSp>
        <p:nvCxnSpPr>
          <p:cNvPr id="92" name="Google Shape;92;p7"/>
          <p:cNvCxnSpPr/>
          <p:nvPr/>
        </p:nvCxnSpPr>
        <p:spPr>
          <a:xfrm>
            <a:off x="5337175" y="4786630"/>
            <a:ext cx="838200" cy="0"/>
          </a:xfrm>
          <a:prstGeom prst="straightConnector1">
            <a:avLst/>
          </a:prstGeom>
          <a:solidFill>
            <a:schemeClr val="accent1"/>
          </a:solidFill>
          <a:ln w="9525" cap="flat" cmpd="sng">
            <a:solidFill>
              <a:schemeClr val="dk1"/>
            </a:solidFill>
            <a:prstDash val="solid"/>
            <a:round/>
            <a:headEnd type="none" w="sm" len="sm"/>
            <a:tailEnd type="stealth" w="med" len="med"/>
          </a:ln>
        </p:spPr>
      </p:cxnSp>
      <p:sp>
        <p:nvSpPr>
          <p:cNvPr id="93" name="Google Shape;93;p7"/>
          <p:cNvSpPr txBox="1"/>
          <p:nvPr/>
        </p:nvSpPr>
        <p:spPr>
          <a:xfrm>
            <a:off x="841375" y="3493135"/>
            <a:ext cx="10972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Original</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4" name="Google Shape;94;p7"/>
          <p:cNvSpPr txBox="1"/>
          <p:nvPr/>
        </p:nvSpPr>
        <p:spPr>
          <a:xfrm>
            <a:off x="3581400" y="3493135"/>
            <a:ext cx="1505585"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Grey Scale</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7"/>
          <p:cNvSpPr txBox="1"/>
          <p:nvPr/>
        </p:nvSpPr>
        <p:spPr>
          <a:xfrm>
            <a:off x="6403975" y="3493135"/>
            <a:ext cx="205105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Gaussian filter</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6" name="Google Shape;96;p7"/>
          <p:cNvPicPr preferRelativeResize="0"/>
          <p:nvPr/>
        </p:nvPicPr>
        <p:blipFill>
          <a:blip r:embed="rId4"/>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8"/>
          <p:cNvSpPr txBox="1"/>
          <p:nvPr>
            <p:ph type="body" idx="1"/>
          </p:nvPr>
        </p:nvSpPr>
        <p:spPr>
          <a:xfrm>
            <a:off x="138430" y="962660"/>
            <a:ext cx="8710295" cy="5295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00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 </a:t>
            </a:r>
            <a:r>
              <a:rPr lang="en-US" sz="2000" b="1">
                <a:latin typeface="Times New Roman" panose="02020603050405020304"/>
                <a:ea typeface="Times New Roman" panose="02020603050405020304"/>
                <a:cs typeface="Times New Roman" panose="02020603050405020304"/>
                <a:sym typeface="Times New Roman" panose="02020603050405020304"/>
              </a:rPr>
              <a:t>Gaussian Filter</a:t>
            </a:r>
            <a:r>
              <a:rPr lang="en-US" sz="2000">
                <a:latin typeface="Times New Roman" panose="02020603050405020304"/>
                <a:ea typeface="Times New Roman" panose="02020603050405020304"/>
                <a:cs typeface="Times New Roman" panose="02020603050405020304"/>
                <a:sym typeface="Times New Roman" panose="02020603050405020304"/>
              </a:rPr>
              <a:t> :</a:t>
            </a:r>
            <a:r>
              <a:rPr lang="en-US" sz="1800">
                <a:latin typeface="Times New Roman" panose="02020603050405020304"/>
                <a:ea typeface="Times New Roman" panose="02020603050405020304"/>
                <a:cs typeface="Times New Roman" panose="02020603050405020304"/>
                <a:sym typeface="Times New Roman" panose="02020603050405020304"/>
              </a:rPr>
              <a:t>It's a filtering technique that reduces the amount of noise in an image. Smoothing is done by blurring the image using a function called Gaussian function or Gaussian Blur.  </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Noto Sans Symbols"/>
              <a:buChar char="⮚"/>
            </a:pPr>
            <a:r>
              <a:rPr lang="en-US" sz="1800" b="1">
                <a:latin typeface="Times New Roman" panose="02020603050405020304"/>
                <a:ea typeface="Times New Roman" panose="02020603050405020304"/>
                <a:cs typeface="Times New Roman" panose="02020603050405020304"/>
                <a:sym typeface="Times New Roman" panose="02020603050405020304"/>
              </a:rPr>
              <a:t>Hessian Matrix</a:t>
            </a:r>
            <a:r>
              <a:rPr lang="en-US" sz="1800">
                <a:latin typeface="Times New Roman" panose="02020603050405020304"/>
                <a:ea typeface="Times New Roman" panose="02020603050405020304"/>
                <a:cs typeface="Times New Roman" panose="02020603050405020304"/>
                <a:sym typeface="Times New Roman" panose="02020603050405020304"/>
              </a:rPr>
              <a:t>: A square matrix of second-order partial derivatives of a scalar-valued function or scalar field is referred to as a Hessian.</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360"/>
              </a:spcBef>
              <a:spcAft>
                <a:spcPts val="0"/>
              </a:spcAft>
              <a:buSzPts val="1800"/>
              <a:buFont typeface="Times New Roman" panose="02020603050405020304"/>
              <a:buNone/>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b="1">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8"/>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03" name="Google Shape;103;p8" descr="0_g1BLSkCBhQ3H0Enj.png"/>
          <p:cNvPicPr preferRelativeResize="0"/>
          <p:nvPr/>
        </p:nvPicPr>
        <p:blipFill rotWithShape="1">
          <a:blip r:embed="rId1"/>
          <a:srcRect/>
          <a:stretch>
            <a:fillRect/>
          </a:stretch>
        </p:blipFill>
        <p:spPr>
          <a:xfrm>
            <a:off x="2643505" y="3886200"/>
            <a:ext cx="3170926" cy="1676400"/>
          </a:xfrm>
          <a:prstGeom prst="rect">
            <a:avLst/>
          </a:prstGeom>
          <a:noFill/>
          <a:ln>
            <a:noFill/>
          </a:ln>
        </p:spPr>
      </p:pic>
      <p:pic>
        <p:nvPicPr>
          <p:cNvPr id="104" name="Google Shape;104;p8"/>
          <p:cNvPicPr preferRelativeResize="0"/>
          <p:nvPr/>
        </p:nvPicPr>
        <p:blipFill rotWithShape="1">
          <a:blip r:embed="rId2"/>
          <a:srcRect/>
          <a:stretch>
            <a:fillRect/>
          </a:stretch>
        </p:blipFill>
        <p:spPr>
          <a:xfrm>
            <a:off x="3276600" y="2022475"/>
            <a:ext cx="1905000" cy="914400"/>
          </a:xfrm>
          <a:prstGeom prst="rect">
            <a:avLst/>
          </a:prstGeom>
          <a:noFill/>
          <a:ln>
            <a:noFill/>
          </a:ln>
        </p:spPr>
      </p:pic>
      <p:pic>
        <p:nvPicPr>
          <p:cNvPr id="105" name="Google Shape;105;p8"/>
          <p:cNvPicPr preferRelativeResize="0"/>
          <p:nvPr/>
        </p:nvPicPr>
        <p:blipFill>
          <a:blip r:embed="rId3"/>
          <a:stretch>
            <a:fillRect/>
          </a:stretch>
        </p:blipFill>
        <p:spPr>
          <a:xfrm>
            <a:off x="6010100" y="0"/>
            <a:ext cx="3133900" cy="872825"/>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9"/>
          <p:cNvSpPr txBox="1"/>
          <p:nvPr>
            <p:ph type="body" idx="1"/>
          </p:nvPr>
        </p:nvSpPr>
        <p:spPr>
          <a:xfrm>
            <a:off x="138430" y="962660"/>
            <a:ext cx="8345170" cy="529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000"/>
              <a:buFont typeface="Noto Sans Symbols"/>
              <a:buNone/>
            </a:pPr>
            <a:endParaRPr sz="2000" b="1">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00"/>
              </a:spcBef>
              <a:spcAft>
                <a:spcPts val="0"/>
              </a:spcAft>
              <a:buSzPts val="20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Maximum Principal Curvature:</a:t>
            </a:r>
            <a:r>
              <a:rPr lang="en-US" sz="1800">
                <a:latin typeface="Times New Roman" panose="02020603050405020304"/>
                <a:ea typeface="Times New Roman" panose="02020603050405020304"/>
                <a:cs typeface="Times New Roman" panose="02020603050405020304"/>
                <a:sym typeface="Times New Roman" panose="02020603050405020304"/>
              </a:rPr>
              <a:t> The dark lines/edges on the light background are detected by maximum principal curvature. The eigen values of the Hessian for a particular pixel can be used to calculate principal curvature.</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00"/>
              </a:spcBef>
              <a:spcAft>
                <a:spcPts val="0"/>
              </a:spcAft>
              <a:buSzPts val="2000"/>
              <a:buFont typeface="Noto Sans Symbols"/>
              <a:buChar char="⮚"/>
            </a:pPr>
            <a:r>
              <a:rPr lang="en-US" sz="2000" b="1">
                <a:latin typeface="Times New Roman" panose="02020603050405020304"/>
                <a:ea typeface="Times New Roman" panose="02020603050405020304"/>
                <a:cs typeface="Times New Roman" panose="02020603050405020304"/>
                <a:sym typeface="Times New Roman" panose="02020603050405020304"/>
              </a:rPr>
              <a:t>Adaptive Histogram Equalization</a:t>
            </a:r>
            <a:r>
              <a:rPr lang="en-US" sz="2000">
                <a:latin typeface="Times New Roman" panose="02020603050405020304"/>
                <a:ea typeface="Times New Roman" panose="02020603050405020304"/>
                <a:cs typeface="Times New Roman" panose="02020603050405020304"/>
                <a:sym typeface="Times New Roman" panose="02020603050405020304"/>
              </a:rPr>
              <a:t> : </a:t>
            </a:r>
            <a:r>
              <a:rPr lang="en-US" sz="1800">
                <a:latin typeface="Times New Roman" panose="02020603050405020304"/>
                <a:ea typeface="Times New Roman" panose="02020603050405020304"/>
                <a:cs typeface="Times New Roman" panose="02020603050405020304"/>
                <a:sym typeface="Times New Roman" panose="02020603050405020304"/>
              </a:rPr>
              <a:t>Adaptive Histogram Equalization is  technique used to improve contrast in image and enhance the definitions of edges in each region of an image.</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228600" algn="l" rtl="0">
              <a:spcBef>
                <a:spcPts val="360"/>
              </a:spcBef>
              <a:spcAft>
                <a:spcPts val="0"/>
              </a:spcAft>
              <a:buSzPts val="1800"/>
              <a:buFont typeface="Noto Sans Symbols"/>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SzPts val="1800"/>
              <a:buFont typeface="Times New Roman" panose="02020603050405020304"/>
              <a:buNone/>
            </a:pPr>
            <a:r>
              <a:rPr lang="en-US" sz="1800">
                <a:latin typeface="Times New Roman" panose="02020603050405020304"/>
                <a:ea typeface="Times New Roman" panose="02020603050405020304"/>
                <a:cs typeface="Times New Roman" panose="02020603050405020304"/>
                <a:sym typeface="Times New Roman" panose="02020603050405020304"/>
              </a:rPr>
              <a:t>       </a:t>
            </a: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9"/>
          <p:cNvSpPr txBox="1"/>
          <p:nvPr>
            <p:ph type="sldNum" idx="12"/>
          </p:nvPr>
        </p:nvSpPr>
        <p:spPr>
          <a:xfrm>
            <a:off x="6819900" y="63595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12" name="Google Shape;112;p9"/>
          <p:cNvPicPr preferRelativeResize="0"/>
          <p:nvPr>
            <p:ph type="body" idx="2"/>
          </p:nvPr>
        </p:nvPicPr>
        <p:blipFill rotWithShape="1">
          <a:blip r:embed="rId1"/>
          <a:srcRect/>
          <a:stretch>
            <a:fillRect/>
          </a:stretch>
        </p:blipFill>
        <p:spPr>
          <a:xfrm>
            <a:off x="5181600" y="3352800"/>
            <a:ext cx="2094865" cy="2438400"/>
          </a:xfrm>
          <a:prstGeom prst="rect">
            <a:avLst/>
          </a:prstGeom>
          <a:noFill/>
          <a:ln>
            <a:noFill/>
          </a:ln>
        </p:spPr>
      </p:pic>
      <p:cxnSp>
        <p:nvCxnSpPr>
          <p:cNvPr id="113" name="Google Shape;113;p9"/>
          <p:cNvCxnSpPr/>
          <p:nvPr/>
        </p:nvCxnSpPr>
        <p:spPr>
          <a:xfrm>
            <a:off x="3962400" y="4572000"/>
            <a:ext cx="1066800" cy="1588"/>
          </a:xfrm>
          <a:prstGeom prst="straightConnector1">
            <a:avLst/>
          </a:prstGeom>
          <a:solidFill>
            <a:schemeClr val="accent1"/>
          </a:solidFill>
          <a:ln w="9525" cap="flat" cmpd="sng">
            <a:solidFill>
              <a:schemeClr val="dk1"/>
            </a:solidFill>
            <a:prstDash val="solid"/>
            <a:round/>
            <a:headEnd type="none" w="sm" len="sm"/>
            <a:tailEnd type="stealth" w="med" len="med"/>
          </a:ln>
        </p:spPr>
      </p:cxnSp>
      <p:pic>
        <p:nvPicPr>
          <p:cNvPr id="114" name="Google Shape;114;p9"/>
          <p:cNvPicPr preferRelativeResize="0"/>
          <p:nvPr/>
        </p:nvPicPr>
        <p:blipFill rotWithShape="1">
          <a:blip r:embed="rId2"/>
          <a:srcRect/>
          <a:stretch>
            <a:fillRect/>
          </a:stretch>
        </p:blipFill>
        <p:spPr>
          <a:xfrm>
            <a:off x="1447800" y="3310890"/>
            <a:ext cx="2094865" cy="2524125"/>
          </a:xfrm>
          <a:prstGeom prst="rect">
            <a:avLst/>
          </a:prstGeom>
          <a:noFill/>
          <a:ln>
            <a:noFill/>
          </a:ln>
        </p:spPr>
      </p:pic>
      <p:pic>
        <p:nvPicPr>
          <p:cNvPr id="115" name="Google Shape;115;p9"/>
          <p:cNvPicPr preferRelativeResize="0"/>
          <p:nvPr/>
        </p:nvPicPr>
        <p:blipFill>
          <a:blip r:embed="rId3"/>
          <a:stretch>
            <a:fillRect/>
          </a:stretch>
        </p:blipFill>
        <p:spPr>
          <a:xfrm>
            <a:off x="6010100" y="0"/>
            <a:ext cx="3133900" cy="872825"/>
          </a:xfrm>
          <a:prstGeom prst="rect">
            <a:avLst/>
          </a:prstGeom>
          <a:noFill/>
          <a:ln>
            <a:noFill/>
          </a:ln>
        </p:spPr>
      </p:pic>
      <p:sp>
        <p:nvSpPr>
          <p:cNvPr id="116" name="Google Shape;116;p9"/>
          <p:cNvSpPr txBox="1"/>
          <p:nvPr/>
        </p:nvSpPr>
        <p:spPr>
          <a:xfrm>
            <a:off x="156210" y="151765"/>
            <a:ext cx="5593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rPr>
              <a:t>Image Segmentation</a:t>
            </a:r>
            <a:endParaRPr lang="en-US" sz="25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8343</Words>
  <Application>WPS Presentation</Application>
  <PresentationFormat/>
  <Paragraphs>305</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Arial</vt:lpstr>
      <vt:lpstr>Noto Sans Symbols</vt:lpstr>
      <vt:lpstr>Segoe Print</vt:lpstr>
      <vt:lpstr>Calibri</vt:lpstr>
      <vt:lpstr>Times New Roman</vt:lpstr>
      <vt:lpstr>Microsoft YaHei</vt:lpstr>
      <vt:lpstr>Arial Unicode MS</vt:lpstr>
      <vt:lpstr>Times</vt:lpstr>
      <vt:lpstr>Times New Roman</vt:lpstr>
      <vt:lpstr>Default Design</vt:lpstr>
      <vt:lpstr>PowerPoint 演示文稿</vt:lpstr>
      <vt:lpstr>Problem Statement</vt:lpstr>
      <vt:lpstr>Steps Involved</vt:lpstr>
      <vt:lpstr>Related Works</vt:lpstr>
      <vt:lpstr>PowerPoint 演示文稿</vt:lpstr>
      <vt:lpstr>PowerPoint 演示文稿</vt:lpstr>
      <vt:lpstr>Reading image and preprocessing</vt:lpstr>
      <vt:lpstr>PowerPoint 演示文稿</vt:lpstr>
      <vt:lpstr>PowerPoint 演示文稿</vt:lpstr>
      <vt:lpstr>      Images after AHE</vt:lpstr>
      <vt:lpstr>Image Segmentation</vt:lpstr>
      <vt:lpstr>PowerPoint 演示文稿</vt:lpstr>
      <vt:lpstr>PowerPoint 演示文稿</vt:lpstr>
      <vt:lpstr>   Convolution Neural Network</vt:lpstr>
      <vt:lpstr>PowerPoint 演示文稿</vt:lpstr>
      <vt:lpstr>PowerPoint 演示文稿</vt:lpstr>
      <vt:lpstr>PowerPoint 演示文稿</vt:lpstr>
      <vt:lpstr>CNN Architecture</vt:lpstr>
      <vt:lpstr>PowerPoint 演示文稿</vt:lpstr>
      <vt:lpstr>PowerPoint 演示文稿</vt:lpstr>
      <vt:lpstr>PowerPoint 演示文稿</vt:lpstr>
      <vt:lpstr>   Work Plan</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P.R.Naren</dc:creator>
  <cp:lastModifiedBy>jyoth</cp:lastModifiedBy>
  <cp:revision>7</cp:revision>
  <dcterms:created xsi:type="dcterms:W3CDTF">2022-06-16T08:05:00Z</dcterms:created>
  <dcterms:modified xsi:type="dcterms:W3CDTF">2022-06-29T05:21:36Z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ArticulateGUID">
    <vt:lpwstr>68823982-E128-41C4-BEE9-2BE56F98D54A</vt:lpwstr>
  </property>
  <property fmtid="{D5CDD505-2E9C-101B-9397-08002B2CF9AE}" pid="4" name="ArticulatePath">
    <vt:lpwstr>Covid_tool</vt:lpwstr>
  </property>
  <property fmtid="{D5CDD505-2E9C-101B-9397-08002B2CF9AE}" pid="5" name="ICV">
    <vt:lpwstr>AA7DF2FC26E7419D821AF8AD31734AC6</vt:lpwstr>
  </property>
  <property fmtid="{D5CDD505-2E9C-101B-9397-08002B2CF9AE}" pid="6" name="KSOProductBuildVer">
    <vt:lpwstr>1033-11.2.0.11156</vt:lpwstr>
  </property>
</Properties>
</file>