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75" d="100"/>
          <a:sy n="75" d="100"/>
        </p:scale>
        <p:origin x="5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AA69F9-13EB-4337-8F2E-A9A229AB49FC}"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7DE22-5E19-4F05-A861-354C91650CD5}" type="slidenum">
              <a:rPr lang="en-US" smtClean="0"/>
              <a:t>‹#›</a:t>
            </a:fld>
            <a:endParaRPr lang="en-US"/>
          </a:p>
        </p:txBody>
      </p:sp>
    </p:spTree>
    <p:extLst>
      <p:ext uri="{BB962C8B-B14F-4D97-AF65-F5344CB8AC3E}">
        <p14:creationId xmlns:p14="http://schemas.microsoft.com/office/powerpoint/2010/main" val="2148699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AA69F9-13EB-4337-8F2E-A9A229AB49FC}"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7DE22-5E19-4F05-A861-354C91650CD5}" type="slidenum">
              <a:rPr lang="en-US" smtClean="0"/>
              <a:t>‹#›</a:t>
            </a:fld>
            <a:endParaRPr lang="en-US"/>
          </a:p>
        </p:txBody>
      </p:sp>
    </p:spTree>
    <p:extLst>
      <p:ext uri="{BB962C8B-B14F-4D97-AF65-F5344CB8AC3E}">
        <p14:creationId xmlns:p14="http://schemas.microsoft.com/office/powerpoint/2010/main" val="36752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8AA69F9-13EB-4337-8F2E-A9A229AB49FC}"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7DE22-5E19-4F05-A861-354C91650CD5}" type="slidenum">
              <a:rPr lang="en-US" smtClean="0"/>
              <a:t>‹#›</a:t>
            </a:fld>
            <a:endParaRPr lang="en-US"/>
          </a:p>
        </p:txBody>
      </p:sp>
    </p:spTree>
    <p:extLst>
      <p:ext uri="{BB962C8B-B14F-4D97-AF65-F5344CB8AC3E}">
        <p14:creationId xmlns:p14="http://schemas.microsoft.com/office/powerpoint/2010/main" val="2206101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8AA69F9-13EB-4337-8F2E-A9A229AB49FC}"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7DE22-5E19-4F05-A861-354C91650CD5}"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63204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A69F9-13EB-4337-8F2E-A9A229AB49FC}"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7DE22-5E19-4F05-A861-354C91650CD5}" type="slidenum">
              <a:rPr lang="en-US" smtClean="0"/>
              <a:t>‹#›</a:t>
            </a:fld>
            <a:endParaRPr lang="en-US"/>
          </a:p>
        </p:txBody>
      </p:sp>
    </p:spTree>
    <p:extLst>
      <p:ext uri="{BB962C8B-B14F-4D97-AF65-F5344CB8AC3E}">
        <p14:creationId xmlns:p14="http://schemas.microsoft.com/office/powerpoint/2010/main" val="2327286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AA69F9-13EB-4337-8F2E-A9A229AB49FC}" type="datetimeFigureOut">
              <a:rPr lang="en-US" smtClean="0"/>
              <a:t>11/29/2023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7DE22-5E19-4F05-A861-354C91650CD5}" type="slidenum">
              <a:rPr lang="en-US" smtClean="0"/>
              <a:t>‹#›</a:t>
            </a:fld>
            <a:endParaRPr lang="en-US"/>
          </a:p>
        </p:txBody>
      </p:sp>
    </p:spTree>
    <p:extLst>
      <p:ext uri="{BB962C8B-B14F-4D97-AF65-F5344CB8AC3E}">
        <p14:creationId xmlns:p14="http://schemas.microsoft.com/office/powerpoint/2010/main" val="4245887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AA69F9-13EB-4337-8F2E-A9A229AB49FC}" type="datetimeFigureOut">
              <a:rPr lang="en-US" smtClean="0"/>
              <a:t>11/29/2023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7DE22-5E19-4F05-A861-354C91650CD5}" type="slidenum">
              <a:rPr lang="en-US" smtClean="0"/>
              <a:t>‹#›</a:t>
            </a:fld>
            <a:endParaRPr lang="en-US"/>
          </a:p>
        </p:txBody>
      </p:sp>
    </p:spTree>
    <p:extLst>
      <p:ext uri="{BB962C8B-B14F-4D97-AF65-F5344CB8AC3E}">
        <p14:creationId xmlns:p14="http://schemas.microsoft.com/office/powerpoint/2010/main" val="3554695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A69F9-13EB-4337-8F2E-A9A229AB49FC}"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7DE22-5E19-4F05-A861-354C91650CD5}" type="slidenum">
              <a:rPr lang="en-US" smtClean="0"/>
              <a:t>‹#›</a:t>
            </a:fld>
            <a:endParaRPr lang="en-US"/>
          </a:p>
        </p:txBody>
      </p:sp>
    </p:spTree>
    <p:extLst>
      <p:ext uri="{BB962C8B-B14F-4D97-AF65-F5344CB8AC3E}">
        <p14:creationId xmlns:p14="http://schemas.microsoft.com/office/powerpoint/2010/main" val="1629840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A69F9-13EB-4337-8F2E-A9A229AB49FC}"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7DE22-5E19-4F05-A861-354C91650CD5}" type="slidenum">
              <a:rPr lang="en-US" smtClean="0"/>
              <a:t>‹#›</a:t>
            </a:fld>
            <a:endParaRPr lang="en-US"/>
          </a:p>
        </p:txBody>
      </p:sp>
    </p:spTree>
    <p:extLst>
      <p:ext uri="{BB962C8B-B14F-4D97-AF65-F5344CB8AC3E}">
        <p14:creationId xmlns:p14="http://schemas.microsoft.com/office/powerpoint/2010/main" val="1494969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A69F9-13EB-4337-8F2E-A9A229AB49FC}"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7DE22-5E19-4F05-A861-354C91650CD5}" type="slidenum">
              <a:rPr lang="en-US" smtClean="0"/>
              <a:t>‹#›</a:t>
            </a:fld>
            <a:endParaRPr lang="en-US"/>
          </a:p>
        </p:txBody>
      </p:sp>
    </p:spTree>
    <p:extLst>
      <p:ext uri="{BB962C8B-B14F-4D97-AF65-F5344CB8AC3E}">
        <p14:creationId xmlns:p14="http://schemas.microsoft.com/office/powerpoint/2010/main" val="4222917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A69F9-13EB-4337-8F2E-A9A229AB49FC}"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7DE22-5E19-4F05-A861-354C91650CD5}" type="slidenum">
              <a:rPr lang="en-US" smtClean="0"/>
              <a:t>‹#›</a:t>
            </a:fld>
            <a:endParaRPr lang="en-US"/>
          </a:p>
        </p:txBody>
      </p:sp>
    </p:spTree>
    <p:extLst>
      <p:ext uri="{BB962C8B-B14F-4D97-AF65-F5344CB8AC3E}">
        <p14:creationId xmlns:p14="http://schemas.microsoft.com/office/powerpoint/2010/main" val="276712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AA69F9-13EB-4337-8F2E-A9A229AB49FC}"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7DE22-5E19-4F05-A861-354C91650CD5}" type="slidenum">
              <a:rPr lang="en-US" smtClean="0"/>
              <a:t>‹#›</a:t>
            </a:fld>
            <a:endParaRPr lang="en-US"/>
          </a:p>
        </p:txBody>
      </p:sp>
    </p:spTree>
    <p:extLst>
      <p:ext uri="{BB962C8B-B14F-4D97-AF65-F5344CB8AC3E}">
        <p14:creationId xmlns:p14="http://schemas.microsoft.com/office/powerpoint/2010/main" val="1165924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AA69F9-13EB-4337-8F2E-A9A229AB49FC}"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F7DE22-5E19-4F05-A861-354C91650CD5}" type="slidenum">
              <a:rPr lang="en-US" smtClean="0"/>
              <a:t>‹#›</a:t>
            </a:fld>
            <a:endParaRPr lang="en-US"/>
          </a:p>
        </p:txBody>
      </p:sp>
    </p:spTree>
    <p:extLst>
      <p:ext uri="{BB962C8B-B14F-4D97-AF65-F5344CB8AC3E}">
        <p14:creationId xmlns:p14="http://schemas.microsoft.com/office/powerpoint/2010/main" val="424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8AA69F9-13EB-4337-8F2E-A9A229AB49FC}" type="datetimeFigureOut">
              <a:rPr lang="en-US" smtClean="0"/>
              <a:t>11/29/2023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FF7DE22-5E19-4F05-A861-354C91650CD5}" type="slidenum">
              <a:rPr lang="en-US" smtClean="0"/>
              <a:t>‹#›</a:t>
            </a:fld>
            <a:endParaRPr lang="en-US"/>
          </a:p>
        </p:txBody>
      </p:sp>
    </p:spTree>
    <p:extLst>
      <p:ext uri="{BB962C8B-B14F-4D97-AF65-F5344CB8AC3E}">
        <p14:creationId xmlns:p14="http://schemas.microsoft.com/office/powerpoint/2010/main" val="2323040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AA69F9-13EB-4337-8F2E-A9A229AB49FC}" type="datetimeFigureOut">
              <a:rPr lang="en-US" smtClean="0"/>
              <a:t>11/29/2023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FF7DE22-5E19-4F05-A861-354C91650CD5}" type="slidenum">
              <a:rPr lang="en-US" smtClean="0"/>
              <a:t>‹#›</a:t>
            </a:fld>
            <a:endParaRPr lang="en-US"/>
          </a:p>
        </p:txBody>
      </p:sp>
    </p:spTree>
    <p:extLst>
      <p:ext uri="{BB962C8B-B14F-4D97-AF65-F5344CB8AC3E}">
        <p14:creationId xmlns:p14="http://schemas.microsoft.com/office/powerpoint/2010/main" val="3077238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8AA69F9-13EB-4337-8F2E-A9A229AB49FC}" type="datetimeFigureOut">
              <a:rPr lang="en-US" smtClean="0"/>
              <a:t>11/29/2023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FF7DE22-5E19-4F05-A861-354C91650CD5}" type="slidenum">
              <a:rPr lang="en-US" smtClean="0"/>
              <a:t>‹#›</a:t>
            </a:fld>
            <a:endParaRPr lang="en-US"/>
          </a:p>
        </p:txBody>
      </p:sp>
    </p:spTree>
    <p:extLst>
      <p:ext uri="{BB962C8B-B14F-4D97-AF65-F5344CB8AC3E}">
        <p14:creationId xmlns:p14="http://schemas.microsoft.com/office/powerpoint/2010/main" val="481083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AA69F9-13EB-4337-8F2E-A9A229AB49FC}"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7DE22-5E19-4F05-A861-354C91650CD5}" type="slidenum">
              <a:rPr lang="en-US" smtClean="0"/>
              <a:t>‹#›</a:t>
            </a:fld>
            <a:endParaRPr lang="en-US"/>
          </a:p>
        </p:txBody>
      </p:sp>
    </p:spTree>
    <p:extLst>
      <p:ext uri="{BB962C8B-B14F-4D97-AF65-F5344CB8AC3E}">
        <p14:creationId xmlns:p14="http://schemas.microsoft.com/office/powerpoint/2010/main" val="239255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8AA69F9-13EB-4337-8F2E-A9A229AB49FC}" type="datetimeFigureOut">
              <a:rPr lang="en-US" smtClean="0"/>
              <a:t>11/29/2023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F7DE22-5E19-4F05-A861-354C91650CD5}" type="slidenum">
              <a:rPr lang="en-US" smtClean="0"/>
              <a:t>‹#›</a:t>
            </a:fld>
            <a:endParaRPr lang="en-US"/>
          </a:p>
        </p:txBody>
      </p:sp>
    </p:spTree>
    <p:extLst>
      <p:ext uri="{BB962C8B-B14F-4D97-AF65-F5344CB8AC3E}">
        <p14:creationId xmlns:p14="http://schemas.microsoft.com/office/powerpoint/2010/main" val="2558960211"/>
      </p:ext>
    </p:extLst>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jzimmermann/Data-211-Final-Project-202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6FD0C-885C-46AD-8BDF-3DDB38B08714}"/>
              </a:ext>
            </a:extLst>
          </p:cNvPr>
          <p:cNvSpPr>
            <a:spLocks noGrp="1"/>
          </p:cNvSpPr>
          <p:nvPr>
            <p:ph type="ctrTitle"/>
          </p:nvPr>
        </p:nvSpPr>
        <p:spPr>
          <a:xfrm>
            <a:off x="2665703" y="1219200"/>
            <a:ext cx="8825658" cy="3329581"/>
          </a:xfrm>
        </p:spPr>
        <p:txBody>
          <a:bodyPr/>
          <a:lstStyle/>
          <a:p>
            <a:r>
              <a:rPr lang="en-US" dirty="0">
                <a:solidFill>
                  <a:schemeClr val="accent4">
                    <a:lumMod val="60000"/>
                    <a:lumOff val="40000"/>
                  </a:schemeClr>
                </a:solidFill>
                <a:latin typeface="Pristina" panose="03060402040406080204" pitchFamily="66" charset="0"/>
              </a:rPr>
              <a:t>Consumption Study</a:t>
            </a:r>
          </a:p>
        </p:txBody>
      </p:sp>
      <p:sp>
        <p:nvSpPr>
          <p:cNvPr id="3" name="Subtitle 2">
            <a:extLst>
              <a:ext uri="{FF2B5EF4-FFF2-40B4-BE49-F238E27FC236}">
                <a16:creationId xmlns:a16="http://schemas.microsoft.com/office/drawing/2014/main" id="{19146A38-4302-414B-A668-1332F65BBAB1}"/>
              </a:ext>
            </a:extLst>
          </p:cNvPr>
          <p:cNvSpPr>
            <a:spLocks noGrp="1"/>
          </p:cNvSpPr>
          <p:nvPr>
            <p:ph type="subTitle" idx="1"/>
          </p:nvPr>
        </p:nvSpPr>
        <p:spPr>
          <a:xfrm>
            <a:off x="4926855" y="4777380"/>
            <a:ext cx="2464545" cy="861420"/>
          </a:xfrm>
        </p:spPr>
        <p:txBody>
          <a:bodyPr/>
          <a:lstStyle/>
          <a:p>
            <a:r>
              <a:rPr lang="en-US" dirty="0">
                <a:solidFill>
                  <a:schemeClr val="tx1"/>
                </a:solidFill>
              </a:rPr>
              <a:t>SJ Zimmermann</a:t>
            </a:r>
          </a:p>
        </p:txBody>
      </p:sp>
      <p:pic>
        <p:nvPicPr>
          <p:cNvPr id="1026" name="Picture 2" descr="50,532 H2o Images, Stock Photos, 3D objects, &amp; Vectors | Shutterstock">
            <a:extLst>
              <a:ext uri="{FF2B5EF4-FFF2-40B4-BE49-F238E27FC236}">
                <a16:creationId xmlns:a16="http://schemas.microsoft.com/office/drawing/2014/main" id="{A6D249CA-7FD1-4486-AAC6-F3D10A7744D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9825" r="93886">
                        <a14:foregroundMark x1="13475" y1="71786" x2="13537" y2="74286"/>
                        <a14:foregroundMark x1="13482" y1="72075" x2="13475" y2="71786"/>
                        <a14:foregroundMark x1="13442" y1="70477" x2="13457" y2="71070"/>
                        <a14:foregroundMark x1="12009" y1="12857" x2="13350" y2="66763"/>
                        <a14:foregroundMark x1="13537" y1="74286" x2="13100" y2="75714"/>
                        <a14:foregroundMark x1="35153" y1="64286" x2="34934" y2="62143"/>
                        <a14:foregroundMark x1="48121" y1="63589" x2="53930" y2="63929"/>
                        <a14:foregroundMark x1="41703" y1="63214" x2="45663" y2="63446"/>
                        <a14:foregroundMark x1="48506" y1="77500" x2="46507" y2="82500"/>
                        <a14:foregroundMark x1="53930" y1="63929" x2="48506" y2="77500"/>
                        <a14:foregroundMark x1="46507" y1="82500" x2="39083" y2="83571"/>
                        <a14:foregroundMark x1="56550" y1="45000" x2="63319" y2="62857"/>
                        <a14:foregroundMark x1="63319" y1="62857" x2="66594" y2="63929"/>
                        <a14:foregroundMark x1="93886" y1="56786" x2="89956" y2="57500"/>
                        <a14:backgroundMark x1="23144" y1="86071" x2="19214" y2="47857"/>
                        <a14:backgroundMark x1="19214" y1="47857" x2="21179" y2="72500"/>
                        <a14:backgroundMark x1="21179" y1="72500" x2="17249" y2="92857"/>
                        <a14:backgroundMark x1="17249" y1="92857" x2="8297" y2="81429"/>
                        <a14:backgroundMark x1="8297" y1="81429" x2="9389" y2="81071"/>
                        <a14:backgroundMark x1="14410" y1="71786" x2="14410" y2="71786"/>
                        <a14:backgroundMark x1="14410" y1="71786" x2="13537" y2="70000"/>
                        <a14:backgroundMark x1="12445" y1="76071" x2="13100" y2="67143"/>
                        <a14:backgroundMark x1="13755" y1="75000" x2="13755" y2="68214"/>
                        <a14:backgroundMark x1="46943" y1="64286" x2="47162" y2="63929"/>
                        <a14:backgroundMark x1="48253" y1="63929" x2="45852" y2="63929"/>
                        <a14:backgroundMark x1="49563" y1="77500" x2="49563" y2="77500"/>
                        <a14:backgroundMark x1="49563" y1="77500" x2="51092" y2="77857"/>
                        <a14:backgroundMark x1="13537" y1="75357" x2="13100" y2="68929"/>
                        <a14:backgroundMark x1="13100" y1="76071" x2="12882" y2="75000"/>
                        <a14:backgroundMark x1="12882" y1="67857" x2="14410" y2="68214"/>
                      </a14:backgroundRemoval>
                    </a14:imgEffect>
                  </a14:imgLayer>
                </a14:imgProps>
              </a:ext>
              <a:ext uri="{28A0092B-C50C-407E-A947-70E740481C1C}">
                <a14:useLocalDpi xmlns:a14="http://schemas.microsoft.com/office/drawing/2010/main" val="0"/>
              </a:ext>
            </a:extLst>
          </a:blip>
          <a:srcRect/>
          <a:stretch>
            <a:fillRect/>
          </a:stretch>
        </p:blipFill>
        <p:spPr bwMode="auto">
          <a:xfrm>
            <a:off x="3146148" y="388996"/>
            <a:ext cx="5534025" cy="3383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472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DFB26B6E-F70F-42A7-B94B-BAAE565B8560}"/>
              </a:ext>
            </a:extLst>
          </p:cNvPr>
          <p:cNvSpPr>
            <a:spLocks noGrp="1"/>
          </p:cNvSpPr>
          <p:nvPr>
            <p:ph type="subTitle" idx="1"/>
          </p:nvPr>
        </p:nvSpPr>
        <p:spPr>
          <a:xfrm>
            <a:off x="2311712" y="2494273"/>
            <a:ext cx="6743341" cy="2760437"/>
          </a:xfrm>
        </p:spPr>
        <p:txBody>
          <a:bodyPr/>
          <a:lstStyle/>
          <a:p>
            <a:r>
              <a:rPr lang="en-US" dirty="0">
                <a:solidFill>
                  <a:schemeClr val="tx1"/>
                </a:solidFill>
              </a:rPr>
              <a:t>Does my average daily consumption of water meet the recommended 64 ounces?</a:t>
            </a:r>
          </a:p>
          <a:p>
            <a:endParaRPr lang="en-US" dirty="0">
              <a:solidFill>
                <a:schemeClr val="tx1"/>
              </a:solidFill>
            </a:endParaRPr>
          </a:p>
          <a:p>
            <a:r>
              <a:rPr lang="en-US" dirty="0">
                <a:solidFill>
                  <a:schemeClr val="tx1"/>
                </a:solidFill>
              </a:rPr>
              <a:t>What is the average difference? </a:t>
            </a:r>
          </a:p>
        </p:txBody>
      </p:sp>
      <p:pic>
        <p:nvPicPr>
          <p:cNvPr id="12" name="Picture 6" descr="1,700+ Water Question Mark Stock Photos, Pictures &amp; Royalty ...">
            <a:extLst>
              <a:ext uri="{FF2B5EF4-FFF2-40B4-BE49-F238E27FC236}">
                <a16:creationId xmlns:a16="http://schemas.microsoft.com/office/drawing/2014/main" id="{FB316085-C401-446E-88F4-8F29A1571E8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804" b="91993" l="9903" r="89903">
                        <a14:foregroundMark x1="42524" y1="9804" x2="55728" y2="10458"/>
                        <a14:foregroundMark x1="46796" y1="70261" x2="46214" y2="65523"/>
                        <a14:foregroundMark x1="52427" y1="76471" x2="42524" y2="76634"/>
                        <a14:foregroundMark x1="42524" y1="76634" x2="36505" y2="85784"/>
                        <a14:foregroundMark x1="36505" y1="85784" x2="44660" y2="91993"/>
                        <a14:foregroundMark x1="44660" y1="91993" x2="56117" y2="86765"/>
                        <a14:foregroundMark x1="56117" y1="86765" x2="51262" y2="77124"/>
                        <a14:foregroundMark x1="51262" y1="77124" x2="50485" y2="76634"/>
                      </a14:backgroundRemoval>
                    </a14:imgEffect>
                  </a14:imgLayer>
                </a14:imgProps>
              </a:ext>
              <a:ext uri="{28A0092B-C50C-407E-A947-70E740481C1C}">
                <a14:useLocalDpi xmlns:a14="http://schemas.microsoft.com/office/drawing/2010/main" val="0"/>
              </a:ext>
            </a:extLst>
          </a:blip>
          <a:srcRect/>
          <a:stretch>
            <a:fillRect/>
          </a:stretch>
        </p:blipFill>
        <p:spPr bwMode="auto">
          <a:xfrm rot="19812519">
            <a:off x="79514" y="-30953"/>
            <a:ext cx="2107096" cy="25039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1,700+ Water Question Mark Stock Photos, Pictures &amp; Royalty ...">
            <a:extLst>
              <a:ext uri="{FF2B5EF4-FFF2-40B4-BE49-F238E27FC236}">
                <a16:creationId xmlns:a16="http://schemas.microsoft.com/office/drawing/2014/main" id="{F94FB864-3096-4ACA-AA3A-51BBDB919B2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804" b="91993" l="9903" r="89903">
                        <a14:foregroundMark x1="42524" y1="9804" x2="55728" y2="10458"/>
                        <a14:foregroundMark x1="46796" y1="70261" x2="46214" y2="65523"/>
                        <a14:foregroundMark x1="52427" y1="76471" x2="42524" y2="76634"/>
                        <a14:foregroundMark x1="42524" y1="76634" x2="36505" y2="85784"/>
                        <a14:foregroundMark x1="36505" y1="85784" x2="44660" y2="91993"/>
                        <a14:foregroundMark x1="44660" y1="91993" x2="56117" y2="86765"/>
                        <a14:foregroundMark x1="56117" y1="86765" x2="51262" y2="77124"/>
                        <a14:foregroundMark x1="51262" y1="77124" x2="50485" y2="76634"/>
                      </a14:backgroundRemoval>
                    </a14:imgEffect>
                  </a14:imgLayer>
                </a14:imgProps>
              </a:ext>
              <a:ext uri="{28A0092B-C50C-407E-A947-70E740481C1C}">
                <a14:useLocalDpi xmlns:a14="http://schemas.microsoft.com/office/drawing/2010/main" val="0"/>
              </a:ext>
            </a:extLst>
          </a:blip>
          <a:srcRect/>
          <a:stretch>
            <a:fillRect/>
          </a:stretch>
        </p:blipFill>
        <p:spPr bwMode="auto">
          <a:xfrm rot="2144114">
            <a:off x="-66700" y="1664481"/>
            <a:ext cx="1165811" cy="138539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1,700+ Water Question Mark Stock Photos, Pictures &amp; Royalty ...">
            <a:extLst>
              <a:ext uri="{FF2B5EF4-FFF2-40B4-BE49-F238E27FC236}">
                <a16:creationId xmlns:a16="http://schemas.microsoft.com/office/drawing/2014/main" id="{B5E100B5-317C-4945-8830-6E79615C12B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804" b="91993" l="9903" r="89903">
                        <a14:foregroundMark x1="42524" y1="9804" x2="55728" y2="10458"/>
                        <a14:foregroundMark x1="46796" y1="70261" x2="46214" y2="65523"/>
                        <a14:foregroundMark x1="52427" y1="76471" x2="42524" y2="76634"/>
                        <a14:foregroundMark x1="42524" y1="76634" x2="36505" y2="85784"/>
                        <a14:foregroundMark x1="36505" y1="85784" x2="44660" y2="91993"/>
                        <a14:foregroundMark x1="44660" y1="91993" x2="56117" y2="86765"/>
                        <a14:foregroundMark x1="56117" y1="86765" x2="51262" y2="77124"/>
                        <a14:foregroundMark x1="51262" y1="77124" x2="50485" y2="76634"/>
                      </a14:backgroundRemoval>
                    </a14:imgEffect>
                  </a14:imgLayer>
                </a14:imgProps>
              </a:ext>
              <a:ext uri="{28A0092B-C50C-407E-A947-70E740481C1C}">
                <a14:useLocalDpi xmlns:a14="http://schemas.microsoft.com/office/drawing/2010/main" val="0"/>
              </a:ext>
            </a:extLst>
          </a:blip>
          <a:srcRect/>
          <a:stretch>
            <a:fillRect/>
          </a:stretch>
        </p:blipFill>
        <p:spPr bwMode="auto">
          <a:xfrm rot="21268895">
            <a:off x="391040" y="2535198"/>
            <a:ext cx="1604592" cy="190681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1,700+ Water Question Mark Stock Photos, Pictures &amp; Royalty ...">
            <a:extLst>
              <a:ext uri="{FF2B5EF4-FFF2-40B4-BE49-F238E27FC236}">
                <a16:creationId xmlns:a16="http://schemas.microsoft.com/office/drawing/2014/main" id="{2B36DFF0-791D-4FF3-8626-F0DBDAB3FEF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804" b="91993" l="9903" r="89903">
                        <a14:foregroundMark x1="42524" y1="9804" x2="55728" y2="10458"/>
                        <a14:foregroundMark x1="46796" y1="70261" x2="46214" y2="65523"/>
                        <a14:foregroundMark x1="52427" y1="76471" x2="42524" y2="76634"/>
                        <a14:foregroundMark x1="42524" y1="76634" x2="36505" y2="85784"/>
                        <a14:foregroundMark x1="36505" y1="85784" x2="44660" y2="91993"/>
                        <a14:foregroundMark x1="44660" y1="91993" x2="56117" y2="86765"/>
                        <a14:foregroundMark x1="56117" y1="86765" x2="51262" y2="77124"/>
                        <a14:foregroundMark x1="51262" y1="77124" x2="50485" y2="76634"/>
                      </a14:backgroundRemoval>
                    </a14:imgEffect>
                  </a14:imgLayer>
                </a14:imgProps>
              </a:ext>
              <a:ext uri="{28A0092B-C50C-407E-A947-70E740481C1C}">
                <a14:useLocalDpi xmlns:a14="http://schemas.microsoft.com/office/drawing/2010/main" val="0"/>
              </a:ext>
            </a:extLst>
          </a:blip>
          <a:srcRect/>
          <a:stretch>
            <a:fillRect/>
          </a:stretch>
        </p:blipFill>
        <p:spPr bwMode="auto">
          <a:xfrm rot="20373767">
            <a:off x="-29368" y="4355261"/>
            <a:ext cx="1887181" cy="2242631"/>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9130DCD9-09BD-4BAF-AD2B-2359DBC26168}"/>
              </a:ext>
            </a:extLst>
          </p:cNvPr>
          <p:cNvSpPr>
            <a:spLocks noGrp="1"/>
          </p:cNvSpPr>
          <p:nvPr>
            <p:ph type="ctrTitle"/>
          </p:nvPr>
        </p:nvSpPr>
        <p:spPr>
          <a:xfrm>
            <a:off x="2374651" y="639395"/>
            <a:ext cx="6617462" cy="1717781"/>
          </a:xfrm>
        </p:spPr>
        <p:txBody>
          <a:bodyPr/>
          <a:lstStyle/>
          <a:p>
            <a:r>
              <a:rPr lang="en-US" dirty="0">
                <a:solidFill>
                  <a:schemeClr val="accent4">
                    <a:lumMod val="60000"/>
                    <a:lumOff val="40000"/>
                  </a:schemeClr>
                </a:solidFill>
                <a:latin typeface="Pristina" panose="03060402040406080204" pitchFamily="66" charset="0"/>
              </a:rPr>
              <a:t>Question</a:t>
            </a:r>
          </a:p>
        </p:txBody>
      </p:sp>
    </p:spTree>
    <p:extLst>
      <p:ext uri="{BB962C8B-B14F-4D97-AF65-F5344CB8AC3E}">
        <p14:creationId xmlns:p14="http://schemas.microsoft.com/office/powerpoint/2010/main" val="192441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9130DCD9-09BD-4BAF-AD2B-2359DBC26168}"/>
              </a:ext>
            </a:extLst>
          </p:cNvPr>
          <p:cNvSpPr>
            <a:spLocks noGrp="1"/>
          </p:cNvSpPr>
          <p:nvPr>
            <p:ph type="ctrTitle"/>
          </p:nvPr>
        </p:nvSpPr>
        <p:spPr>
          <a:xfrm>
            <a:off x="456225" y="22106"/>
            <a:ext cx="6617462" cy="1717781"/>
          </a:xfrm>
        </p:spPr>
        <p:txBody>
          <a:bodyPr/>
          <a:lstStyle/>
          <a:p>
            <a:r>
              <a:rPr lang="en-US" dirty="0">
                <a:solidFill>
                  <a:schemeClr val="accent4">
                    <a:lumMod val="60000"/>
                    <a:lumOff val="40000"/>
                  </a:schemeClr>
                </a:solidFill>
                <a:latin typeface="Pristina" panose="03060402040406080204" pitchFamily="66" charset="0"/>
              </a:rPr>
              <a:t>Data</a:t>
            </a:r>
          </a:p>
        </p:txBody>
      </p:sp>
      <p:pic>
        <p:nvPicPr>
          <p:cNvPr id="2058" name="Picture 10" descr="Analyze This: How Data Analytics Is Changing Water Management">
            <a:extLst>
              <a:ext uri="{FF2B5EF4-FFF2-40B4-BE49-F238E27FC236}">
                <a16:creationId xmlns:a16="http://schemas.microsoft.com/office/drawing/2014/main" id="{EE901D1D-0018-4458-8998-F429948B1DAE}"/>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9920" b="98560" l="1400" r="90000">
                        <a14:foregroundMark x1="26600" y1="71200" x2="30100" y2="58720"/>
                        <a14:foregroundMark x1="30100" y1="58720" x2="27100" y2="32160"/>
                        <a14:foregroundMark x1="27100" y1="32160" x2="20200" y2="72640"/>
                        <a14:foregroundMark x1="20200" y1="72640" x2="23300" y2="49920"/>
                        <a14:foregroundMark x1="23300" y1="49920" x2="41200" y2="64160"/>
                        <a14:foregroundMark x1="41200" y1="64160" x2="38500" y2="51360"/>
                        <a14:foregroundMark x1="38500" y1="51360" x2="33100" y2="39200"/>
                        <a14:foregroundMark x1="33100" y1="39200" x2="29900" y2="21600"/>
                        <a14:foregroundMark x1="29900" y1="21600" x2="18400" y2="60640"/>
                        <a14:foregroundMark x1="18400" y1="60640" x2="23000" y2="76640"/>
                        <a14:foregroundMark x1="23000" y1="76640" x2="36300" y2="77600"/>
                        <a14:foregroundMark x1="36300" y1="77600" x2="21700" y2="87520"/>
                        <a14:foregroundMark x1="21700" y1="87520" x2="36800" y2="79040"/>
                        <a14:foregroundMark x1="36800" y1="79040" x2="15700" y2="92960"/>
                        <a14:foregroundMark x1="15700" y1="92960" x2="41700" y2="80800"/>
                        <a14:foregroundMark x1="41700" y1="80800" x2="12200" y2="76320"/>
                        <a14:foregroundMark x1="12200" y1="76320" x2="23600" y2="86240"/>
                        <a14:foregroundMark x1="23600" y1="86240" x2="40400" y2="79200"/>
                        <a14:foregroundMark x1="48100" y1="92320" x2="17100" y2="95360"/>
                        <a14:foregroundMark x1="17100" y1="95360" x2="7000" y2="88640"/>
                        <a14:foregroundMark x1="7000" y1="88640" x2="4200" y2="79200"/>
                        <a14:foregroundMark x1="4200" y1="79200" x2="13700" y2="74400"/>
                        <a14:foregroundMark x1="13700" y1="74400" x2="8500" y2="72800"/>
                        <a14:foregroundMark x1="8500" y1="72800" x2="3800" y2="80320"/>
                        <a14:foregroundMark x1="3800" y1="80320" x2="1100" y2="90240"/>
                        <a14:foregroundMark x1="1100" y1="90240" x2="31000" y2="97600"/>
                        <a14:foregroundMark x1="31000" y1="97600" x2="45900" y2="97280"/>
                        <a14:foregroundMark x1="45900" y1="97280" x2="52600" y2="88480"/>
                        <a14:foregroundMark x1="52600" y1="88480" x2="53800" y2="84800"/>
                        <a14:foregroundMark x1="7200" y1="90400" x2="2800" y2="83680"/>
                        <a14:foregroundMark x1="2800" y1="83680" x2="9500" y2="79360"/>
                        <a14:foregroundMark x1="9500" y1="79360" x2="4800" y2="75840"/>
                        <a14:foregroundMark x1="4800" y1="75840" x2="1700" y2="89600"/>
                        <a14:foregroundMark x1="1700" y1="89600" x2="4089" y2="94578"/>
                        <a14:foregroundMark x1="11262" y1="97009" x2="13600" y2="96320"/>
                        <a14:foregroundMark x1="13600" y1="96320" x2="14600" y2="94560"/>
                        <a14:foregroundMark x1="2800" y1="93920" x2="400" y2="84160"/>
                        <a14:foregroundMark x1="400" y1="84160" x2="6300" y2="76640"/>
                        <a14:foregroundMark x1="6300" y1="76640" x2="2000" y2="85280"/>
                        <a14:foregroundMark x1="2000" y1="85280" x2="6800" y2="88320"/>
                        <a14:foregroundMark x1="6800" y1="88320" x2="6700" y2="88320"/>
                        <a14:foregroundMark x1="48300" y1="95200" x2="56600" y2="89120"/>
                        <a14:foregroundMark x1="56600" y1="89120" x2="58200" y2="81600"/>
                        <a14:foregroundMark x1="30200" y1="14400" x2="30800" y2="12640"/>
                        <a14:foregroundMark x1="42400" y1="53760" x2="42400" y2="53760"/>
                        <a14:foregroundMark x1="36000" y1="32000" x2="36000" y2="32000"/>
                        <a14:backgroundMark x1="49500" y1="38240" x2="59000" y2="38080"/>
                        <a14:backgroundMark x1="59000" y1="38080" x2="68900" y2="28160"/>
                        <a14:backgroundMark x1="68900" y1="28160" x2="62400" y2="59040"/>
                        <a14:backgroundMark x1="62400" y1="59040" x2="74400" y2="36480"/>
                        <a14:backgroundMark x1="74400" y1="36480" x2="70400" y2="48800"/>
                        <a14:backgroundMark x1="70400" y1="48800" x2="77100" y2="50400"/>
                        <a14:backgroundMark x1="1400" y1="95200" x2="6600" y2="99840"/>
                        <a14:backgroundMark x1="6600" y1="99840" x2="7000" y2="99840"/>
                        <a14:backgroundMark x1="7200" y1="97920" x2="10900" y2="97920"/>
                        <a14:backgroundMark x1="53000" y1="96480" x2="47300" y2="99840"/>
                        <a14:backgroundMark x1="47300" y1="99840" x2="47300" y2="99840"/>
                      </a14:backgroundRemoval>
                    </a14:imgEffect>
                  </a14:imgLayer>
                </a14:imgProps>
              </a:ext>
              <a:ext uri="{28A0092B-C50C-407E-A947-70E740481C1C}">
                <a14:useLocalDpi xmlns:a14="http://schemas.microsoft.com/office/drawing/2010/main" val="0"/>
              </a:ext>
            </a:extLst>
          </a:blip>
          <a:srcRect b="10803"/>
          <a:stretch/>
        </p:blipFill>
        <p:spPr bwMode="auto">
          <a:xfrm>
            <a:off x="250149" y="4261641"/>
            <a:ext cx="4667447" cy="2596359"/>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a:extLst>
              <a:ext uri="{FF2B5EF4-FFF2-40B4-BE49-F238E27FC236}">
                <a16:creationId xmlns:a16="http://schemas.microsoft.com/office/drawing/2014/main" id="{A243E780-95EA-4152-95B3-65AE3127BB92}"/>
              </a:ext>
            </a:extLst>
          </p:cNvPr>
          <p:cNvSpPr>
            <a:spLocks noChangeAspect="1" noChangeArrowheads="1"/>
          </p:cNvSpPr>
          <p:nvPr/>
        </p:nvSpPr>
        <p:spPr bwMode="auto">
          <a:xfrm>
            <a:off x="5943600" y="702016"/>
            <a:ext cx="2879384" cy="28793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07654770-AF4F-4854-BCFD-33DE970522DD}"/>
              </a:ext>
            </a:extLst>
          </p:cNvPr>
          <p:cNvPicPr>
            <a:picLocks noChangeAspect="1"/>
          </p:cNvPicPr>
          <p:nvPr/>
        </p:nvPicPr>
        <p:blipFill>
          <a:blip r:embed="rId4"/>
          <a:stretch>
            <a:fillRect/>
          </a:stretch>
        </p:blipFill>
        <p:spPr>
          <a:xfrm>
            <a:off x="5943600" y="1739887"/>
            <a:ext cx="5998251" cy="3683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8D3E2CEE-04C0-4367-8B30-9FF2E94C4F9E}"/>
              </a:ext>
            </a:extLst>
          </p:cNvPr>
          <p:cNvPicPr>
            <a:picLocks noChangeAspect="1"/>
          </p:cNvPicPr>
          <p:nvPr/>
        </p:nvPicPr>
        <p:blipFill>
          <a:blip r:embed="rId5"/>
          <a:stretch>
            <a:fillRect/>
          </a:stretch>
        </p:blipFill>
        <p:spPr>
          <a:xfrm>
            <a:off x="2940017" y="1634971"/>
            <a:ext cx="2019582" cy="3924848"/>
          </a:xfrm>
          <a:prstGeom prst="rect">
            <a:avLst/>
          </a:prstGeom>
        </p:spPr>
      </p:pic>
      <p:sp>
        <p:nvSpPr>
          <p:cNvPr id="12" name="TextBox 11">
            <a:extLst>
              <a:ext uri="{FF2B5EF4-FFF2-40B4-BE49-F238E27FC236}">
                <a16:creationId xmlns:a16="http://schemas.microsoft.com/office/drawing/2014/main" id="{2796E001-E25A-4641-9C91-C0365BE2C99E}"/>
              </a:ext>
            </a:extLst>
          </p:cNvPr>
          <p:cNvSpPr txBox="1"/>
          <p:nvPr/>
        </p:nvSpPr>
        <p:spPr>
          <a:xfrm>
            <a:off x="2184400" y="567254"/>
            <a:ext cx="8178800" cy="923330"/>
          </a:xfrm>
          <a:prstGeom prst="rect">
            <a:avLst/>
          </a:prstGeom>
          <a:noFill/>
        </p:spPr>
        <p:txBody>
          <a:bodyPr wrap="square">
            <a:spAutoFit/>
          </a:bodyPr>
          <a:lstStyle/>
          <a:p>
            <a:r>
              <a:rPr lang="en-US" dirty="0">
                <a:solidFill>
                  <a:schemeClr val="tx1"/>
                </a:solidFill>
              </a:rPr>
              <a:t>Water consumption was measured by drinking only out of a measured water bottle and recording daily consumption in Excel over a 14 day period</a:t>
            </a:r>
          </a:p>
        </p:txBody>
      </p:sp>
      <p:sp>
        <p:nvSpPr>
          <p:cNvPr id="13" name="TextBox 12">
            <a:extLst>
              <a:ext uri="{FF2B5EF4-FFF2-40B4-BE49-F238E27FC236}">
                <a16:creationId xmlns:a16="http://schemas.microsoft.com/office/drawing/2014/main" id="{5F34201C-D533-456A-9C33-7DC33AD2BC2B}"/>
              </a:ext>
            </a:extLst>
          </p:cNvPr>
          <p:cNvSpPr txBox="1"/>
          <p:nvPr/>
        </p:nvSpPr>
        <p:spPr>
          <a:xfrm>
            <a:off x="3162408" y="5704206"/>
            <a:ext cx="1574800" cy="830997"/>
          </a:xfrm>
          <a:prstGeom prst="rect">
            <a:avLst/>
          </a:prstGeom>
          <a:noFill/>
        </p:spPr>
        <p:txBody>
          <a:bodyPr wrap="square">
            <a:spAutoFit/>
          </a:bodyPr>
          <a:lstStyle/>
          <a:p>
            <a:r>
              <a:rPr lang="en-US" sz="1200" dirty="0">
                <a:solidFill>
                  <a:schemeClr val="tx1"/>
                </a:solidFill>
              </a:rPr>
              <a:t>Variables- Days and amount of water consumed in ounces. </a:t>
            </a:r>
          </a:p>
        </p:txBody>
      </p:sp>
    </p:spTree>
    <p:extLst>
      <p:ext uri="{BB962C8B-B14F-4D97-AF65-F5344CB8AC3E}">
        <p14:creationId xmlns:p14="http://schemas.microsoft.com/office/powerpoint/2010/main" val="3520825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9130DCD9-09BD-4BAF-AD2B-2359DBC26168}"/>
              </a:ext>
            </a:extLst>
          </p:cNvPr>
          <p:cNvSpPr>
            <a:spLocks noGrp="1"/>
          </p:cNvSpPr>
          <p:nvPr>
            <p:ph type="ctrTitle"/>
          </p:nvPr>
        </p:nvSpPr>
        <p:spPr>
          <a:xfrm>
            <a:off x="731381" y="0"/>
            <a:ext cx="6617462" cy="1717781"/>
          </a:xfrm>
        </p:spPr>
        <p:txBody>
          <a:bodyPr/>
          <a:lstStyle/>
          <a:p>
            <a:r>
              <a:rPr lang="en-US" dirty="0">
                <a:solidFill>
                  <a:schemeClr val="accent4">
                    <a:lumMod val="60000"/>
                    <a:lumOff val="40000"/>
                  </a:schemeClr>
                </a:solidFill>
                <a:latin typeface="Pristina" panose="03060402040406080204" pitchFamily="66" charset="0"/>
              </a:rPr>
              <a:t>Hypothesis Testing</a:t>
            </a:r>
          </a:p>
        </p:txBody>
      </p:sp>
      <p:pic>
        <p:nvPicPr>
          <p:cNvPr id="4098" name="Picture 2" descr="Hydrating for Health | NIH News in Health">
            <a:extLst>
              <a:ext uri="{FF2B5EF4-FFF2-40B4-BE49-F238E27FC236}">
                <a16:creationId xmlns:a16="http://schemas.microsoft.com/office/drawing/2014/main" id="{8952C16D-F63D-47BA-9210-CD239BB6D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5963" y="1654136"/>
            <a:ext cx="4162771" cy="51989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Subtitle 6">
                <a:extLst>
                  <a:ext uri="{FF2B5EF4-FFF2-40B4-BE49-F238E27FC236}">
                    <a16:creationId xmlns:a16="http://schemas.microsoft.com/office/drawing/2014/main" id="{AFBC0C4E-0644-4300-8DE3-711EBAF8CCE4}"/>
                  </a:ext>
                </a:extLst>
              </p:cNvPr>
              <p:cNvSpPr>
                <a:spLocks noGrp="1"/>
              </p:cNvSpPr>
              <p:nvPr>
                <p:ph type="subTitle" idx="1"/>
              </p:nvPr>
            </p:nvSpPr>
            <p:spPr>
              <a:xfrm>
                <a:off x="605502" y="2560534"/>
                <a:ext cx="6743341" cy="2760437"/>
              </a:xfrm>
            </p:spPr>
            <p:txBody>
              <a:bodyPr/>
              <a:lstStyle/>
              <a:p>
                <a:r>
                  <a:rPr lang="en-US" dirty="0">
                    <a:solidFill>
                      <a:schemeClr val="tx1"/>
                    </a:solidFill>
                  </a:rPr>
                  <a:t>Claim- The mean amount of water consumed on a daily basis is less than 64 ounces. </a:t>
                </a:r>
              </a:p>
              <a:p>
                <a14:m>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a:solidFill>
                              <a:schemeClr val="tx1"/>
                            </a:solidFill>
                            <a:latin typeface="Cambria Math" panose="02040503050406030204" pitchFamily="18" charset="0"/>
                          </a:rPr>
                          <m:t>𝑯</m:t>
                        </m:r>
                      </m:e>
                      <m:sub>
                        <m:r>
                          <a:rPr lang="en-US" sz="2800" b="1" i="1">
                            <a:solidFill>
                              <a:schemeClr val="tx1"/>
                            </a:solidFill>
                            <a:latin typeface="Cambria Math" panose="02040503050406030204" pitchFamily="18" charset="0"/>
                          </a:rPr>
                          <m:t>𝟎</m:t>
                        </m:r>
                        <m:r>
                          <a:rPr lang="en-US" sz="2800" b="1" i="1">
                            <a:solidFill>
                              <a:schemeClr val="tx1"/>
                            </a:solidFill>
                            <a:latin typeface="Cambria Math" panose="02040503050406030204" pitchFamily="18" charset="0"/>
                          </a:rPr>
                          <m:t>  </m:t>
                        </m:r>
                      </m:sub>
                    </m:sSub>
                    <m:r>
                      <a:rPr lang="en-US" sz="2800" b="1" i="1">
                        <a:solidFill>
                          <a:schemeClr val="tx1"/>
                        </a:solidFill>
                        <a:latin typeface="Cambria Math" panose="02040503050406030204" pitchFamily="18" charset="0"/>
                      </a:rPr>
                      <m:t> </m:t>
                    </m:r>
                  </m:oMath>
                </a14:m>
                <a:r>
                  <a:rPr lang="en-US" sz="2800" dirty="0">
                    <a:solidFill>
                      <a:schemeClr val="tx1"/>
                    </a:solidFill>
                  </a:rPr>
                  <a:t>: </a:t>
                </a:r>
                <a14:m>
                  <m:oMath xmlns:m="http://schemas.openxmlformats.org/officeDocument/2006/math">
                    <m:r>
                      <a:rPr lang="en-US" sz="2800" b="1" i="1">
                        <a:solidFill>
                          <a:schemeClr val="tx1"/>
                        </a:solidFill>
                        <a:latin typeface="Cambria Math" panose="02040503050406030204" pitchFamily="18" charset="0"/>
                      </a:rPr>
                      <m:t>𝝁</m:t>
                    </m:r>
                    <m:r>
                      <a:rPr lang="en-US" sz="2800" b="1" i="1">
                        <a:solidFill>
                          <a:schemeClr val="tx1"/>
                        </a:solidFill>
                        <a:latin typeface="Cambria Math" panose="02040503050406030204" pitchFamily="18" charset="0"/>
                      </a:rPr>
                      <m:t> </m:t>
                    </m:r>
                  </m:oMath>
                </a14:m>
                <a:r>
                  <a:rPr lang="en-US" sz="2800" dirty="0">
                    <a:solidFill>
                      <a:schemeClr val="tx1"/>
                    </a:solidFill>
                  </a:rPr>
                  <a:t>=64 ounces</a:t>
                </a:r>
              </a:p>
              <a:p>
                <a14:m>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a:solidFill>
                              <a:schemeClr val="tx1"/>
                            </a:solidFill>
                            <a:latin typeface="Cambria Math" panose="02040503050406030204" pitchFamily="18" charset="0"/>
                          </a:rPr>
                          <m:t>𝑯</m:t>
                        </m:r>
                      </m:e>
                      <m:sub>
                        <m:r>
                          <a:rPr lang="en-US" sz="2800" b="1" i="1" smtClean="0">
                            <a:solidFill>
                              <a:schemeClr val="tx1"/>
                            </a:solidFill>
                            <a:latin typeface="Cambria Math" panose="02040503050406030204" pitchFamily="18" charset="0"/>
                          </a:rPr>
                          <m:t>𝒂</m:t>
                        </m:r>
                        <m:r>
                          <a:rPr lang="en-US" sz="2800" b="1" i="1">
                            <a:solidFill>
                              <a:schemeClr val="tx1"/>
                            </a:solidFill>
                            <a:latin typeface="Cambria Math" panose="02040503050406030204" pitchFamily="18" charset="0"/>
                          </a:rPr>
                          <m:t>  </m:t>
                        </m:r>
                      </m:sub>
                    </m:sSub>
                    <m:r>
                      <a:rPr lang="en-US" sz="2800" b="1" i="1">
                        <a:solidFill>
                          <a:schemeClr val="tx1"/>
                        </a:solidFill>
                        <a:latin typeface="Cambria Math" panose="02040503050406030204" pitchFamily="18" charset="0"/>
                      </a:rPr>
                      <m:t> </m:t>
                    </m:r>
                  </m:oMath>
                </a14:m>
                <a:r>
                  <a:rPr lang="en-US" sz="2800" dirty="0">
                    <a:solidFill>
                      <a:schemeClr val="tx1"/>
                    </a:solidFill>
                  </a:rPr>
                  <a:t>: </a:t>
                </a:r>
                <a14:m>
                  <m:oMath xmlns:m="http://schemas.openxmlformats.org/officeDocument/2006/math">
                    <m:r>
                      <a:rPr lang="en-US" sz="2800" b="1" i="1">
                        <a:solidFill>
                          <a:schemeClr val="tx1"/>
                        </a:solidFill>
                        <a:latin typeface="Cambria Math" panose="02040503050406030204" pitchFamily="18" charset="0"/>
                      </a:rPr>
                      <m:t>𝝁</m:t>
                    </m:r>
                    <m:r>
                      <a:rPr lang="en-US" sz="2800" b="1" i="1">
                        <a:solidFill>
                          <a:schemeClr val="tx1"/>
                        </a:solidFill>
                        <a:latin typeface="Cambria Math" panose="02040503050406030204" pitchFamily="18" charset="0"/>
                      </a:rPr>
                      <m:t> </m:t>
                    </m:r>
                  </m:oMath>
                </a14:m>
                <a:r>
                  <a:rPr lang="en-US" sz="2800" dirty="0">
                    <a:solidFill>
                      <a:schemeClr val="tx1"/>
                    </a:solidFill>
                  </a:rPr>
                  <a:t>&lt;64 ounces</a:t>
                </a:r>
              </a:p>
            </p:txBody>
          </p:sp>
        </mc:Choice>
        <mc:Fallback>
          <p:sp>
            <p:nvSpPr>
              <p:cNvPr id="4" name="Subtitle 6">
                <a:extLst>
                  <a:ext uri="{FF2B5EF4-FFF2-40B4-BE49-F238E27FC236}">
                    <a16:creationId xmlns:a16="http://schemas.microsoft.com/office/drawing/2014/main" id="{AFBC0C4E-0644-4300-8DE3-711EBAF8CCE4}"/>
                  </a:ext>
                </a:extLst>
              </p:cNvPr>
              <p:cNvSpPr>
                <a:spLocks noGrp="1" noRot="1" noChangeAspect="1" noMove="1" noResize="1" noEditPoints="1" noAdjustHandles="1" noChangeArrowheads="1" noChangeShapeType="1" noTextEdit="1"/>
              </p:cNvSpPr>
              <p:nvPr>
                <p:ph type="subTitle" idx="1"/>
              </p:nvPr>
            </p:nvSpPr>
            <p:spPr>
              <a:xfrm>
                <a:off x="605502" y="2560534"/>
                <a:ext cx="6743341" cy="2760437"/>
              </a:xfrm>
              <a:blipFill>
                <a:blip r:embed="rId3"/>
                <a:stretch>
                  <a:fillRect l="-903" t="-1104"/>
                </a:stretch>
              </a:blipFill>
            </p:spPr>
            <p:txBody>
              <a:bodyPr/>
              <a:lstStyle/>
              <a:p>
                <a:r>
                  <a:rPr lang="en-US">
                    <a:noFill/>
                  </a:rPr>
                  <a:t> </a:t>
                </a:r>
              </a:p>
            </p:txBody>
          </p:sp>
        </mc:Fallback>
      </mc:AlternateContent>
    </p:spTree>
    <p:extLst>
      <p:ext uri="{BB962C8B-B14F-4D97-AF65-F5344CB8AC3E}">
        <p14:creationId xmlns:p14="http://schemas.microsoft.com/office/powerpoint/2010/main" val="3411006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9130DCD9-09BD-4BAF-AD2B-2359DBC26168}"/>
              </a:ext>
            </a:extLst>
          </p:cNvPr>
          <p:cNvSpPr>
            <a:spLocks noGrp="1"/>
          </p:cNvSpPr>
          <p:nvPr>
            <p:ph type="ctrTitle"/>
          </p:nvPr>
        </p:nvSpPr>
        <p:spPr>
          <a:xfrm>
            <a:off x="4884281" y="1257300"/>
            <a:ext cx="6617462" cy="1717781"/>
          </a:xfrm>
        </p:spPr>
        <p:txBody>
          <a:bodyPr/>
          <a:lstStyle/>
          <a:p>
            <a:r>
              <a:rPr lang="en-US" dirty="0">
                <a:solidFill>
                  <a:schemeClr val="accent4">
                    <a:lumMod val="60000"/>
                    <a:lumOff val="40000"/>
                  </a:schemeClr>
                </a:solidFill>
                <a:latin typeface="Pristina" panose="03060402040406080204" pitchFamily="66" charset="0"/>
              </a:rPr>
              <a:t>Hypothesis Testing</a:t>
            </a:r>
          </a:p>
        </p:txBody>
      </p:sp>
      <p:pic>
        <p:nvPicPr>
          <p:cNvPr id="5128" name="Picture 8" descr="Gym water bottle icon outline style Royalty Free Vector">
            <a:extLst>
              <a:ext uri="{FF2B5EF4-FFF2-40B4-BE49-F238E27FC236}">
                <a16:creationId xmlns:a16="http://schemas.microsoft.com/office/drawing/2014/main" id="{C945C96A-D1C6-408F-9465-6AA03F735829}"/>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6389" b="90000" l="10000" r="90000">
                        <a14:foregroundMark x1="41558" y1="9681" x2="42058" y2="9558"/>
                        <a14:foregroundMark x1="36100" y1="11019" x2="37749" y2="10614"/>
                        <a14:foregroundMark x1="51465" y1="5872" x2="52700" y2="5370"/>
                        <a14:foregroundMark x1="42900" y1="9352" x2="45190" y2="8421"/>
                        <a14:foregroundMark x1="68759" y1="6362" x2="69200" y2="6389"/>
                        <a14:foregroundMark x1="52700" y1="5370" x2="63874" y2="6060"/>
                        <a14:foregroundMark x1="69200" y1="6389" x2="70800" y2="8056"/>
                        <a14:backgroundMark x1="45900" y1="9907" x2="48900" y2="7407"/>
                        <a14:backgroundMark x1="45700" y1="6944" x2="47000" y2="7593"/>
                        <a14:backgroundMark x1="47000" y1="7593" x2="47000" y2="6944"/>
                        <a14:backgroundMark x1="47000" y1="6944" x2="49300" y2="6944"/>
                        <a14:backgroundMark x1="49300" y1="6944" x2="50900" y2="6759"/>
                        <a14:backgroundMark x1="41500" y1="10370" x2="42000" y2="10370"/>
                        <a14:backgroundMark x1="42000" y1="10370" x2="37700" y2="9907"/>
                        <a14:backgroundMark x1="38100" y1="10556" x2="37900" y2="9722"/>
                        <a14:backgroundMark x1="69400" y1="7407" x2="65800" y2="6759"/>
                        <a14:backgroundMark x1="65800" y1="6759" x2="65800" y2="6759"/>
                        <a14:backgroundMark x1="65800" y1="6759" x2="69400" y2="9074"/>
                        <a14:backgroundMark x1="69200" y1="8889" x2="63900" y2="6111"/>
                        <a14:backgroundMark x1="69400" y1="6574" x2="69400" y2="6759"/>
                        <a14:backgroundMark x1="38600" y1="10833" x2="37900" y2="10833"/>
                      </a14:backgroundRemoval>
                    </a14:imgEffect>
                  </a14:imgLayer>
                </a14:imgProps>
              </a:ext>
              <a:ext uri="{28A0092B-C50C-407E-A947-70E740481C1C}">
                <a14:useLocalDpi xmlns:a14="http://schemas.microsoft.com/office/drawing/2010/main" val="0"/>
              </a:ext>
            </a:extLst>
          </a:blip>
          <a:srcRect l="25772" t="2751" r="25314" b="12077"/>
          <a:stretch/>
        </p:blipFill>
        <p:spPr bwMode="auto">
          <a:xfrm>
            <a:off x="293266" y="735729"/>
            <a:ext cx="4083564" cy="58503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3545EA7-6EC0-4122-8043-04ED7F75A48F}"/>
                  </a:ext>
                </a:extLst>
              </p:cNvPr>
              <p:cNvSpPr txBox="1"/>
              <p:nvPr/>
            </p:nvSpPr>
            <p:spPr>
              <a:xfrm flipH="1">
                <a:off x="1952231" y="5257001"/>
                <a:ext cx="1908569" cy="938719"/>
              </a:xfrm>
              <a:prstGeom prst="rect">
                <a:avLst/>
              </a:prstGeom>
              <a:solidFill>
                <a:schemeClr val="tx1"/>
              </a:solidFill>
            </p:spPr>
            <p:txBody>
              <a:bodyPr wrap="square" rtlCol="0">
                <a:spAutoFit/>
              </a:bodyPr>
              <a:lstStyle/>
              <a:p>
                <a:r>
                  <a:rPr lang="en-US" sz="1100" u="sng" dirty="0">
                    <a:solidFill>
                      <a:schemeClr val="tx2">
                        <a:lumMod val="25000"/>
                      </a:schemeClr>
                    </a:solidFill>
                  </a:rPr>
                  <a:t>Step One</a:t>
                </a:r>
              </a:p>
              <a:p>
                <a:r>
                  <a:rPr lang="en-US" sz="1100" dirty="0">
                    <a:solidFill>
                      <a:schemeClr val="tx2">
                        <a:lumMod val="25000"/>
                      </a:schemeClr>
                    </a:solidFill>
                  </a:rPr>
                  <a:t>Null Hypothesis</a:t>
                </a:r>
                <a:endParaRPr lang="en-US" sz="1100" dirty="0">
                  <a:solidFill>
                    <a:schemeClr val="bg1"/>
                  </a:solidFill>
                </a:endParaRPr>
              </a:p>
              <a:p>
                <a:r>
                  <a:rPr lang="en-US" sz="1100" dirty="0">
                    <a:solidFill>
                      <a:schemeClr val="bg1"/>
                    </a:solidFill>
                  </a:rPr>
                  <a:t> </a:t>
                </a:r>
                <a14:m>
                  <m:oMath xmlns:m="http://schemas.openxmlformats.org/officeDocument/2006/math">
                    <m:sSub>
                      <m:sSubPr>
                        <m:ctrlPr>
                          <a:rPr lang="en-US" sz="1100" i="1" smtClean="0">
                            <a:solidFill>
                              <a:schemeClr val="bg1"/>
                            </a:solidFill>
                            <a:latin typeface="Cambria Math" panose="02040503050406030204" pitchFamily="18" charset="0"/>
                          </a:rPr>
                        </m:ctrlPr>
                      </m:sSubPr>
                      <m:e>
                        <m:r>
                          <a:rPr lang="en-US" sz="1100" b="0" i="1" smtClean="0">
                            <a:solidFill>
                              <a:schemeClr val="bg1"/>
                            </a:solidFill>
                            <a:latin typeface="Cambria Math" panose="02040503050406030204" pitchFamily="18" charset="0"/>
                          </a:rPr>
                          <m:t>𝐻</m:t>
                        </m:r>
                      </m:e>
                      <m:sub>
                        <m:r>
                          <a:rPr lang="en-US" sz="1100" b="0" i="1" smtClean="0">
                            <a:solidFill>
                              <a:schemeClr val="bg1"/>
                            </a:solidFill>
                            <a:latin typeface="Cambria Math" panose="02040503050406030204" pitchFamily="18" charset="0"/>
                          </a:rPr>
                          <m:t>0  </m:t>
                        </m:r>
                      </m:sub>
                    </m:sSub>
                    <m:r>
                      <a:rPr lang="en-US" sz="1100" b="0" i="1" smtClean="0">
                        <a:solidFill>
                          <a:schemeClr val="bg1"/>
                        </a:solidFill>
                        <a:latin typeface="Cambria Math" panose="02040503050406030204" pitchFamily="18" charset="0"/>
                      </a:rPr>
                      <m:t> </m:t>
                    </m:r>
                  </m:oMath>
                </a14:m>
                <a:r>
                  <a:rPr lang="en-US" sz="1100" dirty="0">
                    <a:solidFill>
                      <a:schemeClr val="bg1"/>
                    </a:solidFill>
                  </a:rPr>
                  <a:t>: </a:t>
                </a:r>
                <a14:m>
                  <m:oMath xmlns:m="http://schemas.openxmlformats.org/officeDocument/2006/math">
                    <m:r>
                      <a:rPr lang="en-US" sz="1100" b="0" i="1" smtClean="0">
                        <a:solidFill>
                          <a:schemeClr val="bg1"/>
                        </a:solidFill>
                        <a:latin typeface="Cambria Math" panose="02040503050406030204" pitchFamily="18" charset="0"/>
                      </a:rPr>
                      <m:t>𝜇</m:t>
                    </m:r>
                    <m:r>
                      <a:rPr lang="en-US" sz="1100" b="0" i="1" smtClean="0">
                        <a:solidFill>
                          <a:schemeClr val="bg1"/>
                        </a:solidFill>
                        <a:latin typeface="Cambria Math" panose="02040503050406030204" pitchFamily="18" charset="0"/>
                      </a:rPr>
                      <m:t> </m:t>
                    </m:r>
                  </m:oMath>
                </a14:m>
                <a:r>
                  <a:rPr lang="en-US" sz="1100" dirty="0">
                    <a:solidFill>
                      <a:schemeClr val="bg1"/>
                    </a:solidFill>
                  </a:rPr>
                  <a:t>=64 ounces</a:t>
                </a:r>
              </a:p>
              <a:p>
                <a:r>
                  <a:rPr lang="en-US" sz="1100" dirty="0">
                    <a:solidFill>
                      <a:schemeClr val="bg1"/>
                    </a:solidFill>
                  </a:rPr>
                  <a:t>Alternative Hypothesis</a:t>
                </a:r>
              </a:p>
              <a:p>
                <a14:m>
                  <m:oMath xmlns:m="http://schemas.openxmlformats.org/officeDocument/2006/math">
                    <m:sSub>
                      <m:sSubPr>
                        <m:ctrlPr>
                          <a:rPr lang="en-US" sz="1100" i="1" smtClean="0">
                            <a:solidFill>
                              <a:schemeClr val="bg1"/>
                            </a:solidFill>
                            <a:latin typeface="Cambria Math" panose="02040503050406030204" pitchFamily="18" charset="0"/>
                          </a:rPr>
                        </m:ctrlPr>
                      </m:sSubPr>
                      <m:e>
                        <m:r>
                          <a:rPr lang="en-US" sz="1100" b="0" i="1" smtClean="0">
                            <a:solidFill>
                              <a:schemeClr val="bg1"/>
                            </a:solidFill>
                            <a:latin typeface="Cambria Math" panose="02040503050406030204" pitchFamily="18" charset="0"/>
                          </a:rPr>
                          <m:t>𝐻</m:t>
                        </m:r>
                      </m:e>
                      <m:sub>
                        <m:r>
                          <a:rPr lang="en-US" sz="1100" b="0" i="1" smtClean="0">
                            <a:solidFill>
                              <a:schemeClr val="bg1"/>
                            </a:solidFill>
                            <a:latin typeface="Cambria Math" panose="02040503050406030204" pitchFamily="18" charset="0"/>
                          </a:rPr>
                          <m:t>𝑎</m:t>
                        </m:r>
                        <m:r>
                          <a:rPr lang="en-US" sz="1100" b="0" i="1" smtClean="0">
                            <a:solidFill>
                              <a:schemeClr val="bg1"/>
                            </a:solidFill>
                            <a:latin typeface="Cambria Math" panose="02040503050406030204" pitchFamily="18" charset="0"/>
                          </a:rPr>
                          <m:t>  </m:t>
                        </m:r>
                      </m:sub>
                    </m:sSub>
                    <m:r>
                      <a:rPr lang="en-US" sz="1100" b="0" i="1" smtClean="0">
                        <a:solidFill>
                          <a:schemeClr val="bg1"/>
                        </a:solidFill>
                        <a:latin typeface="Cambria Math" panose="02040503050406030204" pitchFamily="18" charset="0"/>
                      </a:rPr>
                      <m:t> </m:t>
                    </m:r>
                  </m:oMath>
                </a14:m>
                <a:r>
                  <a:rPr lang="en-US" sz="1100" dirty="0">
                    <a:solidFill>
                      <a:schemeClr val="bg1"/>
                    </a:solidFill>
                  </a:rPr>
                  <a:t>: </a:t>
                </a:r>
                <a14:m>
                  <m:oMath xmlns:m="http://schemas.openxmlformats.org/officeDocument/2006/math">
                    <m:r>
                      <a:rPr lang="en-US" sz="1100" b="0" i="1" smtClean="0">
                        <a:solidFill>
                          <a:schemeClr val="bg1"/>
                        </a:solidFill>
                        <a:latin typeface="Cambria Math" panose="02040503050406030204" pitchFamily="18" charset="0"/>
                      </a:rPr>
                      <m:t>𝜇</m:t>
                    </m:r>
                    <m:r>
                      <a:rPr lang="en-US" sz="1100" b="0" i="1" smtClean="0">
                        <a:solidFill>
                          <a:schemeClr val="bg1"/>
                        </a:solidFill>
                        <a:latin typeface="Cambria Math" panose="02040503050406030204" pitchFamily="18" charset="0"/>
                      </a:rPr>
                      <m:t> </m:t>
                    </m:r>
                  </m:oMath>
                </a14:m>
                <a:r>
                  <a:rPr lang="en-US" sz="1100" dirty="0">
                    <a:solidFill>
                      <a:schemeClr val="bg1"/>
                    </a:solidFill>
                  </a:rPr>
                  <a:t>&lt;64 ounces</a:t>
                </a:r>
              </a:p>
            </p:txBody>
          </p:sp>
        </mc:Choice>
        <mc:Fallback>
          <p:sp>
            <p:nvSpPr>
              <p:cNvPr id="3" name="TextBox 2">
                <a:extLst>
                  <a:ext uri="{FF2B5EF4-FFF2-40B4-BE49-F238E27FC236}">
                    <a16:creationId xmlns:a16="http://schemas.microsoft.com/office/drawing/2014/main" id="{63545EA7-6EC0-4122-8043-04ED7F75A48F}"/>
                  </a:ext>
                </a:extLst>
              </p:cNvPr>
              <p:cNvSpPr txBox="1">
                <a:spLocks noRot="1" noChangeAspect="1" noMove="1" noResize="1" noEditPoints="1" noAdjustHandles="1" noChangeArrowheads="1" noChangeShapeType="1" noTextEdit="1"/>
              </p:cNvSpPr>
              <p:nvPr/>
            </p:nvSpPr>
            <p:spPr>
              <a:xfrm flipH="1">
                <a:off x="1952231" y="5257001"/>
                <a:ext cx="1908569" cy="938719"/>
              </a:xfrm>
              <a:prstGeom prst="rect">
                <a:avLst/>
              </a:prstGeom>
              <a:blipFill>
                <a:blip r:embed="rId4"/>
                <a:stretch>
                  <a:fillRect t="-649" b="-324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6D2A0968-ACB2-4661-8EC3-C51F4014218E}"/>
              </a:ext>
            </a:extLst>
          </p:cNvPr>
          <p:cNvSpPr txBox="1"/>
          <p:nvPr/>
        </p:nvSpPr>
        <p:spPr>
          <a:xfrm flipH="1">
            <a:off x="1952228" y="4502546"/>
            <a:ext cx="1908569" cy="430887"/>
          </a:xfrm>
          <a:prstGeom prst="rect">
            <a:avLst/>
          </a:prstGeom>
          <a:solidFill>
            <a:schemeClr val="tx1"/>
          </a:solidFill>
        </p:spPr>
        <p:txBody>
          <a:bodyPr wrap="square" rtlCol="0">
            <a:spAutoFit/>
          </a:bodyPr>
          <a:lstStyle/>
          <a:p>
            <a:r>
              <a:rPr lang="en-US" sz="1100" u="sng" dirty="0">
                <a:solidFill>
                  <a:schemeClr val="tx2">
                    <a:lumMod val="25000"/>
                  </a:schemeClr>
                </a:solidFill>
              </a:rPr>
              <a:t>Step Two</a:t>
            </a:r>
          </a:p>
          <a:p>
            <a:r>
              <a:rPr lang="en-US" sz="1100" dirty="0">
                <a:solidFill>
                  <a:schemeClr val="tx2">
                    <a:lumMod val="25000"/>
                  </a:schemeClr>
                </a:solidFill>
              </a:rPr>
              <a:t>Use t-test</a:t>
            </a:r>
          </a:p>
        </p:txBody>
      </p:sp>
      <p:sp>
        <p:nvSpPr>
          <p:cNvPr id="13" name="TextBox 12">
            <a:extLst>
              <a:ext uri="{FF2B5EF4-FFF2-40B4-BE49-F238E27FC236}">
                <a16:creationId xmlns:a16="http://schemas.microsoft.com/office/drawing/2014/main" id="{1658CB57-EFA7-4ACF-9CE4-970D5F742F42}"/>
              </a:ext>
            </a:extLst>
          </p:cNvPr>
          <p:cNvSpPr txBox="1"/>
          <p:nvPr/>
        </p:nvSpPr>
        <p:spPr>
          <a:xfrm flipH="1">
            <a:off x="1952228" y="3409537"/>
            <a:ext cx="1908569" cy="769441"/>
          </a:xfrm>
          <a:prstGeom prst="rect">
            <a:avLst/>
          </a:prstGeom>
          <a:solidFill>
            <a:schemeClr val="tx1"/>
          </a:solidFill>
        </p:spPr>
        <p:txBody>
          <a:bodyPr wrap="square" rtlCol="0">
            <a:spAutoFit/>
          </a:bodyPr>
          <a:lstStyle/>
          <a:p>
            <a:r>
              <a:rPr lang="en-US" sz="1100" u="sng" dirty="0">
                <a:solidFill>
                  <a:schemeClr val="tx2">
                    <a:lumMod val="25000"/>
                  </a:schemeClr>
                </a:solidFill>
              </a:rPr>
              <a:t>Step Three</a:t>
            </a:r>
          </a:p>
          <a:p>
            <a:r>
              <a:rPr lang="en-US" sz="1100" dirty="0">
                <a:solidFill>
                  <a:schemeClr val="tx2">
                    <a:lumMod val="25000"/>
                  </a:schemeClr>
                </a:solidFill>
              </a:rPr>
              <a:t>Test Statistic:</a:t>
            </a:r>
          </a:p>
          <a:p>
            <a:r>
              <a:rPr lang="en-US" sz="1100" dirty="0">
                <a:solidFill>
                  <a:schemeClr val="tx2">
                    <a:lumMod val="25000"/>
                  </a:schemeClr>
                </a:solidFill>
              </a:rPr>
              <a:t>   T=-4.042</a:t>
            </a:r>
          </a:p>
          <a:p>
            <a:r>
              <a:rPr lang="en-US" sz="1100" dirty="0">
                <a:solidFill>
                  <a:schemeClr val="tx2">
                    <a:lumMod val="25000"/>
                  </a:schemeClr>
                </a:solidFill>
              </a:rPr>
              <a:t>   P-value=  0.0006986</a:t>
            </a:r>
          </a:p>
        </p:txBody>
      </p:sp>
      <p:sp>
        <p:nvSpPr>
          <p:cNvPr id="14" name="TextBox 13">
            <a:extLst>
              <a:ext uri="{FF2B5EF4-FFF2-40B4-BE49-F238E27FC236}">
                <a16:creationId xmlns:a16="http://schemas.microsoft.com/office/drawing/2014/main" id="{0BBDEE8E-FEB7-4C7F-B705-F21E3DE5FE83}"/>
              </a:ext>
            </a:extLst>
          </p:cNvPr>
          <p:cNvSpPr txBox="1"/>
          <p:nvPr/>
        </p:nvSpPr>
        <p:spPr>
          <a:xfrm flipH="1">
            <a:off x="1952228" y="2315541"/>
            <a:ext cx="1908569" cy="769441"/>
          </a:xfrm>
          <a:prstGeom prst="rect">
            <a:avLst/>
          </a:prstGeom>
          <a:solidFill>
            <a:schemeClr val="tx1"/>
          </a:solidFill>
        </p:spPr>
        <p:txBody>
          <a:bodyPr wrap="square" rtlCol="0">
            <a:spAutoFit/>
          </a:bodyPr>
          <a:lstStyle/>
          <a:p>
            <a:r>
              <a:rPr lang="en-US" sz="1100" u="sng" dirty="0">
                <a:solidFill>
                  <a:schemeClr val="tx2">
                    <a:lumMod val="25000"/>
                  </a:schemeClr>
                </a:solidFill>
              </a:rPr>
              <a:t>Step Four</a:t>
            </a:r>
          </a:p>
          <a:p>
            <a:r>
              <a:rPr lang="en-US" sz="1100" dirty="0">
                <a:solidFill>
                  <a:schemeClr val="tx2">
                    <a:lumMod val="25000"/>
                  </a:schemeClr>
                </a:solidFill>
              </a:rPr>
              <a:t>Using a significance level .05, we reject the null hypothesis</a:t>
            </a:r>
          </a:p>
        </p:txBody>
      </p:sp>
      <p:pic>
        <p:nvPicPr>
          <p:cNvPr id="5" name="Picture 4">
            <a:extLst>
              <a:ext uri="{FF2B5EF4-FFF2-40B4-BE49-F238E27FC236}">
                <a16:creationId xmlns:a16="http://schemas.microsoft.com/office/drawing/2014/main" id="{DB548CDA-F9D8-468A-AD5D-054F9A21F9E5}"/>
              </a:ext>
            </a:extLst>
          </p:cNvPr>
          <p:cNvPicPr>
            <a:picLocks noChangeAspect="1"/>
          </p:cNvPicPr>
          <p:nvPr/>
        </p:nvPicPr>
        <p:blipFill>
          <a:blip r:embed="rId5"/>
          <a:stretch>
            <a:fillRect/>
          </a:stretch>
        </p:blipFill>
        <p:spPr>
          <a:xfrm>
            <a:off x="5643191" y="3584356"/>
            <a:ext cx="5325218" cy="22672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512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BC8C22C-0A6E-4637-9761-C2A032046035}"/>
              </a:ext>
            </a:extLst>
          </p:cNvPr>
          <p:cNvSpPr txBox="1">
            <a:spLocks/>
          </p:cNvSpPr>
          <p:nvPr/>
        </p:nvSpPr>
        <p:spPr>
          <a:xfrm>
            <a:off x="4280452" y="159027"/>
            <a:ext cx="4651513" cy="6626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a:solidFill>
                  <a:schemeClr val="accent4">
                    <a:lumMod val="60000"/>
                    <a:lumOff val="40000"/>
                  </a:schemeClr>
                </a:solidFill>
                <a:latin typeface="Pristina" panose="03060402040406080204" pitchFamily="66" charset="0"/>
              </a:rPr>
              <a:t>Conclusion</a:t>
            </a:r>
            <a:endParaRPr lang="en-US" dirty="0">
              <a:solidFill>
                <a:schemeClr val="accent4">
                  <a:lumMod val="60000"/>
                  <a:lumOff val="40000"/>
                </a:schemeClr>
              </a:solidFill>
              <a:latin typeface="Pristina" panose="03060402040406080204" pitchFamily="66" charset="0"/>
            </a:endParaRPr>
          </a:p>
        </p:txBody>
      </p:sp>
      <p:pic>
        <p:nvPicPr>
          <p:cNvPr id="6148" name="Picture 4" descr="Set Glass of water stock vector. Illustration of illustrations - 73030454">
            <a:extLst>
              <a:ext uri="{FF2B5EF4-FFF2-40B4-BE49-F238E27FC236}">
                <a16:creationId xmlns:a16="http://schemas.microsoft.com/office/drawing/2014/main" id="{E933C87E-AB8D-43B8-8BC0-246CC287E87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3063" r="96938">
                        <a14:foregroundMark x1="8625" y1="65266" x2="4875" y2="34497"/>
                        <a14:foregroundMark x1="4875" y1="34497" x2="7000" y2="27811"/>
                        <a14:foregroundMark x1="7000" y1="27811" x2="18625" y2="28343"/>
                        <a14:foregroundMark x1="18625" y1="28343" x2="27125" y2="27456"/>
                        <a14:foregroundMark x1="27125" y1="27456" x2="24563" y2="58994"/>
                        <a14:foregroundMark x1="24563" y1="58994" x2="22188" y2="65680"/>
                        <a14:foregroundMark x1="22188" y1="65680" x2="13000" y2="63964"/>
                        <a14:foregroundMark x1="13000" y1="63964" x2="10500" y2="49822"/>
                        <a14:foregroundMark x1="10500" y1="49822" x2="15188" y2="26036"/>
                        <a14:foregroundMark x1="15188" y1="26036" x2="21813" y2="59527"/>
                        <a14:foregroundMark x1="21813" y1="59527" x2="16438" y2="47219"/>
                        <a14:foregroundMark x1="16438" y1="47219" x2="17125" y2="44142"/>
                        <a14:foregroundMark x1="4500" y1="38343" x2="4500" y2="29112"/>
                        <a14:foregroundMark x1="4500" y1="29112" x2="3063" y2="29467"/>
                        <a14:foregroundMark x1="74938" y1="65858" x2="72563" y2="28284"/>
                        <a14:foregroundMark x1="72563" y1="28284" x2="90375" y2="30947"/>
                        <a14:foregroundMark x1="90375" y1="30947" x2="94875" y2="38166"/>
                        <a14:foregroundMark x1="94875" y1="38166" x2="91813" y2="47692"/>
                        <a14:foregroundMark x1="91813" y1="47692" x2="92563" y2="56627"/>
                        <a14:foregroundMark x1="92563" y1="56627" x2="88875" y2="65976"/>
                        <a14:foregroundMark x1="88875" y1="65976" x2="81250" y2="65858"/>
                        <a14:foregroundMark x1="81250" y1="65858" x2="74563" y2="42722"/>
                        <a14:foregroundMark x1="74563" y1="42722" x2="77250" y2="32308"/>
                        <a14:foregroundMark x1="77250" y1="32308" x2="80688" y2="42663"/>
                        <a14:foregroundMark x1="80688" y1="42663" x2="79250" y2="60414"/>
                        <a14:foregroundMark x1="79250" y1="60414" x2="85000" y2="37751"/>
                        <a14:foregroundMark x1="85000" y1="37751" x2="90875" y2="46686"/>
                        <a14:foregroundMark x1="90875" y1="46686" x2="88125" y2="59586"/>
                        <a14:foregroundMark x1="88125" y1="59586" x2="87875" y2="59704"/>
                        <a14:foregroundMark x1="91938" y1="65858" x2="96938" y2="29408"/>
                        <a14:foregroundMark x1="96938" y1="29408" x2="92813" y2="33314"/>
                        <a14:foregroundMark x1="41375" y1="30414" x2="49625" y2="31893"/>
                        <a14:foregroundMark x1="49625" y1="31893" x2="59750" y2="29349"/>
                        <a14:foregroundMark x1="59750" y1="29349" x2="50187" y2="26923"/>
                        <a14:foregroundMark x1="50187" y1="26923" x2="42938" y2="31065"/>
                        <a14:foregroundMark x1="42938" y1="31065" x2="55875" y2="34024"/>
                        <a14:foregroundMark x1="55875" y1="34024" x2="58875" y2="44083"/>
                        <a14:foregroundMark x1="58875" y1="44083" x2="57500" y2="50296"/>
                      </a14:backgroundRemoval>
                    </a14:imgEffect>
                  </a14:imgLayer>
                </a14:imgProps>
              </a:ext>
              <a:ext uri="{28A0092B-C50C-407E-A947-70E740481C1C}">
                <a14:useLocalDpi xmlns:a14="http://schemas.microsoft.com/office/drawing/2010/main" val="0"/>
              </a:ext>
            </a:extLst>
          </a:blip>
          <a:srcRect l="35634" r="34045"/>
          <a:stretch/>
        </p:blipFill>
        <p:spPr bwMode="auto">
          <a:xfrm>
            <a:off x="7672169" y="2576057"/>
            <a:ext cx="1510748" cy="52626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Set Glass of water stock vector. Illustration of illustrations - 73030454">
            <a:extLst>
              <a:ext uri="{FF2B5EF4-FFF2-40B4-BE49-F238E27FC236}">
                <a16:creationId xmlns:a16="http://schemas.microsoft.com/office/drawing/2014/main" id="{4F11CE60-B062-4369-8016-19843009A70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3063" r="96938">
                        <a14:foregroundMark x1="8625" y1="65266" x2="4875" y2="34497"/>
                        <a14:foregroundMark x1="4875" y1="34497" x2="7000" y2="27811"/>
                        <a14:foregroundMark x1="7000" y1="27811" x2="18625" y2="28343"/>
                        <a14:foregroundMark x1="18625" y1="28343" x2="27125" y2="27456"/>
                        <a14:foregroundMark x1="27125" y1="27456" x2="24563" y2="58994"/>
                        <a14:foregroundMark x1="24563" y1="58994" x2="22188" y2="65680"/>
                        <a14:foregroundMark x1="22188" y1="65680" x2="13000" y2="63964"/>
                        <a14:foregroundMark x1="13000" y1="63964" x2="10500" y2="49822"/>
                        <a14:foregroundMark x1="10500" y1="49822" x2="15188" y2="26036"/>
                        <a14:foregroundMark x1="15188" y1="26036" x2="21813" y2="59527"/>
                        <a14:foregroundMark x1="21813" y1="59527" x2="16438" y2="47219"/>
                        <a14:foregroundMark x1="16438" y1="47219" x2="17125" y2="44142"/>
                        <a14:foregroundMark x1="4500" y1="38343" x2="4500" y2="29112"/>
                        <a14:foregroundMark x1="4500" y1="29112" x2="3063" y2="29467"/>
                        <a14:foregroundMark x1="74938" y1="65858" x2="72563" y2="28284"/>
                        <a14:foregroundMark x1="72563" y1="28284" x2="90375" y2="30947"/>
                        <a14:foregroundMark x1="90375" y1="30947" x2="94875" y2="38166"/>
                        <a14:foregroundMark x1="94875" y1="38166" x2="91813" y2="47692"/>
                        <a14:foregroundMark x1="91813" y1="47692" x2="92563" y2="56627"/>
                        <a14:foregroundMark x1="92563" y1="56627" x2="88875" y2="65976"/>
                        <a14:foregroundMark x1="88875" y1="65976" x2="81250" y2="65858"/>
                        <a14:foregroundMark x1="81250" y1="65858" x2="74563" y2="42722"/>
                        <a14:foregroundMark x1="74563" y1="42722" x2="77250" y2="32308"/>
                        <a14:foregroundMark x1="77250" y1="32308" x2="80688" y2="42663"/>
                        <a14:foregroundMark x1="80688" y1="42663" x2="79250" y2="60414"/>
                        <a14:foregroundMark x1="79250" y1="60414" x2="85000" y2="37751"/>
                        <a14:foregroundMark x1="85000" y1="37751" x2="90875" y2="46686"/>
                        <a14:foregroundMark x1="90875" y1="46686" x2="88125" y2="59586"/>
                        <a14:foregroundMark x1="88125" y1="59586" x2="87875" y2="59704"/>
                        <a14:foregroundMark x1="91938" y1="65858" x2="96938" y2="29408"/>
                        <a14:foregroundMark x1="96938" y1="29408" x2="92813" y2="33314"/>
                        <a14:foregroundMark x1="41375" y1="30414" x2="49625" y2="31893"/>
                        <a14:foregroundMark x1="49625" y1="31893" x2="59750" y2="29349"/>
                        <a14:foregroundMark x1="59750" y1="29349" x2="50187" y2="26923"/>
                        <a14:foregroundMark x1="50187" y1="26923" x2="42938" y2="31065"/>
                        <a14:foregroundMark x1="42938" y1="31065" x2="55875" y2="34024"/>
                        <a14:foregroundMark x1="55875" y1="34024" x2="58875" y2="44083"/>
                        <a14:foregroundMark x1="58875" y1="44083" x2="57500" y2="50296"/>
                      </a14:backgroundRemoval>
                    </a14:imgEffect>
                  </a14:imgLayer>
                </a14:imgProps>
              </a:ext>
              <a:ext uri="{28A0092B-C50C-407E-A947-70E740481C1C}">
                <a14:useLocalDpi xmlns:a14="http://schemas.microsoft.com/office/drawing/2010/main" val="0"/>
              </a:ext>
            </a:extLst>
          </a:blip>
          <a:srcRect r="66893"/>
          <a:stretch/>
        </p:blipFill>
        <p:spPr bwMode="auto">
          <a:xfrm>
            <a:off x="4566510" y="2549497"/>
            <a:ext cx="1649549" cy="52626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Set Glass of water stock vector. Illustration of illustrations - 73030454">
            <a:extLst>
              <a:ext uri="{FF2B5EF4-FFF2-40B4-BE49-F238E27FC236}">
                <a16:creationId xmlns:a16="http://schemas.microsoft.com/office/drawing/2014/main" id="{60C57880-FAE6-4887-979D-B4EE4CF97BFE}"/>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3063" r="96938">
                        <a14:foregroundMark x1="8625" y1="65266" x2="4875" y2="34497"/>
                        <a14:foregroundMark x1="4875" y1="34497" x2="7000" y2="27811"/>
                        <a14:foregroundMark x1="7000" y1="27811" x2="18625" y2="28343"/>
                        <a14:foregroundMark x1="18625" y1="28343" x2="27125" y2="27456"/>
                        <a14:foregroundMark x1="27125" y1="27456" x2="24563" y2="58994"/>
                        <a14:foregroundMark x1="24563" y1="58994" x2="22188" y2="65680"/>
                        <a14:foregroundMark x1="22188" y1="65680" x2="13000" y2="63964"/>
                        <a14:foregroundMark x1="13000" y1="63964" x2="10500" y2="49822"/>
                        <a14:foregroundMark x1="10500" y1="49822" x2="15188" y2="26036"/>
                        <a14:foregroundMark x1="15188" y1="26036" x2="21813" y2="59527"/>
                        <a14:foregroundMark x1="21813" y1="59527" x2="16438" y2="47219"/>
                        <a14:foregroundMark x1="16438" y1="47219" x2="17125" y2="44142"/>
                        <a14:foregroundMark x1="4500" y1="38343" x2="4500" y2="29112"/>
                        <a14:foregroundMark x1="4500" y1="29112" x2="3063" y2="29467"/>
                        <a14:foregroundMark x1="74938" y1="65858" x2="72563" y2="28284"/>
                        <a14:foregroundMark x1="72563" y1="28284" x2="90375" y2="30947"/>
                        <a14:foregroundMark x1="90375" y1="30947" x2="94875" y2="38166"/>
                        <a14:foregroundMark x1="94875" y1="38166" x2="91813" y2="47692"/>
                        <a14:foregroundMark x1="91813" y1="47692" x2="92563" y2="56627"/>
                        <a14:foregroundMark x1="92563" y1="56627" x2="88875" y2="65976"/>
                        <a14:foregroundMark x1="88875" y1="65976" x2="81250" y2="65858"/>
                        <a14:foregroundMark x1="81250" y1="65858" x2="74563" y2="42722"/>
                        <a14:foregroundMark x1="74563" y1="42722" x2="77250" y2="32308"/>
                        <a14:foregroundMark x1="77250" y1="32308" x2="80688" y2="42663"/>
                        <a14:foregroundMark x1="80688" y1="42663" x2="79250" y2="60414"/>
                        <a14:foregroundMark x1="79250" y1="60414" x2="85000" y2="37751"/>
                        <a14:foregroundMark x1="85000" y1="37751" x2="90875" y2="46686"/>
                        <a14:foregroundMark x1="90875" y1="46686" x2="88125" y2="59586"/>
                        <a14:foregroundMark x1="88125" y1="59586" x2="87875" y2="59704"/>
                        <a14:foregroundMark x1="91938" y1="65858" x2="96938" y2="29408"/>
                        <a14:foregroundMark x1="96938" y1="29408" x2="92813" y2="33314"/>
                        <a14:foregroundMark x1="41375" y1="30414" x2="49625" y2="31893"/>
                        <a14:foregroundMark x1="49625" y1="31893" x2="59750" y2="29349"/>
                        <a14:foregroundMark x1="59750" y1="29349" x2="50187" y2="26923"/>
                        <a14:foregroundMark x1="50187" y1="26923" x2="42938" y2="31065"/>
                        <a14:foregroundMark x1="42938" y1="31065" x2="55875" y2="34024"/>
                        <a14:foregroundMark x1="55875" y1="34024" x2="58875" y2="44083"/>
                        <a14:foregroundMark x1="58875" y1="44083" x2="57500" y2="50296"/>
                      </a14:backgroundRemoval>
                    </a14:imgEffect>
                  </a14:imgLayer>
                </a14:imgProps>
              </a:ext>
              <a:ext uri="{28A0092B-C50C-407E-A947-70E740481C1C}">
                <a14:useLocalDpi xmlns:a14="http://schemas.microsoft.com/office/drawing/2010/main" val="0"/>
              </a:ext>
            </a:extLst>
          </a:blip>
          <a:srcRect l="68356" r="-1463"/>
          <a:stretch/>
        </p:blipFill>
        <p:spPr bwMode="auto">
          <a:xfrm>
            <a:off x="10583753" y="2576057"/>
            <a:ext cx="1649550" cy="52626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et Glass of water stock vector. Illustration of illustrations - 73030454">
            <a:extLst>
              <a:ext uri="{FF2B5EF4-FFF2-40B4-BE49-F238E27FC236}">
                <a16:creationId xmlns:a16="http://schemas.microsoft.com/office/drawing/2014/main" id="{34C97C04-97D0-4C1B-9D6B-274EF3615101}"/>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3063" r="96938">
                        <a14:foregroundMark x1="8625" y1="65266" x2="4875" y2="34497"/>
                        <a14:foregroundMark x1="4875" y1="34497" x2="7000" y2="27811"/>
                        <a14:foregroundMark x1="7000" y1="27811" x2="18625" y2="28343"/>
                        <a14:foregroundMark x1="18625" y1="28343" x2="27125" y2="27456"/>
                        <a14:foregroundMark x1="27125" y1="27456" x2="24563" y2="58994"/>
                        <a14:foregroundMark x1="24563" y1="58994" x2="22188" y2="65680"/>
                        <a14:foregroundMark x1="22188" y1="65680" x2="13000" y2="63964"/>
                        <a14:foregroundMark x1="13000" y1="63964" x2="10500" y2="49822"/>
                        <a14:foregroundMark x1="10500" y1="49822" x2="15188" y2="26036"/>
                        <a14:foregroundMark x1="15188" y1="26036" x2="21813" y2="59527"/>
                        <a14:foregroundMark x1="21813" y1="59527" x2="16438" y2="47219"/>
                        <a14:foregroundMark x1="16438" y1="47219" x2="17125" y2="44142"/>
                        <a14:foregroundMark x1="4500" y1="38343" x2="4500" y2="29112"/>
                        <a14:foregroundMark x1="4500" y1="29112" x2="3063" y2="29467"/>
                        <a14:foregroundMark x1="74938" y1="65858" x2="72563" y2="28284"/>
                        <a14:foregroundMark x1="72563" y1="28284" x2="90375" y2="30947"/>
                        <a14:foregroundMark x1="90375" y1="30947" x2="94875" y2="38166"/>
                        <a14:foregroundMark x1="94875" y1="38166" x2="91813" y2="47692"/>
                        <a14:foregroundMark x1="91813" y1="47692" x2="92563" y2="56627"/>
                        <a14:foregroundMark x1="92563" y1="56627" x2="88875" y2="65976"/>
                        <a14:foregroundMark x1="88875" y1="65976" x2="81250" y2="65858"/>
                        <a14:foregroundMark x1="81250" y1="65858" x2="74563" y2="42722"/>
                        <a14:foregroundMark x1="74563" y1="42722" x2="77250" y2="32308"/>
                        <a14:foregroundMark x1="77250" y1="32308" x2="80688" y2="42663"/>
                        <a14:foregroundMark x1="80688" y1="42663" x2="79250" y2="60414"/>
                        <a14:foregroundMark x1="79250" y1="60414" x2="85000" y2="37751"/>
                        <a14:foregroundMark x1="85000" y1="37751" x2="90875" y2="46686"/>
                        <a14:foregroundMark x1="90875" y1="46686" x2="88125" y2="59586"/>
                        <a14:foregroundMark x1="88125" y1="59586" x2="87875" y2="59704"/>
                        <a14:foregroundMark x1="91938" y1="65858" x2="96938" y2="29408"/>
                        <a14:foregroundMark x1="96938" y1="29408" x2="92813" y2="33314"/>
                        <a14:foregroundMark x1="41375" y1="30414" x2="49625" y2="31893"/>
                        <a14:foregroundMark x1="49625" y1="31893" x2="59750" y2="29349"/>
                        <a14:foregroundMark x1="59750" y1="29349" x2="50187" y2="26923"/>
                        <a14:foregroundMark x1="50187" y1="26923" x2="42938" y2="31065"/>
                        <a14:foregroundMark x1="42938" y1="31065" x2="55875" y2="34024"/>
                        <a14:foregroundMark x1="55875" y1="34024" x2="58875" y2="44083"/>
                        <a14:foregroundMark x1="58875" y1="44083" x2="57500" y2="50296"/>
                      </a14:backgroundRemoval>
                    </a14:imgEffect>
                  </a14:imgLayer>
                </a14:imgProps>
              </a:ext>
              <a:ext uri="{28A0092B-C50C-407E-A947-70E740481C1C}">
                <a14:useLocalDpi xmlns:a14="http://schemas.microsoft.com/office/drawing/2010/main" val="0"/>
              </a:ext>
            </a:extLst>
          </a:blip>
          <a:srcRect r="66893"/>
          <a:stretch/>
        </p:blipFill>
        <p:spPr bwMode="auto">
          <a:xfrm>
            <a:off x="52424" y="2549497"/>
            <a:ext cx="1649549" cy="52626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Set Glass of water stock vector. Illustration of illustrations - 73030454">
            <a:extLst>
              <a:ext uri="{FF2B5EF4-FFF2-40B4-BE49-F238E27FC236}">
                <a16:creationId xmlns:a16="http://schemas.microsoft.com/office/drawing/2014/main" id="{04DBD0B7-6E81-4FF3-9AD2-D06DD5B71DC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3063" r="96938">
                        <a14:foregroundMark x1="8625" y1="65266" x2="4875" y2="34497"/>
                        <a14:foregroundMark x1="4875" y1="34497" x2="7000" y2="27811"/>
                        <a14:foregroundMark x1="7000" y1="27811" x2="18625" y2="28343"/>
                        <a14:foregroundMark x1="18625" y1="28343" x2="27125" y2="27456"/>
                        <a14:foregroundMark x1="27125" y1="27456" x2="24563" y2="58994"/>
                        <a14:foregroundMark x1="24563" y1="58994" x2="22188" y2="65680"/>
                        <a14:foregroundMark x1="22188" y1="65680" x2="13000" y2="63964"/>
                        <a14:foregroundMark x1="13000" y1="63964" x2="10500" y2="49822"/>
                        <a14:foregroundMark x1="10500" y1="49822" x2="15188" y2="26036"/>
                        <a14:foregroundMark x1="15188" y1="26036" x2="21813" y2="59527"/>
                        <a14:foregroundMark x1="21813" y1="59527" x2="16438" y2="47219"/>
                        <a14:foregroundMark x1="16438" y1="47219" x2="17125" y2="44142"/>
                        <a14:foregroundMark x1="4500" y1="38343" x2="4500" y2="29112"/>
                        <a14:foregroundMark x1="4500" y1="29112" x2="3063" y2="29467"/>
                        <a14:foregroundMark x1="74938" y1="65858" x2="72563" y2="28284"/>
                        <a14:foregroundMark x1="72563" y1="28284" x2="90375" y2="30947"/>
                        <a14:foregroundMark x1="90375" y1="30947" x2="94875" y2="38166"/>
                        <a14:foregroundMark x1="94875" y1="38166" x2="91813" y2="47692"/>
                        <a14:foregroundMark x1="91813" y1="47692" x2="92563" y2="56627"/>
                        <a14:foregroundMark x1="92563" y1="56627" x2="88875" y2="65976"/>
                        <a14:foregroundMark x1="88875" y1="65976" x2="81250" y2="65858"/>
                        <a14:foregroundMark x1="81250" y1="65858" x2="74563" y2="42722"/>
                        <a14:foregroundMark x1="74563" y1="42722" x2="77250" y2="32308"/>
                        <a14:foregroundMark x1="77250" y1="32308" x2="80688" y2="42663"/>
                        <a14:foregroundMark x1="80688" y1="42663" x2="79250" y2="60414"/>
                        <a14:foregroundMark x1="79250" y1="60414" x2="85000" y2="37751"/>
                        <a14:foregroundMark x1="85000" y1="37751" x2="90875" y2="46686"/>
                        <a14:foregroundMark x1="90875" y1="46686" x2="88125" y2="59586"/>
                        <a14:foregroundMark x1="88125" y1="59586" x2="87875" y2="59704"/>
                        <a14:foregroundMark x1="91938" y1="65858" x2="96938" y2="29408"/>
                        <a14:foregroundMark x1="96938" y1="29408" x2="92813" y2="33314"/>
                        <a14:foregroundMark x1="41375" y1="30414" x2="49625" y2="31893"/>
                        <a14:foregroundMark x1="49625" y1="31893" x2="59750" y2="29349"/>
                        <a14:foregroundMark x1="59750" y1="29349" x2="50187" y2="26923"/>
                        <a14:foregroundMark x1="50187" y1="26923" x2="42938" y2="31065"/>
                        <a14:foregroundMark x1="42938" y1="31065" x2="55875" y2="34024"/>
                        <a14:foregroundMark x1="55875" y1="34024" x2="58875" y2="44083"/>
                        <a14:foregroundMark x1="58875" y1="44083" x2="57500" y2="50296"/>
                      </a14:backgroundRemoval>
                    </a14:imgEffect>
                  </a14:imgLayer>
                </a14:imgProps>
              </a:ext>
              <a:ext uri="{28A0092B-C50C-407E-A947-70E740481C1C}">
                <a14:useLocalDpi xmlns:a14="http://schemas.microsoft.com/office/drawing/2010/main" val="0"/>
              </a:ext>
            </a:extLst>
          </a:blip>
          <a:srcRect r="66893"/>
          <a:stretch/>
        </p:blipFill>
        <p:spPr bwMode="auto">
          <a:xfrm>
            <a:off x="3036751" y="2549497"/>
            <a:ext cx="1649549" cy="526266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Set Glass of water stock vector. Illustration of illustrations - 73030454">
            <a:extLst>
              <a:ext uri="{FF2B5EF4-FFF2-40B4-BE49-F238E27FC236}">
                <a16:creationId xmlns:a16="http://schemas.microsoft.com/office/drawing/2014/main" id="{DF61547B-4B34-4446-A38E-16F04E1048D7}"/>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3063" r="96938">
                        <a14:foregroundMark x1="8625" y1="65266" x2="4875" y2="34497"/>
                        <a14:foregroundMark x1="4875" y1="34497" x2="7000" y2="27811"/>
                        <a14:foregroundMark x1="7000" y1="27811" x2="18625" y2="28343"/>
                        <a14:foregroundMark x1="18625" y1="28343" x2="27125" y2="27456"/>
                        <a14:foregroundMark x1="27125" y1="27456" x2="24563" y2="58994"/>
                        <a14:foregroundMark x1="24563" y1="58994" x2="22188" y2="65680"/>
                        <a14:foregroundMark x1="22188" y1="65680" x2="13000" y2="63964"/>
                        <a14:foregroundMark x1="13000" y1="63964" x2="10500" y2="49822"/>
                        <a14:foregroundMark x1="10500" y1="49822" x2="15188" y2="26036"/>
                        <a14:foregroundMark x1="15188" y1="26036" x2="21813" y2="59527"/>
                        <a14:foregroundMark x1="21813" y1="59527" x2="16438" y2="47219"/>
                        <a14:foregroundMark x1="16438" y1="47219" x2="17125" y2="44142"/>
                        <a14:foregroundMark x1="4500" y1="38343" x2="4500" y2="29112"/>
                        <a14:foregroundMark x1="4500" y1="29112" x2="3063" y2="29467"/>
                        <a14:foregroundMark x1="74938" y1="65858" x2="72563" y2="28284"/>
                        <a14:foregroundMark x1="72563" y1="28284" x2="90375" y2="30947"/>
                        <a14:foregroundMark x1="90375" y1="30947" x2="94875" y2="38166"/>
                        <a14:foregroundMark x1="94875" y1="38166" x2="91813" y2="47692"/>
                        <a14:foregroundMark x1="91813" y1="47692" x2="92563" y2="56627"/>
                        <a14:foregroundMark x1="92563" y1="56627" x2="88875" y2="65976"/>
                        <a14:foregroundMark x1="88875" y1="65976" x2="81250" y2="65858"/>
                        <a14:foregroundMark x1="81250" y1="65858" x2="74563" y2="42722"/>
                        <a14:foregroundMark x1="74563" y1="42722" x2="77250" y2="32308"/>
                        <a14:foregroundMark x1="77250" y1="32308" x2="80688" y2="42663"/>
                        <a14:foregroundMark x1="80688" y1="42663" x2="79250" y2="60414"/>
                        <a14:foregroundMark x1="79250" y1="60414" x2="85000" y2="37751"/>
                        <a14:foregroundMark x1="85000" y1="37751" x2="90875" y2="46686"/>
                        <a14:foregroundMark x1="90875" y1="46686" x2="88125" y2="59586"/>
                        <a14:foregroundMark x1="88125" y1="59586" x2="87875" y2="59704"/>
                        <a14:foregroundMark x1="91938" y1="65858" x2="96938" y2="29408"/>
                        <a14:foregroundMark x1="96938" y1="29408" x2="92813" y2="33314"/>
                        <a14:foregroundMark x1="41375" y1="30414" x2="49625" y2="31893"/>
                        <a14:foregroundMark x1="49625" y1="31893" x2="59750" y2="29349"/>
                        <a14:foregroundMark x1="59750" y1="29349" x2="50187" y2="26923"/>
                        <a14:foregroundMark x1="50187" y1="26923" x2="42938" y2="31065"/>
                        <a14:foregroundMark x1="42938" y1="31065" x2="55875" y2="34024"/>
                        <a14:foregroundMark x1="55875" y1="34024" x2="58875" y2="44083"/>
                        <a14:foregroundMark x1="58875" y1="44083" x2="57500" y2="50296"/>
                      </a14:backgroundRemoval>
                    </a14:imgEffect>
                  </a14:imgLayer>
                </a14:imgProps>
              </a:ext>
              <a:ext uri="{28A0092B-C50C-407E-A947-70E740481C1C}">
                <a14:useLocalDpi xmlns:a14="http://schemas.microsoft.com/office/drawing/2010/main" val="0"/>
              </a:ext>
            </a:extLst>
          </a:blip>
          <a:srcRect l="68356" r="-1463"/>
          <a:stretch/>
        </p:blipFill>
        <p:spPr bwMode="auto">
          <a:xfrm>
            <a:off x="9059883" y="2576057"/>
            <a:ext cx="1649550" cy="52626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Set Glass of water stock vector. Illustration of illustrations - 73030454">
            <a:extLst>
              <a:ext uri="{FF2B5EF4-FFF2-40B4-BE49-F238E27FC236}">
                <a16:creationId xmlns:a16="http://schemas.microsoft.com/office/drawing/2014/main" id="{E34E1972-36F5-41DC-B88C-B63A07D34A7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3063" r="96938">
                        <a14:foregroundMark x1="8625" y1="65266" x2="4875" y2="34497"/>
                        <a14:foregroundMark x1="4875" y1="34497" x2="7000" y2="27811"/>
                        <a14:foregroundMark x1="7000" y1="27811" x2="18625" y2="28343"/>
                        <a14:foregroundMark x1="18625" y1="28343" x2="27125" y2="27456"/>
                        <a14:foregroundMark x1="27125" y1="27456" x2="24563" y2="58994"/>
                        <a14:foregroundMark x1="24563" y1="58994" x2="22188" y2="65680"/>
                        <a14:foregroundMark x1="22188" y1="65680" x2="13000" y2="63964"/>
                        <a14:foregroundMark x1="13000" y1="63964" x2="10500" y2="49822"/>
                        <a14:foregroundMark x1="10500" y1="49822" x2="15188" y2="26036"/>
                        <a14:foregroundMark x1="15188" y1="26036" x2="21813" y2="59527"/>
                        <a14:foregroundMark x1="21813" y1="59527" x2="16438" y2="47219"/>
                        <a14:foregroundMark x1="16438" y1="47219" x2="17125" y2="44142"/>
                        <a14:foregroundMark x1="4500" y1="38343" x2="4500" y2="29112"/>
                        <a14:foregroundMark x1="4500" y1="29112" x2="3063" y2="29467"/>
                        <a14:foregroundMark x1="74938" y1="65858" x2="72563" y2="28284"/>
                        <a14:foregroundMark x1="72563" y1="28284" x2="90375" y2="30947"/>
                        <a14:foregroundMark x1="90375" y1="30947" x2="94875" y2="38166"/>
                        <a14:foregroundMark x1="94875" y1="38166" x2="91813" y2="47692"/>
                        <a14:foregroundMark x1="91813" y1="47692" x2="92563" y2="56627"/>
                        <a14:foregroundMark x1="92563" y1="56627" x2="88875" y2="65976"/>
                        <a14:foregroundMark x1="88875" y1="65976" x2="81250" y2="65858"/>
                        <a14:foregroundMark x1="81250" y1="65858" x2="74563" y2="42722"/>
                        <a14:foregroundMark x1="74563" y1="42722" x2="77250" y2="32308"/>
                        <a14:foregroundMark x1="77250" y1="32308" x2="80688" y2="42663"/>
                        <a14:foregroundMark x1="80688" y1="42663" x2="79250" y2="60414"/>
                        <a14:foregroundMark x1="79250" y1="60414" x2="85000" y2="37751"/>
                        <a14:foregroundMark x1="85000" y1="37751" x2="90875" y2="46686"/>
                        <a14:foregroundMark x1="90875" y1="46686" x2="88125" y2="59586"/>
                        <a14:foregroundMark x1="88125" y1="59586" x2="87875" y2="59704"/>
                        <a14:foregroundMark x1="91938" y1="65858" x2="96938" y2="29408"/>
                        <a14:foregroundMark x1="96938" y1="29408" x2="92813" y2="33314"/>
                        <a14:foregroundMark x1="41375" y1="30414" x2="49625" y2="31893"/>
                        <a14:foregroundMark x1="49625" y1="31893" x2="59750" y2="29349"/>
                        <a14:foregroundMark x1="59750" y1="29349" x2="50187" y2="26923"/>
                        <a14:foregroundMark x1="50187" y1="26923" x2="42938" y2="31065"/>
                        <a14:foregroundMark x1="42938" y1="31065" x2="55875" y2="34024"/>
                        <a14:foregroundMark x1="55875" y1="34024" x2="58875" y2="44083"/>
                        <a14:foregroundMark x1="58875" y1="44083" x2="57500" y2="50296"/>
                      </a14:backgroundRemoval>
                    </a14:imgEffect>
                  </a14:imgLayer>
                </a14:imgProps>
              </a:ext>
              <a:ext uri="{28A0092B-C50C-407E-A947-70E740481C1C}">
                <a14:useLocalDpi xmlns:a14="http://schemas.microsoft.com/office/drawing/2010/main" val="0"/>
              </a:ext>
            </a:extLst>
          </a:blip>
          <a:srcRect r="66893"/>
          <a:stretch/>
        </p:blipFill>
        <p:spPr bwMode="auto">
          <a:xfrm>
            <a:off x="1557119" y="2549497"/>
            <a:ext cx="1649549" cy="526266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A633B21-A0A5-49E7-9375-D53B5AD45B7B}"/>
              </a:ext>
            </a:extLst>
          </p:cNvPr>
          <p:cNvSpPr txBox="1"/>
          <p:nvPr/>
        </p:nvSpPr>
        <p:spPr>
          <a:xfrm>
            <a:off x="3045997" y="1375728"/>
            <a:ext cx="6109252" cy="1200329"/>
          </a:xfrm>
          <a:prstGeom prst="rect">
            <a:avLst/>
          </a:prstGeom>
          <a:noFill/>
        </p:spPr>
        <p:txBody>
          <a:bodyPr wrap="square">
            <a:spAutoFit/>
          </a:bodyPr>
          <a:lstStyle/>
          <a:p>
            <a:r>
              <a:rPr lang="en-US" dirty="0"/>
              <a:t>P-value is 0.0006986 which is lower that the significance level .05, therefore we reject the null hypothesis. There is sufficient evidence to conclude that mean water consumption is less than 64 ounces.</a:t>
            </a:r>
          </a:p>
        </p:txBody>
      </p:sp>
      <p:sp>
        <p:nvSpPr>
          <p:cNvPr id="16" name="TextBox 15">
            <a:extLst>
              <a:ext uri="{FF2B5EF4-FFF2-40B4-BE49-F238E27FC236}">
                <a16:creationId xmlns:a16="http://schemas.microsoft.com/office/drawing/2014/main" id="{3D1F380A-C2FF-4449-BA29-5FABB0D66623}"/>
              </a:ext>
            </a:extLst>
          </p:cNvPr>
          <p:cNvSpPr txBox="1"/>
          <p:nvPr/>
        </p:nvSpPr>
        <p:spPr>
          <a:xfrm>
            <a:off x="301624" y="6329641"/>
            <a:ext cx="6115051" cy="369332"/>
          </a:xfrm>
          <a:prstGeom prst="rect">
            <a:avLst/>
          </a:prstGeom>
          <a:noFill/>
        </p:spPr>
        <p:txBody>
          <a:bodyPr wrap="square">
            <a:spAutoFit/>
          </a:bodyPr>
          <a:lstStyle/>
          <a:p>
            <a:r>
              <a:rPr lang="en-US" dirty="0"/>
              <a:t>*Each full glass represents 8 oz of water</a:t>
            </a:r>
          </a:p>
        </p:txBody>
      </p:sp>
      <p:sp>
        <p:nvSpPr>
          <p:cNvPr id="17" name="TextBox 16">
            <a:extLst>
              <a:ext uri="{FF2B5EF4-FFF2-40B4-BE49-F238E27FC236}">
                <a16:creationId xmlns:a16="http://schemas.microsoft.com/office/drawing/2014/main" id="{3769E9CD-0F9D-448B-9F89-22A4EF2A7A8E}"/>
              </a:ext>
            </a:extLst>
          </p:cNvPr>
          <p:cNvSpPr txBox="1"/>
          <p:nvPr/>
        </p:nvSpPr>
        <p:spPr>
          <a:xfrm>
            <a:off x="301624" y="3305606"/>
            <a:ext cx="7826376" cy="369332"/>
          </a:xfrm>
          <a:prstGeom prst="rect">
            <a:avLst/>
          </a:prstGeom>
          <a:noFill/>
        </p:spPr>
        <p:txBody>
          <a:bodyPr wrap="square">
            <a:spAutoFit/>
          </a:bodyPr>
          <a:lstStyle/>
          <a:p>
            <a:r>
              <a:rPr lang="en-US" b="1" dirty="0">
                <a:solidFill>
                  <a:schemeClr val="bg2">
                    <a:lumMod val="50000"/>
                  </a:schemeClr>
                </a:solidFill>
              </a:rPr>
              <a:t>Mean water consumption is 44 ounces. / 64 ounces recommended</a:t>
            </a:r>
          </a:p>
        </p:txBody>
      </p:sp>
      <p:pic>
        <p:nvPicPr>
          <p:cNvPr id="18" name="Picture 4" descr="Set Glass of water stock vector. Illustration of illustrations - 73030454">
            <a:extLst>
              <a:ext uri="{FF2B5EF4-FFF2-40B4-BE49-F238E27FC236}">
                <a16:creationId xmlns:a16="http://schemas.microsoft.com/office/drawing/2014/main" id="{2AB1D20F-AC04-4016-9381-B58CC1A441D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3063" r="96938">
                        <a14:foregroundMark x1="8625" y1="65266" x2="4875" y2="34497"/>
                        <a14:foregroundMark x1="4875" y1="34497" x2="7000" y2="27811"/>
                        <a14:foregroundMark x1="7000" y1="27811" x2="18625" y2="28343"/>
                        <a14:foregroundMark x1="18625" y1="28343" x2="27125" y2="27456"/>
                        <a14:foregroundMark x1="27125" y1="27456" x2="24563" y2="58994"/>
                        <a14:foregroundMark x1="24563" y1="58994" x2="22188" y2="65680"/>
                        <a14:foregroundMark x1="22188" y1="65680" x2="13000" y2="63964"/>
                        <a14:foregroundMark x1="13000" y1="63964" x2="10500" y2="49822"/>
                        <a14:foregroundMark x1="10500" y1="49822" x2="15188" y2="26036"/>
                        <a14:foregroundMark x1="15188" y1="26036" x2="21813" y2="59527"/>
                        <a14:foregroundMark x1="21813" y1="59527" x2="16438" y2="47219"/>
                        <a14:foregroundMark x1="16438" y1="47219" x2="17125" y2="44142"/>
                        <a14:foregroundMark x1="4500" y1="38343" x2="4500" y2="29112"/>
                        <a14:foregroundMark x1="4500" y1="29112" x2="3063" y2="29467"/>
                        <a14:foregroundMark x1="74938" y1="65858" x2="72563" y2="28284"/>
                        <a14:foregroundMark x1="72563" y1="28284" x2="90375" y2="30947"/>
                        <a14:foregroundMark x1="90375" y1="30947" x2="94875" y2="38166"/>
                        <a14:foregroundMark x1="94875" y1="38166" x2="91813" y2="47692"/>
                        <a14:foregroundMark x1="91813" y1="47692" x2="92563" y2="56627"/>
                        <a14:foregroundMark x1="92563" y1="56627" x2="88875" y2="65976"/>
                        <a14:foregroundMark x1="88875" y1="65976" x2="81250" y2="65858"/>
                        <a14:foregroundMark x1="81250" y1="65858" x2="74563" y2="42722"/>
                        <a14:foregroundMark x1="74563" y1="42722" x2="77250" y2="32308"/>
                        <a14:foregroundMark x1="77250" y1="32308" x2="80688" y2="42663"/>
                        <a14:foregroundMark x1="80688" y1="42663" x2="79250" y2="60414"/>
                        <a14:foregroundMark x1="79250" y1="60414" x2="85000" y2="37751"/>
                        <a14:foregroundMark x1="85000" y1="37751" x2="90875" y2="46686"/>
                        <a14:foregroundMark x1="90875" y1="46686" x2="88125" y2="59586"/>
                        <a14:foregroundMark x1="88125" y1="59586" x2="87875" y2="59704"/>
                        <a14:foregroundMark x1="91938" y1="65858" x2="96938" y2="29408"/>
                        <a14:foregroundMark x1="96938" y1="29408" x2="92813" y2="33314"/>
                        <a14:foregroundMark x1="41375" y1="30414" x2="49625" y2="31893"/>
                        <a14:foregroundMark x1="49625" y1="31893" x2="59750" y2="29349"/>
                        <a14:foregroundMark x1="59750" y1="29349" x2="50187" y2="26923"/>
                        <a14:foregroundMark x1="50187" y1="26923" x2="42938" y2="31065"/>
                        <a14:foregroundMark x1="42938" y1="31065" x2="55875" y2="34024"/>
                        <a14:foregroundMark x1="55875" y1="34024" x2="58875" y2="44083"/>
                        <a14:foregroundMark x1="58875" y1="44083" x2="57500" y2="50296"/>
                      </a14:backgroundRemoval>
                    </a14:imgEffect>
                  </a14:imgLayer>
                </a14:imgProps>
              </a:ext>
              <a:ext uri="{28A0092B-C50C-407E-A947-70E740481C1C}">
                <a14:useLocalDpi xmlns:a14="http://schemas.microsoft.com/office/drawing/2010/main" val="0"/>
              </a:ext>
            </a:extLst>
          </a:blip>
          <a:srcRect r="66893"/>
          <a:stretch/>
        </p:blipFill>
        <p:spPr bwMode="auto">
          <a:xfrm>
            <a:off x="6030324" y="2576057"/>
            <a:ext cx="1649549" cy="526266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85BF6BB-B292-40AF-BCD6-882093116540}"/>
              </a:ext>
            </a:extLst>
          </p:cNvPr>
          <p:cNvSpPr txBox="1"/>
          <p:nvPr/>
        </p:nvSpPr>
        <p:spPr>
          <a:xfrm>
            <a:off x="8128000" y="3305606"/>
            <a:ext cx="6115050" cy="369332"/>
          </a:xfrm>
          <a:prstGeom prst="rect">
            <a:avLst/>
          </a:prstGeom>
          <a:noFill/>
        </p:spPr>
        <p:txBody>
          <a:bodyPr wrap="square">
            <a:spAutoFit/>
          </a:bodyPr>
          <a:lstStyle/>
          <a:p>
            <a:r>
              <a:rPr lang="en-US" dirty="0"/>
              <a:t>Average difference of 20 ounces.</a:t>
            </a:r>
          </a:p>
        </p:txBody>
      </p:sp>
    </p:spTree>
    <p:extLst>
      <p:ext uri="{BB962C8B-B14F-4D97-AF65-F5344CB8AC3E}">
        <p14:creationId xmlns:p14="http://schemas.microsoft.com/office/powerpoint/2010/main" val="56491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5E23-D850-4060-9B1A-988EB83F67BF}"/>
              </a:ext>
            </a:extLst>
          </p:cNvPr>
          <p:cNvSpPr>
            <a:spLocks noGrp="1"/>
          </p:cNvSpPr>
          <p:nvPr>
            <p:ph type="title"/>
          </p:nvPr>
        </p:nvSpPr>
        <p:spPr/>
        <p:txBody>
          <a:bodyPr/>
          <a:lstStyle/>
          <a:p>
            <a:r>
              <a:rPr lang="en-US" sz="4400" dirty="0" err="1">
                <a:solidFill>
                  <a:schemeClr val="accent4">
                    <a:lumMod val="60000"/>
                    <a:lumOff val="40000"/>
                  </a:schemeClr>
                </a:solidFill>
                <a:latin typeface="Pristina" panose="03060402040406080204" pitchFamily="66" charset="0"/>
              </a:rPr>
              <a:t>Github</a:t>
            </a:r>
            <a:endParaRPr lang="en-US" dirty="0">
              <a:solidFill>
                <a:schemeClr val="accent4">
                  <a:lumMod val="60000"/>
                  <a:lumOff val="40000"/>
                </a:schemeClr>
              </a:solidFill>
              <a:latin typeface="Pristina" panose="03060402040406080204" pitchFamily="66" charset="0"/>
            </a:endParaRPr>
          </a:p>
        </p:txBody>
      </p:sp>
      <p:sp>
        <p:nvSpPr>
          <p:cNvPr id="3" name="Content Placeholder 2">
            <a:extLst>
              <a:ext uri="{FF2B5EF4-FFF2-40B4-BE49-F238E27FC236}">
                <a16:creationId xmlns:a16="http://schemas.microsoft.com/office/drawing/2014/main" id="{75A692AB-07E2-444F-B4F1-6D2F999F38E9}"/>
              </a:ext>
            </a:extLst>
          </p:cNvPr>
          <p:cNvSpPr>
            <a:spLocks noGrp="1"/>
          </p:cNvSpPr>
          <p:nvPr>
            <p:ph idx="1"/>
          </p:nvPr>
        </p:nvSpPr>
        <p:spPr/>
        <p:txBody>
          <a:bodyPr/>
          <a:lstStyle/>
          <a:p>
            <a:r>
              <a:rPr lang="en-US" dirty="0" err="1">
                <a:hlinkClick r:id="rId2"/>
              </a:rPr>
              <a:t>sjzimmermann</a:t>
            </a:r>
            <a:r>
              <a:rPr lang="en-US" dirty="0">
                <a:hlinkClick r:id="rId2"/>
              </a:rPr>
              <a:t>/Data-211-Final-Project-2023 (github.com)</a:t>
            </a:r>
            <a:endParaRPr lang="en-US" dirty="0"/>
          </a:p>
        </p:txBody>
      </p:sp>
    </p:spTree>
    <p:extLst>
      <p:ext uri="{BB962C8B-B14F-4D97-AF65-F5344CB8AC3E}">
        <p14:creationId xmlns:p14="http://schemas.microsoft.com/office/powerpoint/2010/main" val="2430885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TM02836342[[fn=Ion]]</Template>
  <TotalTime>224</TotalTime>
  <Words>214</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Cambria Math</vt:lpstr>
      <vt:lpstr>Century Gothic</vt:lpstr>
      <vt:lpstr>Pristina</vt:lpstr>
      <vt:lpstr>Wingdings 3</vt:lpstr>
      <vt:lpstr>Ion</vt:lpstr>
      <vt:lpstr>Consumption Study</vt:lpstr>
      <vt:lpstr>Question</vt:lpstr>
      <vt:lpstr>Data</vt:lpstr>
      <vt:lpstr>Hypothesis Testing</vt:lpstr>
      <vt:lpstr>Hypothesis Testing</vt:lpstr>
      <vt:lpstr>PowerPoint Presentation</vt:lpstr>
      <vt:lpstr>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Consumption Study</dc:title>
  <dc:creator>Zimmermann, SJ</dc:creator>
  <cp:lastModifiedBy>Zimmermann, SJ</cp:lastModifiedBy>
  <cp:revision>16</cp:revision>
  <dcterms:created xsi:type="dcterms:W3CDTF">2023-11-25T00:25:12Z</dcterms:created>
  <dcterms:modified xsi:type="dcterms:W3CDTF">2023-11-30T01:22:43Z</dcterms:modified>
</cp:coreProperties>
</file>