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A9302A-154A-4C52-AF9A-590F193EB296}">
  <a:tblStyle styleId="{F1A9302A-154A-4C52-AF9A-590F193EB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d6f039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d6f039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b23c23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b23c23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2e2b1c2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d2e2b1c2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e2b1c22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2e2b1c22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d6f039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d6f039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8.png"/><Relationship Id="rId5" Type="http://schemas.openxmlformats.org/officeDocument/2006/relationships/image" Target="../media/image18.jp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imagesearch.com/author/adrian/" TargetMode="External"/><Relationship Id="rId4" Type="http://schemas.openxmlformats.org/officeDocument/2006/relationships/hyperlink" Target="https://www.pyimagesearch.com/author/adria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394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Real Time Face Mask Detection and Social Distance Monitoring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Inhouse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Review - II</a:t>
            </a:r>
            <a:endParaRPr sz="2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16025" y="220261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u="sng">
                <a:solidFill>
                  <a:srgbClr val="000000"/>
                </a:solidFill>
              </a:rPr>
              <a:t>Project Mentor</a:t>
            </a:r>
            <a:r>
              <a:rPr lang="en">
                <a:solidFill>
                  <a:srgbClr val="000000"/>
                </a:solidFill>
              </a:rPr>
              <a:t> : Dr. Mrs. Sujata Khedkar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0" y="2973475"/>
            <a:ext cx="931600" cy="1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074225" y="3333450"/>
            <a:ext cx="29724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F3F3F3"/>
                </a:solidFill>
              </a:rPr>
              <a:t> 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3F3F3"/>
                </a:solidFill>
              </a:rPr>
              <a:t>8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Shreyas Kotkar(D12C-34) Leader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Yashkumar Jain(D12B-24)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Vikram Virwani(D12B-68)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Chirag Kinger(D12C-31)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Block Diagram of the Project </a:t>
            </a:r>
            <a:r>
              <a:rPr lang="en">
                <a:solidFill>
                  <a:srgbClr val="FFFFFF"/>
                </a:solidFill>
              </a:rPr>
              <a:t>(Social Distance Detector)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625" y="0"/>
            <a:ext cx="5626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241225" y="1007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Chirag Kinger D12C-31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Modular Diagram of the Project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578725"/>
            <a:ext cx="9144000" cy="3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6879600" y="1007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Chirag Kinger D12C-31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Methodology Employed</a:t>
            </a:r>
            <a:endParaRPr/>
          </a:p>
        </p:txBody>
      </p:sp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 </a:t>
            </a:r>
            <a:endParaRPr sz="14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25" y="0"/>
            <a:ext cx="57047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867325" y="1007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Shreyas Kotkar D12C-34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95209" y="215757"/>
            <a:ext cx="8637116" cy="9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Algorithms Implemented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0" y="1248000"/>
            <a:ext cx="44538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185">
                <a:solidFill>
                  <a:srgbClr val="000000"/>
                </a:solidFill>
              </a:rPr>
              <a:t>         </a:t>
            </a:r>
            <a:endParaRPr sz="11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185">
                <a:solidFill>
                  <a:srgbClr val="000000"/>
                </a:solidFill>
              </a:rPr>
              <a:t>            </a:t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185">
                <a:solidFill>
                  <a:srgbClr val="000000"/>
                </a:solidFill>
              </a:rPr>
              <a:t> </a:t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1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185">
                <a:solidFill>
                  <a:srgbClr val="000000"/>
                </a:solidFill>
              </a:rPr>
              <a:t>            </a:t>
            </a:r>
            <a:endParaRPr sz="11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185">
                <a:solidFill>
                  <a:srgbClr val="000000"/>
                </a:solidFill>
              </a:rPr>
              <a:t>            </a:t>
            </a:r>
            <a:r>
              <a:rPr lang="en" sz="11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85">
              <a:solidFill>
                <a:srgbClr val="000000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50" y="3282583"/>
            <a:ext cx="3050564" cy="17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-5872" r="-16736" t="-31596"/>
          <a:stretch/>
        </p:blipFill>
        <p:spPr>
          <a:xfrm>
            <a:off x="5080975" y="1445825"/>
            <a:ext cx="3204000" cy="15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893575" y="153750"/>
            <a:ext cx="23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Shreyas Kotkar</a:t>
            </a: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 D12C-34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50" y="1623275"/>
            <a:ext cx="30480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725" y="3338150"/>
            <a:ext cx="2930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64387" y="274893"/>
            <a:ext cx="8667938" cy="629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00" y="1293225"/>
            <a:ext cx="91440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set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for face mask is  created by Prajna Bhandary, the data set consist of 1376 images belonging with mask and without mask.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50" y="1899100"/>
            <a:ext cx="60293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75" y="1999125"/>
            <a:ext cx="2286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795725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Shreyas Kotkar D12C-34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208958" y="367361"/>
            <a:ext cx="8380308" cy="6497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Obtained (Screenshots)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" y="1285875"/>
            <a:ext cx="3251600" cy="177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850" y="1285875"/>
            <a:ext cx="2889750" cy="382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00" y="3168625"/>
            <a:ext cx="3251601" cy="19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6722875" y="1118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Yashkumar Jain D12B-24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6">
            <a:alphaModFix/>
          </a:blip>
          <a:srcRect b="17992" l="0" r="0" t="0"/>
          <a:stretch/>
        </p:blipFill>
        <p:spPr>
          <a:xfrm>
            <a:off x="3331725" y="1285875"/>
            <a:ext cx="2780125" cy="1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0000" y="3151200"/>
            <a:ext cx="2780126" cy="19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Evaluation Measures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505700"/>
            <a:ext cx="4104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❖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part is successfully implemented as we can classify if a person or a group in the frame is wearing mask or not and also if they are maintaining social distancing or not.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❖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trained our model successfully and got a 99% accuracy in detecting face mask of a person or a group in the frame and also monitoring social distancing.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450" y="3074925"/>
            <a:ext cx="3660874" cy="1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688" y="3074925"/>
            <a:ext cx="2878924" cy="198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Yashkumar Jain D12B-24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377375" y="1579400"/>
            <a:ext cx="8520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b="0" i="0" lang="en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Used in Public Places such as Offices, markets, Airports, etc. :-</a:t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b="0" i="0" lang="en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Coughing and Sneezing Detection :- </a:t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b="0" i="0" lang="en" sz="1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Temperature Screening :- </a:t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6050" y="2012650"/>
            <a:ext cx="3581400" cy="1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b="36081" l="0" r="0" t="0"/>
          <a:stretch/>
        </p:blipFill>
        <p:spPr>
          <a:xfrm>
            <a:off x="4277125" y="3610475"/>
            <a:ext cx="2180201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Vikram Virwani D12B-68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0" y="1557425"/>
            <a:ext cx="5976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System will operate in an efficient manner in the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     current situation when the lockout is eased and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     helps to track public places.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System would improve public safety.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❖     Prevention of epidemic diseases including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     COVID-19  in public.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00" y="1700325"/>
            <a:ext cx="2945300" cy="2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Yashkumar Jain D12B-24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307425"/>
            <a:ext cx="90513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Viola and M. Jones, “Rapid object detection using a boosted cascade of simple features,” in Proceedings of the 2001 IEEE computer society conference on computer vision and pattern recognition. CVPR 2001, vol.1. IEEE, 2001, pp. I–I.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Girshick, J. Donahue, T. Darrell, and J. Malik, “Rich feature hierarchies for accurate object detection and semantic segmentation,” in Proceedings of the IEEE conference on computer vision and pattern recognition,2014, pp. 580–587.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Girshick, “Fast r-cnn,” in Proceedings of the IEEE international conference on computer vision, 2015,pp. 1440–1448.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Ren, K. He, R. Girshick, and J. Sun, “Faster r-cnn: Towards real-time object detection with region proposal networks,” in Advances in neural information processing systems, 2015, pp. 91–99.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Liu, D. Anguelov, D. Erhan, C. Szegedy, S. Reed, C.-Y. Fu, and A. C. Berg, “Ssd: Single shot multibox detector,” in European conference on computer vision. Springer, 2016, pp. 21–37.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J. Redmon, S. Divvala, R. Girshick, and A. Farhadi, “You only look once: Uniﬁed, real-time object detection,” in Proceedings of the IEEE conference on computer vision and pattern recognition, 2016, pp. 779–788.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BF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25" y="1207749"/>
            <a:ext cx="7763764" cy="3843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Introduction to Project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Lacuna in the existing System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Literature Survey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Hardware, Software, tools and the constraints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Block Diagram of the Project (Conceptual Architecture)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Modular Diagram of the Project (Also DFD, Use Case diagram / ER Diagram)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Methodology employed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Algorithms Implemented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Implementation Details (Flowchart, GUI Screenshots, Dataset Used)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Results Obtained (Screenshots)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Evaluation Measures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Future Scope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Conclusion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Review Sheet 1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romanUcPeriod"/>
            </a:pPr>
            <a:r>
              <a:rPr lang="en">
                <a:solidFill>
                  <a:srgbClr val="000000"/>
                </a:solidFill>
              </a:rPr>
              <a:t>Details of paper Published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239700" y="1970475"/>
            <a:ext cx="15327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Review Sheet 1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3775025" y="850"/>
            <a:ext cx="536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75" y="0"/>
            <a:ext cx="7105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Details of Paper Published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117100" y="16772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Paper Link :-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https://drive.google.com/file/d/1Nwa4MFuckloyqefDfitj9Rhgzbpr6Hyd/view?usp=sharing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39775" y="719350"/>
            <a:ext cx="9004200" cy="25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 to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11700" y="1336150"/>
            <a:ext cx="85206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❖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COVID-19 is an emerging infectious disease.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❖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Approach to preventing the spread of the virus.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❖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Facemask-wearing is valuable.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❖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Facemask-wearing provide an opportunity for automatic identification.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❖Machine learning has presented opportunities for development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00" y="1336150"/>
            <a:ext cx="2916575" cy="19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Vikram Virwani D12B-68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Lacuna in the existing system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50525"/>
            <a:ext cx="85206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❖There is no such system available in India to be used in school or college campuses or public places.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❖All the existing system are either face mask detector or social distancing manager but our model is combination of both.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Vikram Virwani D12B-68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52850" y="1336150"/>
            <a:ext cx="86691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build a system that can detect and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identify if the detected faces are wearing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masks or not.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❖Real-world videos are entirely different from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the videos captured by webcams or selfie cameras.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❖Our model can detect faces and classify masked faces                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from unmasked ones.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850" y="1336150"/>
            <a:ext cx="2956100" cy="2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Vikram Virwani D12B-68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25" y="1182325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0" y="129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{F1A9302A-154A-4C52-AF9A-590F193EB296}</a:tableStyleId>
              </a:tblPr>
              <a:tblGrid>
                <a:gridCol w="1197125"/>
                <a:gridCol w="3683400"/>
                <a:gridCol w="2594550"/>
                <a:gridCol w="1668950"/>
              </a:tblGrid>
              <a:tr h="37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Sr. No.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Used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Mask Detector with OpenCV, Keras/TensorFlow, and Deep Learning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by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"/>
                        </a:rPr>
                        <a:t> </a:t>
                      </a:r>
                      <a:r>
                        <a:rPr lang="en" sz="1100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4"/>
                        </a:rPr>
                        <a:t>Adrian Rosebrock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OpenCV and Keras/TensorFlow and Deep Learning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 Vision-based Social Distancing and Critical Density Detection System for COVID-19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AI, machine learning and computer vision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07 - 2020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for Face Detection Combining Geometry Constraints and Face-Mask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combines geometry constraints and face-mask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06 - 2013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Recognition with Facial Mask Application and Neural Networks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DCT, MLP and RBF Neural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06-2013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Enabling and Emerging Technologies for Social Distancing: A Comprehensive Survey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AI, machine learning, computer vision, ultrasonic etc.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Yashkumar Jain</a:t>
            </a: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 D12B-24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0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{F1A9302A-154A-4C52-AF9A-590F193EB296}</a:tableStyleId>
              </a:tblPr>
              <a:tblGrid>
                <a:gridCol w="1319275"/>
                <a:gridCol w="3784350"/>
                <a:gridCol w="2020175"/>
                <a:gridCol w="2020175"/>
              </a:tblGrid>
              <a:tr h="37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Sr. No.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Used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568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Mask Detection using Transfer Learning of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InceptionV3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RCNN, SSD, YOLO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61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 Review on Face Mask Detection using Convolutional Neural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MobileNet V2 classifier, SVM, PCA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4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Applying deep learning algorithm to maintain social distance in public place through drone technology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YOLO-v3, Darknet-53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100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Deep Learning based Safe Social Distancing and Face Mask Detection in Public Areas for COVID-19 Safety Guidelines Adherence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RCNN, MobileNet V2 classifier, SSD, YOLO-v3,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Computer Vision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53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9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Real-Time Face Mask Identification Using Facemask Net Deep Learning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Facemask Net, ReLu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6415400" y="12580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Yashkumar Jain D12B-24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1300" y="89958"/>
            <a:ext cx="8692008" cy="947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Hardware, Software, Tools &amp; constraints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336150"/>
            <a:ext cx="86919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❖</a:t>
            </a:r>
            <a:r>
              <a:rPr b="1" lang="en" sz="1700">
                <a:solidFill>
                  <a:srgbClr val="000000"/>
                </a:solidFill>
              </a:rPr>
              <a:t>SOFTWARE :</a:t>
            </a:r>
            <a:r>
              <a:rPr lang="en" sz="1700">
                <a:solidFill>
                  <a:srgbClr val="000000"/>
                </a:solidFill>
              </a:rPr>
              <a:t> Jupyter Notebook + Python 3.x (3.8 or earlier)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❖</a:t>
            </a:r>
            <a:r>
              <a:rPr b="1" lang="en" sz="1700">
                <a:solidFill>
                  <a:srgbClr val="000000"/>
                </a:solidFill>
              </a:rPr>
              <a:t>EDITOR :</a:t>
            </a:r>
            <a:r>
              <a:rPr lang="en" sz="1700">
                <a:solidFill>
                  <a:srgbClr val="000000"/>
                </a:solidFill>
              </a:rPr>
              <a:t> VS Code/ PyCharm/ Sublime/ Spyder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Implementing our COVID-19 face mask detector training script with Keras and TensorFlow.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To accomplish this task, we'll be fine-tuning the MobileNet V2 architecture.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❖</a:t>
            </a:r>
            <a:r>
              <a:rPr b="1" lang="en" sz="1700">
                <a:solidFill>
                  <a:srgbClr val="000000"/>
                </a:solidFill>
              </a:rPr>
              <a:t>HARDWARE: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GPU : Graphics Processor (NVIDIA) min 2GB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Camera : CCTV/ Webcam/ Mobile Camera</a:t>
            </a:r>
            <a:endParaRPr sz="17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solidFill>
                  <a:srgbClr val="000000"/>
                </a:solidFill>
              </a:rPr>
              <a:t>Storage Disk : SSD - Min 400MB/s Read Spee</a:t>
            </a:r>
            <a:endParaRPr sz="1500"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8743300" y="4051575"/>
            <a:ext cx="89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9" name="Google Shape;119;p20"/>
          <p:cNvSpPr txBox="1"/>
          <p:nvPr/>
        </p:nvSpPr>
        <p:spPr>
          <a:xfrm>
            <a:off x="6879575" y="74077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Chirag Kinger</a:t>
            </a: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 D12C-31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Diagram of the Project </a:t>
            </a:r>
            <a:r>
              <a:rPr lang="en">
                <a:solidFill>
                  <a:srgbClr val="FFFFFF"/>
                </a:solidFill>
              </a:rPr>
              <a:t>(Face Mask Detector)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925" y="0"/>
            <a:ext cx="5509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370525" y="1007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Chirag Kinger D12C-31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