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ae9347b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2ae9347b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2ae9347b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2ae9347b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2ae248d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2ae248d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2ae9347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2ae9347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2ae9347b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2ae9347b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7c242403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7c242403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2ae9347b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2ae9347b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2ae9347b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2ae9347b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2ae9347b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2ae9347b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2ae9347b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2ae9347b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atharva-diwan/credit_card_fraud_detection_cs419.gi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youtube.com/watch?v=NCgjcHLFNDg" TargetMode="External"/><Relationship Id="rId4" Type="http://schemas.openxmlformats.org/officeDocument/2006/relationships/hyperlink" Target="https://www.kaggle.com/mlg-ulb/creditcardfraud" TargetMode="External"/><Relationship Id="rId5" Type="http://schemas.openxmlformats.org/officeDocument/2006/relationships/hyperlink" Target="https://www.geeksforgeeks.org/ml-credit-card-fraud-detection/" TargetMode="External"/><Relationship Id="rId6" Type="http://schemas.openxmlformats.org/officeDocument/2006/relationships/hyperlink" Target="https://scikit-learn.org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020900" y="315950"/>
            <a:ext cx="8045100" cy="11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Fraud Detection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4068025" y="2701650"/>
            <a:ext cx="4598100" cy="20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 By:-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Atharva Diwan (190100028)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Samyak Ajmera (19B080023)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Ankit Yadav (190100019)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Parag Bajaj (190100088)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Abhinav Singh (19D180002)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600075" y="3381750"/>
            <a:ext cx="2829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Github Repo Link: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https://github.com/atharva-diwan/credit_card_fraud_detection_cs419.git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and Resources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1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/>
              <a:t> </a:t>
            </a:r>
            <a:r>
              <a:rPr lang="en" sz="1050"/>
              <a:t>YouTube:</a:t>
            </a:r>
            <a:br>
              <a:rPr lang="en" sz="1050"/>
            </a:br>
            <a:r>
              <a:rPr lang="en" sz="1050"/>
              <a:t> </a:t>
            </a:r>
            <a:r>
              <a:rPr lang="en" sz="1050" u="sng">
                <a:solidFill>
                  <a:schemeClr val="hlink"/>
                </a:solidFill>
                <a:hlinkClick r:id="rId3"/>
              </a:rPr>
              <a:t>https://www.youtube.com/watch?v=NCgjcHLFNDg</a:t>
            </a:r>
            <a:endParaRPr sz="1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/>
              <a:t>Source Dataset:</a:t>
            </a:r>
            <a:br>
              <a:rPr lang="en" sz="1050"/>
            </a:br>
            <a:r>
              <a:rPr lang="en" sz="1050">
                <a:solidFill>
                  <a:schemeClr val="accent5"/>
                </a:solidFill>
              </a:rPr>
              <a:t> </a:t>
            </a:r>
            <a:r>
              <a:rPr lang="en" sz="11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https://www.kaggle.com/mlg-ulb/creditcardfraud</a:t>
            </a:r>
            <a:r>
              <a:rPr lang="en" sz="1100">
                <a:solidFill>
                  <a:schemeClr val="accent5"/>
                </a:solidFill>
              </a:rPr>
              <a:t> </a:t>
            </a:r>
            <a:endParaRPr sz="1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/>
              <a:t>Websites:</a:t>
            </a:r>
            <a:br>
              <a:rPr lang="en" sz="1050"/>
            </a:br>
            <a:r>
              <a:rPr lang="en" sz="1050" u="sng">
                <a:solidFill>
                  <a:schemeClr val="hlink"/>
                </a:solidFill>
                <a:hlinkClick r:id="rId5"/>
              </a:rPr>
              <a:t>https://www.geeksforgeeks.org/ml-credit-card-fraud-detection/</a:t>
            </a:r>
            <a:endParaRPr sz="1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</a:t>
            </a:r>
            <a:r>
              <a:rPr lang="en" sz="1100">
                <a:solidFill>
                  <a:schemeClr val="accent5"/>
                </a:solidFill>
              </a:rPr>
              <a:t> </a:t>
            </a:r>
            <a:endParaRPr sz="105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879975"/>
            <a:ext cx="8520600" cy="3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  <a:p>
            <a:pPr indent="457200" lvl="0" marL="1828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5000"/>
              <a:t>THANK YOU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51948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C</a:t>
            </a:r>
            <a:r>
              <a:rPr lang="en" sz="2100"/>
              <a:t>ybersecurity is becoming increasingly important. When it comes to digital security, the most difficult task is detecting unusual activities.</a:t>
            </a:r>
            <a:endParaRPr sz="21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"/>
          </a:p>
          <a:p>
            <a:pPr indent="-351948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Credit limit in credit cards sometimes helps us make purchases even if we don’t have the amount at that time. </a:t>
            </a:r>
            <a:endParaRPr sz="21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"/>
          </a:p>
          <a:p>
            <a:pPr indent="-351948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These features are misused by cyber attackers</a:t>
            </a:r>
            <a:endParaRPr sz="21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"/>
              <a:t>.</a:t>
            </a:r>
            <a:endParaRPr sz="200"/>
          </a:p>
          <a:p>
            <a:pPr indent="-36663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350"/>
              <a:t>We need a system that can abort the transaction if it finds fishy</a:t>
            </a:r>
            <a:endParaRPr sz="23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Libraries, Data Processing &amp; Understanding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449525"/>
            <a:ext cx="8520600" cy="3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The exact variables are not disclosed due to security concerns, however they have been modified versions of PCA. As a consequence, there are one time, 29 feature columns and one final class column to be found.</a:t>
            </a:r>
            <a:endParaRPr sz="16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8"/>
          </a:p>
          <a:p>
            <a:pPr indent="-333375" lvl="0" marL="457200" rtl="0" algn="l">
              <a:spcBef>
                <a:spcPts val="120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The dataset is imbalanced towards a feature “legit transaction”.</a:t>
            </a:r>
            <a:endParaRPr sz="16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33375" lvl="0" marL="457200" rtl="0" algn="l">
              <a:spcBef>
                <a:spcPts val="120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Our dataset has no null values</a:t>
            </a:r>
            <a:endParaRPr sz="16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33375" lvl="0" marL="457200" rtl="0" algn="l">
              <a:spcBef>
                <a:spcPts val="120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The mean amount of </a:t>
            </a:r>
            <a:r>
              <a:rPr lang="en" sz="1650"/>
              <a:t>Fraudulent</a:t>
            </a:r>
            <a:r>
              <a:rPr lang="en" sz="1650"/>
              <a:t> transactions is greater than the legit</a:t>
            </a:r>
            <a:endParaRPr sz="16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33375" lvl="0" marL="457200" rtl="0" algn="l">
              <a:spcBef>
                <a:spcPts val="120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We removed duplicate transactions</a:t>
            </a:r>
            <a:endParaRPr sz="16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 &amp; Test data - Splitting data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Since our dataset is significantly unbalanced, we first undersample the data from the majority class.</a:t>
            </a:r>
            <a:endParaRPr sz="16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33375" lvl="0" marL="457200" rtl="0" algn="l">
              <a:spcBef>
                <a:spcPts val="120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We upsample the minority class using SMOTE and b</a:t>
            </a:r>
            <a:r>
              <a:rPr lang="en" sz="1650"/>
              <a:t>uild a sample dataset containing similar distribution of normal transactions and Fraudulent Transactions</a:t>
            </a:r>
            <a:r>
              <a:rPr lang="en" sz="1650"/>
              <a:t> </a:t>
            </a:r>
            <a:endParaRPr sz="16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33375" lvl="0" marL="457200" rtl="0" algn="l">
              <a:spcBef>
                <a:spcPts val="120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We divide the data into two datasets - training data and testing data</a:t>
            </a:r>
            <a:endParaRPr sz="16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SMOTE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2647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SMOTE starts by picking a minority class instance at random and then looking for its k closest minority class neighbours.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synthetic instance is then constructed by randomly selecting one of the k nearest neighbours b and connecting a and b in the feature space to form a line segment.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synthetic instances are created by combining the two chosen examples a and b in a convex way.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2164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 - Logistic Regression, SVM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000" y="1017737"/>
            <a:ext cx="4260300" cy="396116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4894125" y="1052075"/>
            <a:ext cx="3966600" cy="3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</a:rPr>
              <a:t>It is memory efficient as it uses a subset of training points in the decision function</a:t>
            </a:r>
            <a:endParaRPr sz="16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</a:rPr>
              <a:t>Uses SGD learning to create regularized linear models</a:t>
            </a:r>
            <a:endParaRPr sz="16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</a:rPr>
              <a:t>Data should have a zero mean and unit variance for the best results when using the default learning rate schedule</a:t>
            </a:r>
            <a:endParaRPr sz="16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2101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 Building - Random Forest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400" y="1017725"/>
            <a:ext cx="4260300" cy="38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4894125" y="942975"/>
            <a:ext cx="3966600" cy="3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</a:rPr>
              <a:t>Uses numerous decision trees to classify data</a:t>
            </a:r>
            <a:endParaRPr sz="16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</a:rPr>
              <a:t>I</a:t>
            </a:r>
            <a:r>
              <a:rPr lang="en" sz="1650">
                <a:solidFill>
                  <a:schemeClr val="dk1"/>
                </a:solidFill>
              </a:rPr>
              <a:t>t employs bagging and feature randomization in order to generate an uncorrelated forest of trees</a:t>
            </a:r>
            <a:endParaRPr sz="16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</a:rPr>
              <a:t>There needs to be some actual signal in our features </a:t>
            </a:r>
            <a:endParaRPr sz="16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</a:rPr>
              <a:t>The predictions made by the individual trees need to have low correlations with each other</a:t>
            </a:r>
            <a:endParaRPr sz="16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36400" y="1696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 - Decision Tree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400" y="1017725"/>
            <a:ext cx="4417275" cy="379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4894125" y="1052075"/>
            <a:ext cx="3966600" cy="3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</a:rPr>
              <a:t>Most powerful and popular tool for classification and prediction</a:t>
            </a:r>
            <a:endParaRPr sz="16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</a:rPr>
              <a:t>E</a:t>
            </a:r>
            <a:r>
              <a:rPr lang="en" sz="1650">
                <a:solidFill>
                  <a:schemeClr val="dk1"/>
                </a:solidFill>
              </a:rPr>
              <a:t>ach internal node denotes a test on an attribute</a:t>
            </a:r>
            <a:endParaRPr sz="16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</a:rPr>
              <a:t>E</a:t>
            </a:r>
            <a:r>
              <a:rPr lang="en" sz="1650">
                <a:solidFill>
                  <a:schemeClr val="dk1"/>
                </a:solidFill>
              </a:rPr>
              <a:t>ach branch represents an outcome of the test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</a:rPr>
              <a:t>Each leaf node (terminal node) holds a class label</a:t>
            </a:r>
            <a:endParaRPr sz="16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371600"/>
            <a:ext cx="85206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We find that the best model </a:t>
            </a:r>
            <a:r>
              <a:rPr lang="en" sz="1650"/>
              <a:t>which gives highest accuracy in test data is Random Forest</a:t>
            </a:r>
            <a:endParaRPr sz="16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33375" lvl="0" marL="457200" rtl="0" algn="l">
              <a:spcBef>
                <a:spcPts val="120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Found that the five variables most correlated with fraud are, in decreasing order, V17, V14, V10, V12, and V11</a:t>
            </a:r>
            <a:endParaRPr sz="16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33375" lvl="0" marL="457200" rtl="0" algn="l">
              <a:spcBef>
                <a:spcPts val="120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The decision tree achieved MCC score of 0.53, and a random forest achieved a cross-validated MCC score of 0.89</a:t>
            </a:r>
            <a:endParaRPr sz="16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