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410" r:id="rId5"/>
    <p:sldId id="383" r:id="rId6"/>
    <p:sldId id="391" r:id="rId7"/>
    <p:sldId id="411" r:id="rId8"/>
    <p:sldId id="397" r:id="rId9"/>
    <p:sldId id="408" r:id="rId10"/>
    <p:sldId id="412" r:id="rId11"/>
    <p:sldId id="413" r:id="rId12"/>
    <p:sldId id="414" r:id="rId13"/>
    <p:sldId id="415" r:id="rId14"/>
    <p:sldId id="403" r:id="rId15"/>
    <p:sldId id="416" r:id="rId16"/>
    <p:sldId id="417" r:id="rId17"/>
    <p:sldId id="418" r:id="rId18"/>
    <p:sldId id="419" r:id="rId19"/>
    <p:sldId id="407" r:id="rId20"/>
    <p:sldId id="420" r:id="rId21"/>
    <p:sldId id="421" r:id="rId22"/>
    <p:sldId id="422" r:id="rId23"/>
    <p:sldId id="423" r:id="rId24"/>
    <p:sldId id="424" r:id="rId25"/>
    <p:sldId id="425" r:id="rId26"/>
    <p:sldId id="3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6327" autoAdjust="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8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1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411479"/>
            <a:ext cx="5700305" cy="329184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sz="4800" dirty="0">
                <a:latin typeface="Agency FB" panose="020B0503020202020204" pitchFamily="34" charset="0"/>
              </a:rPr>
              <a:t>School Database System</a:t>
            </a:r>
            <a:br>
              <a:rPr lang="en-US" sz="5400" dirty="0">
                <a:latin typeface="Agency FB" panose="020B0503020202020204" pitchFamily="34" charset="0"/>
              </a:rPr>
            </a:br>
            <a:r>
              <a:rPr lang="en-US" sz="5400" dirty="0">
                <a:latin typeface="Agency FB" panose="020B0503020202020204" pitchFamily="34" charset="0"/>
              </a:rPr>
              <a:t> </a:t>
            </a:r>
            <a:r>
              <a:rPr lang="en-US" sz="2000" dirty="0"/>
              <a:t>A SQL-Based Data Management Solution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2AEF9-5B1C-2EF6-B3C6-0D58D8A0AE6D}"/>
              </a:ext>
            </a:extLst>
          </p:cNvPr>
          <p:cNvSpPr txBox="1"/>
          <p:nvPr/>
        </p:nvSpPr>
        <p:spPr>
          <a:xfrm>
            <a:off x="6224336" y="4299283"/>
            <a:ext cx="224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SHAIKH FAYAZ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52F3-F2B9-DFB6-3FF8-434D1BC28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Agency FB" panose="020B0503020202020204" pitchFamily="34" charset="0"/>
              </a:rPr>
              <a:t>CONTENTS OF TABLE</a:t>
            </a:r>
          </a:p>
        </p:txBody>
      </p:sp>
    </p:spTree>
    <p:extLst>
      <p:ext uri="{BB962C8B-B14F-4D97-AF65-F5344CB8AC3E}">
        <p14:creationId xmlns:p14="http://schemas.microsoft.com/office/powerpoint/2010/main" val="103703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STUDENTS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87AB8-C1CE-034B-80FC-D72296F4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2" y="2415452"/>
            <a:ext cx="10416603" cy="38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E4CF-E6E8-FFAD-90C8-F868E45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COURSES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3DBBB-1CF9-D865-BB61-7A0CEEFD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408658"/>
            <a:ext cx="9614471" cy="29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E1B6-AA46-7D8D-396C-9E94D7AC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ENROLLMENTS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59167-2C0D-5188-363E-3F4598A85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2320181"/>
            <a:ext cx="6648651" cy="44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36B0-CD0D-224C-0262-CC41A8A8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ATTENDANCE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4BAA0-1686-E692-CDBE-1C446A95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408399"/>
            <a:ext cx="5621956" cy="42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AB7F-9B7F-EAE8-44C9-01375116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5" y="772426"/>
            <a:ext cx="5673549" cy="289319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QUERIES ALONG WITH Q/A</a:t>
            </a:r>
          </a:p>
        </p:txBody>
      </p:sp>
    </p:spTree>
    <p:extLst>
      <p:ext uri="{BB962C8B-B14F-4D97-AF65-F5344CB8AC3E}">
        <p14:creationId xmlns:p14="http://schemas.microsoft.com/office/powerpoint/2010/main" val="395815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gency FB" panose="020B0503020202020204" pitchFamily="34" charset="0"/>
              </a:rPr>
              <a:t>What are the details of all students?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3885" y="2559658"/>
            <a:ext cx="4170145" cy="118388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SELECT * FROM Students;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D3FC1-A23A-AE8B-C377-144914751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" y="3540954"/>
            <a:ext cx="5690474" cy="24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gency FB" panose="020B0503020202020204" pitchFamily="34" charset="0"/>
              </a:rPr>
              <a:t>Which courses is student with ID 2 enrolled in?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31B27-5595-D639-4B57-A59D331CE03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03885" y="4016199"/>
            <a:ext cx="6615062" cy="13642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091E5A-4260-0313-9F3D-4F3BFCAB29B4}"/>
              </a:ext>
            </a:extLst>
          </p:cNvPr>
          <p:cNvSpPr txBox="1"/>
          <p:nvPr/>
        </p:nvSpPr>
        <p:spPr>
          <a:xfrm>
            <a:off x="529389" y="218018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SELECT    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e.enrollment_id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,    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c.course_name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,    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e.enrollment_date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,    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e.grade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FROM     Enrollments e</a:t>
            </a:r>
          </a:p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JOIN     Courses c ON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e.course_id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c.course_id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WHERE    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e.student_id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69301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9EEA-4A5A-9B95-80BE-773069D1B2E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What is the attendance status for student ID 1 in course ID 1 on 2024-01-10?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17A3-0D6E-ABD4-8818-8D83513444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3884" y="2365427"/>
            <a:ext cx="5198269" cy="106357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</a:rPr>
              <a:t>SELECT     </a:t>
            </a:r>
            <a:r>
              <a:rPr lang="en-US" sz="2400" dirty="0" err="1">
                <a:latin typeface="Agency FB" panose="020B0503020202020204" pitchFamily="34" charset="0"/>
              </a:rPr>
              <a:t>a.date</a:t>
            </a:r>
            <a:r>
              <a:rPr lang="en-US" sz="2400" dirty="0">
                <a:latin typeface="Agency FB" panose="020B0503020202020204" pitchFamily="34" charset="0"/>
              </a:rPr>
              <a:t>,     </a:t>
            </a:r>
            <a:r>
              <a:rPr lang="en-US" sz="2400" dirty="0" err="1">
                <a:latin typeface="Agency FB" panose="020B0503020202020204" pitchFamily="34" charset="0"/>
              </a:rPr>
              <a:t>a.status</a:t>
            </a:r>
            <a:endParaRPr lang="en-US" sz="2400" dirty="0">
              <a:latin typeface="Agency FB" panose="020B0503020202020204" pitchFamily="34" charset="0"/>
            </a:endParaRP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FROM     Attendance a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WHERE     </a:t>
            </a:r>
            <a:r>
              <a:rPr lang="en-US" sz="2400" dirty="0" err="1">
                <a:latin typeface="Agency FB" panose="020B0503020202020204" pitchFamily="34" charset="0"/>
              </a:rPr>
              <a:t>a.student_id</a:t>
            </a:r>
            <a:r>
              <a:rPr lang="en-US" sz="2400" dirty="0">
                <a:latin typeface="Agency FB" panose="020B0503020202020204" pitchFamily="34" charset="0"/>
              </a:rPr>
              <a:t> = 1 AND </a:t>
            </a:r>
            <a:r>
              <a:rPr lang="en-US" sz="2400" dirty="0" err="1">
                <a:latin typeface="Agency FB" panose="020B0503020202020204" pitchFamily="34" charset="0"/>
              </a:rPr>
              <a:t>a.course_id</a:t>
            </a:r>
            <a:r>
              <a:rPr lang="en-US" sz="2400" dirty="0">
                <a:latin typeface="Agency FB" panose="020B0503020202020204" pitchFamily="34" charset="0"/>
              </a:rPr>
              <a:t> = 1 AND </a:t>
            </a:r>
            <a:r>
              <a:rPr lang="en-US" sz="2400" dirty="0" err="1">
                <a:latin typeface="Agency FB" panose="020B0503020202020204" pitchFamily="34" charset="0"/>
              </a:rPr>
              <a:t>a.date</a:t>
            </a:r>
            <a:r>
              <a:rPr lang="en-US" sz="2400" dirty="0">
                <a:latin typeface="Agency FB" panose="020B0503020202020204" pitchFamily="34" charset="0"/>
              </a:rPr>
              <a:t> = '2024-01-10';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2D724-A27A-14C1-8E55-DE9BA42D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" y="4095750"/>
            <a:ext cx="4589003" cy="14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5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9EEA-4A5A-9B95-80BE-773069D1B2E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What is the average grade for course ID 1?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17A3-0D6E-ABD4-8818-8D83513444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3885" y="1964375"/>
            <a:ext cx="5684620" cy="370650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</a:rPr>
              <a:t>SELECT  AVG (CASE 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WHEN grade = 'A' THEN 4.0  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WHEN grade = 'B' THEN 3.0           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WHEN grade = 'C' THEN 2.0 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WHEN grade = 'D' THEN 1.0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ELSE 0.0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END    ) 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AS </a:t>
            </a:r>
            <a:r>
              <a:rPr lang="en-US" sz="2400" dirty="0" err="1">
                <a:latin typeface="Agency FB" panose="020B0503020202020204" pitchFamily="34" charset="0"/>
              </a:rPr>
              <a:t>average_grade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FROM     Enrollments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WHERE     </a:t>
            </a:r>
            <a:r>
              <a:rPr lang="en-US" sz="2400" dirty="0" err="1">
                <a:latin typeface="Agency FB" panose="020B0503020202020204" pitchFamily="34" charset="0"/>
              </a:rPr>
              <a:t>course_id</a:t>
            </a:r>
            <a:r>
              <a:rPr lang="en-US" sz="2400" dirty="0">
                <a:latin typeface="Agency FB" panose="020B0503020202020204" pitchFamily="34" charset="0"/>
              </a:rPr>
              <a:t> =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ABC0C-A6AA-B4A0-9694-A75B3A0A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71" y="3409347"/>
            <a:ext cx="3257016" cy="17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377492"/>
            <a:ext cx="7010233" cy="3509962"/>
          </a:xfrm>
        </p:spPr>
        <p:txBody>
          <a:bodyPr tIns="457200">
            <a:normAutofit/>
          </a:bodyPr>
          <a:lstStyle/>
          <a:p>
            <a:pPr marL="0" indent="0" algn="just">
              <a:buNone/>
            </a:pPr>
            <a:r>
              <a:rPr lang="en-US" b="0" dirty="0">
                <a:solidFill>
                  <a:schemeClr val="bg1"/>
                </a:solidFill>
                <a:latin typeface="Agency FB" panose="020B0503020202020204" pitchFamily="34" charset="0"/>
              </a:rPr>
              <a:t>This project focuses on developing a School Student Records Management System using SQL. The system efficiently manages student data, including personal details, course enrollments, grades, and attendance. By utilizing a relational database, the project ensures data accuracy, security, and easy access, simplifying the administrative processes within an educational institution.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9EEA-4A5A-9B95-80BE-773069D1B2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696" y="0"/>
            <a:ext cx="5198269" cy="2305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What are the courses and grades for each student?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17A3-0D6E-ABD4-8818-8D83513444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1696" y="1517091"/>
            <a:ext cx="4818346" cy="20282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Agency FB" panose="020B0503020202020204" pitchFamily="34" charset="0"/>
              </a:rPr>
              <a:t>SELEC </a:t>
            </a:r>
            <a:r>
              <a:rPr lang="en-US" dirty="0" err="1">
                <a:latin typeface="Agency FB" panose="020B0503020202020204" pitchFamily="34" charset="0"/>
              </a:rPr>
              <a:t>s.student_id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s.first_name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s.last_name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c.course_name</a:t>
            </a:r>
            <a:r>
              <a:rPr lang="en-US" dirty="0">
                <a:latin typeface="Agency FB" panose="020B0503020202020204" pitchFamily="34" charset="0"/>
              </a:rPr>
              <a:t>,     </a:t>
            </a:r>
            <a:r>
              <a:rPr lang="en-US" dirty="0" err="1">
                <a:latin typeface="Agency FB" panose="020B0503020202020204" pitchFamily="34" charset="0"/>
              </a:rPr>
              <a:t>e.grade</a:t>
            </a:r>
            <a:endParaRPr lang="en-US" dirty="0">
              <a:latin typeface="Agency FB" panose="020B0503020202020204" pitchFamily="34" charset="0"/>
            </a:endParaRPr>
          </a:p>
          <a:p>
            <a:pPr algn="just"/>
            <a:r>
              <a:rPr lang="en-US" dirty="0">
                <a:latin typeface="Agency FB" panose="020B0503020202020204" pitchFamily="34" charset="0"/>
              </a:rPr>
              <a:t>FROM     Students s</a:t>
            </a:r>
          </a:p>
          <a:p>
            <a:pPr algn="just"/>
            <a:r>
              <a:rPr lang="en-US" dirty="0">
                <a:latin typeface="Agency FB" panose="020B0503020202020204" pitchFamily="34" charset="0"/>
              </a:rPr>
              <a:t>JOIN     Enrollments e ON </a:t>
            </a:r>
            <a:r>
              <a:rPr lang="en-US" dirty="0" err="1">
                <a:latin typeface="Agency FB" panose="020B0503020202020204" pitchFamily="34" charset="0"/>
              </a:rPr>
              <a:t>s.student_id</a:t>
            </a:r>
            <a:r>
              <a:rPr lang="en-US" dirty="0">
                <a:latin typeface="Agency FB" panose="020B0503020202020204" pitchFamily="34" charset="0"/>
              </a:rPr>
              <a:t> = </a:t>
            </a:r>
            <a:r>
              <a:rPr lang="en-US" dirty="0" err="1">
                <a:latin typeface="Agency FB" panose="020B0503020202020204" pitchFamily="34" charset="0"/>
              </a:rPr>
              <a:t>e.student_id</a:t>
            </a:r>
            <a:endParaRPr lang="en-US" dirty="0">
              <a:latin typeface="Agency FB" panose="020B0503020202020204" pitchFamily="34" charset="0"/>
            </a:endParaRPr>
          </a:p>
          <a:p>
            <a:pPr algn="just"/>
            <a:r>
              <a:rPr lang="en-US" dirty="0">
                <a:latin typeface="Agency FB" panose="020B0503020202020204" pitchFamily="34" charset="0"/>
              </a:rPr>
              <a:t>JOIN     Courses c ON </a:t>
            </a:r>
            <a:r>
              <a:rPr lang="en-US" dirty="0" err="1">
                <a:latin typeface="Agency FB" panose="020B0503020202020204" pitchFamily="34" charset="0"/>
              </a:rPr>
              <a:t>e.course_id</a:t>
            </a:r>
            <a:r>
              <a:rPr lang="en-US" dirty="0">
                <a:latin typeface="Agency FB" panose="020B0503020202020204" pitchFamily="34" charset="0"/>
              </a:rPr>
              <a:t> = </a:t>
            </a:r>
            <a:r>
              <a:rPr lang="en-US" dirty="0" err="1">
                <a:latin typeface="Agency FB" panose="020B0503020202020204" pitchFamily="34" charset="0"/>
              </a:rPr>
              <a:t>c.course_id</a:t>
            </a:r>
            <a:r>
              <a:rPr lang="en-US" dirty="0">
                <a:latin typeface="Agency FB" panose="020B050302020202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EC357-6F7C-85B1-51BE-7E4C17DC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6" y="3822141"/>
            <a:ext cx="4506642" cy="29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0F8F-7249-5394-304B-D7BCA873F2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4359" y="0"/>
            <a:ext cx="5198269" cy="230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What is the attendance status for course ID 3 on 2024-01-10?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7105B-3BFA-D1AC-C9B9-09632BBCB7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59" y="1559311"/>
            <a:ext cx="5437473" cy="180953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gency FB" panose="020B0503020202020204" pitchFamily="34" charset="0"/>
              </a:rPr>
              <a:t>SELECT  </a:t>
            </a:r>
            <a:r>
              <a:rPr lang="en-US" sz="1800" dirty="0" err="1">
                <a:latin typeface="Agency FB" panose="020B0503020202020204" pitchFamily="34" charset="0"/>
              </a:rPr>
              <a:t>s.student_id</a:t>
            </a:r>
            <a:r>
              <a:rPr lang="en-US" sz="1800" dirty="0">
                <a:latin typeface="Agency FB" panose="020B0503020202020204" pitchFamily="34" charset="0"/>
              </a:rPr>
              <a:t>,  </a:t>
            </a:r>
            <a:r>
              <a:rPr lang="en-US" sz="1800" dirty="0" err="1">
                <a:latin typeface="Agency FB" panose="020B0503020202020204" pitchFamily="34" charset="0"/>
              </a:rPr>
              <a:t>s.first_name</a:t>
            </a:r>
            <a:r>
              <a:rPr lang="en-US" sz="1800" dirty="0">
                <a:latin typeface="Agency FB" panose="020B0503020202020204" pitchFamily="34" charset="0"/>
              </a:rPr>
              <a:t>,  </a:t>
            </a:r>
            <a:r>
              <a:rPr lang="en-US" sz="1800" dirty="0" err="1">
                <a:latin typeface="Agency FB" panose="020B0503020202020204" pitchFamily="34" charset="0"/>
              </a:rPr>
              <a:t>s.last_name</a:t>
            </a:r>
            <a:r>
              <a:rPr lang="en-US" sz="1800" dirty="0">
                <a:latin typeface="Agency FB" panose="020B0503020202020204" pitchFamily="34" charset="0"/>
              </a:rPr>
              <a:t>, </a:t>
            </a:r>
            <a:r>
              <a:rPr lang="en-US" sz="1800" dirty="0" err="1">
                <a:latin typeface="Agency FB" panose="020B0503020202020204" pitchFamily="34" charset="0"/>
              </a:rPr>
              <a:t>a.status</a:t>
            </a:r>
            <a:endParaRPr lang="en-US" sz="1800" dirty="0">
              <a:latin typeface="Agency FB" panose="020B0503020202020204" pitchFamily="34" charset="0"/>
            </a:endParaRPr>
          </a:p>
          <a:p>
            <a:r>
              <a:rPr lang="en-US" sz="1800" dirty="0">
                <a:latin typeface="Agency FB" panose="020B0503020202020204" pitchFamily="34" charset="0"/>
              </a:rPr>
              <a:t>FROM  Attendance a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JOIN  Students s ON </a:t>
            </a:r>
            <a:r>
              <a:rPr lang="en-US" sz="1800" dirty="0" err="1">
                <a:latin typeface="Agency FB" panose="020B0503020202020204" pitchFamily="34" charset="0"/>
              </a:rPr>
              <a:t>a.student_id</a:t>
            </a:r>
            <a:r>
              <a:rPr lang="en-US" sz="1800" dirty="0">
                <a:latin typeface="Agency FB" panose="020B0503020202020204" pitchFamily="34" charset="0"/>
              </a:rPr>
              <a:t> = </a:t>
            </a:r>
            <a:r>
              <a:rPr lang="en-US" sz="1800" dirty="0" err="1">
                <a:latin typeface="Agency FB" panose="020B0503020202020204" pitchFamily="34" charset="0"/>
              </a:rPr>
              <a:t>s.student_id</a:t>
            </a:r>
            <a:endParaRPr lang="en-US" sz="1800" dirty="0">
              <a:latin typeface="Agency FB" panose="020B0503020202020204" pitchFamily="34" charset="0"/>
            </a:endParaRPr>
          </a:p>
          <a:p>
            <a:r>
              <a:rPr lang="en-US" sz="1800" dirty="0">
                <a:latin typeface="Agency FB" panose="020B0503020202020204" pitchFamily="34" charset="0"/>
              </a:rPr>
              <a:t>WHERE  </a:t>
            </a:r>
            <a:r>
              <a:rPr lang="en-US" sz="1800" dirty="0" err="1">
                <a:latin typeface="Agency FB" panose="020B0503020202020204" pitchFamily="34" charset="0"/>
              </a:rPr>
              <a:t>a.course_id</a:t>
            </a:r>
            <a:r>
              <a:rPr lang="en-US" sz="1800" dirty="0">
                <a:latin typeface="Agency FB" panose="020B0503020202020204" pitchFamily="34" charset="0"/>
              </a:rPr>
              <a:t> = 3 AND </a:t>
            </a:r>
            <a:r>
              <a:rPr lang="en-US" sz="1800" dirty="0" err="1">
                <a:latin typeface="Agency FB" panose="020B0503020202020204" pitchFamily="34" charset="0"/>
              </a:rPr>
              <a:t>a.date</a:t>
            </a:r>
            <a:r>
              <a:rPr lang="en-US" sz="1800" dirty="0">
                <a:latin typeface="Agency FB" panose="020B0503020202020204" pitchFamily="34" charset="0"/>
              </a:rPr>
              <a:t> = '2024-01-10';</a:t>
            </a:r>
          </a:p>
          <a:p>
            <a:endParaRPr lang="en-US" sz="1800" dirty="0"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BAA07-8379-E920-F9FD-CC7DC936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3927857"/>
            <a:ext cx="5694361" cy="16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343B-0300-CB1D-1FCD-F6EE3DF359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3" y="76254"/>
            <a:ext cx="5198269" cy="230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gency FB" panose="020B0503020202020204" pitchFamily="34" charset="0"/>
              </a:rPr>
              <a:t>How many students are enrolled in each course?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AE5DD-20F3-F982-03F8-ED76C610BD8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3882" y="1575354"/>
            <a:ext cx="5198269" cy="2305050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c.course_name</a:t>
            </a:r>
            <a:r>
              <a:rPr lang="en-US" dirty="0"/>
              <a:t>, COUNT(</a:t>
            </a:r>
            <a:r>
              <a:rPr lang="en-US" dirty="0" err="1"/>
              <a:t>e.student_id</a:t>
            </a:r>
            <a:r>
              <a:rPr lang="en-US" dirty="0"/>
              <a:t>) AS </a:t>
            </a:r>
            <a:r>
              <a:rPr lang="en-US" dirty="0" err="1"/>
              <a:t>number_of_students</a:t>
            </a:r>
            <a:endParaRPr lang="en-US" dirty="0"/>
          </a:p>
          <a:p>
            <a:r>
              <a:rPr lang="en-US" dirty="0"/>
              <a:t>FROM  Enrollments e</a:t>
            </a:r>
          </a:p>
          <a:p>
            <a:r>
              <a:rPr lang="en-US" dirty="0"/>
              <a:t>JOIN Courses c ON </a:t>
            </a:r>
            <a:r>
              <a:rPr lang="en-US" dirty="0" err="1"/>
              <a:t>e.course_id</a:t>
            </a:r>
            <a:r>
              <a:rPr lang="en-US" dirty="0"/>
              <a:t> = </a:t>
            </a:r>
            <a:r>
              <a:rPr lang="en-US" dirty="0" err="1"/>
              <a:t>c.course_id</a:t>
            </a:r>
            <a:endParaRPr lang="en-US" dirty="0"/>
          </a:p>
          <a:p>
            <a:r>
              <a:rPr lang="en-US" dirty="0"/>
              <a:t>GROUP BY  </a:t>
            </a:r>
            <a:r>
              <a:rPr lang="en-US" dirty="0" err="1"/>
              <a:t>c.course_name</a:t>
            </a:r>
            <a:r>
              <a:rPr lang="en-US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5FE01-A29A-2C1A-4857-2CF3858A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7" y="4179917"/>
            <a:ext cx="4532680" cy="16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4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sz="6600" dirty="0"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4884" y="1876926"/>
            <a:ext cx="8083216" cy="4104774"/>
          </a:xfrm>
        </p:spPr>
        <p:txBody>
          <a:bodyPr>
            <a:normAutofit/>
          </a:bodyPr>
          <a:lstStyle/>
          <a:p>
            <a:endParaRPr lang="en-US" sz="2800" dirty="0">
              <a:latin typeface="Agency FB" panose="020B0503020202020204" pitchFamily="34" charset="0"/>
            </a:endParaRPr>
          </a:p>
          <a:p>
            <a:r>
              <a:rPr lang="en-US" sz="2800" dirty="0">
                <a:latin typeface="Agency FB" panose="020B0503020202020204" pitchFamily="34" charset="0"/>
              </a:rPr>
              <a:t>Create a structured database for student records.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Automate enrollment, attendance, and grade management.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Ensure data accuracy, integrity, and security.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Provide easy data access for authorized users.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ER-DIAGRAM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FC96F6-6605-B302-0A83-3E326BAFE7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2" y="2168022"/>
            <a:ext cx="7310621" cy="4587104"/>
          </a:xfrm>
        </p:spPr>
      </p:pic>
    </p:spTree>
    <p:extLst>
      <p:ext uri="{BB962C8B-B14F-4D97-AF65-F5344CB8AC3E}">
        <p14:creationId xmlns:p14="http://schemas.microsoft.com/office/powerpoint/2010/main" val="400220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STRUCTURE OF TABLE 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STUDENTS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74232"/>
            <a:ext cx="4523071" cy="427522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gency FB" panose="020B0503020202020204" pitchFamily="34" charset="0"/>
              </a:rPr>
              <a:t>Purpose: The Students table holds fundamental information about each student enrolled in the school. This table is crucial for identifying and managing students.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CREATE TABLE Students (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student_id</a:t>
            </a:r>
            <a:r>
              <a:rPr lang="en-US" sz="1800" dirty="0">
                <a:latin typeface="Agency FB" panose="020B0503020202020204" pitchFamily="34" charset="0"/>
              </a:rPr>
              <a:t> INT PRIMARY KEY, 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first_name</a:t>
            </a:r>
            <a:r>
              <a:rPr lang="en-US" sz="1800" dirty="0">
                <a:latin typeface="Agency FB" panose="020B0503020202020204" pitchFamily="34" charset="0"/>
              </a:rPr>
              <a:t> VARCHAR(50),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last_name</a:t>
            </a:r>
            <a:r>
              <a:rPr lang="en-US" sz="1800" dirty="0">
                <a:latin typeface="Agency FB" panose="020B0503020202020204" pitchFamily="34" charset="0"/>
              </a:rPr>
              <a:t> VARCHAR(50), 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dob DATE,    gender CHAR(1), 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address VARCHAR(100),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phone VARCHAR(15));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B49E77-A2C0-50D9-7963-73DEE3F79F4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52" y="2374232"/>
            <a:ext cx="4871330" cy="2237873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3A57-4E41-5A03-6ECB-4616C218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COURSES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34D6-5256-91C2-95B4-027C29FE4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4"/>
            <a:ext cx="4587240" cy="3692191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Purpose: The Courses table maintains details about the courses offered by the school, including their names and descriptions.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CREATE TABLE Courses (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course_id</a:t>
            </a:r>
            <a:r>
              <a:rPr lang="en-US" sz="1800" dirty="0">
                <a:latin typeface="Agency FB" panose="020B0503020202020204" pitchFamily="34" charset="0"/>
              </a:rPr>
              <a:t> INT PRIMARY KEY,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course_name</a:t>
            </a:r>
            <a:r>
              <a:rPr lang="en-US" sz="1800" dirty="0">
                <a:latin typeface="Agency FB" panose="020B0503020202020204" pitchFamily="34" charset="0"/>
              </a:rPr>
              <a:t> VARCHAR(100), 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description TEXT);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59D2E4-7FBC-1AFC-C242-8F02771E7E0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47" y="2676524"/>
            <a:ext cx="4858048" cy="977988"/>
          </a:xfrm>
        </p:spPr>
      </p:pic>
    </p:spTree>
    <p:extLst>
      <p:ext uri="{BB962C8B-B14F-4D97-AF65-F5344CB8AC3E}">
        <p14:creationId xmlns:p14="http://schemas.microsoft.com/office/powerpoint/2010/main" val="47735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5377-DA0E-2B93-08B0-F350F322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ENROLLMENTS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D1F9-2BB8-9F66-FD0C-86E1FAAAE90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0903"/>
            <a:ext cx="4996314" cy="415751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gency FB" panose="020B0503020202020204" pitchFamily="34" charset="0"/>
              </a:rPr>
              <a:t>Purpose: The Enrollments table tracks which students are enrolled in which courses, along with enrollment dates and grades.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CREATE TABLE Enrollments (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enrollment_id</a:t>
            </a:r>
            <a:r>
              <a:rPr lang="en-US" sz="1800" dirty="0">
                <a:latin typeface="Agency FB" panose="020B0503020202020204" pitchFamily="34" charset="0"/>
              </a:rPr>
              <a:t> INT PRIMARY KEY,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student_id</a:t>
            </a:r>
            <a:r>
              <a:rPr lang="en-US" sz="1800" dirty="0">
                <a:latin typeface="Agency FB" panose="020B0503020202020204" pitchFamily="34" charset="0"/>
              </a:rPr>
              <a:t> INT,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course_id</a:t>
            </a:r>
            <a:r>
              <a:rPr lang="en-US" sz="1800" dirty="0">
                <a:latin typeface="Agency FB" panose="020B0503020202020204" pitchFamily="34" charset="0"/>
              </a:rPr>
              <a:t> INT,</a:t>
            </a:r>
          </a:p>
          <a:p>
            <a:r>
              <a:rPr lang="en-US" sz="1800" dirty="0" err="1">
                <a:latin typeface="Agency FB" panose="020B0503020202020204" pitchFamily="34" charset="0"/>
              </a:rPr>
              <a:t>enrollment_date</a:t>
            </a:r>
            <a:r>
              <a:rPr lang="en-US" sz="1800" dirty="0">
                <a:latin typeface="Agency FB" panose="020B0503020202020204" pitchFamily="34" charset="0"/>
              </a:rPr>
              <a:t> DATE,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grade CHAR(2),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FOREIGN KEY (</a:t>
            </a:r>
            <a:r>
              <a:rPr lang="en-US" sz="1800" dirty="0" err="1">
                <a:latin typeface="Agency FB" panose="020B0503020202020204" pitchFamily="34" charset="0"/>
              </a:rPr>
              <a:t>student_id</a:t>
            </a:r>
            <a:r>
              <a:rPr lang="en-US" sz="1800" dirty="0">
                <a:latin typeface="Agency FB" panose="020B0503020202020204" pitchFamily="34" charset="0"/>
              </a:rPr>
              <a:t>) REFERENCES Students(</a:t>
            </a:r>
            <a:r>
              <a:rPr lang="en-US" sz="1800" dirty="0" err="1">
                <a:latin typeface="Agency FB" panose="020B0503020202020204" pitchFamily="34" charset="0"/>
              </a:rPr>
              <a:t>student_id</a:t>
            </a:r>
            <a:r>
              <a:rPr lang="en-US" sz="1800" dirty="0">
                <a:latin typeface="Agency FB" panose="020B0503020202020204" pitchFamily="34" charset="0"/>
              </a:rPr>
              <a:t>),</a:t>
            </a:r>
          </a:p>
          <a:p>
            <a:r>
              <a:rPr lang="en-US" sz="1800" dirty="0">
                <a:latin typeface="Agency FB" panose="020B0503020202020204" pitchFamily="34" charset="0"/>
              </a:rPr>
              <a:t>FOREIGN KEY (</a:t>
            </a:r>
            <a:r>
              <a:rPr lang="en-US" sz="1800" dirty="0" err="1">
                <a:latin typeface="Agency FB" panose="020B0503020202020204" pitchFamily="34" charset="0"/>
              </a:rPr>
              <a:t>course_id</a:t>
            </a:r>
            <a:r>
              <a:rPr lang="en-US" sz="1800" dirty="0">
                <a:latin typeface="Agency FB" panose="020B0503020202020204" pitchFamily="34" charset="0"/>
              </a:rPr>
              <a:t>) REFERENCES Courses(</a:t>
            </a:r>
            <a:r>
              <a:rPr lang="en-US" sz="1800" dirty="0" err="1">
                <a:latin typeface="Agency FB" panose="020B0503020202020204" pitchFamily="34" charset="0"/>
              </a:rPr>
              <a:t>course_id</a:t>
            </a:r>
            <a:r>
              <a:rPr lang="en-US" sz="1800" dirty="0">
                <a:latin typeface="Agency FB" panose="020B0503020202020204" pitchFamily="34" charset="0"/>
              </a:rPr>
              <a:t>));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246D4-80D6-6F55-12DE-F264830F7DC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7260"/>
            <a:ext cx="4625962" cy="1595250"/>
          </a:xfrm>
        </p:spPr>
      </p:pic>
    </p:spTree>
    <p:extLst>
      <p:ext uri="{BB962C8B-B14F-4D97-AF65-F5344CB8AC3E}">
        <p14:creationId xmlns:p14="http://schemas.microsoft.com/office/powerpoint/2010/main" val="88042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4042-D723-5A66-7C95-10E77D82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ATTENDANCE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6D19-0C4F-D19E-63BD-AA1DA8B47E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31619"/>
            <a:ext cx="4490827" cy="4462213"/>
          </a:xfrm>
        </p:spPr>
        <p:txBody>
          <a:bodyPr>
            <a:noAutofit/>
          </a:bodyPr>
          <a:lstStyle/>
          <a:p>
            <a:r>
              <a:rPr lang="en-US" sz="1700" dirty="0">
                <a:latin typeface="Agency FB" panose="020B0503020202020204" pitchFamily="34" charset="0"/>
              </a:rPr>
              <a:t>Purpose: The Attendance table records attendance details for each student in their respective courses, tracking their presence or absence.</a:t>
            </a:r>
          </a:p>
          <a:p>
            <a:r>
              <a:rPr lang="en-US" sz="1700" dirty="0">
                <a:latin typeface="Agency FB" panose="020B0503020202020204" pitchFamily="34" charset="0"/>
              </a:rPr>
              <a:t>CREATE TABLE Attendance (</a:t>
            </a:r>
          </a:p>
          <a:p>
            <a:r>
              <a:rPr lang="en-US" sz="1700" dirty="0" err="1">
                <a:latin typeface="Agency FB" panose="020B0503020202020204" pitchFamily="34" charset="0"/>
              </a:rPr>
              <a:t>attendance_id</a:t>
            </a:r>
            <a:r>
              <a:rPr lang="en-US" sz="1700" dirty="0">
                <a:latin typeface="Agency FB" panose="020B0503020202020204" pitchFamily="34" charset="0"/>
              </a:rPr>
              <a:t> INT PRIMARY KEY,</a:t>
            </a:r>
          </a:p>
          <a:p>
            <a:r>
              <a:rPr lang="en-US" sz="1700" dirty="0" err="1">
                <a:latin typeface="Agency FB" panose="020B0503020202020204" pitchFamily="34" charset="0"/>
              </a:rPr>
              <a:t>student_id</a:t>
            </a:r>
            <a:r>
              <a:rPr lang="en-US" sz="1700" dirty="0">
                <a:latin typeface="Agency FB" panose="020B0503020202020204" pitchFamily="34" charset="0"/>
              </a:rPr>
              <a:t> INT,</a:t>
            </a:r>
          </a:p>
          <a:p>
            <a:r>
              <a:rPr lang="en-US" sz="1700" dirty="0" err="1">
                <a:latin typeface="Agency FB" panose="020B0503020202020204" pitchFamily="34" charset="0"/>
              </a:rPr>
              <a:t>course_id</a:t>
            </a:r>
            <a:r>
              <a:rPr lang="en-US" sz="1700" dirty="0">
                <a:latin typeface="Agency FB" panose="020B0503020202020204" pitchFamily="34" charset="0"/>
              </a:rPr>
              <a:t> INT,</a:t>
            </a:r>
          </a:p>
          <a:p>
            <a:r>
              <a:rPr lang="en-US" sz="1700" dirty="0">
                <a:latin typeface="Agency FB" panose="020B0503020202020204" pitchFamily="34" charset="0"/>
              </a:rPr>
              <a:t>date </a:t>
            </a:r>
            <a:r>
              <a:rPr lang="en-US" sz="1700" dirty="0" err="1">
                <a:latin typeface="Agency FB" panose="020B0503020202020204" pitchFamily="34" charset="0"/>
              </a:rPr>
              <a:t>DATE</a:t>
            </a:r>
            <a:r>
              <a:rPr lang="en-US" sz="1700" dirty="0">
                <a:latin typeface="Agency FB" panose="020B0503020202020204" pitchFamily="34" charset="0"/>
              </a:rPr>
              <a:t>,</a:t>
            </a:r>
          </a:p>
          <a:p>
            <a:r>
              <a:rPr lang="en-US" sz="1700" dirty="0">
                <a:latin typeface="Agency FB" panose="020B0503020202020204" pitchFamily="34" charset="0"/>
              </a:rPr>
              <a:t>status CHAR(1),</a:t>
            </a:r>
          </a:p>
          <a:p>
            <a:r>
              <a:rPr lang="en-US" sz="1700" dirty="0">
                <a:latin typeface="Agency FB" panose="020B0503020202020204" pitchFamily="34" charset="0"/>
              </a:rPr>
              <a:t>FOREIGN KEY (</a:t>
            </a:r>
            <a:r>
              <a:rPr lang="en-US" sz="1700" dirty="0" err="1">
                <a:latin typeface="Agency FB" panose="020B0503020202020204" pitchFamily="34" charset="0"/>
              </a:rPr>
              <a:t>student_id</a:t>
            </a:r>
            <a:r>
              <a:rPr lang="en-US" sz="1700" dirty="0">
                <a:latin typeface="Agency FB" panose="020B0503020202020204" pitchFamily="34" charset="0"/>
              </a:rPr>
              <a:t>) REFERENCES Students(</a:t>
            </a:r>
            <a:r>
              <a:rPr lang="en-US" sz="1700" dirty="0" err="1">
                <a:latin typeface="Agency FB" panose="020B0503020202020204" pitchFamily="34" charset="0"/>
              </a:rPr>
              <a:t>student_id</a:t>
            </a:r>
            <a:r>
              <a:rPr lang="en-US" sz="1700" dirty="0">
                <a:latin typeface="Agency FB" panose="020B0503020202020204" pitchFamily="34" charset="0"/>
              </a:rPr>
              <a:t>),</a:t>
            </a:r>
          </a:p>
          <a:p>
            <a:r>
              <a:rPr lang="en-US" sz="1700" dirty="0">
                <a:latin typeface="Agency FB" panose="020B0503020202020204" pitchFamily="34" charset="0"/>
              </a:rPr>
              <a:t> FOREIGN KEY (</a:t>
            </a:r>
            <a:r>
              <a:rPr lang="en-US" sz="1700" dirty="0" err="1">
                <a:latin typeface="Agency FB" panose="020B0503020202020204" pitchFamily="34" charset="0"/>
              </a:rPr>
              <a:t>course_id</a:t>
            </a:r>
            <a:r>
              <a:rPr lang="en-US" sz="1700" dirty="0">
                <a:latin typeface="Agency FB" panose="020B0503020202020204" pitchFamily="34" charset="0"/>
              </a:rPr>
              <a:t>) REFERENCES Courses(</a:t>
            </a:r>
            <a:r>
              <a:rPr lang="en-US" sz="1700" dirty="0" err="1">
                <a:latin typeface="Agency FB" panose="020B0503020202020204" pitchFamily="34" charset="0"/>
              </a:rPr>
              <a:t>course_id</a:t>
            </a:r>
            <a:r>
              <a:rPr lang="en-US" sz="1700" dirty="0">
                <a:latin typeface="Agency FB" panose="020B0503020202020204" pitchFamily="34" charset="0"/>
              </a:rPr>
              <a:t>));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60AAD-EF5D-8D42-E8A4-CCA58D6AFB1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49" y="2359693"/>
            <a:ext cx="4944910" cy="1568177"/>
          </a:xfrm>
        </p:spPr>
      </p:pic>
    </p:spTree>
    <p:extLst>
      <p:ext uri="{BB962C8B-B14F-4D97-AF65-F5344CB8AC3E}">
        <p14:creationId xmlns:p14="http://schemas.microsoft.com/office/powerpoint/2010/main" val="13221820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256</TotalTime>
  <Words>793</Words>
  <Application>Microsoft Office PowerPoint</Application>
  <PresentationFormat>Widescreen</PresentationFormat>
  <Paragraphs>101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Agency FB</vt:lpstr>
      <vt:lpstr>Arial</vt:lpstr>
      <vt:lpstr>Calibri</vt:lpstr>
      <vt:lpstr>Franklin Gothic Book</vt:lpstr>
      <vt:lpstr>Franklin Gothic Demi</vt:lpstr>
      <vt:lpstr>Custom</vt:lpstr>
      <vt:lpstr> School Database System  A SQL-Based Data Management Solution</vt:lpstr>
      <vt:lpstr>INTRODUCTION</vt:lpstr>
      <vt:lpstr>Objectives</vt:lpstr>
      <vt:lpstr>ER-DIAGRAM</vt:lpstr>
      <vt:lpstr>STRUCTURE OF TABLE </vt:lpstr>
      <vt:lpstr>STUDENTS TABLE</vt:lpstr>
      <vt:lpstr>COURSES TABLE</vt:lpstr>
      <vt:lpstr>ENROLLMENTS TABLE</vt:lpstr>
      <vt:lpstr>ATTENDANCE TABLE</vt:lpstr>
      <vt:lpstr>CONTENTS OF TABLE</vt:lpstr>
      <vt:lpstr>STUDENTS</vt:lpstr>
      <vt:lpstr>COURSES</vt:lpstr>
      <vt:lpstr>ENROLLMENTS </vt:lpstr>
      <vt:lpstr>ATTENDANCE</vt:lpstr>
      <vt:lpstr>QUERIES ALONG WITH Q/A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Shaikh Ershad</dc:creator>
  <cp:lastModifiedBy>Shaikh Ershad</cp:lastModifiedBy>
  <cp:revision>1</cp:revision>
  <dcterms:created xsi:type="dcterms:W3CDTF">2024-08-18T18:28:43Z</dcterms:created>
  <dcterms:modified xsi:type="dcterms:W3CDTF">2024-08-18T22:44:52Z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