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97" r:id="rId5"/>
    <p:sldId id="298" r:id="rId6"/>
    <p:sldId id="261" r:id="rId7"/>
    <p:sldId id="280" r:id="rId8"/>
    <p:sldId id="263" r:id="rId9"/>
    <p:sldId id="264" r:id="rId10"/>
    <p:sldId id="265" r:id="rId11"/>
    <p:sldId id="266" r:id="rId12"/>
    <p:sldId id="267" r:id="rId13"/>
    <p:sldId id="268" r:id="rId14"/>
    <p:sldId id="269" r:id="rId15"/>
    <p:sldId id="282" r:id="rId16"/>
    <p:sldId id="281" r:id="rId17"/>
    <p:sldId id="299" r:id="rId18"/>
    <p:sldId id="271" r:id="rId19"/>
    <p:sldId id="272" r:id="rId20"/>
    <p:sldId id="273" r:id="rId21"/>
    <p:sldId id="274" r:id="rId22"/>
    <p:sldId id="284" r:id="rId23"/>
    <p:sldId id="283" r:id="rId24"/>
    <p:sldId id="285" r:id="rId25"/>
    <p:sldId id="286" r:id="rId26"/>
    <p:sldId id="287" r:id="rId27"/>
    <p:sldId id="288" r:id="rId28"/>
    <p:sldId id="289" r:id="rId29"/>
    <p:sldId id="291" r:id="rId30"/>
    <p:sldId id="290" r:id="rId31"/>
    <p:sldId id="293" r:id="rId32"/>
    <p:sldId id="292" r:id="rId33"/>
    <p:sldId id="294" r:id="rId34"/>
    <p:sldId id="295" r:id="rId35"/>
    <p:sldId id="300" r:id="rId36"/>
    <p:sldId id="276" r:id="rId37"/>
    <p:sldId id="278" r:id="rId38"/>
    <p:sldId id="27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3141EB-2663-4B81-BFFE-CA6770049C05}" v="132" dt="2021-04-20T09:37:38.125"/>
    <p1510:client id="{4E7594A5-FB94-9170-15B7-7A0C50ECEF56}" v="370" dt="2020-11-22T04:00:01.968"/>
    <p1510:client id="{BF245831-A941-45AD-873C-1E69361DF59B}" v="6288" dt="2020-11-21T20:35:23.132"/>
    <p1510:client id="{ED0466CB-6849-C3BF-56CC-43F43D80949B}" v="1225" dt="2021-04-20T05:06:26.153"/>
    <p1510:client id="{F20AACF1-B0A0-999C-6522-709625B305B1}" v="1760" dt="2020-11-22T03:33:47.632"/>
    <p1510:client id="{F645B919-9BCD-DF4D-A49E-D2DD7AE737D9}" v="3565" dt="2021-04-20T09:24:12.6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7" name="Freeform: Shape 46">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p:cNvSpPr>
            <a:spLocks noGrp="1"/>
          </p:cNvSpPr>
          <p:nvPr>
            <p:ph type="subTitle" idx="1"/>
          </p:nvPr>
        </p:nvSpPr>
        <p:spPr>
          <a:xfrm>
            <a:off x="4439633" y="4498871"/>
            <a:ext cx="3723812" cy="1161903"/>
          </a:xfrm>
          <a:noFill/>
        </p:spPr>
        <p:txBody>
          <a:bodyPr vert="horz" lIns="91440" tIns="45720" rIns="91440" bIns="45720" rtlCol="0" anchor="t">
            <a:normAutofit/>
          </a:bodyPr>
          <a:lstStyle/>
          <a:p>
            <a:r>
              <a:rPr lang="en-US" sz="1900" dirty="0">
                <a:solidFill>
                  <a:srgbClr val="080808"/>
                </a:solidFill>
                <a:cs typeface="Calibri"/>
              </a:rPr>
              <a:t>Presented by: - Shubham Kumar </a:t>
            </a:r>
          </a:p>
          <a:p>
            <a:r>
              <a:rPr lang="en-US" sz="1900" dirty="0">
                <a:solidFill>
                  <a:srgbClr val="080808"/>
                </a:solidFill>
                <a:cs typeface="Calibri"/>
              </a:rPr>
              <a:t>Supervisor:- Dr. Manas Khatua </a:t>
            </a:r>
            <a:endParaRPr lang="en-US" sz="1900" dirty="0">
              <a:solidFill>
                <a:srgbClr val="080808"/>
              </a:solidFill>
            </a:endParaRPr>
          </a:p>
        </p:txBody>
      </p:sp>
      <p:sp>
        <p:nvSpPr>
          <p:cNvPr id="2" name="Title 1"/>
          <p:cNvSpPr>
            <a:spLocks noGrp="1"/>
          </p:cNvSpPr>
          <p:nvPr>
            <p:ph type="ctrTitle"/>
          </p:nvPr>
        </p:nvSpPr>
        <p:spPr>
          <a:xfrm>
            <a:off x="3204642" y="2353641"/>
            <a:ext cx="5782716" cy="2150719"/>
          </a:xfrm>
          <a:noFill/>
        </p:spPr>
        <p:txBody>
          <a:bodyPr anchor="ctr">
            <a:normAutofit/>
          </a:bodyPr>
          <a:lstStyle/>
          <a:p>
            <a:r>
              <a:rPr lang="en-US" sz="3600">
                <a:solidFill>
                  <a:srgbClr val="080808"/>
                </a:solidFill>
                <a:cs typeface="Calibri Light"/>
              </a:rPr>
              <a:t>Machine Learning and Deep Learning approach in IDS</a:t>
            </a:r>
          </a:p>
        </p:txBody>
      </p:sp>
      <p:sp>
        <p:nvSpPr>
          <p:cNvPr id="51" name="Freeform: Shape 50">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2">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DF15B4-17D9-4823-B111-D1D4957CDA42}"/>
              </a:ext>
            </a:extLst>
          </p:cNvPr>
          <p:cNvSpPr>
            <a:spLocks noGrp="1"/>
          </p:cNvSpPr>
          <p:nvPr>
            <p:ph type="title"/>
          </p:nvPr>
        </p:nvSpPr>
        <p:spPr>
          <a:xfrm>
            <a:off x="643468" y="643467"/>
            <a:ext cx="4804064" cy="5571065"/>
          </a:xfrm>
        </p:spPr>
        <p:txBody>
          <a:bodyPr>
            <a:normAutofit/>
          </a:bodyPr>
          <a:lstStyle/>
          <a:p>
            <a:r>
              <a:rPr lang="en-US" sz="4000" b="1">
                <a:cs typeface="Calibri Light"/>
              </a:rPr>
              <a:t>Evaluation of Some ML Algorithms</a:t>
            </a:r>
            <a:endParaRPr lang="en-US" sz="4000" b="1"/>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73236E8-441E-4A03-A4A7-53BB2FBFBD42}"/>
              </a:ext>
            </a:extLst>
          </p:cNvPr>
          <p:cNvSpPr>
            <a:spLocks noGrp="1"/>
          </p:cNvSpPr>
          <p:nvPr>
            <p:ph idx="1"/>
          </p:nvPr>
        </p:nvSpPr>
        <p:spPr>
          <a:xfrm>
            <a:off x="6090998" y="643467"/>
            <a:ext cx="5457533" cy="5571065"/>
          </a:xfrm>
        </p:spPr>
        <p:txBody>
          <a:bodyPr vert="horz" lIns="91440" tIns="45720" rIns="91440" bIns="45720" rtlCol="0" anchor="ctr">
            <a:normAutofit/>
          </a:bodyPr>
          <a:lstStyle/>
          <a:p>
            <a:r>
              <a:rPr lang="en-US" sz="2000" dirty="0">
                <a:cs typeface="Calibri"/>
              </a:rPr>
              <a:t>Used KDD Dataset to train models and test models.</a:t>
            </a:r>
          </a:p>
          <a:p>
            <a:r>
              <a:rPr lang="en-US" sz="2000" dirty="0">
                <a:cs typeface="Calibri"/>
              </a:rPr>
              <a:t>KDD Dataset has data with total 22 types of attacks spread into 4 classes of attack – </a:t>
            </a:r>
            <a:r>
              <a:rPr lang="en-US" sz="2000" b="1" dirty="0">
                <a:cs typeface="Calibri"/>
              </a:rPr>
              <a:t>DOS</a:t>
            </a:r>
            <a:r>
              <a:rPr lang="en-US" sz="2000" dirty="0">
                <a:cs typeface="Calibri"/>
              </a:rPr>
              <a:t>, </a:t>
            </a:r>
            <a:r>
              <a:rPr lang="en-US" sz="2000" b="1" dirty="0">
                <a:cs typeface="Calibri"/>
              </a:rPr>
              <a:t>U2R</a:t>
            </a:r>
            <a:r>
              <a:rPr lang="en-US" sz="2000" dirty="0">
                <a:cs typeface="Calibri"/>
              </a:rPr>
              <a:t>, </a:t>
            </a:r>
            <a:r>
              <a:rPr lang="en-US" sz="2000" b="1" dirty="0">
                <a:cs typeface="Calibri"/>
              </a:rPr>
              <a:t>R2L</a:t>
            </a:r>
            <a:r>
              <a:rPr lang="en-US" sz="2000" dirty="0">
                <a:cs typeface="Calibri"/>
              </a:rPr>
              <a:t>, </a:t>
            </a:r>
            <a:r>
              <a:rPr lang="en-US" sz="2000" b="1" dirty="0">
                <a:cs typeface="Calibri"/>
              </a:rPr>
              <a:t>PROBE</a:t>
            </a:r>
            <a:r>
              <a:rPr lang="en-US" sz="2000" dirty="0">
                <a:cs typeface="Calibri"/>
              </a:rPr>
              <a:t> and one class for normal data.</a:t>
            </a:r>
          </a:p>
          <a:p>
            <a:r>
              <a:rPr lang="en-US" sz="2000" dirty="0">
                <a:ea typeface="+mn-lt"/>
                <a:cs typeface="+mn-lt"/>
              </a:rPr>
              <a:t>4898430 different data instances in dataset.</a:t>
            </a:r>
            <a:endParaRPr lang="en-US" sz="2000" dirty="0">
              <a:cs typeface="Calibri"/>
            </a:endParaRPr>
          </a:p>
          <a:p>
            <a:r>
              <a:rPr lang="en-US" sz="2000" dirty="0">
                <a:cs typeface="Calibri"/>
              </a:rPr>
              <a:t>Randomly chosen 90% data to train and 10%  for testing for ML algorithm.</a:t>
            </a:r>
          </a:p>
          <a:p>
            <a:pPr marL="0" indent="0">
              <a:buNone/>
            </a:pPr>
            <a:endParaRPr lang="en-US" sz="2000" dirty="0">
              <a:cs typeface="Calibri"/>
            </a:endParaRP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17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9CA183F0-AFED-488D-8C69-D20B27DB2234}"/>
              </a:ext>
            </a:extLst>
          </p:cNvPr>
          <p:cNvGraphicFramePr>
            <a:graphicFrameLocks noGrp="1"/>
          </p:cNvGraphicFramePr>
          <p:nvPr>
            <p:extLst>
              <p:ext uri="{D42A27DB-BD31-4B8C-83A1-F6EECF244321}">
                <p14:modId xmlns:p14="http://schemas.microsoft.com/office/powerpoint/2010/main" val="3479561386"/>
              </p:ext>
            </p:extLst>
          </p:nvPr>
        </p:nvGraphicFramePr>
        <p:xfrm>
          <a:off x="838200" y="1844675"/>
          <a:ext cx="5222873" cy="4449756"/>
        </p:xfrm>
        <a:graphic>
          <a:graphicData uri="http://schemas.openxmlformats.org/drawingml/2006/table">
            <a:tbl>
              <a:tblPr firstRow="1">
                <a:tableStyleId>{5940675A-B579-460E-94D1-54222C63F5DA}</a:tableStyleId>
              </a:tblPr>
              <a:tblGrid>
                <a:gridCol w="1951566">
                  <a:extLst>
                    <a:ext uri="{9D8B030D-6E8A-4147-A177-3AD203B41FA5}">
                      <a16:colId xmlns:a16="http://schemas.microsoft.com/office/drawing/2014/main" val="618144995"/>
                    </a:ext>
                  </a:extLst>
                </a:gridCol>
                <a:gridCol w="1888383">
                  <a:extLst>
                    <a:ext uri="{9D8B030D-6E8A-4147-A177-3AD203B41FA5}">
                      <a16:colId xmlns:a16="http://schemas.microsoft.com/office/drawing/2014/main" val="2338600810"/>
                    </a:ext>
                  </a:extLst>
                </a:gridCol>
                <a:gridCol w="1382924">
                  <a:extLst>
                    <a:ext uri="{9D8B030D-6E8A-4147-A177-3AD203B41FA5}">
                      <a16:colId xmlns:a16="http://schemas.microsoft.com/office/drawing/2014/main" val="2043534552"/>
                    </a:ext>
                  </a:extLst>
                </a:gridCol>
              </a:tblGrid>
              <a:tr h="370813">
                <a:tc>
                  <a:txBody>
                    <a:bodyPr/>
                    <a:lstStyle/>
                    <a:p>
                      <a:r>
                        <a:rPr lang="en-US" sz="1300" b="1"/>
                        <a:t>Attack class</a:t>
                      </a:r>
                    </a:p>
                  </a:txBody>
                  <a:tcPr marL="67751" marR="67751" marT="33876" marB="33876"/>
                </a:tc>
                <a:tc>
                  <a:txBody>
                    <a:bodyPr/>
                    <a:lstStyle/>
                    <a:p>
                      <a:r>
                        <a:rPr lang="en-US" sz="1300" b="1"/>
                        <a:t>Attack Name</a:t>
                      </a:r>
                    </a:p>
                  </a:txBody>
                  <a:tcPr marL="67751" marR="67751" marT="33876" marB="33876"/>
                </a:tc>
                <a:tc>
                  <a:txBody>
                    <a:bodyPr/>
                    <a:lstStyle/>
                    <a:p>
                      <a:r>
                        <a:rPr lang="en-US" sz="1300" b="1"/>
                        <a:t>Instances</a:t>
                      </a:r>
                    </a:p>
                  </a:txBody>
                  <a:tcPr marL="67751" marR="67751" marT="33876" marB="33876"/>
                </a:tc>
                <a:extLst>
                  <a:ext uri="{0D108BD9-81ED-4DB2-BD59-A6C34878D82A}">
                    <a16:rowId xmlns:a16="http://schemas.microsoft.com/office/drawing/2014/main" val="1757819176"/>
                  </a:ext>
                </a:extLst>
              </a:tr>
              <a:tr h="370813">
                <a:tc rowSpan="6">
                  <a:txBody>
                    <a:bodyPr/>
                    <a:lstStyle/>
                    <a:p>
                      <a:pPr algn="ctr"/>
                      <a:r>
                        <a:rPr lang="en-US" sz="1300"/>
                        <a:t>DOS</a:t>
                      </a:r>
                    </a:p>
                  </a:txBody>
                  <a:tcPr marL="67751" marR="67751" marT="33876" marB="33876" anchor="ctr"/>
                </a:tc>
                <a:tc>
                  <a:txBody>
                    <a:bodyPr/>
                    <a:lstStyle/>
                    <a:p>
                      <a:r>
                        <a:rPr lang="en-US" sz="1300"/>
                        <a:t>SMURF</a:t>
                      </a:r>
                    </a:p>
                  </a:txBody>
                  <a:tcPr marL="67751" marR="67751" marT="33876" marB="33876"/>
                </a:tc>
                <a:tc>
                  <a:txBody>
                    <a:bodyPr/>
                    <a:lstStyle/>
                    <a:p>
                      <a:r>
                        <a:rPr lang="en-US" sz="1300"/>
                        <a:t>2807886</a:t>
                      </a:r>
                    </a:p>
                  </a:txBody>
                  <a:tcPr marL="67751" marR="67751" marT="33876" marB="33876"/>
                </a:tc>
                <a:extLst>
                  <a:ext uri="{0D108BD9-81ED-4DB2-BD59-A6C34878D82A}">
                    <a16:rowId xmlns:a16="http://schemas.microsoft.com/office/drawing/2014/main" val="130611784"/>
                  </a:ext>
                </a:extLst>
              </a:tr>
              <a:tr h="370813">
                <a:tc vMerge="1">
                  <a:txBody>
                    <a:bodyPr/>
                    <a:lstStyle/>
                    <a:p>
                      <a:endParaRPr lang="en-US"/>
                    </a:p>
                  </a:txBody>
                  <a:tcPr/>
                </a:tc>
                <a:tc>
                  <a:txBody>
                    <a:bodyPr/>
                    <a:lstStyle/>
                    <a:p>
                      <a:r>
                        <a:rPr lang="en-US" sz="1300"/>
                        <a:t>NEPTUNE</a:t>
                      </a:r>
                    </a:p>
                  </a:txBody>
                  <a:tcPr marL="67751" marR="67751" marT="33876" marB="33876"/>
                </a:tc>
                <a:tc>
                  <a:txBody>
                    <a:bodyPr/>
                    <a:lstStyle/>
                    <a:p>
                      <a:r>
                        <a:rPr lang="en-US" sz="1300"/>
                        <a:t>1072017</a:t>
                      </a:r>
                    </a:p>
                  </a:txBody>
                  <a:tcPr marL="67751" marR="67751" marT="33876" marB="33876"/>
                </a:tc>
                <a:extLst>
                  <a:ext uri="{0D108BD9-81ED-4DB2-BD59-A6C34878D82A}">
                    <a16:rowId xmlns:a16="http://schemas.microsoft.com/office/drawing/2014/main" val="1858503765"/>
                  </a:ext>
                </a:extLst>
              </a:tr>
              <a:tr h="370813">
                <a:tc vMerge="1">
                  <a:txBody>
                    <a:bodyPr/>
                    <a:lstStyle/>
                    <a:p>
                      <a:endParaRPr lang="en-US"/>
                    </a:p>
                  </a:txBody>
                  <a:tcPr/>
                </a:tc>
                <a:tc>
                  <a:txBody>
                    <a:bodyPr/>
                    <a:lstStyle/>
                    <a:p>
                      <a:r>
                        <a:rPr lang="en-US" sz="1300"/>
                        <a:t>BACK</a:t>
                      </a:r>
                    </a:p>
                  </a:txBody>
                  <a:tcPr marL="67751" marR="67751" marT="33876" marB="33876"/>
                </a:tc>
                <a:tc>
                  <a:txBody>
                    <a:bodyPr/>
                    <a:lstStyle/>
                    <a:p>
                      <a:r>
                        <a:rPr lang="en-US" sz="1300"/>
                        <a:t>2203</a:t>
                      </a:r>
                    </a:p>
                  </a:txBody>
                  <a:tcPr marL="67751" marR="67751" marT="33876" marB="33876"/>
                </a:tc>
                <a:extLst>
                  <a:ext uri="{0D108BD9-81ED-4DB2-BD59-A6C34878D82A}">
                    <a16:rowId xmlns:a16="http://schemas.microsoft.com/office/drawing/2014/main" val="1371622350"/>
                  </a:ext>
                </a:extLst>
              </a:tr>
              <a:tr h="370813">
                <a:tc vMerge="1">
                  <a:txBody>
                    <a:bodyPr/>
                    <a:lstStyle/>
                    <a:p>
                      <a:endParaRPr lang="en-US"/>
                    </a:p>
                  </a:txBody>
                  <a:tcPr/>
                </a:tc>
                <a:tc>
                  <a:txBody>
                    <a:bodyPr/>
                    <a:lstStyle/>
                    <a:p>
                      <a:r>
                        <a:rPr lang="en-US" sz="1300"/>
                        <a:t>POD</a:t>
                      </a:r>
                    </a:p>
                  </a:txBody>
                  <a:tcPr marL="67751" marR="67751" marT="33876" marB="33876"/>
                </a:tc>
                <a:tc>
                  <a:txBody>
                    <a:bodyPr/>
                    <a:lstStyle/>
                    <a:p>
                      <a:r>
                        <a:rPr lang="en-US" sz="1300"/>
                        <a:t>264</a:t>
                      </a:r>
                    </a:p>
                  </a:txBody>
                  <a:tcPr marL="67751" marR="67751" marT="33876" marB="33876"/>
                </a:tc>
                <a:extLst>
                  <a:ext uri="{0D108BD9-81ED-4DB2-BD59-A6C34878D82A}">
                    <a16:rowId xmlns:a16="http://schemas.microsoft.com/office/drawing/2014/main" val="3259185964"/>
                  </a:ext>
                </a:extLst>
              </a:tr>
              <a:tr h="370813">
                <a:tc vMerge="1">
                  <a:txBody>
                    <a:bodyPr/>
                    <a:lstStyle/>
                    <a:p>
                      <a:endParaRPr lang="en-US"/>
                    </a:p>
                  </a:txBody>
                  <a:tcPr/>
                </a:tc>
                <a:tc>
                  <a:txBody>
                    <a:bodyPr/>
                    <a:lstStyle/>
                    <a:p>
                      <a:r>
                        <a:rPr lang="en-US" sz="1300"/>
                        <a:t>TEARDROP</a:t>
                      </a:r>
                    </a:p>
                  </a:txBody>
                  <a:tcPr marL="67751" marR="67751" marT="33876" marB="33876"/>
                </a:tc>
                <a:tc>
                  <a:txBody>
                    <a:bodyPr/>
                    <a:lstStyle/>
                    <a:p>
                      <a:r>
                        <a:rPr lang="en-US" sz="1300"/>
                        <a:t>979</a:t>
                      </a:r>
                    </a:p>
                  </a:txBody>
                  <a:tcPr marL="67751" marR="67751" marT="33876" marB="33876"/>
                </a:tc>
                <a:extLst>
                  <a:ext uri="{0D108BD9-81ED-4DB2-BD59-A6C34878D82A}">
                    <a16:rowId xmlns:a16="http://schemas.microsoft.com/office/drawing/2014/main" val="1175523340"/>
                  </a:ext>
                </a:extLst>
              </a:tr>
              <a:tr h="370813">
                <a:tc vMerge="1">
                  <a:txBody>
                    <a:bodyPr/>
                    <a:lstStyle/>
                    <a:p>
                      <a:endParaRPr lang="en-US"/>
                    </a:p>
                  </a:txBody>
                  <a:tcPr/>
                </a:tc>
                <a:tc>
                  <a:txBody>
                    <a:bodyPr/>
                    <a:lstStyle/>
                    <a:p>
                      <a:r>
                        <a:rPr lang="en-US" sz="1300"/>
                        <a:t>LAND</a:t>
                      </a:r>
                    </a:p>
                  </a:txBody>
                  <a:tcPr marL="67751" marR="67751" marT="33876" marB="33876"/>
                </a:tc>
                <a:tc>
                  <a:txBody>
                    <a:bodyPr/>
                    <a:lstStyle/>
                    <a:p>
                      <a:r>
                        <a:rPr lang="en-US" sz="1300"/>
                        <a:t>21</a:t>
                      </a:r>
                    </a:p>
                  </a:txBody>
                  <a:tcPr marL="67751" marR="67751" marT="33876" marB="33876"/>
                </a:tc>
                <a:extLst>
                  <a:ext uri="{0D108BD9-81ED-4DB2-BD59-A6C34878D82A}">
                    <a16:rowId xmlns:a16="http://schemas.microsoft.com/office/drawing/2014/main" val="3187714360"/>
                  </a:ext>
                </a:extLst>
              </a:tr>
              <a:tr h="370813">
                <a:tc rowSpan="4">
                  <a:txBody>
                    <a:bodyPr/>
                    <a:lstStyle/>
                    <a:p>
                      <a:pPr algn="ctr"/>
                      <a:r>
                        <a:rPr lang="en-US" sz="1300"/>
                        <a:t>U2R</a:t>
                      </a:r>
                    </a:p>
                  </a:txBody>
                  <a:tcPr marL="67751" marR="67751" marT="33876" marB="33876" anchor="ctr"/>
                </a:tc>
                <a:tc>
                  <a:txBody>
                    <a:bodyPr/>
                    <a:lstStyle/>
                    <a:p>
                      <a:pPr lvl="0">
                        <a:buNone/>
                      </a:pPr>
                      <a:r>
                        <a:rPr lang="en-US" sz="1300"/>
                        <a:t>Buffer Overflow</a:t>
                      </a:r>
                    </a:p>
                  </a:txBody>
                  <a:tcPr marL="67751" marR="67751" marT="33876" marB="33876"/>
                </a:tc>
                <a:tc>
                  <a:txBody>
                    <a:bodyPr/>
                    <a:lstStyle/>
                    <a:p>
                      <a:r>
                        <a:rPr lang="en-US" sz="1300"/>
                        <a:t>30</a:t>
                      </a:r>
                    </a:p>
                  </a:txBody>
                  <a:tcPr marL="67751" marR="67751" marT="33876" marB="33876"/>
                </a:tc>
                <a:extLst>
                  <a:ext uri="{0D108BD9-81ED-4DB2-BD59-A6C34878D82A}">
                    <a16:rowId xmlns:a16="http://schemas.microsoft.com/office/drawing/2014/main" val="1431284011"/>
                  </a:ext>
                </a:extLst>
              </a:tr>
              <a:tr h="370813">
                <a:tc vMerge="1">
                  <a:txBody>
                    <a:bodyPr/>
                    <a:lstStyle/>
                    <a:p>
                      <a:endParaRPr lang="en-US"/>
                    </a:p>
                  </a:txBody>
                  <a:tcPr anchor="ctr"/>
                </a:tc>
                <a:tc>
                  <a:txBody>
                    <a:bodyPr/>
                    <a:lstStyle/>
                    <a:p>
                      <a:pPr lvl="0">
                        <a:buNone/>
                      </a:pPr>
                      <a:r>
                        <a:rPr lang="en-US" sz="1300"/>
                        <a:t>Load Module</a:t>
                      </a:r>
                    </a:p>
                  </a:txBody>
                  <a:tcPr marL="67751" marR="67751" marT="33876" marB="33876"/>
                </a:tc>
                <a:tc>
                  <a:txBody>
                    <a:bodyPr/>
                    <a:lstStyle/>
                    <a:p>
                      <a:pPr lvl="0">
                        <a:buNone/>
                      </a:pPr>
                      <a:r>
                        <a:rPr lang="en-US" sz="1300"/>
                        <a:t>9</a:t>
                      </a:r>
                    </a:p>
                  </a:txBody>
                  <a:tcPr marL="67751" marR="67751" marT="33876" marB="33876"/>
                </a:tc>
                <a:extLst>
                  <a:ext uri="{0D108BD9-81ED-4DB2-BD59-A6C34878D82A}">
                    <a16:rowId xmlns:a16="http://schemas.microsoft.com/office/drawing/2014/main" val="4237148070"/>
                  </a:ext>
                </a:extLst>
              </a:tr>
              <a:tr h="370813">
                <a:tc vMerge="1">
                  <a:txBody>
                    <a:bodyPr/>
                    <a:lstStyle/>
                    <a:p>
                      <a:endParaRPr lang="en-US"/>
                    </a:p>
                  </a:txBody>
                  <a:tcPr anchor="ctr"/>
                </a:tc>
                <a:tc>
                  <a:txBody>
                    <a:bodyPr/>
                    <a:lstStyle/>
                    <a:p>
                      <a:pPr lvl="0">
                        <a:buNone/>
                      </a:pPr>
                      <a:r>
                        <a:rPr lang="en-US" sz="1300"/>
                        <a:t>PERL</a:t>
                      </a:r>
                    </a:p>
                  </a:txBody>
                  <a:tcPr marL="67751" marR="67751" marT="33876" marB="33876"/>
                </a:tc>
                <a:tc>
                  <a:txBody>
                    <a:bodyPr/>
                    <a:lstStyle/>
                    <a:p>
                      <a:pPr lvl="0">
                        <a:buNone/>
                      </a:pPr>
                      <a:r>
                        <a:rPr lang="en-US" sz="1300"/>
                        <a:t>3</a:t>
                      </a:r>
                    </a:p>
                  </a:txBody>
                  <a:tcPr marL="67751" marR="67751" marT="33876" marB="33876"/>
                </a:tc>
                <a:extLst>
                  <a:ext uri="{0D108BD9-81ED-4DB2-BD59-A6C34878D82A}">
                    <a16:rowId xmlns:a16="http://schemas.microsoft.com/office/drawing/2014/main" val="1477623584"/>
                  </a:ext>
                </a:extLst>
              </a:tr>
              <a:tr h="370813">
                <a:tc vMerge="1">
                  <a:txBody>
                    <a:bodyPr/>
                    <a:lstStyle/>
                    <a:p>
                      <a:endParaRPr lang="en-US"/>
                    </a:p>
                  </a:txBody>
                  <a:tcPr anchor="ctr"/>
                </a:tc>
                <a:tc>
                  <a:txBody>
                    <a:bodyPr/>
                    <a:lstStyle/>
                    <a:p>
                      <a:pPr lvl="0">
                        <a:buNone/>
                      </a:pPr>
                      <a:r>
                        <a:rPr lang="en-US" sz="1300"/>
                        <a:t>Rootkit</a:t>
                      </a:r>
                    </a:p>
                  </a:txBody>
                  <a:tcPr marL="67751" marR="67751" marT="33876" marB="33876"/>
                </a:tc>
                <a:tc>
                  <a:txBody>
                    <a:bodyPr/>
                    <a:lstStyle/>
                    <a:p>
                      <a:pPr lvl="0">
                        <a:buNone/>
                      </a:pPr>
                      <a:r>
                        <a:rPr lang="en-US" sz="1300"/>
                        <a:t>10</a:t>
                      </a:r>
                    </a:p>
                  </a:txBody>
                  <a:tcPr marL="67751" marR="67751" marT="33876" marB="33876"/>
                </a:tc>
                <a:extLst>
                  <a:ext uri="{0D108BD9-81ED-4DB2-BD59-A6C34878D82A}">
                    <a16:rowId xmlns:a16="http://schemas.microsoft.com/office/drawing/2014/main" val="4050760603"/>
                  </a:ext>
                </a:extLst>
              </a:tr>
              <a:tr h="370813">
                <a:tc>
                  <a:txBody>
                    <a:bodyPr/>
                    <a:lstStyle/>
                    <a:p>
                      <a:pPr lvl="0" algn="ctr">
                        <a:buNone/>
                      </a:pPr>
                      <a:r>
                        <a:rPr lang="en-US" sz="1300"/>
                        <a:t>Normal</a:t>
                      </a:r>
                    </a:p>
                  </a:txBody>
                  <a:tcPr marL="67751" marR="67751" marT="33876" marB="33876" anchor="ctr"/>
                </a:tc>
                <a:tc>
                  <a:txBody>
                    <a:bodyPr/>
                    <a:lstStyle/>
                    <a:p>
                      <a:pPr lvl="0">
                        <a:buNone/>
                      </a:pPr>
                      <a:r>
                        <a:rPr lang="en-US" sz="1300"/>
                        <a:t>-</a:t>
                      </a:r>
                    </a:p>
                  </a:txBody>
                  <a:tcPr marL="67751" marR="67751" marT="33876" marB="33876"/>
                </a:tc>
                <a:tc>
                  <a:txBody>
                    <a:bodyPr/>
                    <a:lstStyle/>
                    <a:p>
                      <a:pPr lvl="0">
                        <a:buNone/>
                      </a:pPr>
                      <a:r>
                        <a:rPr lang="en-US" sz="1300"/>
                        <a:t>972780</a:t>
                      </a:r>
                    </a:p>
                  </a:txBody>
                  <a:tcPr marL="67751" marR="67751" marT="33876" marB="33876"/>
                </a:tc>
                <a:extLst>
                  <a:ext uri="{0D108BD9-81ED-4DB2-BD59-A6C34878D82A}">
                    <a16:rowId xmlns:a16="http://schemas.microsoft.com/office/drawing/2014/main" val="2934903761"/>
                  </a:ext>
                </a:extLst>
              </a:tr>
            </a:tbl>
          </a:graphicData>
        </a:graphic>
      </p:graphicFrame>
      <p:graphicFrame>
        <p:nvGraphicFramePr>
          <p:cNvPr id="5" name="Table 4">
            <a:extLst>
              <a:ext uri="{FF2B5EF4-FFF2-40B4-BE49-F238E27FC236}">
                <a16:creationId xmlns:a16="http://schemas.microsoft.com/office/drawing/2014/main" id="{7514F6FD-EA02-4579-8F03-4F829D5C27FA}"/>
              </a:ext>
            </a:extLst>
          </p:cNvPr>
          <p:cNvGraphicFramePr>
            <a:graphicFrameLocks noGrp="1"/>
          </p:cNvGraphicFramePr>
          <p:nvPr>
            <p:extLst>
              <p:ext uri="{D42A27DB-BD31-4B8C-83A1-F6EECF244321}">
                <p14:modId xmlns:p14="http://schemas.microsoft.com/office/powerpoint/2010/main" val="2058982772"/>
              </p:ext>
            </p:extLst>
          </p:nvPr>
        </p:nvGraphicFramePr>
        <p:xfrm>
          <a:off x="6132513" y="1844675"/>
          <a:ext cx="5218111" cy="4449757"/>
        </p:xfrm>
        <a:graphic>
          <a:graphicData uri="http://schemas.openxmlformats.org/drawingml/2006/table">
            <a:tbl>
              <a:tblPr firstRow="1">
                <a:tableStyleId>{5940675A-B579-460E-94D1-54222C63F5DA}</a:tableStyleId>
              </a:tblPr>
              <a:tblGrid>
                <a:gridCol w="1954458">
                  <a:extLst>
                    <a:ext uri="{9D8B030D-6E8A-4147-A177-3AD203B41FA5}">
                      <a16:colId xmlns:a16="http://schemas.microsoft.com/office/drawing/2014/main" val="4141237557"/>
                    </a:ext>
                  </a:extLst>
                </a:gridCol>
                <a:gridCol w="1889933">
                  <a:extLst>
                    <a:ext uri="{9D8B030D-6E8A-4147-A177-3AD203B41FA5}">
                      <a16:colId xmlns:a16="http://schemas.microsoft.com/office/drawing/2014/main" val="3608853436"/>
                    </a:ext>
                  </a:extLst>
                </a:gridCol>
                <a:gridCol w="1373720">
                  <a:extLst>
                    <a:ext uri="{9D8B030D-6E8A-4147-A177-3AD203B41FA5}">
                      <a16:colId xmlns:a16="http://schemas.microsoft.com/office/drawing/2014/main" val="4105979730"/>
                    </a:ext>
                  </a:extLst>
                </a:gridCol>
              </a:tblGrid>
              <a:tr h="342289">
                <a:tc>
                  <a:txBody>
                    <a:bodyPr/>
                    <a:lstStyle/>
                    <a:p>
                      <a:pPr algn="l" rtl="0" fontAlgn="base"/>
                      <a:r>
                        <a:rPr lang="en-US" sz="1200" b="1">
                          <a:effectLst/>
                        </a:rPr>
                        <a:t>Attack class​</a:t>
                      </a:r>
                    </a:p>
                  </a:txBody>
                  <a:tcPr marL="63240" marR="63240" marT="31620" marB="31620"/>
                </a:tc>
                <a:tc>
                  <a:txBody>
                    <a:bodyPr/>
                    <a:lstStyle/>
                    <a:p>
                      <a:pPr algn="l" rtl="0" fontAlgn="base"/>
                      <a:r>
                        <a:rPr lang="en-US" sz="1200" b="1">
                          <a:effectLst/>
                        </a:rPr>
                        <a:t>Attack Name​</a:t>
                      </a:r>
                    </a:p>
                  </a:txBody>
                  <a:tcPr marL="63240" marR="63240" marT="31620" marB="31620"/>
                </a:tc>
                <a:tc>
                  <a:txBody>
                    <a:bodyPr/>
                    <a:lstStyle/>
                    <a:p>
                      <a:pPr algn="l" rtl="0" fontAlgn="base"/>
                      <a:r>
                        <a:rPr lang="en-US" sz="1200" b="1">
                          <a:effectLst/>
                        </a:rPr>
                        <a:t>Instances​</a:t>
                      </a:r>
                    </a:p>
                  </a:txBody>
                  <a:tcPr marL="63240" marR="63240" marT="31620" marB="31620"/>
                </a:tc>
                <a:extLst>
                  <a:ext uri="{0D108BD9-81ED-4DB2-BD59-A6C34878D82A}">
                    <a16:rowId xmlns:a16="http://schemas.microsoft.com/office/drawing/2014/main" val="4211734985"/>
                  </a:ext>
                </a:extLst>
              </a:tr>
              <a:tr h="342289">
                <a:tc rowSpan="8">
                  <a:txBody>
                    <a:bodyPr/>
                    <a:lstStyle/>
                    <a:p>
                      <a:pPr algn="ctr" rtl="0" fontAlgn="base"/>
                      <a:r>
                        <a:rPr lang="en-US" sz="1200">
                          <a:effectLst/>
                        </a:rPr>
                        <a:t>R2L</a:t>
                      </a:r>
                    </a:p>
                  </a:txBody>
                  <a:tcPr marL="63240" marR="63240" marT="31620" marB="31620" anchor="ctr"/>
                </a:tc>
                <a:tc>
                  <a:txBody>
                    <a:bodyPr/>
                    <a:lstStyle/>
                    <a:p>
                      <a:pPr algn="l" rtl="0" fontAlgn="base"/>
                      <a:r>
                        <a:rPr lang="en-US" sz="1200">
                          <a:effectLst/>
                        </a:rPr>
                        <a:t>FTP Write</a:t>
                      </a:r>
                    </a:p>
                  </a:txBody>
                  <a:tcPr marL="63240" marR="63240" marT="31620" marB="31620"/>
                </a:tc>
                <a:tc>
                  <a:txBody>
                    <a:bodyPr/>
                    <a:lstStyle/>
                    <a:p>
                      <a:pPr algn="l" rtl="0" fontAlgn="base"/>
                      <a:r>
                        <a:rPr lang="en-US" sz="1200">
                          <a:effectLst/>
                        </a:rPr>
                        <a:t>8</a:t>
                      </a:r>
                    </a:p>
                  </a:txBody>
                  <a:tcPr marL="63240" marR="63240" marT="31620" marB="31620"/>
                </a:tc>
                <a:extLst>
                  <a:ext uri="{0D108BD9-81ED-4DB2-BD59-A6C34878D82A}">
                    <a16:rowId xmlns:a16="http://schemas.microsoft.com/office/drawing/2014/main" val="2490066264"/>
                  </a:ext>
                </a:extLst>
              </a:tr>
              <a:tr h="342289">
                <a:tc vMerge="1">
                  <a:txBody>
                    <a:bodyPr/>
                    <a:lstStyle/>
                    <a:p>
                      <a:endParaRPr lang="en-US"/>
                    </a:p>
                  </a:txBody>
                  <a:tcPr marL="0" marR="0" marT="0" marB="0" horzOverflow="overflow"/>
                </a:tc>
                <a:tc>
                  <a:txBody>
                    <a:bodyPr/>
                    <a:lstStyle/>
                    <a:p>
                      <a:pPr algn="l" rtl="0" fontAlgn="base"/>
                      <a:r>
                        <a:rPr lang="en-US" sz="1200">
                          <a:effectLst/>
                        </a:rPr>
                        <a:t>Guess Password</a:t>
                      </a:r>
                    </a:p>
                  </a:txBody>
                  <a:tcPr marL="63240" marR="63240" marT="31620" marB="31620"/>
                </a:tc>
                <a:tc>
                  <a:txBody>
                    <a:bodyPr/>
                    <a:lstStyle/>
                    <a:p>
                      <a:pPr algn="l" rtl="0" fontAlgn="base"/>
                      <a:r>
                        <a:rPr lang="en-US" sz="1200">
                          <a:effectLst/>
                        </a:rPr>
                        <a:t>53</a:t>
                      </a:r>
                    </a:p>
                  </a:txBody>
                  <a:tcPr marL="63240" marR="63240" marT="31620" marB="31620"/>
                </a:tc>
                <a:extLst>
                  <a:ext uri="{0D108BD9-81ED-4DB2-BD59-A6C34878D82A}">
                    <a16:rowId xmlns:a16="http://schemas.microsoft.com/office/drawing/2014/main" val="2899547674"/>
                  </a:ext>
                </a:extLst>
              </a:tr>
              <a:tr h="342289">
                <a:tc vMerge="1">
                  <a:txBody>
                    <a:bodyPr/>
                    <a:lstStyle/>
                    <a:p>
                      <a:endParaRPr lang="en-US"/>
                    </a:p>
                  </a:txBody>
                  <a:tcPr marL="0" marR="0" marT="0" marB="0" horzOverflow="overflow"/>
                </a:tc>
                <a:tc>
                  <a:txBody>
                    <a:bodyPr/>
                    <a:lstStyle/>
                    <a:p>
                      <a:pPr algn="l" rtl="0" fontAlgn="base"/>
                      <a:r>
                        <a:rPr lang="en-US" sz="1200">
                          <a:effectLst/>
                        </a:rPr>
                        <a:t>IMAP</a:t>
                      </a:r>
                    </a:p>
                  </a:txBody>
                  <a:tcPr marL="63240" marR="63240" marT="31620" marB="31620"/>
                </a:tc>
                <a:tc>
                  <a:txBody>
                    <a:bodyPr/>
                    <a:lstStyle/>
                    <a:p>
                      <a:pPr algn="l" rtl="0" fontAlgn="base"/>
                      <a:r>
                        <a:rPr lang="en-US" sz="1200">
                          <a:effectLst/>
                        </a:rPr>
                        <a:t>12​</a:t>
                      </a:r>
                    </a:p>
                  </a:txBody>
                  <a:tcPr marL="63240" marR="63240" marT="31620" marB="31620"/>
                </a:tc>
                <a:extLst>
                  <a:ext uri="{0D108BD9-81ED-4DB2-BD59-A6C34878D82A}">
                    <a16:rowId xmlns:a16="http://schemas.microsoft.com/office/drawing/2014/main" val="1407858416"/>
                  </a:ext>
                </a:extLst>
              </a:tr>
              <a:tr h="342289">
                <a:tc vMerge="1">
                  <a:txBody>
                    <a:bodyPr/>
                    <a:lstStyle/>
                    <a:p>
                      <a:endParaRPr lang="en-US"/>
                    </a:p>
                  </a:txBody>
                  <a:tcPr marL="0" marR="0" marT="0" marB="0" horzOverflow="overflow"/>
                </a:tc>
                <a:tc>
                  <a:txBody>
                    <a:bodyPr/>
                    <a:lstStyle/>
                    <a:p>
                      <a:pPr algn="l" rtl="0" fontAlgn="base"/>
                      <a:r>
                        <a:rPr lang="en-US" sz="1200">
                          <a:effectLst/>
                        </a:rPr>
                        <a:t>Multihop</a:t>
                      </a:r>
                    </a:p>
                  </a:txBody>
                  <a:tcPr marL="63240" marR="63240" marT="31620" marB="31620"/>
                </a:tc>
                <a:tc>
                  <a:txBody>
                    <a:bodyPr/>
                    <a:lstStyle/>
                    <a:p>
                      <a:pPr algn="l" rtl="0" fontAlgn="base"/>
                      <a:r>
                        <a:rPr lang="en-US" sz="1200">
                          <a:effectLst/>
                        </a:rPr>
                        <a:t>7</a:t>
                      </a:r>
                    </a:p>
                  </a:txBody>
                  <a:tcPr marL="63240" marR="63240" marT="31620" marB="31620"/>
                </a:tc>
                <a:extLst>
                  <a:ext uri="{0D108BD9-81ED-4DB2-BD59-A6C34878D82A}">
                    <a16:rowId xmlns:a16="http://schemas.microsoft.com/office/drawing/2014/main" val="3237183430"/>
                  </a:ext>
                </a:extLst>
              </a:tr>
              <a:tr h="342289">
                <a:tc vMerge="1">
                  <a:txBody>
                    <a:bodyPr/>
                    <a:lstStyle/>
                    <a:p>
                      <a:endParaRPr lang="en-US"/>
                    </a:p>
                  </a:txBody>
                  <a:tcPr marL="0" marR="0" marT="0" marB="0" horzOverflow="overflow"/>
                </a:tc>
                <a:tc>
                  <a:txBody>
                    <a:bodyPr/>
                    <a:lstStyle/>
                    <a:p>
                      <a:pPr algn="l" rtl="0" fontAlgn="base"/>
                      <a:r>
                        <a:rPr lang="en-US" sz="1200">
                          <a:effectLst/>
                        </a:rPr>
                        <a:t>PHF</a:t>
                      </a:r>
                    </a:p>
                  </a:txBody>
                  <a:tcPr marL="63240" marR="63240" marT="31620" marB="31620"/>
                </a:tc>
                <a:tc>
                  <a:txBody>
                    <a:bodyPr/>
                    <a:lstStyle/>
                    <a:p>
                      <a:pPr algn="l" rtl="0" fontAlgn="base"/>
                      <a:r>
                        <a:rPr lang="en-US" sz="1200">
                          <a:effectLst/>
                        </a:rPr>
                        <a:t>4​</a:t>
                      </a:r>
                    </a:p>
                  </a:txBody>
                  <a:tcPr marL="63240" marR="63240" marT="31620" marB="31620"/>
                </a:tc>
                <a:extLst>
                  <a:ext uri="{0D108BD9-81ED-4DB2-BD59-A6C34878D82A}">
                    <a16:rowId xmlns:a16="http://schemas.microsoft.com/office/drawing/2014/main" val="2737347541"/>
                  </a:ext>
                </a:extLst>
              </a:tr>
              <a:tr h="342289">
                <a:tc vMerge="1">
                  <a:txBody>
                    <a:bodyPr/>
                    <a:lstStyle/>
                    <a:p>
                      <a:endParaRPr lang="en-US"/>
                    </a:p>
                  </a:txBody>
                  <a:tcPr marL="0" marR="0" marT="0" marB="0" horzOverflow="overflow"/>
                </a:tc>
                <a:tc>
                  <a:txBody>
                    <a:bodyPr/>
                    <a:lstStyle/>
                    <a:p>
                      <a:pPr algn="l" rtl="0" fontAlgn="base"/>
                      <a:r>
                        <a:rPr lang="en-US" sz="1200">
                          <a:effectLst/>
                        </a:rPr>
                        <a:t>SPY​</a:t>
                      </a:r>
                    </a:p>
                  </a:txBody>
                  <a:tcPr marL="63240" marR="63240" marT="31620" marB="31620"/>
                </a:tc>
                <a:tc>
                  <a:txBody>
                    <a:bodyPr/>
                    <a:lstStyle/>
                    <a:p>
                      <a:pPr algn="l" rtl="0" fontAlgn="base"/>
                      <a:r>
                        <a:rPr lang="en-US" sz="1200">
                          <a:effectLst/>
                        </a:rPr>
                        <a:t>2​</a:t>
                      </a:r>
                    </a:p>
                  </a:txBody>
                  <a:tcPr marL="63240" marR="63240" marT="31620" marB="31620"/>
                </a:tc>
                <a:extLst>
                  <a:ext uri="{0D108BD9-81ED-4DB2-BD59-A6C34878D82A}">
                    <a16:rowId xmlns:a16="http://schemas.microsoft.com/office/drawing/2014/main" val="878198935"/>
                  </a:ext>
                </a:extLst>
              </a:tr>
              <a:tr h="342289">
                <a:tc vMerge="1">
                  <a:txBody>
                    <a:bodyPr/>
                    <a:lstStyle/>
                    <a:p>
                      <a:endParaRPr lang="en-US"/>
                    </a:p>
                  </a:txBody>
                  <a:tcPr anchor="ctr"/>
                </a:tc>
                <a:tc>
                  <a:txBody>
                    <a:bodyPr/>
                    <a:lstStyle/>
                    <a:p>
                      <a:pPr lvl="0" algn="l">
                        <a:buNone/>
                      </a:pPr>
                      <a:r>
                        <a:rPr lang="en-US" sz="1200" b="0" i="0" u="none" strike="noStrike" noProof="0">
                          <a:effectLst/>
                          <a:latin typeface="Calibri"/>
                        </a:rPr>
                        <a:t>Warez client</a:t>
                      </a:r>
                      <a:endParaRPr lang="en-US" sz="1200"/>
                    </a:p>
                  </a:txBody>
                  <a:tcPr marL="63240" marR="63240" marT="31620" marB="31620"/>
                </a:tc>
                <a:tc>
                  <a:txBody>
                    <a:bodyPr/>
                    <a:lstStyle/>
                    <a:p>
                      <a:pPr lvl="0" algn="l">
                        <a:buNone/>
                      </a:pPr>
                      <a:r>
                        <a:rPr lang="en-US" sz="1200">
                          <a:effectLst/>
                        </a:rPr>
                        <a:t>1020</a:t>
                      </a:r>
                    </a:p>
                  </a:txBody>
                  <a:tcPr marL="63240" marR="63240" marT="31620" marB="31620"/>
                </a:tc>
                <a:extLst>
                  <a:ext uri="{0D108BD9-81ED-4DB2-BD59-A6C34878D82A}">
                    <a16:rowId xmlns:a16="http://schemas.microsoft.com/office/drawing/2014/main" val="2749025376"/>
                  </a:ext>
                </a:extLst>
              </a:tr>
              <a:tr h="342289">
                <a:tc vMerge="1">
                  <a:txBody>
                    <a:bodyPr/>
                    <a:lstStyle/>
                    <a:p>
                      <a:endParaRPr lang="en-US"/>
                    </a:p>
                  </a:txBody>
                  <a:tcPr anchor="ctr"/>
                </a:tc>
                <a:tc>
                  <a:txBody>
                    <a:bodyPr/>
                    <a:lstStyle/>
                    <a:p>
                      <a:pPr lvl="0" algn="l">
                        <a:buNone/>
                      </a:pPr>
                      <a:r>
                        <a:rPr lang="en-US" sz="1200" b="0" i="0" u="none" strike="noStrike" noProof="0">
                          <a:effectLst/>
                          <a:latin typeface="Calibri"/>
                        </a:rPr>
                        <a:t>Warez master</a:t>
                      </a:r>
                      <a:endParaRPr lang="en-US" sz="1200"/>
                    </a:p>
                  </a:txBody>
                  <a:tcPr marL="63240" marR="63240" marT="31620" marB="31620"/>
                </a:tc>
                <a:tc>
                  <a:txBody>
                    <a:bodyPr/>
                    <a:lstStyle/>
                    <a:p>
                      <a:pPr lvl="0" algn="l">
                        <a:buNone/>
                      </a:pPr>
                      <a:r>
                        <a:rPr lang="en-US" sz="1200">
                          <a:effectLst/>
                        </a:rPr>
                        <a:t>20</a:t>
                      </a:r>
                    </a:p>
                  </a:txBody>
                  <a:tcPr marL="63240" marR="63240" marT="31620" marB="31620"/>
                </a:tc>
                <a:extLst>
                  <a:ext uri="{0D108BD9-81ED-4DB2-BD59-A6C34878D82A}">
                    <a16:rowId xmlns:a16="http://schemas.microsoft.com/office/drawing/2014/main" val="685256069"/>
                  </a:ext>
                </a:extLst>
              </a:tr>
              <a:tr h="342289">
                <a:tc rowSpan="4">
                  <a:txBody>
                    <a:bodyPr/>
                    <a:lstStyle/>
                    <a:p>
                      <a:pPr algn="ctr" rtl="0" fontAlgn="base"/>
                      <a:r>
                        <a:rPr lang="en-US" sz="1200">
                          <a:effectLst/>
                        </a:rPr>
                        <a:t>PROBE</a:t>
                      </a:r>
                    </a:p>
                  </a:txBody>
                  <a:tcPr marL="63240" marR="63240" marT="31620" marB="31620" anchor="ctr"/>
                </a:tc>
                <a:tc>
                  <a:txBody>
                    <a:bodyPr/>
                    <a:lstStyle/>
                    <a:p>
                      <a:pPr algn="l" rtl="0" fontAlgn="base"/>
                      <a:r>
                        <a:rPr lang="en-US" sz="1200">
                          <a:effectLst/>
                        </a:rPr>
                        <a:t>IPSWEEP</a:t>
                      </a:r>
                    </a:p>
                  </a:txBody>
                  <a:tcPr marL="63240" marR="63240" marT="31620" marB="31620"/>
                </a:tc>
                <a:tc>
                  <a:txBody>
                    <a:bodyPr/>
                    <a:lstStyle/>
                    <a:p>
                      <a:pPr algn="l" rtl="0" fontAlgn="base"/>
                      <a:r>
                        <a:rPr lang="en-US" sz="1200">
                          <a:effectLst/>
                        </a:rPr>
                        <a:t>12481</a:t>
                      </a:r>
                    </a:p>
                  </a:txBody>
                  <a:tcPr marL="63240" marR="63240" marT="31620" marB="31620"/>
                </a:tc>
                <a:extLst>
                  <a:ext uri="{0D108BD9-81ED-4DB2-BD59-A6C34878D82A}">
                    <a16:rowId xmlns:a16="http://schemas.microsoft.com/office/drawing/2014/main" val="498741156"/>
                  </a:ext>
                </a:extLst>
              </a:tr>
              <a:tr h="342289">
                <a:tc vMerge="1">
                  <a:txBody>
                    <a:bodyPr/>
                    <a:lstStyle/>
                    <a:p>
                      <a:endParaRPr lang="en-US"/>
                    </a:p>
                  </a:txBody>
                  <a:tcPr marL="0" marR="0" marT="0" marB="0" horzOverflow="overflow"/>
                </a:tc>
                <a:tc>
                  <a:txBody>
                    <a:bodyPr/>
                    <a:lstStyle/>
                    <a:p>
                      <a:pPr algn="l" rtl="0" fontAlgn="base"/>
                      <a:r>
                        <a:rPr lang="en-US" sz="1200">
                          <a:effectLst/>
                        </a:rPr>
                        <a:t>NMAP​</a:t>
                      </a:r>
                    </a:p>
                  </a:txBody>
                  <a:tcPr marL="63240" marR="63240" marT="31620" marB="31620"/>
                </a:tc>
                <a:tc>
                  <a:txBody>
                    <a:bodyPr/>
                    <a:lstStyle/>
                    <a:p>
                      <a:pPr algn="l" rtl="0" fontAlgn="base"/>
                      <a:r>
                        <a:rPr lang="en-US" sz="1200">
                          <a:effectLst/>
                        </a:rPr>
                        <a:t>2316</a:t>
                      </a:r>
                    </a:p>
                  </a:txBody>
                  <a:tcPr marL="63240" marR="63240" marT="31620" marB="31620"/>
                </a:tc>
                <a:extLst>
                  <a:ext uri="{0D108BD9-81ED-4DB2-BD59-A6C34878D82A}">
                    <a16:rowId xmlns:a16="http://schemas.microsoft.com/office/drawing/2014/main" val="1061614805"/>
                  </a:ext>
                </a:extLst>
              </a:tr>
              <a:tr h="342289">
                <a:tc vMerge="1">
                  <a:txBody>
                    <a:bodyPr/>
                    <a:lstStyle/>
                    <a:p>
                      <a:endParaRPr lang="en-US"/>
                    </a:p>
                  </a:txBody>
                  <a:tcPr marL="0" marR="0" marT="0" marB="0" horzOverflow="overflow"/>
                </a:tc>
                <a:tc>
                  <a:txBody>
                    <a:bodyPr/>
                    <a:lstStyle/>
                    <a:p>
                      <a:pPr algn="l" rtl="0" fontAlgn="base"/>
                      <a:r>
                        <a:rPr lang="en-US" sz="1200">
                          <a:effectLst/>
                        </a:rPr>
                        <a:t>PORTSWEEP</a:t>
                      </a:r>
                    </a:p>
                  </a:txBody>
                  <a:tcPr marL="63240" marR="63240" marT="31620" marB="31620"/>
                </a:tc>
                <a:tc>
                  <a:txBody>
                    <a:bodyPr/>
                    <a:lstStyle/>
                    <a:p>
                      <a:pPr algn="l" rtl="0" fontAlgn="base"/>
                      <a:r>
                        <a:rPr lang="en-US" sz="1200">
                          <a:effectLst/>
                        </a:rPr>
                        <a:t>10413</a:t>
                      </a:r>
                    </a:p>
                  </a:txBody>
                  <a:tcPr marL="63240" marR="63240" marT="31620" marB="31620"/>
                </a:tc>
                <a:extLst>
                  <a:ext uri="{0D108BD9-81ED-4DB2-BD59-A6C34878D82A}">
                    <a16:rowId xmlns:a16="http://schemas.microsoft.com/office/drawing/2014/main" val="681896789"/>
                  </a:ext>
                </a:extLst>
              </a:tr>
              <a:tr h="342289">
                <a:tc vMerge="1">
                  <a:txBody>
                    <a:bodyPr/>
                    <a:lstStyle/>
                    <a:p>
                      <a:endParaRPr lang="en-US"/>
                    </a:p>
                  </a:txBody>
                  <a:tcPr marL="0" marR="0" marT="0" marB="0" horzOverflow="overflow"/>
                </a:tc>
                <a:tc>
                  <a:txBody>
                    <a:bodyPr/>
                    <a:lstStyle/>
                    <a:p>
                      <a:pPr algn="l" rtl="0" fontAlgn="base"/>
                      <a:r>
                        <a:rPr lang="en-US" sz="1200">
                          <a:effectLst/>
                        </a:rPr>
                        <a:t>SATAN</a:t>
                      </a:r>
                    </a:p>
                  </a:txBody>
                  <a:tcPr marL="63240" marR="63240" marT="31620" marB="31620"/>
                </a:tc>
                <a:tc>
                  <a:txBody>
                    <a:bodyPr/>
                    <a:lstStyle/>
                    <a:p>
                      <a:pPr algn="l" rtl="0" fontAlgn="base"/>
                      <a:r>
                        <a:rPr lang="en-US" sz="1200">
                          <a:effectLst/>
                        </a:rPr>
                        <a:t>15892</a:t>
                      </a:r>
                    </a:p>
                  </a:txBody>
                  <a:tcPr marL="63240" marR="63240" marT="31620" marB="31620"/>
                </a:tc>
                <a:extLst>
                  <a:ext uri="{0D108BD9-81ED-4DB2-BD59-A6C34878D82A}">
                    <a16:rowId xmlns:a16="http://schemas.microsoft.com/office/drawing/2014/main" val="884301349"/>
                  </a:ext>
                </a:extLst>
              </a:tr>
            </a:tbl>
          </a:graphicData>
        </a:graphic>
      </p:graphicFrame>
      <p:sp>
        <p:nvSpPr>
          <p:cNvPr id="2" name="Title 1">
            <a:extLst>
              <a:ext uri="{FF2B5EF4-FFF2-40B4-BE49-F238E27FC236}">
                <a16:creationId xmlns:a16="http://schemas.microsoft.com/office/drawing/2014/main" id="{7CFA332A-9F99-4E71-A6E6-2F46BD00B40A}"/>
              </a:ext>
            </a:extLst>
          </p:cNvPr>
          <p:cNvSpPr>
            <a:spLocks noGrp="1"/>
          </p:cNvSpPr>
          <p:nvPr>
            <p:ph type="title"/>
          </p:nvPr>
        </p:nvSpPr>
        <p:spPr>
          <a:xfrm>
            <a:off x="838200" y="184805"/>
            <a:ext cx="10515600" cy="1505883"/>
          </a:xfrm>
        </p:spPr>
        <p:txBody>
          <a:bodyPr anchor="ctr">
            <a:normAutofit/>
          </a:bodyPr>
          <a:lstStyle/>
          <a:p>
            <a:r>
              <a:rPr lang="en-US" sz="5200" b="1" dirty="0">
                <a:cs typeface="Calibri Light"/>
              </a:rPr>
              <a:t>Dataset Attacks instances</a:t>
            </a:r>
            <a:endParaRPr lang="en-US" sz="5200" b="1" dirty="0"/>
          </a:p>
        </p:txBody>
      </p:sp>
    </p:spTree>
    <p:extLst>
      <p:ext uri="{BB962C8B-B14F-4D97-AF65-F5344CB8AC3E}">
        <p14:creationId xmlns:p14="http://schemas.microsoft.com/office/powerpoint/2010/main" val="41579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60374F-ADC1-4AA1-9DE3-0F819E247C0B}"/>
              </a:ext>
            </a:extLst>
          </p:cNvPr>
          <p:cNvSpPr>
            <a:spLocks noGrp="1"/>
          </p:cNvSpPr>
          <p:nvPr>
            <p:ph type="title"/>
          </p:nvPr>
        </p:nvSpPr>
        <p:spPr>
          <a:xfrm>
            <a:off x="643468" y="643467"/>
            <a:ext cx="4804064" cy="5571065"/>
          </a:xfrm>
        </p:spPr>
        <p:txBody>
          <a:bodyPr>
            <a:normAutofit/>
          </a:bodyPr>
          <a:lstStyle/>
          <a:p>
            <a:r>
              <a:rPr lang="en-US" sz="4000" b="1">
                <a:cs typeface="Calibri Light"/>
              </a:rPr>
              <a:t>Evaluation metrics</a:t>
            </a: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0B9C380-F1B0-4F5B-B2DA-D507DFF108F1}"/>
              </a:ext>
            </a:extLst>
          </p:cNvPr>
          <p:cNvSpPr>
            <a:spLocks noGrp="1"/>
          </p:cNvSpPr>
          <p:nvPr>
            <p:ph idx="1"/>
          </p:nvPr>
        </p:nvSpPr>
        <p:spPr>
          <a:xfrm>
            <a:off x="6090998" y="643467"/>
            <a:ext cx="5457533" cy="5571065"/>
          </a:xfrm>
        </p:spPr>
        <p:txBody>
          <a:bodyPr vert="horz" lIns="91440" tIns="45720" rIns="91440" bIns="45720" rtlCol="0" anchor="ctr">
            <a:normAutofit/>
          </a:bodyPr>
          <a:lstStyle/>
          <a:p>
            <a:r>
              <a:rPr lang="en-US" sz="2000" dirty="0">
                <a:cs typeface="Calibri"/>
              </a:rPr>
              <a:t>Confusion matrix</a:t>
            </a:r>
          </a:p>
          <a:p>
            <a:r>
              <a:rPr lang="en-US" sz="2000" dirty="0">
                <a:cs typeface="Calibri"/>
              </a:rPr>
              <a:t>Accuracy</a:t>
            </a:r>
          </a:p>
          <a:p>
            <a:r>
              <a:rPr lang="en-US" sz="2000" dirty="0">
                <a:cs typeface="Calibri"/>
              </a:rPr>
              <a:t>Precision</a:t>
            </a:r>
          </a:p>
          <a:p>
            <a:r>
              <a:rPr lang="en-US" sz="2000" dirty="0">
                <a:cs typeface="Calibri"/>
              </a:rPr>
              <a:t>Recall</a:t>
            </a:r>
          </a:p>
          <a:p>
            <a:r>
              <a:rPr lang="en-US" sz="2000" dirty="0">
                <a:cs typeface="Calibri"/>
              </a:rPr>
              <a:t>F-measure</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00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C76CB1-3FF1-41F6-8DD8-3E1F3C554315}"/>
              </a:ext>
            </a:extLst>
          </p:cNvPr>
          <p:cNvSpPr>
            <a:spLocks noGrp="1"/>
          </p:cNvSpPr>
          <p:nvPr>
            <p:ph type="title"/>
          </p:nvPr>
        </p:nvSpPr>
        <p:spPr>
          <a:xfrm>
            <a:off x="643468" y="643467"/>
            <a:ext cx="3019106" cy="5571065"/>
          </a:xfrm>
        </p:spPr>
        <p:txBody>
          <a:bodyPr>
            <a:normAutofit/>
          </a:bodyPr>
          <a:lstStyle/>
          <a:p>
            <a:r>
              <a:rPr lang="en-US" sz="4000" b="1">
                <a:cs typeface="Calibri Light"/>
              </a:rPr>
              <a:t>ML algorithms used for analysis</a:t>
            </a:r>
            <a:endParaRPr lang="en-US" sz="3600" b="1">
              <a:cs typeface="Calibri Light" panose="020F0302020204030204"/>
            </a:endParaRP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C8323C0-5B1F-4E32-B9BC-717C1EA3F39B}"/>
              </a:ext>
            </a:extLst>
          </p:cNvPr>
          <p:cNvSpPr>
            <a:spLocks noGrp="1"/>
          </p:cNvSpPr>
          <p:nvPr>
            <p:ph idx="1"/>
          </p:nvPr>
        </p:nvSpPr>
        <p:spPr>
          <a:xfrm>
            <a:off x="4326916" y="643467"/>
            <a:ext cx="7221615" cy="5571065"/>
          </a:xfrm>
        </p:spPr>
        <p:txBody>
          <a:bodyPr vert="horz" lIns="91440" tIns="45720" rIns="91440" bIns="45720" rtlCol="0" anchor="ctr">
            <a:normAutofit/>
          </a:bodyPr>
          <a:lstStyle/>
          <a:p>
            <a:r>
              <a:rPr lang="en-US" sz="1900" b="1">
                <a:cs typeface="Calibri"/>
              </a:rPr>
              <a:t>KNN</a:t>
            </a:r>
            <a:r>
              <a:rPr lang="en-US" sz="1900">
                <a:cs typeface="Calibri"/>
              </a:rPr>
              <a:t> – Clustering based unsupervised algorithm. Cluster training data into K-clusters based on distance between two datapoints.</a:t>
            </a:r>
          </a:p>
          <a:p>
            <a:r>
              <a:rPr lang="en-US" sz="1900" b="1">
                <a:cs typeface="Calibri"/>
              </a:rPr>
              <a:t>Decision</a:t>
            </a:r>
            <a:r>
              <a:rPr lang="en-US" sz="1900" b="1">
                <a:ea typeface="+mn-lt"/>
                <a:cs typeface="+mn-lt"/>
              </a:rPr>
              <a:t> Trees (DTs)</a:t>
            </a:r>
            <a:r>
              <a:rPr lang="en-US" sz="1900">
                <a:ea typeface="+mn-lt"/>
                <a:cs typeface="+mn-lt"/>
              </a:rPr>
              <a:t> are a non-parametric supervised learning method used for classification and regression. The goal is to create a model that predicts the value of a target variable by learning simple decision rules inferred from the data features.</a:t>
            </a:r>
            <a:endParaRPr lang="en-US" sz="1900">
              <a:cs typeface="Calibri"/>
            </a:endParaRPr>
          </a:p>
          <a:p>
            <a:r>
              <a:rPr lang="en-US" sz="1900" b="1">
                <a:cs typeface="Calibri"/>
              </a:rPr>
              <a:t>Random Forest</a:t>
            </a:r>
            <a:r>
              <a:rPr lang="en-US" sz="1900">
                <a:cs typeface="Calibri"/>
              </a:rPr>
              <a:t> - </a:t>
            </a:r>
            <a:r>
              <a:rPr lang="en-US" sz="1900">
                <a:ea typeface="+mn-lt"/>
                <a:cs typeface="+mn-lt"/>
              </a:rPr>
              <a:t>It is an ensemble method type classifier. It combines many classifiers to create many trees on any random subset of data and then combines the total votes of each tree to give class of the test data. </a:t>
            </a:r>
            <a:endParaRPr lang="en-US" sz="1900"/>
          </a:p>
          <a:p>
            <a:r>
              <a:rPr lang="en-US" sz="1900" b="1">
                <a:ea typeface="+mn-lt"/>
                <a:cs typeface="+mn-lt"/>
              </a:rPr>
              <a:t>Naïve Bayes </a:t>
            </a:r>
            <a:r>
              <a:rPr lang="en-US" sz="1900">
                <a:ea typeface="+mn-lt"/>
                <a:cs typeface="+mn-lt"/>
              </a:rPr>
              <a:t>- These type of algorithm is based on the idea of conditional probability.  Probability calculated according to this formula-</a:t>
            </a:r>
            <a:endParaRPr lang="en-US" sz="1900" dirty="0">
              <a:ea typeface="+mn-lt"/>
              <a:cs typeface="+mn-lt"/>
            </a:endParaRPr>
          </a:p>
          <a:p>
            <a:pPr marL="0" indent="0">
              <a:buNone/>
            </a:pPr>
            <a:endParaRPr lang="en-US" sz="1900" dirty="0">
              <a:ea typeface="+mn-lt"/>
              <a:cs typeface="+mn-lt"/>
            </a:endParaRPr>
          </a:p>
          <a:p>
            <a:pPr marL="0" indent="0">
              <a:buNone/>
            </a:pPr>
            <a:r>
              <a:rPr lang="en-US" sz="1900" dirty="0">
                <a:ea typeface="+mn-lt"/>
                <a:cs typeface="+mn-lt"/>
              </a:rPr>
              <a:t>          </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text&#10;&#10;Description automatically generated">
            <a:extLst>
              <a:ext uri="{FF2B5EF4-FFF2-40B4-BE49-F238E27FC236}">
                <a16:creationId xmlns:a16="http://schemas.microsoft.com/office/drawing/2014/main" id="{FFFC8F94-4C86-4853-ACCE-9F5CA047E420}"/>
              </a:ext>
            </a:extLst>
          </p:cNvPr>
          <p:cNvPicPr>
            <a:picLocks noChangeAspect="1"/>
          </p:cNvPicPr>
          <p:nvPr/>
        </p:nvPicPr>
        <p:blipFill>
          <a:blip r:embed="rId2"/>
          <a:stretch>
            <a:fillRect/>
          </a:stretch>
        </p:blipFill>
        <p:spPr>
          <a:xfrm>
            <a:off x="4661770" y="5098738"/>
            <a:ext cx="6260925" cy="1013318"/>
          </a:xfrm>
          <a:prstGeom prst="rect">
            <a:avLst/>
          </a:prstGeom>
        </p:spPr>
      </p:pic>
    </p:spTree>
    <p:extLst>
      <p:ext uri="{BB962C8B-B14F-4D97-AF65-F5344CB8AC3E}">
        <p14:creationId xmlns:p14="http://schemas.microsoft.com/office/powerpoint/2010/main" val="168820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CC50B3-619B-4942-B90B-245BC6C68395}"/>
              </a:ext>
            </a:extLst>
          </p:cNvPr>
          <p:cNvSpPr>
            <a:spLocks noGrp="1"/>
          </p:cNvSpPr>
          <p:nvPr>
            <p:ph type="title"/>
          </p:nvPr>
        </p:nvSpPr>
        <p:spPr>
          <a:xfrm>
            <a:off x="643468" y="643467"/>
            <a:ext cx="4804064" cy="5571065"/>
          </a:xfrm>
        </p:spPr>
        <p:txBody>
          <a:bodyPr>
            <a:normAutofit/>
          </a:bodyPr>
          <a:lstStyle/>
          <a:p>
            <a:r>
              <a:rPr lang="en-US" sz="3600" b="1" dirty="0">
                <a:cs typeface="Calibri Light"/>
              </a:rPr>
              <a:t>Evaluation of KNN Algorithm</a:t>
            </a:r>
            <a:endParaRPr lang="en-US" sz="3600" b="1" dirty="0"/>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F0B6DA8-A8E1-450F-BBA9-288AB2DBB47C}"/>
              </a:ext>
            </a:extLst>
          </p:cNvPr>
          <p:cNvSpPr>
            <a:spLocks noGrp="1"/>
          </p:cNvSpPr>
          <p:nvPr>
            <p:ph idx="1"/>
          </p:nvPr>
        </p:nvSpPr>
        <p:spPr>
          <a:xfrm>
            <a:off x="6090998" y="643467"/>
            <a:ext cx="5457533" cy="5571065"/>
          </a:xfrm>
        </p:spPr>
        <p:txBody>
          <a:bodyPr vert="horz" lIns="91440" tIns="45720" rIns="91440" bIns="45720" rtlCol="0" anchor="ctr">
            <a:normAutofit/>
          </a:bodyPr>
          <a:lstStyle/>
          <a:p>
            <a:r>
              <a:rPr lang="en-US" sz="2000">
                <a:cs typeface="Calibri"/>
              </a:rPr>
              <a:t>Unsupervised algorithm so can-not use evaluation metrics directly.</a:t>
            </a:r>
          </a:p>
          <a:p>
            <a:r>
              <a:rPr lang="en-US" sz="2000">
                <a:cs typeface="Calibri"/>
              </a:rPr>
              <a:t>Some Conclusion from clusters obtained after result:</a:t>
            </a:r>
          </a:p>
          <a:p>
            <a:pPr lvl="1"/>
            <a:r>
              <a:rPr lang="en-US" sz="2000">
                <a:cs typeface="Calibri"/>
              </a:rPr>
              <a:t>On both Cluster size 5 and 2, most of the data is clustered into single cluster while training.</a:t>
            </a:r>
          </a:p>
          <a:p>
            <a:pPr lvl="1"/>
            <a:r>
              <a:rPr lang="en-US" sz="2000">
                <a:cs typeface="Calibri"/>
              </a:rPr>
              <a:t>On testing most of the data map into single cluster.</a:t>
            </a:r>
          </a:p>
          <a:p>
            <a:pPr lvl="1"/>
            <a:r>
              <a:rPr lang="en-US" sz="2000">
                <a:cs typeface="Calibri"/>
              </a:rPr>
              <a:t>This can be due to very small difference between distances in the data points. </a:t>
            </a:r>
          </a:p>
          <a:p>
            <a:pPr lvl="1"/>
            <a:r>
              <a:rPr lang="en-US" sz="2000">
                <a:cs typeface="Calibri"/>
              </a:rPr>
              <a:t>Some feature selection algorithm can influence the results.</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500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Freeform: Shape 18">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1C6224A-465B-4560-BC78-383064642EBE}"/>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dirty="0">
                <a:solidFill>
                  <a:srgbClr val="080808"/>
                </a:solidFill>
              </a:rPr>
              <a:t>Evaluation of Decision Tree algorithm (5 classes)</a:t>
            </a:r>
          </a:p>
        </p:txBody>
      </p:sp>
      <p:sp>
        <p:nvSpPr>
          <p:cNvPr id="21" name="Isosceles Triangle 20">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10" descr="Table&#10;&#10;Description automatically generated">
            <a:extLst>
              <a:ext uri="{FF2B5EF4-FFF2-40B4-BE49-F238E27FC236}">
                <a16:creationId xmlns:a16="http://schemas.microsoft.com/office/drawing/2014/main" id="{F72DE6F8-5656-41FF-B6ED-2E1D44748BCE}"/>
              </a:ext>
            </a:extLst>
          </p:cNvPr>
          <p:cNvPicPr>
            <a:picLocks noChangeAspect="1"/>
          </p:cNvPicPr>
          <p:nvPr/>
        </p:nvPicPr>
        <p:blipFill>
          <a:blip r:embed="rId2"/>
          <a:stretch>
            <a:fillRect/>
          </a:stretch>
        </p:blipFill>
        <p:spPr>
          <a:xfrm>
            <a:off x="6420541" y="2967459"/>
            <a:ext cx="5571884" cy="3440325"/>
          </a:xfrm>
          <a:prstGeom prst="rect">
            <a:avLst/>
          </a:prstGeom>
        </p:spPr>
      </p:pic>
      <p:sp>
        <p:nvSpPr>
          <p:cNvPr id="25" name="Rectangle 24">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93B4105-989A-4A79-A881-75F3602AE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51528" y="4483510"/>
            <a:ext cx="4748979" cy="2374490"/>
            <a:chOff x="4857523" y="4483510"/>
            <a:chExt cx="4748979" cy="2374490"/>
          </a:xfrm>
        </p:grpSpPr>
        <p:sp>
          <p:nvSpPr>
            <p:cNvPr id="30" name="Isosceles Triangle 29">
              <a:extLst>
                <a:ext uri="{FF2B5EF4-FFF2-40B4-BE49-F238E27FC236}">
                  <a16:creationId xmlns:a16="http://schemas.microsoft.com/office/drawing/2014/main" id="{D89F965B-7F23-48AC-830E-2272A40CD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57523" y="4483510"/>
              <a:ext cx="4748979" cy="237449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57518E5-4332-4F59-9B89-B658B6BFD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735188" y="4982817"/>
              <a:ext cx="1009255" cy="100925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9" descr="Table&#10;&#10;Description automatically generated">
            <a:extLst>
              <a:ext uri="{FF2B5EF4-FFF2-40B4-BE49-F238E27FC236}">
                <a16:creationId xmlns:a16="http://schemas.microsoft.com/office/drawing/2014/main" id="{0CDA98C9-4CFC-47B2-808F-B49A157F87FB}"/>
              </a:ext>
            </a:extLst>
          </p:cNvPr>
          <p:cNvPicPr>
            <a:picLocks noChangeAspect="1"/>
          </p:cNvPicPr>
          <p:nvPr/>
        </p:nvPicPr>
        <p:blipFill>
          <a:blip r:embed="rId3"/>
          <a:stretch>
            <a:fillRect/>
          </a:stretch>
        </p:blipFill>
        <p:spPr>
          <a:xfrm>
            <a:off x="6417283" y="266512"/>
            <a:ext cx="5118954" cy="2241900"/>
          </a:xfrm>
          <a:prstGeom prst="rect">
            <a:avLst/>
          </a:prstGeom>
        </p:spPr>
      </p:pic>
    </p:spTree>
    <p:extLst>
      <p:ext uri="{BB962C8B-B14F-4D97-AF65-F5344CB8AC3E}">
        <p14:creationId xmlns:p14="http://schemas.microsoft.com/office/powerpoint/2010/main" val="377394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Freeform: Shape 14">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1C6224A-465B-4560-BC78-383064642EBE}"/>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dirty="0">
                <a:solidFill>
                  <a:srgbClr val="080808"/>
                </a:solidFill>
              </a:rPr>
              <a:t>Evaluation of Decision Tree algorithm</a:t>
            </a:r>
            <a:br>
              <a:rPr lang="en-US" sz="3600" b="1" dirty="0">
                <a:solidFill>
                  <a:srgbClr val="080808"/>
                </a:solidFill>
              </a:rPr>
            </a:br>
            <a:r>
              <a:rPr lang="en-US" sz="3600" b="1" dirty="0">
                <a:solidFill>
                  <a:srgbClr val="080808"/>
                </a:solidFill>
              </a:rPr>
              <a:t>(2classes)</a:t>
            </a:r>
          </a:p>
        </p:txBody>
      </p:sp>
      <p:sp>
        <p:nvSpPr>
          <p:cNvPr id="17" name="Isosceles Triangle 16">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6" descr="Table&#10;&#10;Description automatically generated">
            <a:extLst>
              <a:ext uri="{FF2B5EF4-FFF2-40B4-BE49-F238E27FC236}">
                <a16:creationId xmlns:a16="http://schemas.microsoft.com/office/drawing/2014/main" id="{9BB04CEA-BFBB-4EED-96C1-A5A5D3C7E3FC}"/>
              </a:ext>
            </a:extLst>
          </p:cNvPr>
          <p:cNvPicPr>
            <a:picLocks noChangeAspect="1"/>
          </p:cNvPicPr>
          <p:nvPr/>
        </p:nvPicPr>
        <p:blipFill>
          <a:blip r:embed="rId2"/>
          <a:stretch>
            <a:fillRect/>
          </a:stretch>
        </p:blipFill>
        <p:spPr>
          <a:xfrm>
            <a:off x="6239911" y="2452877"/>
            <a:ext cx="5964460" cy="2684528"/>
          </a:xfrm>
          <a:prstGeom prst="rect">
            <a:avLst/>
          </a:prstGeom>
        </p:spPr>
      </p:pic>
      <p:sp>
        <p:nvSpPr>
          <p:cNvPr id="21" name="Rectangle 20">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93B4105-989A-4A79-A881-75F3602AE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51528" y="4483510"/>
            <a:ext cx="4748979" cy="2374490"/>
            <a:chOff x="4857523" y="4483510"/>
            <a:chExt cx="4748979" cy="2374490"/>
          </a:xfrm>
        </p:grpSpPr>
        <p:sp>
          <p:nvSpPr>
            <p:cNvPr id="26" name="Isosceles Triangle 25">
              <a:extLst>
                <a:ext uri="{FF2B5EF4-FFF2-40B4-BE49-F238E27FC236}">
                  <a16:creationId xmlns:a16="http://schemas.microsoft.com/office/drawing/2014/main" id="{D89F965B-7F23-48AC-830E-2272A40CD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57523" y="4483510"/>
              <a:ext cx="4748979" cy="237449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57518E5-4332-4F59-9B89-B658B6BFD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735188" y="4982817"/>
              <a:ext cx="1009255" cy="100925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5" descr="Table&#10;&#10;Description automatically generated">
            <a:extLst>
              <a:ext uri="{FF2B5EF4-FFF2-40B4-BE49-F238E27FC236}">
                <a16:creationId xmlns:a16="http://schemas.microsoft.com/office/drawing/2014/main" id="{22A5DC5A-C92D-4010-BCA8-AC0079F71333}"/>
              </a:ext>
            </a:extLst>
          </p:cNvPr>
          <p:cNvPicPr>
            <a:picLocks noChangeAspect="1"/>
          </p:cNvPicPr>
          <p:nvPr/>
        </p:nvPicPr>
        <p:blipFill>
          <a:blip r:embed="rId3"/>
          <a:stretch>
            <a:fillRect/>
          </a:stretch>
        </p:blipFill>
        <p:spPr>
          <a:xfrm>
            <a:off x="6239831" y="342225"/>
            <a:ext cx="5275529" cy="1558118"/>
          </a:xfrm>
          <a:prstGeom prst="rect">
            <a:avLst/>
          </a:prstGeom>
        </p:spPr>
      </p:pic>
    </p:spTree>
    <p:extLst>
      <p:ext uri="{BB962C8B-B14F-4D97-AF65-F5344CB8AC3E}">
        <p14:creationId xmlns:p14="http://schemas.microsoft.com/office/powerpoint/2010/main" val="109260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0" name="Freeform: Shape 39">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1C6224A-465B-4560-BC78-383064642EBE}"/>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a:solidFill>
                  <a:srgbClr val="080808"/>
                </a:solidFill>
              </a:rPr>
              <a:t>Evaluation of Random Forest algorithm</a:t>
            </a:r>
            <a:br>
              <a:rPr lang="en-US" sz="3600" b="1">
                <a:solidFill>
                  <a:srgbClr val="080808"/>
                </a:solidFill>
              </a:rPr>
            </a:br>
            <a:r>
              <a:rPr lang="en-US" sz="3600" b="1">
                <a:solidFill>
                  <a:srgbClr val="080808"/>
                </a:solidFill>
              </a:rPr>
              <a:t>5 classes</a:t>
            </a:r>
            <a:endParaRPr lang="en-US" sz="3600">
              <a:solidFill>
                <a:srgbClr val="080808"/>
              </a:solidFill>
            </a:endParaRPr>
          </a:p>
        </p:txBody>
      </p:sp>
      <p:sp>
        <p:nvSpPr>
          <p:cNvPr id="42" name="Isosceles Triangle 41">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6" descr="Table&#10;&#10;Description automatically generated">
            <a:extLst>
              <a:ext uri="{FF2B5EF4-FFF2-40B4-BE49-F238E27FC236}">
                <a16:creationId xmlns:a16="http://schemas.microsoft.com/office/drawing/2014/main" id="{D64067CF-3557-44CB-9E11-340EC5F08989}"/>
              </a:ext>
            </a:extLst>
          </p:cNvPr>
          <p:cNvPicPr>
            <a:picLocks noChangeAspect="1"/>
          </p:cNvPicPr>
          <p:nvPr/>
        </p:nvPicPr>
        <p:blipFill>
          <a:blip r:embed="rId2"/>
          <a:stretch>
            <a:fillRect/>
          </a:stretch>
        </p:blipFill>
        <p:spPr>
          <a:xfrm>
            <a:off x="5909683" y="3155349"/>
            <a:ext cx="5434944" cy="3534271"/>
          </a:xfrm>
          <a:prstGeom prst="rect">
            <a:avLst/>
          </a:prstGeom>
        </p:spPr>
      </p:pic>
      <p:sp>
        <p:nvSpPr>
          <p:cNvPr id="46" name="Rectangle 45">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693B4105-989A-4A79-A881-75F3602AE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51528" y="4483510"/>
            <a:ext cx="4748979" cy="2374490"/>
            <a:chOff x="4857523" y="4483510"/>
            <a:chExt cx="4748979" cy="2374490"/>
          </a:xfrm>
        </p:grpSpPr>
        <p:sp>
          <p:nvSpPr>
            <p:cNvPr id="51" name="Isosceles Triangle 50">
              <a:extLst>
                <a:ext uri="{FF2B5EF4-FFF2-40B4-BE49-F238E27FC236}">
                  <a16:creationId xmlns:a16="http://schemas.microsoft.com/office/drawing/2014/main" id="{D89F965B-7F23-48AC-830E-2272A40CD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57523" y="4483510"/>
              <a:ext cx="4748979" cy="237449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57518E5-4332-4F59-9B89-B658B6BFD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735188" y="4982817"/>
              <a:ext cx="1009255" cy="100925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4" descr="Table&#10;&#10;Description automatically generated">
            <a:extLst>
              <a:ext uri="{FF2B5EF4-FFF2-40B4-BE49-F238E27FC236}">
                <a16:creationId xmlns:a16="http://schemas.microsoft.com/office/drawing/2014/main" id="{8AEEFF97-8ECE-4D39-9CFD-9CF812B373A8}"/>
              </a:ext>
            </a:extLst>
          </p:cNvPr>
          <p:cNvPicPr>
            <a:picLocks noChangeAspect="1"/>
          </p:cNvPicPr>
          <p:nvPr/>
        </p:nvPicPr>
        <p:blipFill>
          <a:blip r:embed="rId3"/>
          <a:stretch>
            <a:fillRect/>
          </a:stretch>
        </p:blipFill>
        <p:spPr>
          <a:xfrm>
            <a:off x="5905804" y="381258"/>
            <a:ext cx="5390351" cy="2321191"/>
          </a:xfrm>
          <a:prstGeom prst="rect">
            <a:avLst/>
          </a:prstGeom>
        </p:spPr>
      </p:pic>
    </p:spTree>
    <p:extLst>
      <p:ext uri="{BB962C8B-B14F-4D97-AF65-F5344CB8AC3E}">
        <p14:creationId xmlns:p14="http://schemas.microsoft.com/office/powerpoint/2010/main" val="194608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Freeform: Shape 12">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030373FD-028B-488B-A8E9-C2FCD3068D4E}"/>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3600" b="1" dirty="0">
                <a:solidFill>
                  <a:srgbClr val="080808"/>
                </a:solidFill>
              </a:rPr>
              <a:t>Evaluation of Random Forest algorithm</a:t>
            </a:r>
            <a:br>
              <a:rPr lang="en-US" sz="3600" b="1" dirty="0">
                <a:solidFill>
                  <a:srgbClr val="080808"/>
                </a:solidFill>
              </a:rPr>
            </a:br>
            <a:r>
              <a:rPr lang="en-US" sz="3600" b="1" dirty="0">
                <a:solidFill>
                  <a:srgbClr val="080808"/>
                </a:solidFill>
              </a:rPr>
              <a:t>(2 classes)</a:t>
            </a:r>
          </a:p>
        </p:txBody>
      </p:sp>
      <p:sp>
        <p:nvSpPr>
          <p:cNvPr id="15" name="Isosceles Triangle 14">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Table&#10;&#10;Description automatically generated">
            <a:extLst>
              <a:ext uri="{FF2B5EF4-FFF2-40B4-BE49-F238E27FC236}">
                <a16:creationId xmlns:a16="http://schemas.microsoft.com/office/drawing/2014/main" id="{E9B74652-AD17-4CA5-8456-D6D009CA0235}"/>
              </a:ext>
            </a:extLst>
          </p:cNvPr>
          <p:cNvPicPr>
            <a:picLocks noChangeAspect="1"/>
          </p:cNvPicPr>
          <p:nvPr/>
        </p:nvPicPr>
        <p:blipFill>
          <a:blip r:embed="rId2"/>
          <a:stretch>
            <a:fillRect/>
          </a:stretch>
        </p:blipFill>
        <p:spPr>
          <a:xfrm>
            <a:off x="5717993" y="2615451"/>
            <a:ext cx="5630433" cy="2547274"/>
          </a:xfrm>
          <a:prstGeom prst="rect">
            <a:avLst/>
          </a:prstGeom>
        </p:spPr>
      </p:pic>
      <p:sp>
        <p:nvSpPr>
          <p:cNvPr id="19" name="Rectangle 18">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93B4105-989A-4A79-A881-75F3602AE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51528" y="4483510"/>
            <a:ext cx="4748979" cy="2374490"/>
            <a:chOff x="4857523" y="4483510"/>
            <a:chExt cx="4748979" cy="2374490"/>
          </a:xfrm>
        </p:grpSpPr>
        <p:sp>
          <p:nvSpPr>
            <p:cNvPr id="24" name="Isosceles Triangle 23">
              <a:extLst>
                <a:ext uri="{FF2B5EF4-FFF2-40B4-BE49-F238E27FC236}">
                  <a16:creationId xmlns:a16="http://schemas.microsoft.com/office/drawing/2014/main" id="{D89F965B-7F23-48AC-830E-2272A40CD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57523" y="4483510"/>
              <a:ext cx="4748979" cy="237449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57518E5-4332-4F59-9B89-B658B6BFD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735188" y="4982817"/>
              <a:ext cx="1009255" cy="100925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3" descr="Table&#10;&#10;Description automatically generated">
            <a:extLst>
              <a:ext uri="{FF2B5EF4-FFF2-40B4-BE49-F238E27FC236}">
                <a16:creationId xmlns:a16="http://schemas.microsoft.com/office/drawing/2014/main" id="{D253E81B-3F2E-4725-93BF-F1FCAD3E5BC5}"/>
              </a:ext>
            </a:extLst>
          </p:cNvPr>
          <p:cNvPicPr>
            <a:picLocks noChangeAspect="1"/>
          </p:cNvPicPr>
          <p:nvPr/>
        </p:nvPicPr>
        <p:blipFill>
          <a:blip r:embed="rId3"/>
          <a:stretch>
            <a:fillRect/>
          </a:stretch>
        </p:blipFill>
        <p:spPr>
          <a:xfrm>
            <a:off x="5717913" y="295357"/>
            <a:ext cx="5223337" cy="1662292"/>
          </a:xfrm>
          <a:prstGeom prst="rect">
            <a:avLst/>
          </a:prstGeom>
        </p:spPr>
      </p:pic>
    </p:spTree>
    <p:extLst>
      <p:ext uri="{BB962C8B-B14F-4D97-AF65-F5344CB8AC3E}">
        <p14:creationId xmlns:p14="http://schemas.microsoft.com/office/powerpoint/2010/main" val="209748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Freeform: Shape 14">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EF63978-4DE7-46A6-83D1-AE0D6CE34B0B}"/>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4000" b="1" dirty="0">
                <a:solidFill>
                  <a:srgbClr val="080808"/>
                </a:solidFill>
              </a:rPr>
              <a:t>Evaluation of Naïve Bayes algorithm</a:t>
            </a:r>
            <a:br>
              <a:rPr lang="en-US" sz="4000" b="1" dirty="0">
                <a:solidFill>
                  <a:srgbClr val="080808"/>
                </a:solidFill>
              </a:rPr>
            </a:br>
            <a:r>
              <a:rPr lang="en-US" sz="4000" b="1" dirty="0">
                <a:solidFill>
                  <a:srgbClr val="080808"/>
                </a:solidFill>
              </a:rPr>
              <a:t>(5 classes)</a:t>
            </a:r>
          </a:p>
          <a:p>
            <a:pPr algn="ctr"/>
            <a:endParaRPr lang="en-US" sz="3600" b="1" dirty="0">
              <a:solidFill>
                <a:srgbClr val="080808"/>
              </a:solidFill>
            </a:endParaRPr>
          </a:p>
        </p:txBody>
      </p:sp>
      <p:sp>
        <p:nvSpPr>
          <p:cNvPr id="17" name="Isosceles Triangle 16">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6" descr="Table&#10;&#10;Description automatically generated">
            <a:extLst>
              <a:ext uri="{FF2B5EF4-FFF2-40B4-BE49-F238E27FC236}">
                <a16:creationId xmlns:a16="http://schemas.microsoft.com/office/drawing/2014/main" id="{341EE6E5-5C80-48B0-ABA7-671FE903832F}"/>
              </a:ext>
            </a:extLst>
          </p:cNvPr>
          <p:cNvPicPr>
            <a:picLocks noChangeAspect="1"/>
          </p:cNvPicPr>
          <p:nvPr/>
        </p:nvPicPr>
        <p:blipFill>
          <a:blip r:embed="rId2"/>
          <a:stretch>
            <a:fillRect/>
          </a:stretch>
        </p:blipFill>
        <p:spPr>
          <a:xfrm>
            <a:off x="6563500" y="3051441"/>
            <a:ext cx="4993694" cy="3063595"/>
          </a:xfrm>
          <a:prstGeom prst="rect">
            <a:avLst/>
          </a:prstGeom>
        </p:spPr>
      </p:pic>
      <p:sp>
        <p:nvSpPr>
          <p:cNvPr id="21" name="Rectangle 20">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93B4105-989A-4A79-A881-75F3602AE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51528" y="4483510"/>
            <a:ext cx="4748979" cy="2374490"/>
            <a:chOff x="4857523" y="4483510"/>
            <a:chExt cx="4748979" cy="2374490"/>
          </a:xfrm>
        </p:grpSpPr>
        <p:sp>
          <p:nvSpPr>
            <p:cNvPr id="26" name="Isosceles Triangle 25">
              <a:extLst>
                <a:ext uri="{FF2B5EF4-FFF2-40B4-BE49-F238E27FC236}">
                  <a16:creationId xmlns:a16="http://schemas.microsoft.com/office/drawing/2014/main" id="{D89F965B-7F23-48AC-830E-2272A40CD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57523" y="4483510"/>
              <a:ext cx="4748979" cy="237449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57518E5-4332-4F59-9B89-B658B6BFD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735188" y="4982817"/>
              <a:ext cx="1009255" cy="100925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Table&#10;&#10;Description automatically generated">
            <a:extLst>
              <a:ext uri="{FF2B5EF4-FFF2-40B4-BE49-F238E27FC236}">
                <a16:creationId xmlns:a16="http://schemas.microsoft.com/office/drawing/2014/main" id="{0DEAF02F-42CD-46BB-92D9-A198A6D6072B}"/>
              </a:ext>
            </a:extLst>
          </p:cNvPr>
          <p:cNvPicPr>
            <a:picLocks noChangeAspect="1"/>
          </p:cNvPicPr>
          <p:nvPr/>
        </p:nvPicPr>
        <p:blipFill>
          <a:blip r:embed="rId3"/>
          <a:stretch>
            <a:fillRect/>
          </a:stretch>
        </p:blipFill>
        <p:spPr>
          <a:xfrm>
            <a:off x="6521667" y="288719"/>
            <a:ext cx="4774488" cy="2040910"/>
          </a:xfrm>
          <a:prstGeom prst="rect">
            <a:avLst/>
          </a:prstGeom>
        </p:spPr>
      </p:pic>
    </p:spTree>
    <p:extLst>
      <p:ext uri="{BB962C8B-B14F-4D97-AF65-F5344CB8AC3E}">
        <p14:creationId xmlns:p14="http://schemas.microsoft.com/office/powerpoint/2010/main" val="60662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138441-E8DD-4E43-884B-6E50F700C341}"/>
              </a:ext>
            </a:extLst>
          </p:cNvPr>
          <p:cNvSpPr>
            <a:spLocks noGrp="1"/>
          </p:cNvSpPr>
          <p:nvPr>
            <p:ph type="title"/>
          </p:nvPr>
        </p:nvSpPr>
        <p:spPr>
          <a:xfrm>
            <a:off x="643468" y="643467"/>
            <a:ext cx="4804064" cy="5571065"/>
          </a:xfrm>
        </p:spPr>
        <p:txBody>
          <a:bodyPr>
            <a:normAutofit/>
          </a:bodyPr>
          <a:lstStyle/>
          <a:p>
            <a:r>
              <a:rPr lang="en-US" sz="3600" b="1">
                <a:cs typeface="Calibri Light"/>
              </a:rPr>
              <a:t>Abstract</a:t>
            </a:r>
          </a:p>
        </p:txBody>
      </p:sp>
      <p:sp>
        <p:nvSpPr>
          <p:cNvPr id="44" name="Freeform: Shape 43">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Rectangle 45">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819C795-8848-49AB-B2A8-E927D664E017}"/>
              </a:ext>
            </a:extLst>
          </p:cNvPr>
          <p:cNvSpPr>
            <a:spLocks noGrp="1"/>
          </p:cNvSpPr>
          <p:nvPr>
            <p:ph idx="1"/>
          </p:nvPr>
        </p:nvSpPr>
        <p:spPr>
          <a:xfrm>
            <a:off x="6090998" y="643467"/>
            <a:ext cx="5457533" cy="5571065"/>
          </a:xfrm>
        </p:spPr>
        <p:txBody>
          <a:bodyPr vert="horz" lIns="91440" tIns="45720" rIns="91440" bIns="45720" rtlCol="0" anchor="ctr">
            <a:normAutofit lnSpcReduction="10000"/>
          </a:bodyPr>
          <a:lstStyle/>
          <a:p>
            <a:r>
              <a:rPr lang="en-US" sz="2000" dirty="0">
                <a:cs typeface="Calibri"/>
              </a:rPr>
              <a:t>Due to Increase in network size, currently network security is biggest concert more than ever. </a:t>
            </a:r>
          </a:p>
          <a:p>
            <a:r>
              <a:rPr lang="en-US" sz="2000" dirty="0">
                <a:cs typeface="Calibri"/>
              </a:rPr>
              <a:t>In this project we will first see about what are the solutions available to detect Intrusions in the networks.</a:t>
            </a:r>
          </a:p>
          <a:p>
            <a:r>
              <a:rPr lang="en-US" sz="2000" dirty="0">
                <a:cs typeface="Calibri"/>
              </a:rPr>
              <a:t>Then we will see why we need AI technology in securing networks and what are the ML models available to secure networks.</a:t>
            </a:r>
          </a:p>
          <a:p>
            <a:r>
              <a:rPr lang="en-US" sz="2000" dirty="0">
                <a:cs typeface="Calibri"/>
              </a:rPr>
              <a:t>We will evaluate some ML models and try to see which model is best.</a:t>
            </a:r>
          </a:p>
          <a:p>
            <a:r>
              <a:rPr lang="en-US" sz="2000" dirty="0">
                <a:cs typeface="Calibri"/>
              </a:rPr>
              <a:t>Then, we will see Need of Deep Learning over Machine learning and review of various Deep Learning models proposed for IDS.</a:t>
            </a:r>
          </a:p>
          <a:p>
            <a:r>
              <a:rPr lang="en-US" sz="2000" dirty="0">
                <a:cs typeface="Calibri"/>
              </a:rPr>
              <a:t>A Comparative analysis of Deep Learning model (Multilayer Perceptron).</a:t>
            </a:r>
          </a:p>
          <a:p>
            <a:r>
              <a:rPr lang="en-US" sz="2000" dirty="0">
                <a:cs typeface="Calibri"/>
              </a:rPr>
              <a:t>Challenges in implementing ML and DL based IDS</a:t>
            </a:r>
          </a:p>
          <a:p>
            <a:endParaRPr lang="en-US" sz="2000" dirty="0">
              <a:cs typeface="Calibri"/>
            </a:endParaRPr>
          </a:p>
        </p:txBody>
      </p:sp>
      <p:sp>
        <p:nvSpPr>
          <p:cNvPr id="48" name="Rectangle 4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303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Freeform: Shape 13">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1C6224A-465B-4560-BC78-383064642EBE}"/>
              </a:ext>
            </a:extLst>
          </p:cNvPr>
          <p:cNvSpPr>
            <a:spLocks noGrp="1"/>
          </p:cNvSpPr>
          <p:nvPr>
            <p:ph type="title"/>
          </p:nvPr>
        </p:nvSpPr>
        <p:spPr>
          <a:xfrm>
            <a:off x="1116701" y="2452526"/>
            <a:ext cx="4248318" cy="1952947"/>
          </a:xfrm>
          <a:noFill/>
        </p:spPr>
        <p:txBody>
          <a:bodyPr vert="horz" lIns="91440" tIns="45720" rIns="91440" bIns="45720" rtlCol="0" anchor="ctr">
            <a:noAutofit/>
          </a:bodyPr>
          <a:lstStyle/>
          <a:p>
            <a:pPr algn="ctr"/>
            <a:r>
              <a:rPr lang="en-US" sz="4000" b="1" dirty="0">
                <a:solidFill>
                  <a:srgbClr val="080808"/>
                </a:solidFill>
              </a:rPr>
              <a:t>Evaluation of Naïve Bayes algorithm</a:t>
            </a:r>
            <a:br>
              <a:rPr lang="en-US" sz="4000" b="1" dirty="0">
                <a:solidFill>
                  <a:srgbClr val="080808"/>
                </a:solidFill>
              </a:rPr>
            </a:br>
            <a:r>
              <a:rPr lang="en-US" sz="4000" b="1" dirty="0">
                <a:solidFill>
                  <a:srgbClr val="080808"/>
                </a:solidFill>
              </a:rPr>
              <a:t>(2 classes)</a:t>
            </a:r>
          </a:p>
        </p:txBody>
      </p:sp>
      <p:sp>
        <p:nvSpPr>
          <p:cNvPr id="16" name="Isosceles Triangle 15">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3" descr="Table&#10;&#10;Description automatically generated">
            <a:extLst>
              <a:ext uri="{FF2B5EF4-FFF2-40B4-BE49-F238E27FC236}">
                <a16:creationId xmlns:a16="http://schemas.microsoft.com/office/drawing/2014/main" id="{8D3A2770-3089-4058-B5D7-349AA4CF02E6}"/>
              </a:ext>
            </a:extLst>
          </p:cNvPr>
          <p:cNvPicPr>
            <a:picLocks noChangeAspect="1"/>
          </p:cNvPicPr>
          <p:nvPr/>
        </p:nvPicPr>
        <p:blipFill>
          <a:blip r:embed="rId2"/>
          <a:stretch>
            <a:fillRect/>
          </a:stretch>
        </p:blipFill>
        <p:spPr>
          <a:xfrm>
            <a:off x="6093773" y="3013439"/>
            <a:ext cx="5515611" cy="2555051"/>
          </a:xfrm>
          <a:prstGeom prst="rect">
            <a:avLst/>
          </a:prstGeom>
        </p:spPr>
      </p:pic>
      <p:sp>
        <p:nvSpPr>
          <p:cNvPr id="20" name="Rectangle 19">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93B4105-989A-4A79-A881-75F3602AE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51528" y="4483510"/>
            <a:ext cx="4748979" cy="2374490"/>
            <a:chOff x="4857523" y="4483510"/>
            <a:chExt cx="4748979" cy="2374490"/>
          </a:xfrm>
        </p:grpSpPr>
        <p:sp>
          <p:nvSpPr>
            <p:cNvPr id="25" name="Isosceles Triangle 24">
              <a:extLst>
                <a:ext uri="{FF2B5EF4-FFF2-40B4-BE49-F238E27FC236}">
                  <a16:creationId xmlns:a16="http://schemas.microsoft.com/office/drawing/2014/main" id="{D89F965B-7F23-48AC-830E-2272A40CD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57523" y="4483510"/>
              <a:ext cx="4748979" cy="237449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7518E5-4332-4F59-9B89-B658B6BFD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735188" y="4982817"/>
              <a:ext cx="1009255" cy="100925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Table&#10;&#10;Description automatically generated">
            <a:extLst>
              <a:ext uri="{FF2B5EF4-FFF2-40B4-BE49-F238E27FC236}">
                <a16:creationId xmlns:a16="http://schemas.microsoft.com/office/drawing/2014/main" id="{725B373A-0E1B-40D7-A829-FAE2A72010A7}"/>
              </a:ext>
            </a:extLst>
          </p:cNvPr>
          <p:cNvPicPr>
            <a:picLocks noChangeAspect="1"/>
          </p:cNvPicPr>
          <p:nvPr/>
        </p:nvPicPr>
        <p:blipFill>
          <a:blip r:embed="rId3"/>
          <a:stretch>
            <a:fillRect/>
          </a:stretch>
        </p:blipFill>
        <p:spPr>
          <a:xfrm>
            <a:off x="5989311" y="541661"/>
            <a:ext cx="5359036" cy="1430644"/>
          </a:xfrm>
          <a:prstGeom prst="rect">
            <a:avLst/>
          </a:prstGeom>
        </p:spPr>
      </p:pic>
    </p:spTree>
    <p:extLst>
      <p:ext uri="{BB962C8B-B14F-4D97-AF65-F5344CB8AC3E}">
        <p14:creationId xmlns:p14="http://schemas.microsoft.com/office/powerpoint/2010/main" val="107136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42A229-A186-4911-8A27-30DB1606D760}"/>
              </a:ext>
            </a:extLst>
          </p:cNvPr>
          <p:cNvSpPr>
            <a:spLocks noGrp="1"/>
          </p:cNvSpPr>
          <p:nvPr>
            <p:ph type="title"/>
          </p:nvPr>
        </p:nvSpPr>
        <p:spPr>
          <a:xfrm>
            <a:off x="643467" y="321734"/>
            <a:ext cx="6901193" cy="1135737"/>
          </a:xfrm>
        </p:spPr>
        <p:txBody>
          <a:bodyPr>
            <a:normAutofit/>
          </a:bodyPr>
          <a:lstStyle/>
          <a:p>
            <a:r>
              <a:rPr lang="en-US" sz="4000" b="1" dirty="0">
                <a:cs typeface="Calibri Light"/>
              </a:rPr>
              <a:t>Training and Testing time Analysis</a:t>
            </a:r>
          </a:p>
        </p:txBody>
      </p:sp>
      <p:grpSp>
        <p:nvGrpSpPr>
          <p:cNvPr id="46" name="Group 49">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51" name="Isosceles Triangle 5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94F020B-313D-4CD5-BC4F-CA427CDAE0B1}"/>
              </a:ext>
            </a:extLst>
          </p:cNvPr>
          <p:cNvSpPr>
            <a:spLocks noGrp="1"/>
          </p:cNvSpPr>
          <p:nvPr>
            <p:ph idx="1"/>
          </p:nvPr>
        </p:nvSpPr>
        <p:spPr>
          <a:xfrm>
            <a:off x="643468" y="1782981"/>
            <a:ext cx="6901193" cy="4393982"/>
          </a:xfrm>
        </p:spPr>
        <p:txBody>
          <a:bodyPr vert="horz" lIns="91440" tIns="45720" rIns="91440" bIns="45720" rtlCol="0">
            <a:normAutofit/>
          </a:bodyPr>
          <a:lstStyle/>
          <a:p>
            <a:r>
              <a:rPr lang="en-US" sz="2000">
                <a:cs typeface="Calibri"/>
              </a:rPr>
              <a:t>Random Forest training time and testing time is much higher than other algorithms as it generates many decision trees to choose the optimal one.</a:t>
            </a:r>
          </a:p>
          <a:p>
            <a:endParaRPr lang="en-US" sz="2000">
              <a:cs typeface="Calibri"/>
            </a:endParaRPr>
          </a:p>
          <a:p>
            <a:endParaRPr lang="en-US" sz="2000">
              <a:cs typeface="Calibri"/>
            </a:endParaRPr>
          </a:p>
          <a:p>
            <a:endParaRPr lang="en-US" sz="2000">
              <a:cs typeface="Calibri"/>
            </a:endParaRPr>
          </a:p>
        </p:txBody>
      </p:sp>
      <p:pic>
        <p:nvPicPr>
          <p:cNvPr id="4" name="Picture 4" descr="Chart&#10;&#10;Description automatically generated">
            <a:extLst>
              <a:ext uri="{FF2B5EF4-FFF2-40B4-BE49-F238E27FC236}">
                <a16:creationId xmlns:a16="http://schemas.microsoft.com/office/drawing/2014/main" id="{4A1693BC-14E5-4BD6-A346-9EF519E5AF0B}"/>
              </a:ext>
            </a:extLst>
          </p:cNvPr>
          <p:cNvPicPr>
            <a:picLocks noChangeAspect="1"/>
          </p:cNvPicPr>
          <p:nvPr/>
        </p:nvPicPr>
        <p:blipFill>
          <a:blip r:embed="rId2"/>
          <a:stretch>
            <a:fillRect/>
          </a:stretch>
        </p:blipFill>
        <p:spPr>
          <a:xfrm>
            <a:off x="6439295" y="2599896"/>
            <a:ext cx="5286689" cy="3191244"/>
          </a:xfrm>
          <a:prstGeom prst="rect">
            <a:avLst/>
          </a:prstGeom>
        </p:spPr>
      </p:pic>
      <p:sp>
        <p:nvSpPr>
          <p:cNvPr id="47" name="Isosceles Triangle 5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5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10;&#10;Description automatically generated">
            <a:extLst>
              <a:ext uri="{FF2B5EF4-FFF2-40B4-BE49-F238E27FC236}">
                <a16:creationId xmlns:a16="http://schemas.microsoft.com/office/drawing/2014/main" id="{A20A1D52-DFF5-4406-8A92-A948E3B54317}"/>
              </a:ext>
            </a:extLst>
          </p:cNvPr>
          <p:cNvPicPr>
            <a:picLocks noChangeAspect="1"/>
          </p:cNvPicPr>
          <p:nvPr/>
        </p:nvPicPr>
        <p:blipFill>
          <a:blip r:embed="rId3"/>
          <a:stretch>
            <a:fillRect/>
          </a:stretch>
        </p:blipFill>
        <p:spPr>
          <a:xfrm>
            <a:off x="646008" y="2747434"/>
            <a:ext cx="5318004" cy="3101795"/>
          </a:xfrm>
          <a:prstGeom prst="rect">
            <a:avLst/>
          </a:prstGeom>
        </p:spPr>
      </p:pic>
    </p:spTree>
    <p:extLst>
      <p:ext uri="{BB962C8B-B14F-4D97-AF65-F5344CB8AC3E}">
        <p14:creationId xmlns:p14="http://schemas.microsoft.com/office/powerpoint/2010/main" val="2538093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F0E34E-6D86-4A59-9683-24C9966CCB1A}"/>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4000" b="1" dirty="0"/>
              <a:t>Accuracy Analysis</a:t>
            </a:r>
            <a:endParaRPr lang="en-US" sz="4000" b="1" dirty="0">
              <a:cs typeface="Calibri Light"/>
            </a:endParaRPr>
          </a:p>
        </p:txBody>
      </p:sp>
      <p:sp>
        <p:nvSpPr>
          <p:cNvPr id="6" name="Content Placeholder 2">
            <a:extLst>
              <a:ext uri="{FF2B5EF4-FFF2-40B4-BE49-F238E27FC236}">
                <a16:creationId xmlns:a16="http://schemas.microsoft.com/office/drawing/2014/main" id="{D93BEE8F-6031-4D76-86F9-CC4F1CB41BCE}"/>
              </a:ext>
            </a:extLst>
          </p:cNvPr>
          <p:cNvSpPr txBox="1">
            <a:spLocks/>
          </p:cNvSpPr>
          <p:nvPr/>
        </p:nvSpPr>
        <p:spPr>
          <a:xfrm>
            <a:off x="643469" y="1782981"/>
            <a:ext cx="4008384" cy="43939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Accuracy – Percentage of correctly predicted values to the total values</a:t>
            </a:r>
            <a:endParaRPr lang="en-US" sz="2000">
              <a:cs typeface="Calibri"/>
            </a:endParaRPr>
          </a:p>
          <a:p>
            <a:endParaRPr lang="en-US" sz="2000"/>
          </a:p>
          <a:p>
            <a:endParaRPr lang="en-US" sz="2000"/>
          </a:p>
          <a:p>
            <a:endParaRPr lang="en-US" sz="2000"/>
          </a:p>
        </p:txBody>
      </p:sp>
      <p:grpSp>
        <p:nvGrpSpPr>
          <p:cNvPr id="32" name="Group 31">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3" name="Rectangle 32">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3" descr="Chart&#10;&#10;Description automatically generated">
            <a:extLst>
              <a:ext uri="{FF2B5EF4-FFF2-40B4-BE49-F238E27FC236}">
                <a16:creationId xmlns:a16="http://schemas.microsoft.com/office/drawing/2014/main" id="{A3F1A178-2FE1-4CAD-8879-D2F62BC0334E}"/>
              </a:ext>
            </a:extLst>
          </p:cNvPr>
          <p:cNvPicPr>
            <a:picLocks noChangeAspect="1"/>
          </p:cNvPicPr>
          <p:nvPr/>
        </p:nvPicPr>
        <p:blipFill>
          <a:blip r:embed="rId2"/>
          <a:stretch>
            <a:fillRect/>
          </a:stretch>
        </p:blipFill>
        <p:spPr>
          <a:xfrm>
            <a:off x="646747" y="3265228"/>
            <a:ext cx="5018052" cy="2857681"/>
          </a:xfrm>
          <a:prstGeom prst="rect">
            <a:avLst/>
          </a:prstGeom>
        </p:spPr>
      </p:pic>
      <p:grpSp>
        <p:nvGrpSpPr>
          <p:cNvPr id="36" name="Group 3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7" name="Isosceles Triangle 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Chart, bar chart, box and whisker chart&#10;&#10;Description automatically generated">
            <a:extLst>
              <a:ext uri="{FF2B5EF4-FFF2-40B4-BE49-F238E27FC236}">
                <a16:creationId xmlns:a16="http://schemas.microsoft.com/office/drawing/2014/main" id="{B719C6A0-5686-4F64-867F-E35698B9E81A}"/>
              </a:ext>
            </a:extLst>
          </p:cNvPr>
          <p:cNvPicPr>
            <a:picLocks noChangeAspect="1"/>
          </p:cNvPicPr>
          <p:nvPr/>
        </p:nvPicPr>
        <p:blipFill>
          <a:blip r:embed="rId3"/>
          <a:stretch>
            <a:fillRect/>
          </a:stretch>
        </p:blipFill>
        <p:spPr>
          <a:xfrm>
            <a:off x="6627145" y="3319283"/>
            <a:ext cx="4863041" cy="2742083"/>
          </a:xfrm>
          <a:prstGeom prst="rect">
            <a:avLst/>
          </a:prstGeom>
        </p:spPr>
      </p:pic>
    </p:spTree>
    <p:extLst>
      <p:ext uri="{BB962C8B-B14F-4D97-AF65-F5344CB8AC3E}">
        <p14:creationId xmlns:p14="http://schemas.microsoft.com/office/powerpoint/2010/main" val="184657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42A229-A186-4911-8A27-30DB1606D760}"/>
              </a:ext>
            </a:extLst>
          </p:cNvPr>
          <p:cNvSpPr>
            <a:spLocks noGrp="1"/>
          </p:cNvSpPr>
          <p:nvPr>
            <p:ph type="title"/>
          </p:nvPr>
        </p:nvSpPr>
        <p:spPr>
          <a:xfrm>
            <a:off x="643467" y="321734"/>
            <a:ext cx="10905066" cy="1135737"/>
          </a:xfrm>
        </p:spPr>
        <p:txBody>
          <a:bodyPr>
            <a:normAutofit/>
          </a:bodyPr>
          <a:lstStyle/>
          <a:p>
            <a:r>
              <a:rPr lang="en-US" sz="3600">
                <a:cs typeface="Calibri Light"/>
              </a:rPr>
              <a:t>Initial Remarks</a:t>
            </a:r>
            <a:endParaRPr lang="en-US" sz="3600"/>
          </a:p>
        </p:txBody>
      </p:sp>
      <p:sp>
        <p:nvSpPr>
          <p:cNvPr id="3" name="Content Placeholder 2">
            <a:extLst>
              <a:ext uri="{FF2B5EF4-FFF2-40B4-BE49-F238E27FC236}">
                <a16:creationId xmlns:a16="http://schemas.microsoft.com/office/drawing/2014/main" id="{B94F020B-313D-4CD5-BC4F-CA427CDAE0B1}"/>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ea typeface="+mn-lt"/>
                <a:cs typeface="+mn-lt"/>
              </a:rPr>
              <a:t>An algorithm can be better in terms of precision, but it may not be best one due to false alarm rate. </a:t>
            </a:r>
            <a:endParaRPr lang="en-US" sz="2000"/>
          </a:p>
          <a:p>
            <a:r>
              <a:rPr lang="en-US" sz="2000">
                <a:ea typeface="+mn-lt"/>
                <a:cs typeface="+mn-lt"/>
              </a:rPr>
              <a:t>No single algorithm can detect all types of attacks.</a:t>
            </a:r>
            <a:endParaRPr lang="en-US" sz="2000">
              <a:cs typeface="Calibri"/>
            </a:endParaRPr>
          </a:p>
          <a:p>
            <a:r>
              <a:rPr lang="en-US" sz="2000">
                <a:cs typeface="Calibri"/>
              </a:rPr>
              <a:t>Most of the attributes have similar value so that distance between two datapoints is almost zero. (K-Means clusters training data into single cluster).</a:t>
            </a:r>
          </a:p>
          <a:p>
            <a:r>
              <a:rPr lang="en-US" sz="2000">
                <a:cs typeface="Calibri"/>
              </a:rPr>
              <a:t>ML techniques should be used in IDS according to the network requirement.</a:t>
            </a:r>
          </a:p>
          <a:p>
            <a:endParaRPr lang="en-US" sz="2000">
              <a:cs typeface="Calibri"/>
            </a:endParaRPr>
          </a:p>
          <a:p>
            <a:endParaRPr lang="en-US" sz="2000">
              <a:cs typeface="Calibri"/>
            </a:endParaRPr>
          </a:p>
          <a:p>
            <a:endParaRPr lang="en-US" sz="2000">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9831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07B38D-2C29-4968-A568-57879F5539A5}"/>
              </a:ext>
            </a:extLst>
          </p:cNvPr>
          <p:cNvSpPr>
            <a:spLocks noGrp="1"/>
          </p:cNvSpPr>
          <p:nvPr>
            <p:ph type="title"/>
          </p:nvPr>
        </p:nvSpPr>
        <p:spPr>
          <a:xfrm>
            <a:off x="643468" y="643467"/>
            <a:ext cx="3478393" cy="5571065"/>
          </a:xfrm>
        </p:spPr>
        <p:txBody>
          <a:bodyPr>
            <a:normAutofit/>
          </a:bodyPr>
          <a:lstStyle/>
          <a:p>
            <a:r>
              <a:rPr lang="en-US" sz="4000" b="1">
                <a:cs typeface="Calibri Light"/>
              </a:rPr>
              <a:t>Need of Deep Learning</a:t>
            </a: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5052FDD-4A66-488E-B830-916F70F355B0}"/>
              </a:ext>
            </a:extLst>
          </p:cNvPr>
          <p:cNvSpPr>
            <a:spLocks noGrp="1"/>
          </p:cNvSpPr>
          <p:nvPr>
            <p:ph idx="1"/>
          </p:nvPr>
        </p:nvSpPr>
        <p:spPr>
          <a:xfrm>
            <a:off x="6090998" y="643467"/>
            <a:ext cx="5457533" cy="5571065"/>
          </a:xfrm>
        </p:spPr>
        <p:txBody>
          <a:bodyPr vert="horz" lIns="91440" tIns="45720" rIns="91440" bIns="45720" rtlCol="0" anchor="ctr">
            <a:normAutofit/>
          </a:bodyPr>
          <a:lstStyle/>
          <a:p>
            <a:r>
              <a:rPr lang="en-US" sz="2000">
                <a:cs typeface="Calibri"/>
              </a:rPr>
              <a:t>Attacks keep continuously changing and occur at very large rate.</a:t>
            </a:r>
          </a:p>
          <a:p>
            <a:r>
              <a:rPr lang="en-US" sz="2000">
                <a:cs typeface="Calibri"/>
              </a:rPr>
              <a:t>Due to these changing training dataset keeps changing and train the model with updated dataset.</a:t>
            </a:r>
          </a:p>
          <a:p>
            <a:r>
              <a:rPr lang="en-US" sz="2000">
                <a:cs typeface="Calibri"/>
              </a:rPr>
              <a:t>Deep Learning techniques can learn features automatically and can detect some unforeseen attacks.</a:t>
            </a:r>
          </a:p>
          <a:p>
            <a:r>
              <a:rPr lang="en-US" sz="2000">
                <a:cs typeface="Calibri"/>
              </a:rPr>
              <a:t>Deep learning enables machines to learn automatically from features somewhat like humans.</a:t>
            </a:r>
          </a:p>
          <a:p>
            <a:r>
              <a:rPr lang="en-US" sz="2000">
                <a:cs typeface="Calibri"/>
              </a:rPr>
              <a:t>Can learn important features from the dataset on its own and this property make these models more powerful than Machine Learning models.</a:t>
            </a:r>
          </a:p>
          <a:p>
            <a:endParaRPr lang="en-US" sz="2000">
              <a:cs typeface="Calibri"/>
            </a:endParaRPr>
          </a:p>
          <a:p>
            <a:endParaRPr lang="en-US" sz="2000">
              <a:cs typeface="Calibri"/>
            </a:endParaRP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70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742EBB-8C5C-48AF-AE74-1436ED05A9FE}"/>
              </a:ext>
            </a:extLst>
          </p:cNvPr>
          <p:cNvSpPr>
            <a:spLocks noGrp="1"/>
          </p:cNvSpPr>
          <p:nvPr>
            <p:ph type="title"/>
          </p:nvPr>
        </p:nvSpPr>
        <p:spPr>
          <a:xfrm>
            <a:off x="643467" y="321734"/>
            <a:ext cx="10905066" cy="1135737"/>
          </a:xfrm>
        </p:spPr>
        <p:txBody>
          <a:bodyPr>
            <a:normAutofit/>
          </a:bodyPr>
          <a:lstStyle/>
          <a:p>
            <a:r>
              <a:rPr lang="en-US" sz="4000" b="1" dirty="0">
                <a:cs typeface="Calibri Light"/>
              </a:rPr>
              <a:t>Deep Learning models in IDS</a:t>
            </a:r>
          </a:p>
        </p:txBody>
      </p:sp>
      <p:sp>
        <p:nvSpPr>
          <p:cNvPr id="3" name="Content Placeholder 2">
            <a:extLst>
              <a:ext uri="{FF2B5EF4-FFF2-40B4-BE49-F238E27FC236}">
                <a16:creationId xmlns:a16="http://schemas.microsoft.com/office/drawing/2014/main" id="{304D4DB6-9B5A-4899-9708-C76614E0260E}"/>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cs typeface="Calibri"/>
              </a:rPr>
              <a:t>Recurrent Neural Networks (RNN)</a:t>
            </a:r>
          </a:p>
          <a:p>
            <a:r>
              <a:rPr lang="en-US" sz="2000">
                <a:cs typeface="Calibri"/>
              </a:rPr>
              <a:t>Autoencoder (AE)</a:t>
            </a:r>
          </a:p>
          <a:p>
            <a:r>
              <a:rPr lang="en-US" sz="2000">
                <a:cs typeface="Calibri"/>
              </a:rPr>
              <a:t>Deep Neural Network (DNN)</a:t>
            </a:r>
          </a:p>
          <a:p>
            <a:r>
              <a:rPr lang="en-US" sz="2000">
                <a:cs typeface="Calibri"/>
              </a:rPr>
              <a:t>Convolutional Neural Network (CNN)</a:t>
            </a:r>
          </a:p>
          <a:p>
            <a:r>
              <a:rPr lang="en-US" sz="2000">
                <a:ea typeface="+mn-lt"/>
                <a:cs typeface="+mn-lt"/>
              </a:rPr>
              <a:t>Restricted Boltzmann Machine (RBM)</a:t>
            </a:r>
          </a:p>
          <a:p>
            <a:r>
              <a:rPr lang="en-US" sz="2000">
                <a:cs typeface="Calibri"/>
              </a:rPr>
              <a:t>Deep belief network (DBN)</a:t>
            </a:r>
          </a:p>
          <a:p>
            <a:r>
              <a:rPr lang="en-US" sz="2000">
                <a:cs typeface="Calibri"/>
              </a:rPr>
              <a:t>Generative Adversarial Network (GAN)</a:t>
            </a:r>
          </a:p>
          <a:p>
            <a:r>
              <a:rPr lang="en-US" sz="2000">
                <a:cs typeface="Calibri"/>
              </a:rPr>
              <a:t>Multilayer Perceptron (MLP)</a:t>
            </a:r>
          </a:p>
        </p:txBody>
      </p:sp>
      <p:sp>
        <p:nvSpPr>
          <p:cNvPr id="6"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9047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39E533-1F8C-46AE-B849-91BE1097D241}"/>
              </a:ext>
            </a:extLst>
          </p:cNvPr>
          <p:cNvSpPr>
            <a:spLocks noGrp="1"/>
          </p:cNvSpPr>
          <p:nvPr>
            <p:ph type="title"/>
          </p:nvPr>
        </p:nvSpPr>
        <p:spPr>
          <a:xfrm>
            <a:off x="643467" y="1698171"/>
            <a:ext cx="3962061" cy="4516360"/>
          </a:xfrm>
        </p:spPr>
        <p:txBody>
          <a:bodyPr anchor="t">
            <a:normAutofit/>
          </a:bodyPr>
          <a:lstStyle/>
          <a:p>
            <a:r>
              <a:rPr lang="en-US" sz="4000" b="1" dirty="0">
                <a:cs typeface="Calibri Light"/>
              </a:rPr>
              <a:t>Testing of </a:t>
            </a:r>
            <a:r>
              <a:rPr lang="en-US" sz="4000" b="1" dirty="0">
                <a:ea typeface="+mj-lt"/>
                <a:cs typeface="+mj-lt"/>
              </a:rPr>
              <a:t>Multilayer perceptron</a:t>
            </a:r>
            <a:r>
              <a:rPr lang="en-US" sz="4000" b="1" dirty="0">
                <a:cs typeface="Calibri Light"/>
              </a:rPr>
              <a:t> </a:t>
            </a:r>
            <a:endParaRPr lang="en-US" sz="4000" b="1" dirty="0"/>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247D1A9-4FE3-4B61-8A5F-3CA76BB88FF9}"/>
              </a:ext>
            </a:extLst>
          </p:cNvPr>
          <p:cNvSpPr>
            <a:spLocks noGrp="1"/>
          </p:cNvSpPr>
          <p:nvPr>
            <p:ph idx="1"/>
          </p:nvPr>
        </p:nvSpPr>
        <p:spPr>
          <a:xfrm>
            <a:off x="5070020" y="1698170"/>
            <a:ext cx="6478513" cy="4516361"/>
          </a:xfrm>
        </p:spPr>
        <p:txBody>
          <a:bodyPr vert="horz" lIns="91440" tIns="45720" rIns="91440" bIns="45720" rtlCol="0">
            <a:normAutofit lnSpcReduction="10000"/>
          </a:bodyPr>
          <a:lstStyle/>
          <a:p>
            <a:r>
              <a:rPr lang="en-US" sz="2000" dirty="0">
                <a:cs typeface="Calibri"/>
              </a:rPr>
              <a:t>Used sequential model to implement multilayer perceptron.</a:t>
            </a:r>
          </a:p>
          <a:p>
            <a:r>
              <a:rPr lang="en-US" sz="2000" dirty="0">
                <a:cs typeface="Calibri"/>
              </a:rPr>
              <a:t>Used 70% data to train and 30% for testing of Multilayer perceptron.</a:t>
            </a:r>
          </a:p>
          <a:p>
            <a:r>
              <a:rPr lang="en-US" sz="2000" dirty="0">
                <a:cs typeface="Calibri"/>
              </a:rPr>
              <a:t>KDDCUP99 Dataset. 70% for training and 30% for testing.</a:t>
            </a:r>
          </a:p>
          <a:p>
            <a:r>
              <a:rPr lang="en-US" sz="2000" dirty="0">
                <a:cs typeface="Calibri"/>
              </a:rPr>
              <a:t>Three layers-</a:t>
            </a:r>
          </a:p>
          <a:p>
            <a:pPr lvl="1"/>
            <a:r>
              <a:rPr lang="en-US" sz="2000" dirty="0">
                <a:ea typeface="+mn-lt"/>
                <a:cs typeface="+mn-lt"/>
              </a:rPr>
              <a:t>Input Layer- 41 Inputs</a:t>
            </a:r>
          </a:p>
          <a:p>
            <a:pPr lvl="1"/>
            <a:r>
              <a:rPr lang="en-US" sz="2000" dirty="0">
                <a:ea typeface="+mn-lt"/>
                <a:cs typeface="+mn-lt"/>
              </a:rPr>
              <a:t>Hidden Layer- 12 nodes</a:t>
            </a:r>
          </a:p>
          <a:p>
            <a:pPr lvl="1"/>
            <a:r>
              <a:rPr lang="en-US" sz="2000" dirty="0">
                <a:ea typeface="+mn-lt"/>
                <a:cs typeface="+mn-lt"/>
              </a:rPr>
              <a:t>Output layer – Classify data. SoftMax classifier.</a:t>
            </a:r>
            <a:endParaRPr lang="en-US" sz="2000" dirty="0"/>
          </a:p>
          <a:p>
            <a:r>
              <a:rPr lang="en-US" sz="2000" dirty="0">
                <a:cs typeface="Calibri"/>
              </a:rPr>
              <a:t>Created three models with-</a:t>
            </a:r>
          </a:p>
          <a:p>
            <a:pPr lvl="1"/>
            <a:r>
              <a:rPr lang="en-US" sz="2000" dirty="0">
                <a:cs typeface="Calibri"/>
              </a:rPr>
              <a:t>1 Hidden Layer</a:t>
            </a:r>
          </a:p>
          <a:p>
            <a:pPr lvl="1"/>
            <a:r>
              <a:rPr lang="en-US" sz="2000" dirty="0">
                <a:cs typeface="Calibri"/>
              </a:rPr>
              <a:t>2 Hidden Layers</a:t>
            </a:r>
          </a:p>
          <a:p>
            <a:pPr lvl="1"/>
            <a:r>
              <a:rPr lang="en-US" sz="2000" dirty="0">
                <a:cs typeface="Calibri"/>
              </a:rPr>
              <a:t>3 Hidden Layers</a:t>
            </a:r>
          </a:p>
          <a:p>
            <a:pPr marL="457200" lvl="1" indent="0">
              <a:buNone/>
            </a:pPr>
            <a:endParaRPr lang="en-US" sz="2000" dirty="0">
              <a:cs typeface="Calibri"/>
            </a:endParaRPr>
          </a:p>
          <a:p>
            <a:pPr lvl="1"/>
            <a:endParaRPr lang="en-US" sz="2000" dirty="0">
              <a:cs typeface="Calibri"/>
            </a:endParaRP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9162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Freeform: Shape 14">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A5E8D53-82E3-4C3A-9481-34AF39E51EC0}"/>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4000" b="1" dirty="0">
                <a:solidFill>
                  <a:srgbClr val="080808"/>
                </a:solidFill>
              </a:rPr>
              <a:t>Model with one hidden Layer</a:t>
            </a:r>
            <a:br>
              <a:rPr lang="en-US" sz="4000" b="1" dirty="0">
                <a:solidFill>
                  <a:srgbClr val="080808"/>
                </a:solidFill>
              </a:rPr>
            </a:br>
            <a:r>
              <a:rPr lang="en-US" sz="4000" b="1" dirty="0">
                <a:solidFill>
                  <a:srgbClr val="080808"/>
                </a:solidFill>
              </a:rPr>
              <a:t>(5 classes)</a:t>
            </a:r>
          </a:p>
        </p:txBody>
      </p:sp>
      <p:sp>
        <p:nvSpPr>
          <p:cNvPr id="17" name="Isosceles Triangle 16">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6" descr="Table&#10;&#10;Description automatically generated">
            <a:extLst>
              <a:ext uri="{FF2B5EF4-FFF2-40B4-BE49-F238E27FC236}">
                <a16:creationId xmlns:a16="http://schemas.microsoft.com/office/drawing/2014/main" id="{7A2D8B43-6770-4B53-A909-E878555D8B12}"/>
              </a:ext>
            </a:extLst>
          </p:cNvPr>
          <p:cNvPicPr>
            <a:picLocks noChangeAspect="1"/>
          </p:cNvPicPr>
          <p:nvPr/>
        </p:nvPicPr>
        <p:blipFill>
          <a:blip r:embed="rId2"/>
          <a:stretch>
            <a:fillRect/>
          </a:stretch>
        </p:blipFill>
        <p:spPr>
          <a:xfrm>
            <a:off x="6448678" y="3129608"/>
            <a:ext cx="5098077" cy="2813314"/>
          </a:xfrm>
          <a:prstGeom prst="rect">
            <a:avLst/>
          </a:prstGeom>
        </p:spPr>
      </p:pic>
      <p:sp>
        <p:nvSpPr>
          <p:cNvPr id="21" name="Rectangle 20">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93B4105-989A-4A79-A881-75F3602AE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51528" y="4483510"/>
            <a:ext cx="4748979" cy="2374490"/>
            <a:chOff x="4857523" y="4483510"/>
            <a:chExt cx="4748979" cy="2374490"/>
          </a:xfrm>
        </p:grpSpPr>
        <p:sp>
          <p:nvSpPr>
            <p:cNvPr id="26" name="Isosceles Triangle 25">
              <a:extLst>
                <a:ext uri="{FF2B5EF4-FFF2-40B4-BE49-F238E27FC236}">
                  <a16:creationId xmlns:a16="http://schemas.microsoft.com/office/drawing/2014/main" id="{D89F965B-7F23-48AC-830E-2272A40CD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57523" y="4483510"/>
              <a:ext cx="4748979" cy="237449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57518E5-4332-4F59-9B89-B658B6BFD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735188" y="4982817"/>
              <a:ext cx="1009255" cy="100925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5" descr="Table&#10;&#10;Description automatically generated">
            <a:extLst>
              <a:ext uri="{FF2B5EF4-FFF2-40B4-BE49-F238E27FC236}">
                <a16:creationId xmlns:a16="http://schemas.microsoft.com/office/drawing/2014/main" id="{818A5310-9BF1-43C6-9E86-22F1A5705A85}"/>
              </a:ext>
            </a:extLst>
          </p:cNvPr>
          <p:cNvPicPr>
            <a:picLocks noChangeAspect="1"/>
          </p:cNvPicPr>
          <p:nvPr/>
        </p:nvPicPr>
        <p:blipFill>
          <a:blip r:embed="rId3"/>
          <a:stretch>
            <a:fillRect/>
          </a:stretch>
        </p:blipFill>
        <p:spPr>
          <a:xfrm>
            <a:off x="6448598" y="431521"/>
            <a:ext cx="5212899" cy="2068458"/>
          </a:xfrm>
          <a:prstGeom prst="rect">
            <a:avLst/>
          </a:prstGeom>
        </p:spPr>
      </p:pic>
    </p:spTree>
    <p:extLst>
      <p:ext uri="{BB962C8B-B14F-4D97-AF65-F5344CB8AC3E}">
        <p14:creationId xmlns:p14="http://schemas.microsoft.com/office/powerpoint/2010/main" val="282183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Freeform: Shape 17">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8C7D9C6-14C6-4409-B6F3-CB3BCF9A93AC}"/>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4000" b="1" dirty="0">
                <a:solidFill>
                  <a:srgbClr val="080808"/>
                </a:solidFill>
              </a:rPr>
              <a:t>Model with one hidden Layer</a:t>
            </a:r>
            <a:br>
              <a:rPr lang="en-US" sz="4000" b="1" dirty="0">
                <a:solidFill>
                  <a:srgbClr val="080808"/>
                </a:solidFill>
              </a:rPr>
            </a:br>
            <a:r>
              <a:rPr lang="en-US" sz="4000" b="1" dirty="0">
                <a:solidFill>
                  <a:srgbClr val="080808"/>
                </a:solidFill>
              </a:rPr>
              <a:t>(2 classes)</a:t>
            </a:r>
          </a:p>
          <a:p>
            <a:pPr algn="ctr"/>
            <a:endParaRPr lang="en-US" sz="3600" dirty="0">
              <a:solidFill>
                <a:srgbClr val="080808"/>
              </a:solidFill>
            </a:endParaRPr>
          </a:p>
        </p:txBody>
      </p:sp>
      <p:sp>
        <p:nvSpPr>
          <p:cNvPr id="20" name="Isosceles Triangle 19">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9" descr="Table&#10;&#10;Description automatically generated">
            <a:extLst>
              <a:ext uri="{FF2B5EF4-FFF2-40B4-BE49-F238E27FC236}">
                <a16:creationId xmlns:a16="http://schemas.microsoft.com/office/drawing/2014/main" id="{DED28B42-5A50-451F-9578-F874A8799589}"/>
              </a:ext>
            </a:extLst>
          </p:cNvPr>
          <p:cNvPicPr>
            <a:picLocks noChangeAspect="1"/>
          </p:cNvPicPr>
          <p:nvPr/>
        </p:nvPicPr>
        <p:blipFill>
          <a:blip r:embed="rId2"/>
          <a:stretch>
            <a:fillRect/>
          </a:stretch>
        </p:blipFill>
        <p:spPr>
          <a:xfrm>
            <a:off x="6242770" y="3096461"/>
            <a:ext cx="5442543" cy="2229250"/>
          </a:xfrm>
          <a:prstGeom prst="rect">
            <a:avLst/>
          </a:prstGeom>
        </p:spPr>
      </p:pic>
      <p:sp>
        <p:nvSpPr>
          <p:cNvPr id="24" name="Rectangle 23">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693B4105-989A-4A79-A881-75F3602AE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51528" y="4483510"/>
            <a:ext cx="4748979" cy="2374490"/>
            <a:chOff x="4857523" y="4483510"/>
            <a:chExt cx="4748979" cy="2374490"/>
          </a:xfrm>
        </p:grpSpPr>
        <p:sp>
          <p:nvSpPr>
            <p:cNvPr id="29" name="Isosceles Triangle 28">
              <a:extLst>
                <a:ext uri="{FF2B5EF4-FFF2-40B4-BE49-F238E27FC236}">
                  <a16:creationId xmlns:a16="http://schemas.microsoft.com/office/drawing/2014/main" id="{D89F965B-7F23-48AC-830E-2272A40CD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57523" y="4483510"/>
              <a:ext cx="4748979" cy="237449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57518E5-4332-4F59-9B89-B658B6BFD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735188" y="4982817"/>
              <a:ext cx="1009255" cy="100925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8" descr="Table&#10;&#10;Description automatically generated">
            <a:extLst>
              <a:ext uri="{FF2B5EF4-FFF2-40B4-BE49-F238E27FC236}">
                <a16:creationId xmlns:a16="http://schemas.microsoft.com/office/drawing/2014/main" id="{EBE7951C-D542-4990-9A45-99BA7B850A4F}"/>
              </a:ext>
            </a:extLst>
          </p:cNvPr>
          <p:cNvPicPr>
            <a:picLocks noChangeAspect="1"/>
          </p:cNvPicPr>
          <p:nvPr/>
        </p:nvPicPr>
        <p:blipFill>
          <a:blip r:embed="rId3"/>
          <a:stretch>
            <a:fillRect/>
          </a:stretch>
        </p:blipFill>
        <p:spPr>
          <a:xfrm>
            <a:off x="6145886" y="449047"/>
            <a:ext cx="5442543" cy="1396667"/>
          </a:xfrm>
          <a:prstGeom prst="rect">
            <a:avLst/>
          </a:prstGeom>
        </p:spPr>
      </p:pic>
    </p:spTree>
    <p:extLst>
      <p:ext uri="{BB962C8B-B14F-4D97-AF65-F5344CB8AC3E}">
        <p14:creationId xmlns:p14="http://schemas.microsoft.com/office/powerpoint/2010/main" val="56743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Freeform: Shape 12">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A5E8D53-82E3-4C3A-9481-34AF39E51EC0}"/>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4000" b="1" dirty="0">
                <a:solidFill>
                  <a:srgbClr val="080808"/>
                </a:solidFill>
              </a:rPr>
              <a:t>Model with two hidden Layer</a:t>
            </a:r>
            <a:br>
              <a:rPr lang="en-US" sz="4000" b="1" dirty="0">
                <a:solidFill>
                  <a:srgbClr val="080808"/>
                </a:solidFill>
              </a:rPr>
            </a:br>
            <a:r>
              <a:rPr lang="en-US" sz="4000" b="1" dirty="0">
                <a:solidFill>
                  <a:srgbClr val="080808"/>
                </a:solidFill>
              </a:rPr>
              <a:t>(5 classes)</a:t>
            </a:r>
          </a:p>
        </p:txBody>
      </p:sp>
      <p:sp>
        <p:nvSpPr>
          <p:cNvPr id="15" name="Isosceles Triangle 14">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6" descr="Table&#10;&#10;Description automatically generated">
            <a:extLst>
              <a:ext uri="{FF2B5EF4-FFF2-40B4-BE49-F238E27FC236}">
                <a16:creationId xmlns:a16="http://schemas.microsoft.com/office/drawing/2014/main" id="{C9A24A6D-5EA2-4380-9EB2-94AD28741E2A}"/>
              </a:ext>
            </a:extLst>
          </p:cNvPr>
          <p:cNvPicPr>
            <a:picLocks noChangeAspect="1"/>
          </p:cNvPicPr>
          <p:nvPr/>
        </p:nvPicPr>
        <p:blipFill>
          <a:blip r:embed="rId2"/>
          <a:stretch>
            <a:fillRect/>
          </a:stretch>
        </p:blipFill>
        <p:spPr>
          <a:xfrm>
            <a:off x="6761829" y="3006577"/>
            <a:ext cx="4784926" cy="2871487"/>
          </a:xfrm>
          <a:prstGeom prst="rect">
            <a:avLst/>
          </a:prstGeom>
        </p:spPr>
      </p:pic>
      <p:sp>
        <p:nvSpPr>
          <p:cNvPr id="19" name="Rectangle 18">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93B4105-989A-4A79-A881-75F3602AE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51528" y="4483510"/>
            <a:ext cx="4748979" cy="2374490"/>
            <a:chOff x="4857523" y="4483510"/>
            <a:chExt cx="4748979" cy="2374490"/>
          </a:xfrm>
        </p:grpSpPr>
        <p:sp>
          <p:nvSpPr>
            <p:cNvPr id="24" name="Isosceles Triangle 23">
              <a:extLst>
                <a:ext uri="{FF2B5EF4-FFF2-40B4-BE49-F238E27FC236}">
                  <a16:creationId xmlns:a16="http://schemas.microsoft.com/office/drawing/2014/main" id="{D89F965B-7F23-48AC-830E-2272A40CD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57523" y="4483510"/>
              <a:ext cx="4748979" cy="237449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57518E5-4332-4F59-9B89-B658B6BFD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735188" y="4982817"/>
              <a:ext cx="1009255" cy="100925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3" descr="Table&#10;&#10;Description automatically generated">
            <a:extLst>
              <a:ext uri="{FF2B5EF4-FFF2-40B4-BE49-F238E27FC236}">
                <a16:creationId xmlns:a16="http://schemas.microsoft.com/office/drawing/2014/main" id="{11E0CD6A-2529-443C-9B81-CEAE3D4441A1}"/>
              </a:ext>
            </a:extLst>
          </p:cNvPr>
          <p:cNvPicPr>
            <a:picLocks noChangeAspect="1"/>
          </p:cNvPicPr>
          <p:nvPr/>
        </p:nvPicPr>
        <p:blipFill>
          <a:blip r:embed="rId3"/>
          <a:stretch>
            <a:fillRect/>
          </a:stretch>
        </p:blipFill>
        <p:spPr>
          <a:xfrm>
            <a:off x="6761749" y="440405"/>
            <a:ext cx="4899748" cy="1935870"/>
          </a:xfrm>
          <a:prstGeom prst="rect">
            <a:avLst/>
          </a:prstGeom>
        </p:spPr>
      </p:pic>
    </p:spTree>
    <p:extLst>
      <p:ext uri="{BB962C8B-B14F-4D97-AF65-F5344CB8AC3E}">
        <p14:creationId xmlns:p14="http://schemas.microsoft.com/office/powerpoint/2010/main" val="364079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654C42-E937-430A-A21D-CDAFAC7BAD7D}"/>
              </a:ext>
            </a:extLst>
          </p:cNvPr>
          <p:cNvSpPr>
            <a:spLocks noGrp="1"/>
          </p:cNvSpPr>
          <p:nvPr>
            <p:ph type="title"/>
          </p:nvPr>
        </p:nvSpPr>
        <p:spPr>
          <a:xfrm>
            <a:off x="643468" y="643467"/>
            <a:ext cx="4804064" cy="5571065"/>
          </a:xfrm>
        </p:spPr>
        <p:txBody>
          <a:bodyPr>
            <a:normAutofit/>
          </a:bodyPr>
          <a:lstStyle/>
          <a:p>
            <a:r>
              <a:rPr lang="en-US" sz="3600">
                <a:cs typeface="Calibri Light"/>
              </a:rPr>
              <a:t>Introduction</a:t>
            </a:r>
            <a:endParaRPr lang="en-US" sz="3600"/>
          </a:p>
        </p:txBody>
      </p:sp>
      <p:sp>
        <p:nvSpPr>
          <p:cNvPr id="47" name="Freeform: Shape 46">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Rectangle 48">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CEB7DDA-220B-4C00-BEBF-768183B4C92E}"/>
              </a:ext>
            </a:extLst>
          </p:cNvPr>
          <p:cNvSpPr>
            <a:spLocks noGrp="1"/>
          </p:cNvSpPr>
          <p:nvPr>
            <p:ph idx="1"/>
          </p:nvPr>
        </p:nvSpPr>
        <p:spPr>
          <a:xfrm>
            <a:off x="6090998" y="643467"/>
            <a:ext cx="5457533" cy="5571065"/>
          </a:xfrm>
        </p:spPr>
        <p:txBody>
          <a:bodyPr vert="horz" lIns="91440" tIns="45720" rIns="91440" bIns="45720" rtlCol="0" anchor="ctr">
            <a:normAutofit/>
          </a:bodyPr>
          <a:lstStyle/>
          <a:p>
            <a:r>
              <a:rPr lang="en-US" sz="2000">
                <a:cs typeface="Calibri"/>
              </a:rPr>
              <a:t>Due to advancements in internet and information technology size of networks is increasing, which is making networks more and more vulnerable to Intrusions.</a:t>
            </a:r>
          </a:p>
          <a:p>
            <a:r>
              <a:rPr lang="en-US" sz="2000" b="1">
                <a:cs typeface="Calibri"/>
              </a:rPr>
              <a:t>Firewall</a:t>
            </a:r>
            <a:r>
              <a:rPr lang="en-US" sz="2000">
                <a:cs typeface="Calibri"/>
              </a:rPr>
              <a:t>, </a:t>
            </a:r>
            <a:r>
              <a:rPr lang="en-US" sz="2000" b="1">
                <a:cs typeface="Calibri"/>
              </a:rPr>
              <a:t>antivirus software</a:t>
            </a:r>
            <a:r>
              <a:rPr lang="en-US" sz="2000">
                <a:cs typeface="Calibri"/>
              </a:rPr>
              <a:t> and </a:t>
            </a:r>
            <a:r>
              <a:rPr lang="en-US" sz="2000" b="1">
                <a:cs typeface="Calibri"/>
              </a:rPr>
              <a:t>IDS</a:t>
            </a:r>
            <a:r>
              <a:rPr lang="en-US" sz="2000">
                <a:cs typeface="Calibri"/>
              </a:rPr>
              <a:t> are some example of tools that are used to secure Networks.</a:t>
            </a:r>
          </a:p>
          <a:p>
            <a:r>
              <a:rPr lang="en-US" sz="2000" b="1">
                <a:cs typeface="Calibri"/>
              </a:rPr>
              <a:t>IDS</a:t>
            </a:r>
            <a:r>
              <a:rPr lang="en-US" sz="2000">
                <a:cs typeface="Calibri"/>
              </a:rPr>
              <a:t> – </a:t>
            </a:r>
            <a:r>
              <a:rPr lang="en-US" sz="2000" b="1">
                <a:cs typeface="Calibri"/>
              </a:rPr>
              <a:t>Intrusion detection Systems</a:t>
            </a:r>
          </a:p>
          <a:p>
            <a:r>
              <a:rPr lang="en-US" sz="2000">
                <a:cs typeface="Calibri"/>
              </a:rPr>
              <a:t>IDS – Continuously monitors host and network traffic to detect any suspicious behavior (Intrusions) in the traffic that violates security policy of network and report the activity to admin.</a:t>
            </a:r>
          </a:p>
          <a:p>
            <a:endParaRPr lang="en-US" sz="2000">
              <a:cs typeface="Calibri"/>
            </a:endParaRPr>
          </a:p>
        </p:txBody>
      </p:sp>
      <p:sp>
        <p:nvSpPr>
          <p:cNvPr id="51" name="Rectangle 5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148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Freeform: Shape 12">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8C7D9C6-14C6-4409-B6F3-CB3BCF9A93AC}"/>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4000" b="1" dirty="0">
                <a:solidFill>
                  <a:srgbClr val="080808"/>
                </a:solidFill>
              </a:rPr>
              <a:t>Model with two hidden Layer</a:t>
            </a:r>
            <a:br>
              <a:rPr lang="en-US" sz="4000" b="1" dirty="0">
                <a:solidFill>
                  <a:srgbClr val="080808"/>
                </a:solidFill>
              </a:rPr>
            </a:br>
            <a:r>
              <a:rPr lang="en-US" sz="4000" b="1" dirty="0">
                <a:solidFill>
                  <a:srgbClr val="080808"/>
                </a:solidFill>
              </a:rPr>
              <a:t>(2 classes)</a:t>
            </a:r>
          </a:p>
          <a:p>
            <a:pPr algn="ctr"/>
            <a:endParaRPr lang="en-US" sz="3600" dirty="0">
              <a:solidFill>
                <a:srgbClr val="080808"/>
              </a:solidFill>
            </a:endParaRPr>
          </a:p>
        </p:txBody>
      </p:sp>
      <p:sp>
        <p:nvSpPr>
          <p:cNvPr id="15" name="Isosceles Triangle 14">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Table&#10;&#10;Description automatically generated">
            <a:extLst>
              <a:ext uri="{FF2B5EF4-FFF2-40B4-BE49-F238E27FC236}">
                <a16:creationId xmlns:a16="http://schemas.microsoft.com/office/drawing/2014/main" id="{75D3E866-72B9-4D7F-8B0B-EFF9B7964556}"/>
              </a:ext>
            </a:extLst>
          </p:cNvPr>
          <p:cNvPicPr>
            <a:picLocks noChangeAspect="1"/>
          </p:cNvPicPr>
          <p:nvPr/>
        </p:nvPicPr>
        <p:blipFill>
          <a:blip r:embed="rId2"/>
          <a:stretch>
            <a:fillRect/>
          </a:stretch>
        </p:blipFill>
        <p:spPr>
          <a:xfrm>
            <a:off x="6333857" y="3190890"/>
            <a:ext cx="5672186" cy="2481983"/>
          </a:xfrm>
          <a:prstGeom prst="rect">
            <a:avLst/>
          </a:prstGeom>
        </p:spPr>
      </p:pic>
      <p:sp>
        <p:nvSpPr>
          <p:cNvPr id="19" name="Rectangle 18">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93B4105-989A-4A79-A881-75F3602AE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51528" y="4483510"/>
            <a:ext cx="4748979" cy="2374490"/>
            <a:chOff x="4857523" y="4483510"/>
            <a:chExt cx="4748979" cy="2374490"/>
          </a:xfrm>
        </p:grpSpPr>
        <p:sp>
          <p:nvSpPr>
            <p:cNvPr id="24" name="Isosceles Triangle 23">
              <a:extLst>
                <a:ext uri="{FF2B5EF4-FFF2-40B4-BE49-F238E27FC236}">
                  <a16:creationId xmlns:a16="http://schemas.microsoft.com/office/drawing/2014/main" id="{D89F965B-7F23-48AC-830E-2272A40CD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57523" y="4483510"/>
              <a:ext cx="4748979" cy="237449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57518E5-4332-4F59-9B89-B658B6BFD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735188" y="4982817"/>
              <a:ext cx="1009255" cy="100925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3" descr="Table&#10;&#10;Description automatically generated">
            <a:extLst>
              <a:ext uri="{FF2B5EF4-FFF2-40B4-BE49-F238E27FC236}">
                <a16:creationId xmlns:a16="http://schemas.microsoft.com/office/drawing/2014/main" id="{A097005E-5ED9-4106-BC88-AB43C80616D1}"/>
              </a:ext>
            </a:extLst>
          </p:cNvPr>
          <p:cNvPicPr>
            <a:picLocks noChangeAspect="1"/>
          </p:cNvPicPr>
          <p:nvPr/>
        </p:nvPicPr>
        <p:blipFill>
          <a:blip r:embed="rId3"/>
          <a:stretch>
            <a:fillRect/>
          </a:stretch>
        </p:blipFill>
        <p:spPr>
          <a:xfrm>
            <a:off x="6333777" y="863469"/>
            <a:ext cx="5212899" cy="1267191"/>
          </a:xfrm>
          <a:prstGeom prst="rect">
            <a:avLst/>
          </a:prstGeom>
        </p:spPr>
      </p:pic>
    </p:spTree>
    <p:extLst>
      <p:ext uri="{BB962C8B-B14F-4D97-AF65-F5344CB8AC3E}">
        <p14:creationId xmlns:p14="http://schemas.microsoft.com/office/powerpoint/2010/main" val="315824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Freeform: Shape 12">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A5E8D53-82E3-4C3A-9481-34AF39E51EC0}"/>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4000" b="1" dirty="0">
                <a:solidFill>
                  <a:srgbClr val="080808"/>
                </a:solidFill>
              </a:rPr>
              <a:t>Model with three hidden Layer</a:t>
            </a:r>
            <a:br>
              <a:rPr lang="en-US" sz="4000" b="1" dirty="0">
                <a:solidFill>
                  <a:srgbClr val="080808"/>
                </a:solidFill>
              </a:rPr>
            </a:br>
            <a:r>
              <a:rPr lang="en-US" sz="4000" b="1" dirty="0">
                <a:solidFill>
                  <a:srgbClr val="080808"/>
                </a:solidFill>
              </a:rPr>
              <a:t>(5 classes)</a:t>
            </a:r>
          </a:p>
        </p:txBody>
      </p:sp>
      <p:sp>
        <p:nvSpPr>
          <p:cNvPr id="15" name="Isosceles Triangle 14">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6" descr="Table&#10;&#10;Description automatically generated">
            <a:extLst>
              <a:ext uri="{FF2B5EF4-FFF2-40B4-BE49-F238E27FC236}">
                <a16:creationId xmlns:a16="http://schemas.microsoft.com/office/drawing/2014/main" id="{EADB45A8-A3C6-4EC7-A00E-7CDF5BADF390}"/>
              </a:ext>
            </a:extLst>
          </p:cNvPr>
          <p:cNvPicPr>
            <a:picLocks noChangeAspect="1"/>
          </p:cNvPicPr>
          <p:nvPr/>
        </p:nvPicPr>
        <p:blipFill>
          <a:blip r:embed="rId2"/>
          <a:stretch>
            <a:fillRect/>
          </a:stretch>
        </p:blipFill>
        <p:spPr>
          <a:xfrm>
            <a:off x="6949719" y="3013680"/>
            <a:ext cx="4826680" cy="2773774"/>
          </a:xfrm>
          <a:prstGeom prst="rect">
            <a:avLst/>
          </a:prstGeom>
        </p:spPr>
      </p:pic>
      <p:sp>
        <p:nvSpPr>
          <p:cNvPr id="19" name="Rectangle 18">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93B4105-989A-4A79-A881-75F3602AE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51528" y="4483510"/>
            <a:ext cx="4748979" cy="2374490"/>
            <a:chOff x="4857523" y="4483510"/>
            <a:chExt cx="4748979" cy="2374490"/>
          </a:xfrm>
        </p:grpSpPr>
        <p:sp>
          <p:nvSpPr>
            <p:cNvPr id="24" name="Isosceles Triangle 23">
              <a:extLst>
                <a:ext uri="{FF2B5EF4-FFF2-40B4-BE49-F238E27FC236}">
                  <a16:creationId xmlns:a16="http://schemas.microsoft.com/office/drawing/2014/main" id="{D89F965B-7F23-48AC-830E-2272A40CD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57523" y="4483510"/>
              <a:ext cx="4748979" cy="237449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57518E5-4332-4F59-9B89-B658B6BFD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735188" y="4982817"/>
              <a:ext cx="1009255" cy="100925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3" descr="Table&#10;&#10;Description automatically generated">
            <a:extLst>
              <a:ext uri="{FF2B5EF4-FFF2-40B4-BE49-F238E27FC236}">
                <a16:creationId xmlns:a16="http://schemas.microsoft.com/office/drawing/2014/main" id="{87A022B6-E99A-4EE8-982C-56CF9C5BF990}"/>
              </a:ext>
            </a:extLst>
          </p:cNvPr>
          <p:cNvPicPr>
            <a:picLocks noChangeAspect="1"/>
          </p:cNvPicPr>
          <p:nvPr/>
        </p:nvPicPr>
        <p:blipFill>
          <a:blip r:embed="rId3"/>
          <a:stretch>
            <a:fillRect/>
          </a:stretch>
        </p:blipFill>
        <p:spPr>
          <a:xfrm>
            <a:off x="6949639" y="375113"/>
            <a:ext cx="4701420" cy="1972508"/>
          </a:xfrm>
          <a:prstGeom prst="rect">
            <a:avLst/>
          </a:prstGeom>
        </p:spPr>
      </p:pic>
    </p:spTree>
    <p:extLst>
      <p:ext uri="{BB962C8B-B14F-4D97-AF65-F5344CB8AC3E}">
        <p14:creationId xmlns:p14="http://schemas.microsoft.com/office/powerpoint/2010/main" val="2231770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Freeform: Shape 12">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8C7D9C6-14C6-4409-B6F3-CB3BCF9A93AC}"/>
              </a:ext>
            </a:extLst>
          </p:cNvPr>
          <p:cNvSpPr>
            <a:spLocks noGrp="1"/>
          </p:cNvSpPr>
          <p:nvPr>
            <p:ph type="title"/>
          </p:nvPr>
        </p:nvSpPr>
        <p:spPr>
          <a:xfrm>
            <a:off x="1116701" y="2452526"/>
            <a:ext cx="4248318" cy="1952947"/>
          </a:xfrm>
          <a:noFill/>
        </p:spPr>
        <p:txBody>
          <a:bodyPr vert="horz" lIns="91440" tIns="45720" rIns="91440" bIns="45720" rtlCol="0" anchor="ctr">
            <a:normAutofit/>
          </a:bodyPr>
          <a:lstStyle/>
          <a:p>
            <a:pPr algn="ctr"/>
            <a:r>
              <a:rPr lang="en-US" sz="4000" b="1" dirty="0">
                <a:solidFill>
                  <a:srgbClr val="080808"/>
                </a:solidFill>
              </a:rPr>
              <a:t>Model with three hidden Layer</a:t>
            </a:r>
            <a:br>
              <a:rPr lang="en-US" sz="4000" b="1" dirty="0">
                <a:solidFill>
                  <a:srgbClr val="080808"/>
                </a:solidFill>
              </a:rPr>
            </a:br>
            <a:r>
              <a:rPr lang="en-US" sz="4000" b="1" dirty="0">
                <a:solidFill>
                  <a:srgbClr val="080808"/>
                </a:solidFill>
              </a:rPr>
              <a:t>(2 classes)</a:t>
            </a:r>
          </a:p>
          <a:p>
            <a:pPr algn="ctr"/>
            <a:endParaRPr lang="en-US" sz="3600" dirty="0">
              <a:solidFill>
                <a:srgbClr val="080808"/>
              </a:solidFill>
            </a:endParaRPr>
          </a:p>
        </p:txBody>
      </p:sp>
      <p:sp>
        <p:nvSpPr>
          <p:cNvPr id="15" name="Isosceles Triangle 14">
            <a:extLst>
              <a:ext uri="{FF2B5EF4-FFF2-40B4-BE49-F238E27FC236}">
                <a16:creationId xmlns:a16="http://schemas.microsoft.com/office/drawing/2014/main" id="{CB64814D-A361-44E1-8D97-B83E41C8B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0" y="-2"/>
            <a:ext cx="1248189" cy="1248189"/>
          </a:xfrm>
          <a:prstGeom prst="triangle">
            <a:avLst>
              <a:gd name="adj" fmla="val 10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52A6879-032A-4946-9CCA-44D38BEDF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96832" y="246646"/>
            <a:ext cx="577231" cy="57723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Table&#10;&#10;Description automatically generated">
            <a:extLst>
              <a:ext uri="{FF2B5EF4-FFF2-40B4-BE49-F238E27FC236}">
                <a16:creationId xmlns:a16="http://schemas.microsoft.com/office/drawing/2014/main" id="{00F957BF-F4E3-420E-8777-BC5AA26220EA}"/>
              </a:ext>
            </a:extLst>
          </p:cNvPr>
          <p:cNvPicPr>
            <a:picLocks noChangeAspect="1"/>
          </p:cNvPicPr>
          <p:nvPr/>
        </p:nvPicPr>
        <p:blipFill>
          <a:blip r:embed="rId2"/>
          <a:stretch>
            <a:fillRect/>
          </a:stretch>
        </p:blipFill>
        <p:spPr>
          <a:xfrm>
            <a:off x="6511309" y="2867078"/>
            <a:ext cx="5557364" cy="2336295"/>
          </a:xfrm>
          <a:prstGeom prst="rect">
            <a:avLst/>
          </a:prstGeom>
        </p:spPr>
      </p:pic>
      <p:sp>
        <p:nvSpPr>
          <p:cNvPr id="19" name="Rectangle 18">
            <a:extLst>
              <a:ext uri="{FF2B5EF4-FFF2-40B4-BE49-F238E27FC236}">
                <a16:creationId xmlns:a16="http://schemas.microsoft.com/office/drawing/2014/main" id="{56AB08D7-F0FB-4965-B730-8B874214C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93049" y="367194"/>
            <a:ext cx="999162" cy="99916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48D9297-49FA-43ED-AC6B-E2F153B3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9187" y="946949"/>
            <a:ext cx="352820" cy="352820"/>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93B4105-989A-4A79-A881-75F3602AE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51528" y="4483510"/>
            <a:ext cx="4748979" cy="2374490"/>
            <a:chOff x="4857523" y="4483510"/>
            <a:chExt cx="4748979" cy="2374490"/>
          </a:xfrm>
        </p:grpSpPr>
        <p:sp>
          <p:nvSpPr>
            <p:cNvPr id="24" name="Isosceles Triangle 23">
              <a:extLst>
                <a:ext uri="{FF2B5EF4-FFF2-40B4-BE49-F238E27FC236}">
                  <a16:creationId xmlns:a16="http://schemas.microsoft.com/office/drawing/2014/main" id="{D89F965B-7F23-48AC-830E-2272A40CD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57523" y="4483510"/>
              <a:ext cx="4748979" cy="237449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57518E5-4332-4F59-9B89-B658B6BFD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7735188" y="4982817"/>
              <a:ext cx="1009255" cy="1009255"/>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3" descr="Table&#10;&#10;Description automatically generated">
            <a:extLst>
              <a:ext uri="{FF2B5EF4-FFF2-40B4-BE49-F238E27FC236}">
                <a16:creationId xmlns:a16="http://schemas.microsoft.com/office/drawing/2014/main" id="{9D6C2CA9-75C9-4323-B361-5529D9A6D2BB}"/>
              </a:ext>
            </a:extLst>
          </p:cNvPr>
          <p:cNvPicPr>
            <a:picLocks noChangeAspect="1"/>
          </p:cNvPicPr>
          <p:nvPr/>
        </p:nvPicPr>
        <p:blipFill>
          <a:blip r:embed="rId3"/>
          <a:stretch>
            <a:fillRect/>
          </a:stretch>
        </p:blipFill>
        <p:spPr>
          <a:xfrm>
            <a:off x="6511229" y="863695"/>
            <a:ext cx="4889310" cy="1277179"/>
          </a:xfrm>
          <a:prstGeom prst="rect">
            <a:avLst/>
          </a:prstGeom>
        </p:spPr>
      </p:pic>
    </p:spTree>
    <p:extLst>
      <p:ext uri="{BB962C8B-B14F-4D97-AF65-F5344CB8AC3E}">
        <p14:creationId xmlns:p14="http://schemas.microsoft.com/office/powerpoint/2010/main" val="369498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CA5ED0-FF55-4CC6-94D8-674BF9149268}"/>
              </a:ext>
            </a:extLst>
          </p:cNvPr>
          <p:cNvSpPr>
            <a:spLocks noGrp="1"/>
          </p:cNvSpPr>
          <p:nvPr>
            <p:ph type="title"/>
          </p:nvPr>
        </p:nvSpPr>
        <p:spPr>
          <a:xfrm>
            <a:off x="643467" y="321734"/>
            <a:ext cx="6901193" cy="1135737"/>
          </a:xfrm>
        </p:spPr>
        <p:txBody>
          <a:bodyPr>
            <a:normAutofit fontScale="90000"/>
          </a:bodyPr>
          <a:lstStyle/>
          <a:p>
            <a:r>
              <a:rPr lang="en-US" b="1" dirty="0">
                <a:cs typeface="Calibri Light"/>
              </a:rPr>
              <a:t>Training and Testing time Analysis</a:t>
            </a:r>
            <a:endParaRPr lang="en-US" b="1" dirty="0"/>
          </a:p>
        </p:txBody>
      </p:sp>
      <p:grpSp>
        <p:nvGrpSpPr>
          <p:cNvPr id="27" name="Group 26">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8" name="Isosceles Triangle 2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98462AD-F580-4164-A760-B450EEE317AF}"/>
              </a:ext>
            </a:extLst>
          </p:cNvPr>
          <p:cNvSpPr>
            <a:spLocks noGrp="1"/>
          </p:cNvSpPr>
          <p:nvPr>
            <p:ph idx="1"/>
          </p:nvPr>
        </p:nvSpPr>
        <p:spPr>
          <a:xfrm>
            <a:off x="643468" y="1782981"/>
            <a:ext cx="6901193" cy="4393982"/>
          </a:xfrm>
        </p:spPr>
        <p:txBody>
          <a:bodyPr vert="horz" lIns="91440" tIns="45720" rIns="91440" bIns="45720" rtlCol="0" anchor="t">
            <a:normAutofit/>
          </a:bodyPr>
          <a:lstStyle/>
          <a:p>
            <a:r>
              <a:rPr lang="en-US" sz="2000">
                <a:cs typeface="Calibri"/>
              </a:rPr>
              <a:t>Deep learing model has large training time</a:t>
            </a:r>
            <a:endParaRPr lang="en-US" sz="2000" dirty="0">
              <a:cs typeface="Calibri"/>
            </a:endParaRPr>
          </a:p>
          <a:p>
            <a:endParaRPr lang="en-US" sz="2000" dirty="0">
              <a:cs typeface="Calibri"/>
            </a:endParaRPr>
          </a:p>
        </p:txBody>
      </p:sp>
      <p:pic>
        <p:nvPicPr>
          <p:cNvPr id="4" name="Picture 4" descr="Chart, bar chart&#10;&#10;Description automatically generated">
            <a:extLst>
              <a:ext uri="{FF2B5EF4-FFF2-40B4-BE49-F238E27FC236}">
                <a16:creationId xmlns:a16="http://schemas.microsoft.com/office/drawing/2014/main" id="{2FD7E770-05A7-4E88-AAB0-F3783178BB62}"/>
              </a:ext>
            </a:extLst>
          </p:cNvPr>
          <p:cNvPicPr>
            <a:picLocks noChangeAspect="1"/>
          </p:cNvPicPr>
          <p:nvPr/>
        </p:nvPicPr>
        <p:blipFill>
          <a:blip r:embed="rId2"/>
          <a:stretch>
            <a:fillRect/>
          </a:stretch>
        </p:blipFill>
        <p:spPr>
          <a:xfrm>
            <a:off x="6794199" y="3422660"/>
            <a:ext cx="4681265" cy="2817330"/>
          </a:xfrm>
          <a:prstGeom prst="rect">
            <a:avLst/>
          </a:prstGeom>
        </p:spPr>
      </p:pic>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bar chart&#10;&#10;Description automatically generated">
            <a:extLst>
              <a:ext uri="{FF2B5EF4-FFF2-40B4-BE49-F238E27FC236}">
                <a16:creationId xmlns:a16="http://schemas.microsoft.com/office/drawing/2014/main" id="{35F6FA32-106D-4AFD-A284-33BB3A22CEC1}"/>
              </a:ext>
            </a:extLst>
          </p:cNvPr>
          <p:cNvPicPr>
            <a:picLocks noChangeAspect="1"/>
          </p:cNvPicPr>
          <p:nvPr/>
        </p:nvPicPr>
        <p:blipFill>
          <a:blip r:embed="rId3"/>
          <a:stretch>
            <a:fillRect/>
          </a:stretch>
        </p:blipFill>
        <p:spPr>
          <a:xfrm>
            <a:off x="959158" y="3425926"/>
            <a:ext cx="4775210" cy="2881827"/>
          </a:xfrm>
          <a:prstGeom prst="rect">
            <a:avLst/>
          </a:prstGeom>
        </p:spPr>
      </p:pic>
    </p:spTree>
    <p:extLst>
      <p:ext uri="{BB962C8B-B14F-4D97-AF65-F5344CB8AC3E}">
        <p14:creationId xmlns:p14="http://schemas.microsoft.com/office/powerpoint/2010/main" val="4400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13AF27-1B5B-4012-B569-DEABE1D2AA3C}"/>
              </a:ext>
            </a:extLst>
          </p:cNvPr>
          <p:cNvSpPr>
            <a:spLocks noGrp="1"/>
          </p:cNvSpPr>
          <p:nvPr>
            <p:ph type="title"/>
          </p:nvPr>
        </p:nvSpPr>
        <p:spPr>
          <a:xfrm>
            <a:off x="643468" y="643467"/>
            <a:ext cx="4156886" cy="5571065"/>
          </a:xfrm>
        </p:spPr>
        <p:txBody>
          <a:bodyPr>
            <a:normAutofit/>
          </a:bodyPr>
          <a:lstStyle/>
          <a:p>
            <a:r>
              <a:rPr lang="en-US" sz="4000" b="1" dirty="0">
                <a:cs typeface="Calibri Light"/>
              </a:rPr>
              <a:t>Conclusion</a:t>
            </a:r>
          </a:p>
        </p:txBody>
      </p:sp>
      <p:sp>
        <p:nvSpPr>
          <p:cNvPr id="6"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E83475B-3790-4F1B-82C7-0E5B02A37E3C}"/>
              </a:ext>
            </a:extLst>
          </p:cNvPr>
          <p:cNvSpPr>
            <a:spLocks noGrp="1"/>
          </p:cNvSpPr>
          <p:nvPr>
            <p:ph idx="1"/>
          </p:nvPr>
        </p:nvSpPr>
        <p:spPr>
          <a:xfrm>
            <a:off x="4974094" y="643467"/>
            <a:ext cx="6574437" cy="5571065"/>
          </a:xfrm>
        </p:spPr>
        <p:txBody>
          <a:bodyPr vert="horz" lIns="91440" tIns="45720" rIns="91440" bIns="45720" rtlCol="0" anchor="ctr">
            <a:normAutofit/>
          </a:bodyPr>
          <a:lstStyle/>
          <a:p>
            <a:r>
              <a:rPr lang="en-US" sz="2000" dirty="0">
                <a:cs typeface="Calibri"/>
              </a:rPr>
              <a:t>Machine learning and Deep learning can be used in IDS as they learn from experience and can even detect new attacks based on past detected attacks.</a:t>
            </a:r>
          </a:p>
          <a:p>
            <a:r>
              <a:rPr lang="en-US" sz="2000" dirty="0">
                <a:cs typeface="Calibri"/>
              </a:rPr>
              <a:t>A ML Algorithm can have better precision in detecting IDS, but it could be not better in terms of false rate.</a:t>
            </a:r>
          </a:p>
          <a:p>
            <a:r>
              <a:rPr lang="en-US" sz="2000" dirty="0">
                <a:cs typeface="Calibri"/>
              </a:rPr>
              <a:t>Machine learning models often can detect attacks but might not detect type of attack.</a:t>
            </a:r>
          </a:p>
          <a:p>
            <a:r>
              <a:rPr lang="en-US" sz="2000" dirty="0">
                <a:cs typeface="Calibri"/>
              </a:rPr>
              <a:t>DL models can solve the problems of ML models, but they require large datasets. </a:t>
            </a:r>
          </a:p>
          <a:p>
            <a:r>
              <a:rPr lang="en-US" sz="2000" dirty="0">
                <a:cs typeface="Calibri"/>
              </a:rPr>
              <a:t>Better accuracy does not always mean better model. It can be due to skewed data. In spite, of having high accuracy DL models fails to detect R2L and U2R attacks.</a:t>
            </a:r>
          </a:p>
          <a:p>
            <a:r>
              <a:rPr lang="en-US" sz="2000" dirty="0">
                <a:cs typeface="Calibri"/>
              </a:rPr>
              <a:t>Training time of DL models is very high.</a:t>
            </a:r>
          </a:p>
        </p:txBody>
      </p:sp>
      <p:sp>
        <p:nvSpPr>
          <p:cNvPr id="9"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36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191D-5248-4DB7-A123-A36F95E422CA}"/>
              </a:ext>
            </a:extLst>
          </p:cNvPr>
          <p:cNvSpPr>
            <a:spLocks noGrp="1"/>
          </p:cNvSpPr>
          <p:nvPr>
            <p:ph type="title"/>
          </p:nvPr>
        </p:nvSpPr>
        <p:spPr/>
        <p:txBody>
          <a:bodyPr/>
          <a:lstStyle/>
          <a:p>
            <a:r>
              <a:rPr lang="en-IN" dirty="0"/>
              <a:t>Future Work</a:t>
            </a:r>
          </a:p>
        </p:txBody>
      </p:sp>
      <p:sp>
        <p:nvSpPr>
          <p:cNvPr id="3" name="Content Placeholder 2">
            <a:extLst>
              <a:ext uri="{FF2B5EF4-FFF2-40B4-BE49-F238E27FC236}">
                <a16:creationId xmlns:a16="http://schemas.microsoft.com/office/drawing/2014/main" id="{ABAB71B7-A3AB-45C4-A84C-A26B630D3227}"/>
              </a:ext>
            </a:extLst>
          </p:cNvPr>
          <p:cNvSpPr>
            <a:spLocks noGrp="1"/>
          </p:cNvSpPr>
          <p:nvPr>
            <p:ph idx="1"/>
          </p:nvPr>
        </p:nvSpPr>
        <p:spPr/>
        <p:txBody>
          <a:bodyPr/>
          <a:lstStyle/>
          <a:p>
            <a:r>
              <a:rPr lang="en-IN" dirty="0"/>
              <a:t>ML and DL methods can be used in IDS.</a:t>
            </a:r>
          </a:p>
          <a:p>
            <a:r>
              <a:rPr lang="en-IN" dirty="0"/>
              <a:t>There should be dataset to verify models in current scenario.</a:t>
            </a:r>
          </a:p>
          <a:p>
            <a:endParaRPr lang="en-IN" dirty="0"/>
          </a:p>
        </p:txBody>
      </p:sp>
    </p:spTree>
    <p:extLst>
      <p:ext uri="{BB962C8B-B14F-4D97-AF65-F5344CB8AC3E}">
        <p14:creationId xmlns:p14="http://schemas.microsoft.com/office/powerpoint/2010/main" val="1525973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27C93E-4F47-4A66-B476-0B12BB7F88FF}"/>
              </a:ext>
            </a:extLst>
          </p:cNvPr>
          <p:cNvSpPr>
            <a:spLocks noGrp="1"/>
          </p:cNvSpPr>
          <p:nvPr>
            <p:ph type="title"/>
          </p:nvPr>
        </p:nvSpPr>
        <p:spPr>
          <a:xfrm>
            <a:off x="643468" y="643467"/>
            <a:ext cx="4804064" cy="5571065"/>
          </a:xfrm>
        </p:spPr>
        <p:txBody>
          <a:bodyPr>
            <a:normAutofit/>
          </a:bodyPr>
          <a:lstStyle/>
          <a:p>
            <a:r>
              <a:rPr lang="en-US" sz="3600" b="1">
                <a:cs typeface="Calibri Light"/>
              </a:rPr>
              <a:t>References</a:t>
            </a:r>
            <a:endParaRPr lang="en-US" sz="3600">
              <a:cs typeface="Calibri Light" panose="020F0302020204030204"/>
            </a:endParaRP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31F4004-9028-4C46-8FF1-F85582A9E953}"/>
              </a:ext>
            </a:extLst>
          </p:cNvPr>
          <p:cNvSpPr>
            <a:spLocks noGrp="1"/>
          </p:cNvSpPr>
          <p:nvPr>
            <p:ph idx="1"/>
          </p:nvPr>
        </p:nvSpPr>
        <p:spPr>
          <a:xfrm>
            <a:off x="6090998" y="643467"/>
            <a:ext cx="5457533" cy="5571065"/>
          </a:xfrm>
        </p:spPr>
        <p:txBody>
          <a:bodyPr vert="horz" lIns="91440" tIns="45720" rIns="91440" bIns="45720" rtlCol="0" anchor="ctr">
            <a:normAutofit/>
          </a:bodyPr>
          <a:lstStyle/>
          <a:p>
            <a:r>
              <a:rPr lang="en-US" sz="2000">
                <a:ea typeface="+mn-lt"/>
                <a:cs typeface="+mn-lt"/>
              </a:rPr>
              <a:t>James P. Anderson Co. Computer Security Threat Monitoring and Surveillance. Technical report, 1980.</a:t>
            </a:r>
          </a:p>
          <a:p>
            <a:r>
              <a:rPr lang="en-US" sz="2000">
                <a:ea typeface="+mn-lt"/>
                <a:cs typeface="+mn-lt"/>
              </a:rPr>
              <a:t>Yongguang Zhang, Wenke Lee, and Yi-an Huang. Intrusion detection techniques for mobile wireless networks. ACM Wireless Networks Journal, 9, 04 2003</a:t>
            </a:r>
          </a:p>
          <a:p>
            <a:r>
              <a:rPr lang="en-US" sz="2000">
                <a:ea typeface="+mn-lt"/>
                <a:cs typeface="+mn-lt"/>
              </a:rPr>
              <a:t>Alan Bivens, Chandrika Palagiri, Rasheda Smith, Boleslaw Szymanski, and M. Embrechts. Network-based intrusion detection using neural. Intell. Eng. Syst. Artif. Neural Networks, 12 2002.</a:t>
            </a:r>
          </a:p>
          <a:p>
            <a:endParaRPr lang="en-US" sz="2000">
              <a:ea typeface="+mn-lt"/>
              <a:cs typeface="+mn-lt"/>
            </a:endParaRP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7122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9B127F-F7CE-4C0D-8075-D735E9C792A2}"/>
              </a:ext>
            </a:extLst>
          </p:cNvPr>
          <p:cNvSpPr>
            <a:spLocks noGrp="1"/>
          </p:cNvSpPr>
          <p:nvPr>
            <p:ph type="title"/>
          </p:nvPr>
        </p:nvSpPr>
        <p:spPr>
          <a:xfrm>
            <a:off x="643468" y="643467"/>
            <a:ext cx="4804064" cy="5571065"/>
          </a:xfrm>
        </p:spPr>
        <p:txBody>
          <a:bodyPr>
            <a:normAutofit/>
          </a:bodyPr>
          <a:lstStyle/>
          <a:p>
            <a:r>
              <a:rPr lang="en-US" sz="3600" b="1">
                <a:cs typeface="Calibri Light"/>
              </a:rPr>
              <a:t>References</a:t>
            </a:r>
            <a:endParaRPr lang="en-US" sz="3600" b="1"/>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572EC1C-B787-4C7F-B1DC-B802E2AB62D7}"/>
              </a:ext>
            </a:extLst>
          </p:cNvPr>
          <p:cNvSpPr>
            <a:spLocks noGrp="1"/>
          </p:cNvSpPr>
          <p:nvPr>
            <p:ph idx="1"/>
          </p:nvPr>
        </p:nvSpPr>
        <p:spPr>
          <a:xfrm>
            <a:off x="6090998" y="643467"/>
            <a:ext cx="5457533" cy="5571065"/>
          </a:xfrm>
        </p:spPr>
        <p:txBody>
          <a:bodyPr vert="horz" lIns="91440" tIns="45720" rIns="91440" bIns="45720" rtlCol="0" anchor="ctr">
            <a:normAutofit/>
          </a:bodyPr>
          <a:lstStyle/>
          <a:p>
            <a:r>
              <a:rPr lang="en-US" sz="2000">
                <a:ea typeface="+mn-lt"/>
                <a:cs typeface="+mn-lt"/>
              </a:rPr>
              <a:t>Stefano Zanero and Sergio Savaresi. Unsupervised learning techniques for an intrusion detection system. Proceedings of the ACM Symposium on Applied Computing, 1, 12 2003.</a:t>
            </a:r>
          </a:p>
          <a:p>
            <a:r>
              <a:rPr lang="en-US" sz="2000">
                <a:ea typeface="+mn-lt"/>
                <a:cs typeface="+mn-lt"/>
              </a:rPr>
              <a:t>Wenke Lee and Salvatore Stolfo. Data mining approaches for intrusion detection. 7, 02 1998.</a:t>
            </a:r>
          </a:p>
          <a:p>
            <a:r>
              <a:rPr lang="en-US" sz="2000">
                <a:ea typeface="+mn-lt"/>
                <a:cs typeface="+mn-lt"/>
              </a:rPr>
              <a:t>Robin Sommer and Vern Paxson. Outside the closed world: On using machine learning for network intrusion detection. pages 305–316, 01 2010.</a:t>
            </a:r>
          </a:p>
          <a:p>
            <a:r>
              <a:rPr lang="en-US" sz="2000">
                <a:ea typeface="+mn-lt"/>
                <a:cs typeface="+mn-lt"/>
              </a:rPr>
              <a:t>http://kdd.ics.uci.edu/databases/kddcup99/task.html, 1999.</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8416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94B035-9912-4F8E-BE0D-7F5527EAA6B1}"/>
              </a:ext>
            </a:extLst>
          </p:cNvPr>
          <p:cNvSpPr>
            <a:spLocks noGrp="1"/>
          </p:cNvSpPr>
          <p:nvPr>
            <p:ph type="title"/>
          </p:nvPr>
        </p:nvSpPr>
        <p:spPr>
          <a:xfrm>
            <a:off x="643468" y="643467"/>
            <a:ext cx="4804064" cy="5571065"/>
          </a:xfrm>
        </p:spPr>
        <p:txBody>
          <a:bodyPr>
            <a:normAutofit/>
          </a:bodyPr>
          <a:lstStyle/>
          <a:p>
            <a:r>
              <a:rPr lang="en-US" sz="3600" b="1">
                <a:cs typeface="Calibri Light"/>
              </a:rPr>
              <a:t>References</a:t>
            </a:r>
            <a:endParaRPr lang="en-US" sz="3600" b="1"/>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26D5F49-C776-4135-99A0-0C17A1986719}"/>
              </a:ext>
            </a:extLst>
          </p:cNvPr>
          <p:cNvSpPr>
            <a:spLocks noGrp="1"/>
          </p:cNvSpPr>
          <p:nvPr>
            <p:ph idx="1"/>
          </p:nvPr>
        </p:nvSpPr>
        <p:spPr>
          <a:xfrm>
            <a:off x="6090998" y="643467"/>
            <a:ext cx="5457533" cy="5571065"/>
          </a:xfrm>
        </p:spPr>
        <p:txBody>
          <a:bodyPr vert="horz" lIns="91440" tIns="45720" rIns="91440" bIns="45720" rtlCol="0" anchor="ctr">
            <a:normAutofit/>
          </a:bodyPr>
          <a:lstStyle/>
          <a:p>
            <a:r>
              <a:rPr lang="en-US" sz="2000">
                <a:ea typeface="+mn-lt"/>
                <a:cs typeface="+mn-lt"/>
              </a:rPr>
              <a:t>Hongyu Liu and Bo Lang. Machine learning and deep learning methods for intrusion detection systems: A survey. Applied Sciences, 9:4396, 10 2019.</a:t>
            </a:r>
          </a:p>
          <a:p>
            <a:r>
              <a:rPr lang="en-US" sz="2000">
                <a:ea typeface="+mn-lt"/>
                <a:cs typeface="+mn-lt"/>
              </a:rPr>
              <a:t>Zeeshan Ahmad, Adnan Khan, Cheah Shiang, and Farhan Ahmad. Network intrusion detection system: A systematic study of machine learning and deep learning approaches. Transactions on Emerging Telecommunications Technologies, 10 2020.</a:t>
            </a:r>
          </a:p>
          <a:p>
            <a:endParaRPr lang="en-US" sz="2000">
              <a:ea typeface="+mn-lt"/>
              <a:cs typeface="+mn-lt"/>
            </a:endParaRP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97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654C42-E937-430A-A21D-CDAFAC7BAD7D}"/>
              </a:ext>
            </a:extLst>
          </p:cNvPr>
          <p:cNvSpPr>
            <a:spLocks noGrp="1"/>
          </p:cNvSpPr>
          <p:nvPr>
            <p:ph type="title"/>
          </p:nvPr>
        </p:nvSpPr>
        <p:spPr>
          <a:xfrm>
            <a:off x="643468" y="643467"/>
            <a:ext cx="2977352" cy="5571065"/>
          </a:xfrm>
        </p:spPr>
        <p:txBody>
          <a:bodyPr vert="horz" lIns="91440" tIns="45720" rIns="91440" bIns="45720" rtlCol="0" anchor="ctr">
            <a:normAutofit/>
          </a:bodyPr>
          <a:lstStyle/>
          <a:p>
            <a:pPr algn="ctr"/>
            <a:r>
              <a:rPr lang="en-US" sz="4000" b="1">
                <a:cs typeface="Calibri Light"/>
              </a:rPr>
              <a:t>Classification </a:t>
            </a:r>
            <a:br>
              <a:rPr lang="en-US" sz="4000" b="1" dirty="0">
                <a:cs typeface="Calibri Light"/>
              </a:rPr>
            </a:br>
            <a:r>
              <a:rPr lang="en-US" sz="4000" b="1">
                <a:cs typeface="Calibri Light"/>
              </a:rPr>
              <a:t>of IDS</a:t>
            </a:r>
          </a:p>
        </p:txBody>
      </p:sp>
      <p:sp>
        <p:nvSpPr>
          <p:cNvPr id="47" name="Freeform: Shape 46">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Rectangle 48">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9" descr="Diagram&#10;&#10;Description automatically generated">
            <a:extLst>
              <a:ext uri="{FF2B5EF4-FFF2-40B4-BE49-F238E27FC236}">
                <a16:creationId xmlns:a16="http://schemas.microsoft.com/office/drawing/2014/main" id="{5FF8825F-7487-4D72-B889-C003D13A6804}"/>
              </a:ext>
            </a:extLst>
          </p:cNvPr>
          <p:cNvPicPr>
            <a:picLocks noChangeAspect="1"/>
          </p:cNvPicPr>
          <p:nvPr/>
        </p:nvPicPr>
        <p:blipFill>
          <a:blip r:embed="rId2"/>
          <a:stretch>
            <a:fillRect/>
          </a:stretch>
        </p:blipFill>
        <p:spPr>
          <a:xfrm>
            <a:off x="3805825" y="1184124"/>
            <a:ext cx="7638788" cy="4207918"/>
          </a:xfrm>
          <a:prstGeom prst="rect">
            <a:avLst/>
          </a:prstGeom>
        </p:spPr>
      </p:pic>
    </p:spTree>
    <p:extLst>
      <p:ext uri="{BB962C8B-B14F-4D97-AF65-F5344CB8AC3E}">
        <p14:creationId xmlns:p14="http://schemas.microsoft.com/office/powerpoint/2010/main" val="328048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654C42-E937-430A-A21D-CDAFAC7BAD7D}"/>
              </a:ext>
            </a:extLst>
          </p:cNvPr>
          <p:cNvSpPr>
            <a:spLocks noGrp="1"/>
          </p:cNvSpPr>
          <p:nvPr>
            <p:ph type="title"/>
          </p:nvPr>
        </p:nvSpPr>
        <p:spPr>
          <a:xfrm>
            <a:off x="643468" y="643467"/>
            <a:ext cx="3259187" cy="5571065"/>
          </a:xfrm>
        </p:spPr>
        <p:txBody>
          <a:bodyPr>
            <a:normAutofit/>
          </a:bodyPr>
          <a:lstStyle/>
          <a:p>
            <a:r>
              <a:rPr lang="en-US" sz="3600" b="1">
                <a:ea typeface="+mj-lt"/>
                <a:cs typeface="+mj-lt"/>
              </a:rPr>
              <a:t>Example - Implementation of NIDS</a:t>
            </a:r>
            <a:endParaRPr lang="en-US" b="1"/>
          </a:p>
        </p:txBody>
      </p:sp>
      <p:sp>
        <p:nvSpPr>
          <p:cNvPr id="47" name="Freeform: Shape 46">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Rectangle 48">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Rectangle 5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4F409F84-008A-438C-BBA1-D5213B39C309}"/>
              </a:ext>
            </a:extLst>
          </p:cNvPr>
          <p:cNvPicPr>
            <a:picLocks noChangeAspect="1"/>
          </p:cNvPicPr>
          <p:nvPr/>
        </p:nvPicPr>
        <p:blipFill>
          <a:blip r:embed="rId2"/>
          <a:stretch>
            <a:fillRect/>
          </a:stretch>
        </p:blipFill>
        <p:spPr>
          <a:xfrm>
            <a:off x="4411250" y="885948"/>
            <a:ext cx="7106432" cy="4042269"/>
          </a:xfrm>
          <a:prstGeom prst="rect">
            <a:avLst/>
          </a:prstGeom>
        </p:spPr>
      </p:pic>
    </p:spTree>
    <p:extLst>
      <p:ext uri="{BB962C8B-B14F-4D97-AF65-F5344CB8AC3E}">
        <p14:creationId xmlns:p14="http://schemas.microsoft.com/office/powerpoint/2010/main" val="24032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376BAB-8D21-4E1B-84FA-5B43FD722811}"/>
              </a:ext>
            </a:extLst>
          </p:cNvPr>
          <p:cNvSpPr>
            <a:spLocks noGrp="1"/>
          </p:cNvSpPr>
          <p:nvPr>
            <p:ph type="title"/>
          </p:nvPr>
        </p:nvSpPr>
        <p:spPr>
          <a:xfrm>
            <a:off x="643468" y="643467"/>
            <a:ext cx="4323900" cy="5571065"/>
          </a:xfrm>
        </p:spPr>
        <p:txBody>
          <a:bodyPr>
            <a:normAutofit/>
          </a:bodyPr>
          <a:lstStyle/>
          <a:p>
            <a:r>
              <a:rPr lang="en-US" sz="4000" b="1">
                <a:cs typeface="Calibri Light"/>
              </a:rPr>
              <a:t>Limitations of traditional IDS</a:t>
            </a:r>
            <a:endParaRPr lang="en-US" sz="4000" b="1"/>
          </a:p>
        </p:txBody>
      </p:sp>
      <p:sp>
        <p:nvSpPr>
          <p:cNvPr id="27" name="Freeform: Shape 26">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8398CB6-D9B5-4ABF-8D9A-ADC6FBA3BDE7}"/>
              </a:ext>
            </a:extLst>
          </p:cNvPr>
          <p:cNvSpPr>
            <a:spLocks noGrp="1"/>
          </p:cNvSpPr>
          <p:nvPr>
            <p:ph idx="1"/>
          </p:nvPr>
        </p:nvSpPr>
        <p:spPr>
          <a:xfrm>
            <a:off x="5516889" y="643467"/>
            <a:ext cx="6031642" cy="5571065"/>
          </a:xfrm>
        </p:spPr>
        <p:txBody>
          <a:bodyPr vert="horz" lIns="91440" tIns="45720" rIns="91440" bIns="45720" rtlCol="0" anchor="ctr">
            <a:normAutofit/>
          </a:bodyPr>
          <a:lstStyle/>
          <a:p>
            <a:r>
              <a:rPr lang="en-US" sz="2000">
                <a:ea typeface="+mn-lt"/>
                <a:cs typeface="+mn-lt"/>
              </a:rPr>
              <a:t>Real attacks are often far less in number than false detection in traditional IDS. </a:t>
            </a:r>
          </a:p>
          <a:p>
            <a:r>
              <a:rPr lang="en-US" sz="2000">
                <a:ea typeface="+mn-lt"/>
                <a:cs typeface="+mn-lt"/>
              </a:rPr>
              <a:t>Network suffers from noise and it increases false alarm rate.</a:t>
            </a:r>
            <a:endParaRPr lang="en-US" sz="2000">
              <a:cs typeface="Calibri"/>
            </a:endParaRPr>
          </a:p>
          <a:p>
            <a:r>
              <a:rPr lang="en-US" sz="2000">
                <a:ea typeface="+mn-lt"/>
                <a:cs typeface="+mn-lt"/>
              </a:rPr>
              <a:t>Signature method-based IDS can only detect known attacks they are not much useful against new attacks. Due to above reason, they need software updates frequently. </a:t>
            </a:r>
            <a:endParaRPr lang="en-US" sz="2000">
              <a:cs typeface="Calibri"/>
            </a:endParaRPr>
          </a:p>
          <a:p>
            <a:r>
              <a:rPr lang="en-US" sz="2000">
                <a:ea typeface="+mn-lt"/>
                <a:cs typeface="+mn-lt"/>
              </a:rPr>
              <a:t>Anomaly method-based IDS can only detect deviation from normal behavior which limits the variety of attacks that they can detect.</a:t>
            </a:r>
            <a:endParaRPr lang="en-US" sz="2000">
              <a:cs typeface="Calibri"/>
            </a:endParaRPr>
          </a:p>
          <a:p>
            <a:r>
              <a:rPr lang="en-US" sz="2000">
                <a:cs typeface="Calibri"/>
              </a:rPr>
              <a:t>AI models can learn without human intervention and can be used to differentiate Normal and Intrusion traffic. </a:t>
            </a:r>
          </a:p>
          <a:p>
            <a:pPr marL="0" indent="0">
              <a:buNone/>
            </a:pPr>
            <a:endParaRPr lang="en-US" sz="2000">
              <a:cs typeface="Calibri"/>
            </a:endParaRPr>
          </a:p>
          <a:p>
            <a:endParaRPr lang="en-US" sz="2000">
              <a:cs typeface="Calibri"/>
            </a:endParaRPr>
          </a:p>
        </p:txBody>
      </p:sp>
      <p:sp>
        <p:nvSpPr>
          <p:cNvPr id="31" name="Rectangle 3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397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6C497F-E11F-41BD-A518-E48DF06048A2}"/>
              </a:ext>
            </a:extLst>
          </p:cNvPr>
          <p:cNvSpPr>
            <a:spLocks noGrp="1"/>
          </p:cNvSpPr>
          <p:nvPr>
            <p:ph type="title"/>
          </p:nvPr>
        </p:nvSpPr>
        <p:spPr>
          <a:xfrm>
            <a:off x="643468" y="643467"/>
            <a:ext cx="4804064" cy="5571065"/>
          </a:xfrm>
        </p:spPr>
        <p:txBody>
          <a:bodyPr>
            <a:normAutofit/>
          </a:bodyPr>
          <a:lstStyle/>
          <a:p>
            <a:r>
              <a:rPr lang="en-US" sz="4000" b="1">
                <a:cs typeface="Calibri Light"/>
              </a:rPr>
              <a:t>Related work</a:t>
            </a: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8787F3C-ED69-41BA-92E0-0D7EBA7C1EE0}"/>
              </a:ext>
            </a:extLst>
          </p:cNvPr>
          <p:cNvSpPr>
            <a:spLocks noGrp="1"/>
          </p:cNvSpPr>
          <p:nvPr>
            <p:ph idx="1"/>
          </p:nvPr>
        </p:nvSpPr>
        <p:spPr>
          <a:xfrm>
            <a:off x="6090998" y="643467"/>
            <a:ext cx="5457533" cy="5571065"/>
          </a:xfrm>
        </p:spPr>
        <p:txBody>
          <a:bodyPr vert="horz" lIns="91440" tIns="45720" rIns="91440" bIns="45720" rtlCol="0" anchor="ctr">
            <a:normAutofit/>
          </a:bodyPr>
          <a:lstStyle/>
          <a:p>
            <a:r>
              <a:rPr lang="en-US" sz="2000">
                <a:ea typeface="+mn-lt"/>
                <a:cs typeface="+mn-lt"/>
              </a:rPr>
              <a:t>Many traditional methods use signature and anomaly-based methods, but now many researchers are focusing on ML and DL based IDS.</a:t>
            </a:r>
          </a:p>
          <a:p>
            <a:r>
              <a:rPr lang="en-US" sz="2000">
                <a:ea typeface="+mn-lt"/>
                <a:cs typeface="+mn-lt"/>
              </a:rPr>
              <a:t>Hongyu Liu and Bo Lang survey of ML and DL methods in IDS.</a:t>
            </a:r>
          </a:p>
          <a:p>
            <a:r>
              <a:rPr lang="en-US" sz="2000">
                <a:ea typeface="+mn-lt"/>
                <a:cs typeface="+mn-lt"/>
              </a:rPr>
              <a:t>Zeeshan Ahmad, Adnan Khan, Cheah Shiang, and Farhan Ahmad: study of ML and DL approaches in IDS.</a:t>
            </a:r>
          </a:p>
          <a:p>
            <a:r>
              <a:rPr lang="en-US" sz="2000">
                <a:ea typeface="+mn-lt"/>
                <a:cs typeface="+mn-lt"/>
              </a:rPr>
              <a:t>KDD Dataset- used in KDDCUP contest of 1999.</a:t>
            </a:r>
          </a:p>
          <a:p>
            <a:r>
              <a:rPr lang="en-US" sz="2000">
                <a:ea typeface="+mn-lt"/>
                <a:cs typeface="+mn-lt"/>
              </a:rPr>
              <a:t>Outside the Closed World: On Using Machine Learning For Network Intrusion Detection- Robin Sommer and Vern Paxson</a:t>
            </a:r>
            <a:endParaRPr lang="en-US" sz="2000">
              <a:cs typeface="Calibri"/>
            </a:endParaRPr>
          </a:p>
          <a:p>
            <a:endParaRPr lang="en-US" sz="2000">
              <a:cs typeface="Calibri"/>
            </a:endParaRPr>
          </a:p>
          <a:p>
            <a:pPr marL="0" indent="0">
              <a:buNone/>
            </a:pPr>
            <a:endParaRPr lang="en-US" sz="2000">
              <a:cs typeface="Calibri"/>
            </a:endParaRP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526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E53472-BE5C-4B58-95F0-5262E8ACC17B}"/>
              </a:ext>
            </a:extLst>
          </p:cNvPr>
          <p:cNvSpPr>
            <a:spLocks noGrp="1"/>
          </p:cNvSpPr>
          <p:nvPr>
            <p:ph type="title"/>
          </p:nvPr>
        </p:nvSpPr>
        <p:spPr>
          <a:xfrm>
            <a:off x="643468" y="643467"/>
            <a:ext cx="4804064" cy="5571065"/>
          </a:xfrm>
        </p:spPr>
        <p:txBody>
          <a:bodyPr>
            <a:normAutofit/>
          </a:bodyPr>
          <a:lstStyle/>
          <a:p>
            <a:r>
              <a:rPr lang="en-US" sz="4000" b="1">
                <a:cs typeface="Calibri Light"/>
              </a:rPr>
              <a:t>Machine Learning(ML) in IDS</a:t>
            </a:r>
            <a:endParaRPr lang="en-US" sz="4000" b="1"/>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D9C781D-5D62-44C9-9F21-CDC1FFA2DBCC}"/>
              </a:ext>
            </a:extLst>
          </p:cNvPr>
          <p:cNvSpPr>
            <a:spLocks noGrp="1"/>
          </p:cNvSpPr>
          <p:nvPr>
            <p:ph idx="1"/>
          </p:nvPr>
        </p:nvSpPr>
        <p:spPr>
          <a:xfrm>
            <a:off x="5777848" y="643467"/>
            <a:ext cx="5770683" cy="5571065"/>
          </a:xfrm>
        </p:spPr>
        <p:txBody>
          <a:bodyPr vert="horz" lIns="91440" tIns="45720" rIns="91440" bIns="45720" rtlCol="0" anchor="ctr">
            <a:normAutofit/>
          </a:bodyPr>
          <a:lstStyle/>
          <a:p>
            <a:r>
              <a:rPr lang="en-US" sz="2000">
                <a:ea typeface="+mn-lt"/>
                <a:cs typeface="+mn-lt"/>
              </a:rPr>
              <a:t>Machine learning (ML) algorithms gives computer models capability to learn from experience and improve upon them without explicit programming</a:t>
            </a:r>
          </a:p>
          <a:p>
            <a:r>
              <a:rPr lang="en-US" sz="2000">
                <a:ea typeface="+mn-lt"/>
                <a:cs typeface="+mn-lt"/>
              </a:rPr>
              <a:t>ML models learn from observations or training data and predict the output for  given input.</a:t>
            </a:r>
          </a:p>
          <a:p>
            <a:r>
              <a:rPr lang="en-US" sz="2000">
                <a:ea typeface="+mn-lt"/>
                <a:cs typeface="+mn-lt"/>
              </a:rPr>
              <a:t>It will be better method in IDS. Models can learn to detect new intrusions automatically.</a:t>
            </a:r>
          </a:p>
          <a:p>
            <a:r>
              <a:rPr lang="en-US" sz="2000" b="1">
                <a:ea typeface="+mn-lt"/>
                <a:cs typeface="+mn-lt"/>
              </a:rPr>
              <a:t>Supervised ML Algorithms</a:t>
            </a:r>
          </a:p>
          <a:p>
            <a:r>
              <a:rPr lang="en-US" sz="2000" b="1">
                <a:ea typeface="+mn-lt"/>
                <a:cs typeface="+mn-lt"/>
              </a:rPr>
              <a:t>Unsupervised ML  algorithms</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84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DC4B8B-01F8-438D-A900-8D1648A9BEF3}"/>
              </a:ext>
            </a:extLst>
          </p:cNvPr>
          <p:cNvSpPr>
            <a:spLocks noGrp="1"/>
          </p:cNvSpPr>
          <p:nvPr>
            <p:ph type="title"/>
          </p:nvPr>
        </p:nvSpPr>
        <p:spPr>
          <a:xfrm>
            <a:off x="643468" y="643467"/>
            <a:ext cx="4647489" cy="5571065"/>
          </a:xfrm>
        </p:spPr>
        <p:txBody>
          <a:bodyPr>
            <a:normAutofit/>
          </a:bodyPr>
          <a:lstStyle/>
          <a:p>
            <a:r>
              <a:rPr lang="en-US" sz="4000" b="1">
                <a:cs typeface="Calibri Light"/>
              </a:rPr>
              <a:t>ML algorithms in IDS</a:t>
            </a:r>
          </a:p>
        </p:txBody>
      </p:sp>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2A99A38-E54E-45E7-B885-47261248967A}"/>
              </a:ext>
            </a:extLst>
          </p:cNvPr>
          <p:cNvSpPr>
            <a:spLocks noGrp="1"/>
          </p:cNvSpPr>
          <p:nvPr>
            <p:ph idx="1"/>
          </p:nvPr>
        </p:nvSpPr>
        <p:spPr>
          <a:xfrm>
            <a:off x="6090998" y="643467"/>
            <a:ext cx="5457533" cy="5571065"/>
          </a:xfrm>
        </p:spPr>
        <p:txBody>
          <a:bodyPr vert="horz" lIns="91440" tIns="45720" rIns="91440" bIns="45720" rtlCol="0" anchor="ctr">
            <a:normAutofit/>
          </a:bodyPr>
          <a:lstStyle/>
          <a:p>
            <a:r>
              <a:rPr lang="en-US" sz="2000">
                <a:cs typeface="Calibri"/>
              </a:rPr>
              <a:t>Decision tree</a:t>
            </a:r>
          </a:p>
          <a:p>
            <a:r>
              <a:rPr lang="en-US" sz="2000">
                <a:cs typeface="Calibri"/>
              </a:rPr>
              <a:t>K-Nearest Neighbour (KNN)</a:t>
            </a:r>
          </a:p>
          <a:p>
            <a:r>
              <a:rPr lang="en-US" sz="2000">
                <a:cs typeface="Calibri"/>
              </a:rPr>
              <a:t>Support vector machine</a:t>
            </a:r>
          </a:p>
          <a:p>
            <a:r>
              <a:rPr lang="en-US" sz="2000">
                <a:cs typeface="Calibri"/>
              </a:rPr>
              <a:t>Clustering – Unsupervised algorithm</a:t>
            </a:r>
          </a:p>
          <a:p>
            <a:r>
              <a:rPr lang="en-US" sz="2000">
                <a:ea typeface="+mn-lt"/>
                <a:cs typeface="+mn-lt"/>
              </a:rPr>
              <a:t>Naïve Bayes </a:t>
            </a:r>
          </a:p>
          <a:p>
            <a:r>
              <a:rPr lang="en-US" sz="2000">
                <a:ea typeface="+mn-lt"/>
                <a:cs typeface="+mn-lt"/>
              </a:rPr>
              <a:t>Linear Regression (LR)</a:t>
            </a:r>
          </a:p>
          <a:p>
            <a:r>
              <a:rPr lang="en-US" sz="2000">
                <a:ea typeface="+mn-lt"/>
                <a:cs typeface="+mn-lt"/>
              </a:rPr>
              <a:t>Artificial neural network (ANN)</a:t>
            </a:r>
          </a:p>
          <a:p>
            <a:r>
              <a:rPr lang="en-US" sz="2000">
                <a:ea typeface="+mn-lt"/>
                <a:cs typeface="+mn-lt"/>
              </a:rPr>
              <a:t>Ensemble methods</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44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TotalTime>
  <Words>1724</Words>
  <Application>Microsoft Office PowerPoint</Application>
  <PresentationFormat>Widescreen</PresentationFormat>
  <Paragraphs>203</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Machine Learning and Deep Learning approach in IDS</vt:lpstr>
      <vt:lpstr>Abstract</vt:lpstr>
      <vt:lpstr>Introduction</vt:lpstr>
      <vt:lpstr>Classification  of IDS</vt:lpstr>
      <vt:lpstr>Example - Implementation of NIDS</vt:lpstr>
      <vt:lpstr>Limitations of traditional IDS</vt:lpstr>
      <vt:lpstr>Related work</vt:lpstr>
      <vt:lpstr>Machine Learning(ML) in IDS</vt:lpstr>
      <vt:lpstr>ML algorithms in IDS</vt:lpstr>
      <vt:lpstr>Evaluation of Some ML Algorithms</vt:lpstr>
      <vt:lpstr>Dataset Attacks instances</vt:lpstr>
      <vt:lpstr>Evaluation metrics</vt:lpstr>
      <vt:lpstr>ML algorithms used for analysis</vt:lpstr>
      <vt:lpstr>Evaluation of KNN Algorithm</vt:lpstr>
      <vt:lpstr>Evaluation of Decision Tree algorithm (5 classes)</vt:lpstr>
      <vt:lpstr>Evaluation of Decision Tree algorithm (2classes)</vt:lpstr>
      <vt:lpstr>Evaluation of Random Forest algorithm 5 classes</vt:lpstr>
      <vt:lpstr>Evaluation of Random Forest algorithm (2 classes)</vt:lpstr>
      <vt:lpstr>Evaluation of Naïve Bayes algorithm (5 classes) </vt:lpstr>
      <vt:lpstr>Evaluation of Naïve Bayes algorithm (2 classes)</vt:lpstr>
      <vt:lpstr>Training and Testing time Analysis</vt:lpstr>
      <vt:lpstr>Accuracy Analysis</vt:lpstr>
      <vt:lpstr>Initial Remarks</vt:lpstr>
      <vt:lpstr>Need of Deep Learning</vt:lpstr>
      <vt:lpstr>Deep Learning models in IDS</vt:lpstr>
      <vt:lpstr>Testing of Multilayer perceptron </vt:lpstr>
      <vt:lpstr>Model with one hidden Layer (5 classes)</vt:lpstr>
      <vt:lpstr>Model with one hidden Layer (2 classes) </vt:lpstr>
      <vt:lpstr>Model with two hidden Layer (5 classes)</vt:lpstr>
      <vt:lpstr>Model with two hidden Layer (2 classes) </vt:lpstr>
      <vt:lpstr>Model with three hidden Layer (5 classes)</vt:lpstr>
      <vt:lpstr>Model with three hidden Layer (2 classes) </vt:lpstr>
      <vt:lpstr>Training and Testing time Analysis</vt:lpstr>
      <vt:lpstr>Conclusion</vt:lpstr>
      <vt:lpstr>Future Work</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SHUBHAM KUMAR</cp:lastModifiedBy>
  <cp:revision>407</cp:revision>
  <dcterms:created xsi:type="dcterms:W3CDTF">2020-11-21T16:58:15Z</dcterms:created>
  <dcterms:modified xsi:type="dcterms:W3CDTF">2021-04-20T12:40:55Z</dcterms:modified>
</cp:coreProperties>
</file>