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594A5-FB94-9170-15B7-7A0C50ECEF56}" v="370" dt="2020-11-22T04:00:01.968"/>
    <p1510:client id="{BF245831-A941-45AD-873C-1E69361DF59B}" v="6288" dt="2020-11-21T20:35:23.132"/>
    <p1510:client id="{F20AACF1-B0A0-999C-6522-709625B305B1}" v="1760" dt="2020-11-22T03:33:47.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Intrusion detection Systems in networks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Presented by: - Shubham Kumar under </a:t>
            </a:r>
          </a:p>
          <a:p>
            <a:r>
              <a:rPr lang="en-US" dirty="0">
                <a:cs typeface="Calibri"/>
              </a:rPr>
              <a:t>Supervisor:- Dr. Manas Khatua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15B4-17D9-4823-B111-D1D4957CDA42}"/>
              </a:ext>
            </a:extLst>
          </p:cNvPr>
          <p:cNvSpPr>
            <a:spLocks noGrp="1"/>
          </p:cNvSpPr>
          <p:nvPr>
            <p:ph type="title"/>
          </p:nvPr>
        </p:nvSpPr>
        <p:spPr/>
        <p:txBody>
          <a:bodyPr/>
          <a:lstStyle/>
          <a:p>
            <a:r>
              <a:rPr lang="en-US" dirty="0">
                <a:cs typeface="Calibri Light"/>
              </a:rPr>
              <a:t>Evaluation of Some ML Algorithms</a:t>
            </a:r>
            <a:endParaRPr lang="en-US" dirty="0"/>
          </a:p>
        </p:txBody>
      </p:sp>
      <p:sp>
        <p:nvSpPr>
          <p:cNvPr id="3" name="Content Placeholder 2">
            <a:extLst>
              <a:ext uri="{FF2B5EF4-FFF2-40B4-BE49-F238E27FC236}">
                <a16:creationId xmlns:a16="http://schemas.microsoft.com/office/drawing/2014/main" id="{F73236E8-441E-4A03-A4A7-53BB2FBFBD42}"/>
              </a:ext>
            </a:extLst>
          </p:cNvPr>
          <p:cNvSpPr>
            <a:spLocks noGrp="1"/>
          </p:cNvSpPr>
          <p:nvPr>
            <p:ph idx="1"/>
          </p:nvPr>
        </p:nvSpPr>
        <p:spPr/>
        <p:txBody>
          <a:bodyPr vert="horz" lIns="91440" tIns="45720" rIns="91440" bIns="45720" rtlCol="0" anchor="t">
            <a:normAutofit/>
          </a:bodyPr>
          <a:lstStyle/>
          <a:p>
            <a:r>
              <a:rPr lang="en-US" dirty="0">
                <a:cs typeface="Calibri"/>
              </a:rPr>
              <a:t>Used KDD Dataset to train models and test models.</a:t>
            </a:r>
          </a:p>
          <a:p>
            <a:r>
              <a:rPr lang="en-US" dirty="0">
                <a:cs typeface="Calibri"/>
              </a:rPr>
              <a:t>KDD Dataset has data with total 22 types of attacks spread into 4 classes of attack – </a:t>
            </a:r>
            <a:r>
              <a:rPr lang="en-US" b="1" dirty="0">
                <a:cs typeface="Calibri"/>
              </a:rPr>
              <a:t>DOS</a:t>
            </a:r>
            <a:r>
              <a:rPr lang="en-US" dirty="0">
                <a:cs typeface="Calibri"/>
              </a:rPr>
              <a:t>, </a:t>
            </a:r>
            <a:r>
              <a:rPr lang="en-US" b="1" dirty="0">
                <a:cs typeface="Calibri"/>
              </a:rPr>
              <a:t>U2R</a:t>
            </a:r>
            <a:r>
              <a:rPr lang="en-US" dirty="0">
                <a:cs typeface="Calibri"/>
              </a:rPr>
              <a:t>, </a:t>
            </a:r>
            <a:r>
              <a:rPr lang="en-US" b="1" dirty="0">
                <a:cs typeface="Calibri"/>
              </a:rPr>
              <a:t>R2L</a:t>
            </a:r>
            <a:r>
              <a:rPr lang="en-US" dirty="0">
                <a:cs typeface="Calibri"/>
              </a:rPr>
              <a:t>, </a:t>
            </a:r>
            <a:r>
              <a:rPr lang="en-US" b="1" dirty="0">
                <a:cs typeface="Calibri"/>
              </a:rPr>
              <a:t>PROBE</a:t>
            </a:r>
            <a:r>
              <a:rPr lang="en-US" dirty="0">
                <a:cs typeface="Calibri"/>
              </a:rPr>
              <a:t> and one class for normal data.</a:t>
            </a:r>
          </a:p>
          <a:p>
            <a:r>
              <a:rPr lang="en-US" dirty="0">
                <a:ea typeface="+mn-lt"/>
                <a:cs typeface="+mn-lt"/>
              </a:rPr>
              <a:t>4898430 different data instances in dataset.</a:t>
            </a:r>
            <a:endParaRPr lang="en-US" dirty="0">
              <a:cs typeface="Calibri"/>
            </a:endParaRPr>
          </a:p>
          <a:p>
            <a:r>
              <a:rPr lang="en-US" dirty="0">
                <a:cs typeface="Calibri"/>
              </a:rPr>
              <a:t>Randomly chosen 90% data to train and 10%  for testing.</a:t>
            </a:r>
          </a:p>
          <a:p>
            <a:pPr marL="0" indent="0">
              <a:buNone/>
            </a:pPr>
            <a:endParaRPr lang="en-US" dirty="0">
              <a:cs typeface="Calibri"/>
            </a:endParaRPr>
          </a:p>
        </p:txBody>
      </p:sp>
    </p:spTree>
    <p:extLst>
      <p:ext uri="{BB962C8B-B14F-4D97-AF65-F5344CB8AC3E}">
        <p14:creationId xmlns:p14="http://schemas.microsoft.com/office/powerpoint/2010/main" val="106117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332A-9F99-4E71-A6E6-2F46BD00B40A}"/>
              </a:ext>
            </a:extLst>
          </p:cNvPr>
          <p:cNvSpPr>
            <a:spLocks noGrp="1"/>
          </p:cNvSpPr>
          <p:nvPr>
            <p:ph type="title"/>
          </p:nvPr>
        </p:nvSpPr>
        <p:spPr/>
        <p:txBody>
          <a:bodyPr/>
          <a:lstStyle/>
          <a:p>
            <a:r>
              <a:rPr lang="en-US" dirty="0">
                <a:cs typeface="Calibri Light"/>
              </a:rPr>
              <a:t>Dataset Attacks instances</a:t>
            </a:r>
            <a:endParaRPr lang="en-US" dirty="0"/>
          </a:p>
        </p:txBody>
      </p:sp>
      <p:graphicFrame>
        <p:nvGraphicFramePr>
          <p:cNvPr id="3" name="Table 3">
            <a:extLst>
              <a:ext uri="{FF2B5EF4-FFF2-40B4-BE49-F238E27FC236}">
                <a16:creationId xmlns:a16="http://schemas.microsoft.com/office/drawing/2014/main" id="{9CA183F0-AFED-488D-8C69-D20B27DB2234}"/>
              </a:ext>
            </a:extLst>
          </p:cNvPr>
          <p:cNvGraphicFramePr>
            <a:graphicFrameLocks noGrp="1"/>
          </p:cNvGraphicFramePr>
          <p:nvPr>
            <p:extLst>
              <p:ext uri="{D42A27DB-BD31-4B8C-83A1-F6EECF244321}">
                <p14:modId xmlns:p14="http://schemas.microsoft.com/office/powerpoint/2010/main" val="3479561386"/>
              </p:ext>
            </p:extLst>
          </p:nvPr>
        </p:nvGraphicFramePr>
        <p:xfrm>
          <a:off x="1079232" y="1704955"/>
          <a:ext cx="4699832" cy="4450073"/>
        </p:xfrm>
        <a:graphic>
          <a:graphicData uri="http://schemas.openxmlformats.org/drawingml/2006/table">
            <a:tbl>
              <a:tblPr firstRow="1" bandRow="1">
                <a:tableStyleId>{5940675A-B579-460E-94D1-54222C63F5DA}</a:tableStyleId>
              </a:tblPr>
              <a:tblGrid>
                <a:gridCol w="1817269">
                  <a:extLst>
                    <a:ext uri="{9D8B030D-6E8A-4147-A177-3AD203B41FA5}">
                      <a16:colId xmlns:a16="http://schemas.microsoft.com/office/drawing/2014/main" val="618144995"/>
                    </a:ext>
                  </a:extLst>
                </a:gridCol>
                <a:gridCol w="1742072">
                  <a:extLst>
                    <a:ext uri="{9D8B030D-6E8A-4147-A177-3AD203B41FA5}">
                      <a16:colId xmlns:a16="http://schemas.microsoft.com/office/drawing/2014/main" val="2338600810"/>
                    </a:ext>
                  </a:extLst>
                </a:gridCol>
                <a:gridCol w="1140491">
                  <a:extLst>
                    <a:ext uri="{9D8B030D-6E8A-4147-A177-3AD203B41FA5}">
                      <a16:colId xmlns:a16="http://schemas.microsoft.com/office/drawing/2014/main" val="2043534552"/>
                    </a:ext>
                  </a:extLst>
                </a:gridCol>
              </a:tblGrid>
              <a:tr h="370840">
                <a:tc>
                  <a:txBody>
                    <a:bodyPr/>
                    <a:lstStyle/>
                    <a:p>
                      <a:r>
                        <a:rPr lang="en-US" b="1"/>
                        <a:t>Attack class</a:t>
                      </a:r>
                    </a:p>
                  </a:txBody>
                  <a:tcPr/>
                </a:tc>
                <a:tc>
                  <a:txBody>
                    <a:bodyPr/>
                    <a:lstStyle/>
                    <a:p>
                      <a:r>
                        <a:rPr lang="en-US" b="1"/>
                        <a:t>Attack Name</a:t>
                      </a:r>
                    </a:p>
                  </a:txBody>
                  <a:tcPr/>
                </a:tc>
                <a:tc>
                  <a:txBody>
                    <a:bodyPr/>
                    <a:lstStyle/>
                    <a:p>
                      <a:r>
                        <a:rPr lang="en-US" b="1"/>
                        <a:t>Instances</a:t>
                      </a:r>
                    </a:p>
                  </a:txBody>
                  <a:tcPr/>
                </a:tc>
                <a:extLst>
                  <a:ext uri="{0D108BD9-81ED-4DB2-BD59-A6C34878D82A}">
                    <a16:rowId xmlns:a16="http://schemas.microsoft.com/office/drawing/2014/main" val="1757819176"/>
                  </a:ext>
                </a:extLst>
              </a:tr>
              <a:tr h="370840">
                <a:tc rowSpan="6">
                  <a:txBody>
                    <a:bodyPr/>
                    <a:lstStyle/>
                    <a:p>
                      <a:pPr algn="ctr"/>
                      <a:r>
                        <a:rPr lang="en-US"/>
                        <a:t>DOS</a:t>
                      </a:r>
                    </a:p>
                  </a:txBody>
                  <a:tcPr anchor="ctr"/>
                </a:tc>
                <a:tc>
                  <a:txBody>
                    <a:bodyPr/>
                    <a:lstStyle/>
                    <a:p>
                      <a:r>
                        <a:rPr lang="en-US"/>
                        <a:t>SMURF</a:t>
                      </a:r>
                    </a:p>
                  </a:txBody>
                  <a:tcPr/>
                </a:tc>
                <a:tc>
                  <a:txBody>
                    <a:bodyPr/>
                    <a:lstStyle/>
                    <a:p>
                      <a:r>
                        <a:rPr lang="en-US"/>
                        <a:t>2807886</a:t>
                      </a:r>
                    </a:p>
                  </a:txBody>
                  <a:tcPr/>
                </a:tc>
                <a:extLst>
                  <a:ext uri="{0D108BD9-81ED-4DB2-BD59-A6C34878D82A}">
                    <a16:rowId xmlns:a16="http://schemas.microsoft.com/office/drawing/2014/main" val="130611784"/>
                  </a:ext>
                </a:extLst>
              </a:tr>
              <a:tr h="370840">
                <a:tc vMerge="1">
                  <a:txBody>
                    <a:bodyPr/>
                    <a:lstStyle/>
                    <a:p>
                      <a:endParaRPr lang="en-US"/>
                    </a:p>
                  </a:txBody>
                  <a:tcPr/>
                </a:tc>
                <a:tc>
                  <a:txBody>
                    <a:bodyPr/>
                    <a:lstStyle/>
                    <a:p>
                      <a:r>
                        <a:rPr lang="en-US"/>
                        <a:t>NEPTUNE</a:t>
                      </a:r>
                    </a:p>
                  </a:txBody>
                  <a:tcPr/>
                </a:tc>
                <a:tc>
                  <a:txBody>
                    <a:bodyPr/>
                    <a:lstStyle/>
                    <a:p>
                      <a:r>
                        <a:rPr lang="en-US"/>
                        <a:t>1072017</a:t>
                      </a:r>
                    </a:p>
                  </a:txBody>
                  <a:tcPr/>
                </a:tc>
                <a:extLst>
                  <a:ext uri="{0D108BD9-81ED-4DB2-BD59-A6C34878D82A}">
                    <a16:rowId xmlns:a16="http://schemas.microsoft.com/office/drawing/2014/main" val="1858503765"/>
                  </a:ext>
                </a:extLst>
              </a:tr>
              <a:tr h="370840">
                <a:tc vMerge="1">
                  <a:txBody>
                    <a:bodyPr/>
                    <a:lstStyle/>
                    <a:p>
                      <a:endParaRPr lang="en-US"/>
                    </a:p>
                  </a:txBody>
                  <a:tcPr/>
                </a:tc>
                <a:tc>
                  <a:txBody>
                    <a:bodyPr/>
                    <a:lstStyle/>
                    <a:p>
                      <a:r>
                        <a:rPr lang="en-US"/>
                        <a:t>BACK</a:t>
                      </a:r>
                    </a:p>
                  </a:txBody>
                  <a:tcPr/>
                </a:tc>
                <a:tc>
                  <a:txBody>
                    <a:bodyPr/>
                    <a:lstStyle/>
                    <a:p>
                      <a:r>
                        <a:rPr lang="en-US"/>
                        <a:t>2203</a:t>
                      </a:r>
                    </a:p>
                  </a:txBody>
                  <a:tcPr/>
                </a:tc>
                <a:extLst>
                  <a:ext uri="{0D108BD9-81ED-4DB2-BD59-A6C34878D82A}">
                    <a16:rowId xmlns:a16="http://schemas.microsoft.com/office/drawing/2014/main" val="1371622350"/>
                  </a:ext>
                </a:extLst>
              </a:tr>
              <a:tr h="370840">
                <a:tc vMerge="1">
                  <a:txBody>
                    <a:bodyPr/>
                    <a:lstStyle/>
                    <a:p>
                      <a:endParaRPr lang="en-US"/>
                    </a:p>
                  </a:txBody>
                  <a:tcPr/>
                </a:tc>
                <a:tc>
                  <a:txBody>
                    <a:bodyPr/>
                    <a:lstStyle/>
                    <a:p>
                      <a:r>
                        <a:rPr lang="en-US"/>
                        <a:t>POD</a:t>
                      </a:r>
                    </a:p>
                  </a:txBody>
                  <a:tcPr/>
                </a:tc>
                <a:tc>
                  <a:txBody>
                    <a:bodyPr/>
                    <a:lstStyle/>
                    <a:p>
                      <a:r>
                        <a:rPr lang="en-US"/>
                        <a:t>264</a:t>
                      </a:r>
                    </a:p>
                  </a:txBody>
                  <a:tcPr/>
                </a:tc>
                <a:extLst>
                  <a:ext uri="{0D108BD9-81ED-4DB2-BD59-A6C34878D82A}">
                    <a16:rowId xmlns:a16="http://schemas.microsoft.com/office/drawing/2014/main" val="3259185964"/>
                  </a:ext>
                </a:extLst>
              </a:tr>
              <a:tr h="370840">
                <a:tc vMerge="1">
                  <a:txBody>
                    <a:bodyPr/>
                    <a:lstStyle/>
                    <a:p>
                      <a:endParaRPr lang="en-US"/>
                    </a:p>
                  </a:txBody>
                  <a:tcPr/>
                </a:tc>
                <a:tc>
                  <a:txBody>
                    <a:bodyPr/>
                    <a:lstStyle/>
                    <a:p>
                      <a:r>
                        <a:rPr lang="en-US"/>
                        <a:t>TEARDROP</a:t>
                      </a:r>
                    </a:p>
                  </a:txBody>
                  <a:tcPr/>
                </a:tc>
                <a:tc>
                  <a:txBody>
                    <a:bodyPr/>
                    <a:lstStyle/>
                    <a:p>
                      <a:r>
                        <a:rPr lang="en-US"/>
                        <a:t>979</a:t>
                      </a:r>
                    </a:p>
                  </a:txBody>
                  <a:tcPr/>
                </a:tc>
                <a:extLst>
                  <a:ext uri="{0D108BD9-81ED-4DB2-BD59-A6C34878D82A}">
                    <a16:rowId xmlns:a16="http://schemas.microsoft.com/office/drawing/2014/main" val="1175523340"/>
                  </a:ext>
                </a:extLst>
              </a:tr>
              <a:tr h="370840">
                <a:tc vMerge="1">
                  <a:txBody>
                    <a:bodyPr/>
                    <a:lstStyle/>
                    <a:p>
                      <a:endParaRPr lang="en-US"/>
                    </a:p>
                  </a:txBody>
                  <a:tcPr/>
                </a:tc>
                <a:tc>
                  <a:txBody>
                    <a:bodyPr/>
                    <a:lstStyle/>
                    <a:p>
                      <a:r>
                        <a:rPr lang="en-US"/>
                        <a:t>LAND</a:t>
                      </a:r>
                    </a:p>
                  </a:txBody>
                  <a:tcPr/>
                </a:tc>
                <a:tc>
                  <a:txBody>
                    <a:bodyPr/>
                    <a:lstStyle/>
                    <a:p>
                      <a:r>
                        <a:rPr lang="en-US"/>
                        <a:t>21</a:t>
                      </a:r>
                    </a:p>
                  </a:txBody>
                  <a:tcPr/>
                </a:tc>
                <a:extLst>
                  <a:ext uri="{0D108BD9-81ED-4DB2-BD59-A6C34878D82A}">
                    <a16:rowId xmlns:a16="http://schemas.microsoft.com/office/drawing/2014/main" val="3187714360"/>
                  </a:ext>
                </a:extLst>
              </a:tr>
              <a:tr h="370840">
                <a:tc rowSpan="4">
                  <a:txBody>
                    <a:bodyPr/>
                    <a:lstStyle/>
                    <a:p>
                      <a:pPr algn="ctr"/>
                      <a:r>
                        <a:rPr lang="en-US"/>
                        <a:t>U2R</a:t>
                      </a:r>
                    </a:p>
                  </a:txBody>
                  <a:tcPr anchor="ctr"/>
                </a:tc>
                <a:tc>
                  <a:txBody>
                    <a:bodyPr/>
                    <a:lstStyle/>
                    <a:p>
                      <a:pPr lvl="0">
                        <a:buNone/>
                      </a:pPr>
                      <a:r>
                        <a:rPr lang="en-US"/>
                        <a:t>Buffer Overflow</a:t>
                      </a:r>
                    </a:p>
                  </a:txBody>
                  <a:tcPr/>
                </a:tc>
                <a:tc>
                  <a:txBody>
                    <a:bodyPr/>
                    <a:lstStyle/>
                    <a:p>
                      <a:r>
                        <a:rPr lang="en-US"/>
                        <a:t>30</a:t>
                      </a:r>
                    </a:p>
                  </a:txBody>
                  <a:tcPr/>
                </a:tc>
                <a:extLst>
                  <a:ext uri="{0D108BD9-81ED-4DB2-BD59-A6C34878D82A}">
                    <a16:rowId xmlns:a16="http://schemas.microsoft.com/office/drawing/2014/main" val="1431284011"/>
                  </a:ext>
                </a:extLst>
              </a:tr>
              <a:tr h="370839">
                <a:tc vMerge="1">
                  <a:txBody>
                    <a:bodyPr/>
                    <a:lstStyle/>
                    <a:p>
                      <a:endParaRPr lang="en-US"/>
                    </a:p>
                  </a:txBody>
                  <a:tcPr anchor="ctr"/>
                </a:tc>
                <a:tc>
                  <a:txBody>
                    <a:bodyPr/>
                    <a:lstStyle/>
                    <a:p>
                      <a:pPr lvl="0">
                        <a:buNone/>
                      </a:pPr>
                      <a:r>
                        <a:rPr lang="en-US"/>
                        <a:t>Load Module</a:t>
                      </a:r>
                      <a:endParaRPr lang="en-US" dirty="0"/>
                    </a:p>
                  </a:txBody>
                  <a:tcPr/>
                </a:tc>
                <a:tc>
                  <a:txBody>
                    <a:bodyPr/>
                    <a:lstStyle/>
                    <a:p>
                      <a:pPr lvl="0">
                        <a:buNone/>
                      </a:pPr>
                      <a:r>
                        <a:rPr lang="en-US"/>
                        <a:t>9</a:t>
                      </a:r>
                      <a:endParaRPr lang="en-US" dirty="0"/>
                    </a:p>
                  </a:txBody>
                  <a:tcPr/>
                </a:tc>
                <a:extLst>
                  <a:ext uri="{0D108BD9-81ED-4DB2-BD59-A6C34878D82A}">
                    <a16:rowId xmlns:a16="http://schemas.microsoft.com/office/drawing/2014/main" val="4237148070"/>
                  </a:ext>
                </a:extLst>
              </a:tr>
              <a:tr h="370838">
                <a:tc vMerge="1">
                  <a:txBody>
                    <a:bodyPr/>
                    <a:lstStyle/>
                    <a:p>
                      <a:endParaRPr lang="en-US"/>
                    </a:p>
                  </a:txBody>
                  <a:tcPr anchor="ctr"/>
                </a:tc>
                <a:tc>
                  <a:txBody>
                    <a:bodyPr/>
                    <a:lstStyle/>
                    <a:p>
                      <a:pPr lvl="0">
                        <a:buNone/>
                      </a:pPr>
                      <a:r>
                        <a:rPr lang="en-US"/>
                        <a:t>PERL</a:t>
                      </a:r>
                      <a:endParaRPr lang="en-US" dirty="0"/>
                    </a:p>
                  </a:txBody>
                  <a:tcPr/>
                </a:tc>
                <a:tc>
                  <a:txBody>
                    <a:bodyPr/>
                    <a:lstStyle/>
                    <a:p>
                      <a:pPr lvl="0">
                        <a:buNone/>
                      </a:pPr>
                      <a:r>
                        <a:rPr lang="en-US"/>
                        <a:t>3</a:t>
                      </a:r>
                      <a:endParaRPr lang="en-US" dirty="0"/>
                    </a:p>
                  </a:txBody>
                  <a:tcPr/>
                </a:tc>
                <a:extLst>
                  <a:ext uri="{0D108BD9-81ED-4DB2-BD59-A6C34878D82A}">
                    <a16:rowId xmlns:a16="http://schemas.microsoft.com/office/drawing/2014/main" val="1477623584"/>
                  </a:ext>
                </a:extLst>
              </a:tr>
              <a:tr h="370838">
                <a:tc vMerge="1">
                  <a:txBody>
                    <a:bodyPr/>
                    <a:lstStyle/>
                    <a:p>
                      <a:endParaRPr lang="en-US"/>
                    </a:p>
                  </a:txBody>
                  <a:tcPr anchor="ctr"/>
                </a:tc>
                <a:tc>
                  <a:txBody>
                    <a:bodyPr/>
                    <a:lstStyle/>
                    <a:p>
                      <a:pPr lvl="0">
                        <a:buNone/>
                      </a:pPr>
                      <a:r>
                        <a:rPr lang="en-US"/>
                        <a:t>Rootkit</a:t>
                      </a:r>
                      <a:endParaRPr lang="en-US" dirty="0"/>
                    </a:p>
                  </a:txBody>
                  <a:tcPr/>
                </a:tc>
                <a:tc>
                  <a:txBody>
                    <a:bodyPr/>
                    <a:lstStyle/>
                    <a:p>
                      <a:pPr lvl="0">
                        <a:buNone/>
                      </a:pPr>
                      <a:r>
                        <a:rPr lang="en-US"/>
                        <a:t>10</a:t>
                      </a:r>
                      <a:endParaRPr lang="en-US" dirty="0"/>
                    </a:p>
                  </a:txBody>
                  <a:tcPr/>
                </a:tc>
                <a:extLst>
                  <a:ext uri="{0D108BD9-81ED-4DB2-BD59-A6C34878D82A}">
                    <a16:rowId xmlns:a16="http://schemas.microsoft.com/office/drawing/2014/main" val="4050760603"/>
                  </a:ext>
                </a:extLst>
              </a:tr>
              <a:tr h="370838">
                <a:tc>
                  <a:txBody>
                    <a:bodyPr/>
                    <a:lstStyle/>
                    <a:p>
                      <a:pPr lvl="0" algn="ctr">
                        <a:buNone/>
                      </a:pPr>
                      <a:r>
                        <a:rPr lang="en-US"/>
                        <a:t>Normal</a:t>
                      </a:r>
                      <a:endParaRPr lang="en-US" dirty="0"/>
                    </a:p>
                  </a:txBody>
                  <a:tcPr anchor="ctr"/>
                </a:tc>
                <a:tc>
                  <a:txBody>
                    <a:bodyPr/>
                    <a:lstStyle/>
                    <a:p>
                      <a:pPr lvl="0">
                        <a:buNone/>
                      </a:pPr>
                      <a:r>
                        <a:rPr lang="en-US"/>
                        <a:t>-</a:t>
                      </a:r>
                      <a:endParaRPr lang="en-US" dirty="0"/>
                    </a:p>
                  </a:txBody>
                  <a:tcPr/>
                </a:tc>
                <a:tc>
                  <a:txBody>
                    <a:bodyPr/>
                    <a:lstStyle/>
                    <a:p>
                      <a:pPr lvl="0">
                        <a:buNone/>
                      </a:pPr>
                      <a:r>
                        <a:rPr lang="en-US"/>
                        <a:t>972780</a:t>
                      </a:r>
                      <a:endParaRPr lang="en-US" dirty="0"/>
                    </a:p>
                  </a:txBody>
                  <a:tcPr/>
                </a:tc>
                <a:extLst>
                  <a:ext uri="{0D108BD9-81ED-4DB2-BD59-A6C34878D82A}">
                    <a16:rowId xmlns:a16="http://schemas.microsoft.com/office/drawing/2014/main" val="2934903761"/>
                  </a:ext>
                </a:extLst>
              </a:tr>
            </a:tbl>
          </a:graphicData>
        </a:graphic>
      </p:graphicFrame>
      <p:graphicFrame>
        <p:nvGraphicFramePr>
          <p:cNvPr id="5" name="Table 4">
            <a:extLst>
              <a:ext uri="{FF2B5EF4-FFF2-40B4-BE49-F238E27FC236}">
                <a16:creationId xmlns:a16="http://schemas.microsoft.com/office/drawing/2014/main" id="{7514F6FD-EA02-4579-8F03-4F829D5C27FA}"/>
              </a:ext>
            </a:extLst>
          </p:cNvPr>
          <p:cNvGraphicFramePr>
            <a:graphicFrameLocks noGrp="1"/>
          </p:cNvGraphicFramePr>
          <p:nvPr>
            <p:extLst>
              <p:ext uri="{D42A27DB-BD31-4B8C-83A1-F6EECF244321}">
                <p14:modId xmlns:p14="http://schemas.microsoft.com/office/powerpoint/2010/main" val="2058982772"/>
              </p:ext>
            </p:extLst>
          </p:nvPr>
        </p:nvGraphicFramePr>
        <p:xfrm>
          <a:off x="6485777" y="1614638"/>
          <a:ext cx="5188602" cy="4754880"/>
        </p:xfrm>
        <a:graphic>
          <a:graphicData uri="http://schemas.openxmlformats.org/drawingml/2006/table">
            <a:tbl>
              <a:tblPr firstRow="1" bandRow="1">
                <a:tableStyleId>{5940675A-B579-460E-94D1-54222C63F5DA}</a:tableStyleId>
              </a:tblPr>
              <a:tblGrid>
                <a:gridCol w="2006265">
                  <a:extLst>
                    <a:ext uri="{9D8B030D-6E8A-4147-A177-3AD203B41FA5}">
                      <a16:colId xmlns:a16="http://schemas.microsoft.com/office/drawing/2014/main" val="4141237557"/>
                    </a:ext>
                  </a:extLst>
                </a:gridCol>
                <a:gridCol w="1923247">
                  <a:extLst>
                    <a:ext uri="{9D8B030D-6E8A-4147-A177-3AD203B41FA5}">
                      <a16:colId xmlns:a16="http://schemas.microsoft.com/office/drawing/2014/main" val="3608853436"/>
                    </a:ext>
                  </a:extLst>
                </a:gridCol>
                <a:gridCol w="1259090">
                  <a:extLst>
                    <a:ext uri="{9D8B030D-6E8A-4147-A177-3AD203B41FA5}">
                      <a16:colId xmlns:a16="http://schemas.microsoft.com/office/drawing/2014/main" val="4105979730"/>
                    </a:ext>
                  </a:extLst>
                </a:gridCol>
              </a:tblGrid>
              <a:tr h="281835">
                <a:tc>
                  <a:txBody>
                    <a:bodyPr/>
                    <a:lstStyle/>
                    <a:p>
                      <a:pPr algn="l" rtl="0" fontAlgn="base"/>
                      <a:r>
                        <a:rPr lang="en-US" b="1">
                          <a:effectLst/>
                        </a:rPr>
                        <a:t>Attack class​</a:t>
                      </a:r>
                    </a:p>
                  </a:txBody>
                  <a:tcPr/>
                </a:tc>
                <a:tc>
                  <a:txBody>
                    <a:bodyPr/>
                    <a:lstStyle/>
                    <a:p>
                      <a:pPr algn="l" rtl="0" fontAlgn="base"/>
                      <a:r>
                        <a:rPr lang="en-US" b="1">
                          <a:effectLst/>
                        </a:rPr>
                        <a:t>Attack Name​</a:t>
                      </a:r>
                    </a:p>
                  </a:txBody>
                  <a:tcPr/>
                </a:tc>
                <a:tc>
                  <a:txBody>
                    <a:bodyPr/>
                    <a:lstStyle/>
                    <a:p>
                      <a:pPr algn="l" rtl="0" fontAlgn="base"/>
                      <a:r>
                        <a:rPr lang="en-US" b="1">
                          <a:effectLst/>
                        </a:rPr>
                        <a:t>Instances​</a:t>
                      </a:r>
                    </a:p>
                  </a:txBody>
                  <a:tcPr/>
                </a:tc>
                <a:extLst>
                  <a:ext uri="{0D108BD9-81ED-4DB2-BD59-A6C34878D82A}">
                    <a16:rowId xmlns:a16="http://schemas.microsoft.com/office/drawing/2014/main" val="4211734985"/>
                  </a:ext>
                </a:extLst>
              </a:tr>
              <a:tr h="281835">
                <a:tc rowSpan="8">
                  <a:txBody>
                    <a:bodyPr/>
                    <a:lstStyle/>
                    <a:p>
                      <a:pPr algn="ctr" rtl="0" fontAlgn="base"/>
                      <a:r>
                        <a:rPr lang="en-US">
                          <a:effectLst/>
                        </a:rPr>
                        <a:t>R2L</a:t>
                      </a:r>
                      <a:endParaRPr lang="en-US" dirty="0">
                        <a:effectLst/>
                      </a:endParaRPr>
                    </a:p>
                  </a:txBody>
                  <a:tcPr anchor="ctr"/>
                </a:tc>
                <a:tc>
                  <a:txBody>
                    <a:bodyPr/>
                    <a:lstStyle/>
                    <a:p>
                      <a:pPr algn="l" rtl="0" fontAlgn="base"/>
                      <a:r>
                        <a:rPr lang="en-US">
                          <a:effectLst/>
                        </a:rPr>
                        <a:t>FTP Write</a:t>
                      </a:r>
                      <a:endParaRPr lang="en-US" dirty="0">
                        <a:effectLst/>
                      </a:endParaRPr>
                    </a:p>
                  </a:txBody>
                  <a:tcPr/>
                </a:tc>
                <a:tc>
                  <a:txBody>
                    <a:bodyPr/>
                    <a:lstStyle/>
                    <a:p>
                      <a:pPr algn="l" rtl="0" fontAlgn="base"/>
                      <a:r>
                        <a:rPr lang="en-US">
                          <a:effectLst/>
                        </a:rPr>
                        <a:t>8</a:t>
                      </a:r>
                    </a:p>
                  </a:txBody>
                  <a:tcPr/>
                </a:tc>
                <a:extLst>
                  <a:ext uri="{0D108BD9-81ED-4DB2-BD59-A6C34878D82A}">
                    <a16:rowId xmlns:a16="http://schemas.microsoft.com/office/drawing/2014/main" val="2490066264"/>
                  </a:ext>
                </a:extLst>
              </a:tr>
              <a:tr h="281835">
                <a:tc vMerge="1">
                  <a:txBody>
                    <a:bodyPr/>
                    <a:lstStyle/>
                    <a:p>
                      <a:endParaRPr lang="en-US"/>
                    </a:p>
                  </a:txBody>
                  <a:tcPr marL="0" marR="0" marT="0" marB="0" horzOverflow="overflow"/>
                </a:tc>
                <a:tc>
                  <a:txBody>
                    <a:bodyPr/>
                    <a:lstStyle/>
                    <a:p>
                      <a:pPr algn="l" rtl="0" fontAlgn="base"/>
                      <a:r>
                        <a:rPr lang="en-US">
                          <a:effectLst/>
                        </a:rPr>
                        <a:t>Guess Password</a:t>
                      </a:r>
                      <a:endParaRPr lang="en-US" dirty="0">
                        <a:effectLst/>
                      </a:endParaRPr>
                    </a:p>
                  </a:txBody>
                  <a:tcPr/>
                </a:tc>
                <a:tc>
                  <a:txBody>
                    <a:bodyPr/>
                    <a:lstStyle/>
                    <a:p>
                      <a:pPr algn="l" rtl="0" fontAlgn="base"/>
                      <a:r>
                        <a:rPr lang="en-US">
                          <a:effectLst/>
                        </a:rPr>
                        <a:t>53</a:t>
                      </a:r>
                      <a:endParaRPr lang="en-US" dirty="0">
                        <a:effectLst/>
                      </a:endParaRPr>
                    </a:p>
                  </a:txBody>
                  <a:tcPr/>
                </a:tc>
                <a:extLst>
                  <a:ext uri="{0D108BD9-81ED-4DB2-BD59-A6C34878D82A}">
                    <a16:rowId xmlns:a16="http://schemas.microsoft.com/office/drawing/2014/main" val="2899547674"/>
                  </a:ext>
                </a:extLst>
              </a:tr>
              <a:tr h="281835">
                <a:tc vMerge="1">
                  <a:txBody>
                    <a:bodyPr/>
                    <a:lstStyle/>
                    <a:p>
                      <a:endParaRPr lang="en-US"/>
                    </a:p>
                  </a:txBody>
                  <a:tcPr marL="0" marR="0" marT="0" marB="0" horzOverflow="overflow"/>
                </a:tc>
                <a:tc>
                  <a:txBody>
                    <a:bodyPr/>
                    <a:lstStyle/>
                    <a:p>
                      <a:pPr algn="l" rtl="0" fontAlgn="base"/>
                      <a:r>
                        <a:rPr lang="en-US">
                          <a:effectLst/>
                        </a:rPr>
                        <a:t>IMAP</a:t>
                      </a:r>
                      <a:endParaRPr lang="en-US" dirty="0">
                        <a:effectLst/>
                      </a:endParaRPr>
                    </a:p>
                  </a:txBody>
                  <a:tcPr/>
                </a:tc>
                <a:tc>
                  <a:txBody>
                    <a:bodyPr/>
                    <a:lstStyle/>
                    <a:p>
                      <a:pPr algn="l" rtl="0" fontAlgn="base"/>
                      <a:r>
                        <a:rPr lang="en-US">
                          <a:effectLst/>
                        </a:rPr>
                        <a:t>12​</a:t>
                      </a:r>
                    </a:p>
                  </a:txBody>
                  <a:tcPr/>
                </a:tc>
                <a:extLst>
                  <a:ext uri="{0D108BD9-81ED-4DB2-BD59-A6C34878D82A}">
                    <a16:rowId xmlns:a16="http://schemas.microsoft.com/office/drawing/2014/main" val="1407858416"/>
                  </a:ext>
                </a:extLst>
              </a:tr>
              <a:tr h="281835">
                <a:tc vMerge="1">
                  <a:txBody>
                    <a:bodyPr/>
                    <a:lstStyle/>
                    <a:p>
                      <a:endParaRPr lang="en-US"/>
                    </a:p>
                  </a:txBody>
                  <a:tcPr marL="0" marR="0" marT="0" marB="0" horzOverflow="overflow"/>
                </a:tc>
                <a:tc>
                  <a:txBody>
                    <a:bodyPr/>
                    <a:lstStyle/>
                    <a:p>
                      <a:pPr algn="l" rtl="0" fontAlgn="base"/>
                      <a:r>
                        <a:rPr lang="en-US">
                          <a:effectLst/>
                        </a:rPr>
                        <a:t>Multihop</a:t>
                      </a:r>
                      <a:endParaRPr lang="en-US" dirty="0">
                        <a:effectLst/>
                      </a:endParaRPr>
                    </a:p>
                  </a:txBody>
                  <a:tcPr/>
                </a:tc>
                <a:tc>
                  <a:txBody>
                    <a:bodyPr/>
                    <a:lstStyle/>
                    <a:p>
                      <a:pPr algn="l" rtl="0" fontAlgn="base"/>
                      <a:r>
                        <a:rPr lang="en-US">
                          <a:effectLst/>
                        </a:rPr>
                        <a:t>7</a:t>
                      </a:r>
                      <a:endParaRPr lang="en-US" dirty="0">
                        <a:effectLst/>
                      </a:endParaRPr>
                    </a:p>
                  </a:txBody>
                  <a:tcPr/>
                </a:tc>
                <a:extLst>
                  <a:ext uri="{0D108BD9-81ED-4DB2-BD59-A6C34878D82A}">
                    <a16:rowId xmlns:a16="http://schemas.microsoft.com/office/drawing/2014/main" val="3237183430"/>
                  </a:ext>
                </a:extLst>
              </a:tr>
              <a:tr h="281835">
                <a:tc vMerge="1">
                  <a:txBody>
                    <a:bodyPr/>
                    <a:lstStyle/>
                    <a:p>
                      <a:endParaRPr lang="en-US"/>
                    </a:p>
                  </a:txBody>
                  <a:tcPr marL="0" marR="0" marT="0" marB="0" horzOverflow="overflow"/>
                </a:tc>
                <a:tc>
                  <a:txBody>
                    <a:bodyPr/>
                    <a:lstStyle/>
                    <a:p>
                      <a:pPr algn="l" rtl="0" fontAlgn="base"/>
                      <a:r>
                        <a:rPr lang="en-US">
                          <a:effectLst/>
                        </a:rPr>
                        <a:t>PHF</a:t>
                      </a:r>
                      <a:endParaRPr lang="en-US" dirty="0">
                        <a:effectLst/>
                      </a:endParaRPr>
                    </a:p>
                  </a:txBody>
                  <a:tcPr/>
                </a:tc>
                <a:tc>
                  <a:txBody>
                    <a:bodyPr/>
                    <a:lstStyle/>
                    <a:p>
                      <a:pPr algn="l" rtl="0" fontAlgn="base"/>
                      <a:r>
                        <a:rPr lang="en-US">
                          <a:effectLst/>
                        </a:rPr>
                        <a:t>4​</a:t>
                      </a:r>
                    </a:p>
                  </a:txBody>
                  <a:tcPr/>
                </a:tc>
                <a:extLst>
                  <a:ext uri="{0D108BD9-81ED-4DB2-BD59-A6C34878D82A}">
                    <a16:rowId xmlns:a16="http://schemas.microsoft.com/office/drawing/2014/main" val="2737347541"/>
                  </a:ext>
                </a:extLst>
              </a:tr>
              <a:tr h="281835">
                <a:tc vMerge="1">
                  <a:txBody>
                    <a:bodyPr/>
                    <a:lstStyle/>
                    <a:p>
                      <a:endParaRPr lang="en-US"/>
                    </a:p>
                  </a:txBody>
                  <a:tcPr marL="0" marR="0" marT="0" marB="0" horzOverflow="overflow"/>
                </a:tc>
                <a:tc>
                  <a:txBody>
                    <a:bodyPr/>
                    <a:lstStyle/>
                    <a:p>
                      <a:pPr algn="l" rtl="0" fontAlgn="base"/>
                      <a:r>
                        <a:rPr lang="en-US">
                          <a:effectLst/>
                        </a:rPr>
                        <a:t>SPY​</a:t>
                      </a:r>
                    </a:p>
                  </a:txBody>
                  <a:tcPr/>
                </a:tc>
                <a:tc>
                  <a:txBody>
                    <a:bodyPr/>
                    <a:lstStyle/>
                    <a:p>
                      <a:pPr algn="l" rtl="0" fontAlgn="base"/>
                      <a:r>
                        <a:rPr lang="en-US">
                          <a:effectLst/>
                        </a:rPr>
                        <a:t>2​</a:t>
                      </a:r>
                    </a:p>
                  </a:txBody>
                  <a:tcPr/>
                </a:tc>
                <a:extLst>
                  <a:ext uri="{0D108BD9-81ED-4DB2-BD59-A6C34878D82A}">
                    <a16:rowId xmlns:a16="http://schemas.microsoft.com/office/drawing/2014/main" val="878198935"/>
                  </a:ext>
                </a:extLst>
              </a:tr>
              <a:tr h="281835">
                <a:tc vMerge="1">
                  <a:txBody>
                    <a:bodyPr/>
                    <a:lstStyle/>
                    <a:p>
                      <a:endParaRPr lang="en-US"/>
                    </a:p>
                  </a:txBody>
                  <a:tcPr anchor="ctr"/>
                </a:tc>
                <a:tc>
                  <a:txBody>
                    <a:bodyPr/>
                    <a:lstStyle/>
                    <a:p>
                      <a:pPr lvl="0" algn="l">
                        <a:buNone/>
                      </a:pPr>
                      <a:r>
                        <a:rPr lang="en-US" sz="1800" b="0" i="0" u="none" strike="noStrike" noProof="0">
                          <a:effectLst/>
                          <a:latin typeface="Calibri"/>
                        </a:rPr>
                        <a:t>Warez client</a:t>
                      </a:r>
                      <a:endParaRPr lang="en-US"/>
                    </a:p>
                  </a:txBody>
                  <a:tcPr/>
                </a:tc>
                <a:tc>
                  <a:txBody>
                    <a:bodyPr/>
                    <a:lstStyle/>
                    <a:p>
                      <a:pPr lvl="0" algn="l">
                        <a:buNone/>
                      </a:pPr>
                      <a:r>
                        <a:rPr lang="en-US">
                          <a:effectLst/>
                        </a:rPr>
                        <a:t>1020</a:t>
                      </a:r>
                      <a:endParaRPr lang="en-US" dirty="0">
                        <a:effectLst/>
                      </a:endParaRPr>
                    </a:p>
                  </a:txBody>
                  <a:tcPr/>
                </a:tc>
                <a:extLst>
                  <a:ext uri="{0D108BD9-81ED-4DB2-BD59-A6C34878D82A}">
                    <a16:rowId xmlns:a16="http://schemas.microsoft.com/office/drawing/2014/main" val="2749025376"/>
                  </a:ext>
                </a:extLst>
              </a:tr>
              <a:tr h="281835">
                <a:tc vMerge="1">
                  <a:txBody>
                    <a:bodyPr/>
                    <a:lstStyle/>
                    <a:p>
                      <a:endParaRPr lang="en-US"/>
                    </a:p>
                  </a:txBody>
                  <a:tcPr anchor="ctr"/>
                </a:tc>
                <a:tc>
                  <a:txBody>
                    <a:bodyPr/>
                    <a:lstStyle/>
                    <a:p>
                      <a:pPr lvl="0" algn="l">
                        <a:buNone/>
                      </a:pPr>
                      <a:r>
                        <a:rPr lang="en-US" sz="1800" b="0" i="0" u="none" strike="noStrike" noProof="0">
                          <a:effectLst/>
                          <a:latin typeface="Calibri"/>
                        </a:rPr>
                        <a:t>Warez master</a:t>
                      </a:r>
                      <a:endParaRPr lang="en-US"/>
                    </a:p>
                  </a:txBody>
                  <a:tcPr/>
                </a:tc>
                <a:tc>
                  <a:txBody>
                    <a:bodyPr/>
                    <a:lstStyle/>
                    <a:p>
                      <a:pPr lvl="0" algn="l">
                        <a:buNone/>
                      </a:pPr>
                      <a:r>
                        <a:rPr lang="en-US">
                          <a:effectLst/>
                        </a:rPr>
                        <a:t>20</a:t>
                      </a:r>
                      <a:endParaRPr lang="en-US" dirty="0">
                        <a:effectLst/>
                      </a:endParaRPr>
                    </a:p>
                  </a:txBody>
                  <a:tcPr/>
                </a:tc>
                <a:extLst>
                  <a:ext uri="{0D108BD9-81ED-4DB2-BD59-A6C34878D82A}">
                    <a16:rowId xmlns:a16="http://schemas.microsoft.com/office/drawing/2014/main" val="685256069"/>
                  </a:ext>
                </a:extLst>
              </a:tr>
              <a:tr h="281835">
                <a:tc rowSpan="4">
                  <a:txBody>
                    <a:bodyPr/>
                    <a:lstStyle/>
                    <a:p>
                      <a:pPr algn="ctr" rtl="0" fontAlgn="base"/>
                      <a:r>
                        <a:rPr lang="en-US">
                          <a:effectLst/>
                        </a:rPr>
                        <a:t>PROBE</a:t>
                      </a:r>
                      <a:endParaRPr lang="en-US" dirty="0">
                        <a:effectLst/>
                      </a:endParaRPr>
                    </a:p>
                  </a:txBody>
                  <a:tcPr anchor="ctr"/>
                </a:tc>
                <a:tc>
                  <a:txBody>
                    <a:bodyPr/>
                    <a:lstStyle/>
                    <a:p>
                      <a:pPr algn="l" rtl="0" fontAlgn="base"/>
                      <a:r>
                        <a:rPr lang="en-US">
                          <a:effectLst/>
                        </a:rPr>
                        <a:t>IPSWEEP</a:t>
                      </a:r>
                      <a:endParaRPr lang="en-US" dirty="0">
                        <a:effectLst/>
                      </a:endParaRPr>
                    </a:p>
                  </a:txBody>
                  <a:tcPr/>
                </a:tc>
                <a:tc>
                  <a:txBody>
                    <a:bodyPr/>
                    <a:lstStyle/>
                    <a:p>
                      <a:pPr algn="l" rtl="0" fontAlgn="base"/>
                      <a:r>
                        <a:rPr lang="en-US">
                          <a:effectLst/>
                        </a:rPr>
                        <a:t>12481</a:t>
                      </a:r>
                      <a:endParaRPr lang="en-US" dirty="0">
                        <a:effectLst/>
                      </a:endParaRPr>
                    </a:p>
                  </a:txBody>
                  <a:tcPr/>
                </a:tc>
                <a:extLst>
                  <a:ext uri="{0D108BD9-81ED-4DB2-BD59-A6C34878D82A}">
                    <a16:rowId xmlns:a16="http://schemas.microsoft.com/office/drawing/2014/main" val="498741156"/>
                  </a:ext>
                </a:extLst>
              </a:tr>
              <a:tr h="281835">
                <a:tc vMerge="1">
                  <a:txBody>
                    <a:bodyPr/>
                    <a:lstStyle/>
                    <a:p>
                      <a:endParaRPr lang="en-US"/>
                    </a:p>
                  </a:txBody>
                  <a:tcPr marL="0" marR="0" marT="0" marB="0" horzOverflow="overflow"/>
                </a:tc>
                <a:tc>
                  <a:txBody>
                    <a:bodyPr/>
                    <a:lstStyle/>
                    <a:p>
                      <a:pPr algn="l" rtl="0" fontAlgn="base"/>
                      <a:r>
                        <a:rPr lang="en-US">
                          <a:effectLst/>
                        </a:rPr>
                        <a:t>NMAP​</a:t>
                      </a:r>
                    </a:p>
                  </a:txBody>
                  <a:tcPr/>
                </a:tc>
                <a:tc>
                  <a:txBody>
                    <a:bodyPr/>
                    <a:lstStyle/>
                    <a:p>
                      <a:pPr algn="l" rtl="0" fontAlgn="base"/>
                      <a:r>
                        <a:rPr lang="en-US">
                          <a:effectLst/>
                        </a:rPr>
                        <a:t>2316</a:t>
                      </a:r>
                      <a:endParaRPr lang="en-US" dirty="0">
                        <a:effectLst/>
                      </a:endParaRPr>
                    </a:p>
                  </a:txBody>
                  <a:tcPr/>
                </a:tc>
                <a:extLst>
                  <a:ext uri="{0D108BD9-81ED-4DB2-BD59-A6C34878D82A}">
                    <a16:rowId xmlns:a16="http://schemas.microsoft.com/office/drawing/2014/main" val="1061614805"/>
                  </a:ext>
                </a:extLst>
              </a:tr>
              <a:tr h="281835">
                <a:tc vMerge="1">
                  <a:txBody>
                    <a:bodyPr/>
                    <a:lstStyle/>
                    <a:p>
                      <a:endParaRPr lang="en-US"/>
                    </a:p>
                  </a:txBody>
                  <a:tcPr marL="0" marR="0" marT="0" marB="0" horzOverflow="overflow"/>
                </a:tc>
                <a:tc>
                  <a:txBody>
                    <a:bodyPr/>
                    <a:lstStyle/>
                    <a:p>
                      <a:pPr algn="l" rtl="0" fontAlgn="base"/>
                      <a:r>
                        <a:rPr lang="en-US">
                          <a:effectLst/>
                        </a:rPr>
                        <a:t>PORTSWEEP</a:t>
                      </a:r>
                      <a:endParaRPr lang="en-US" dirty="0">
                        <a:effectLst/>
                      </a:endParaRPr>
                    </a:p>
                  </a:txBody>
                  <a:tcPr/>
                </a:tc>
                <a:tc>
                  <a:txBody>
                    <a:bodyPr/>
                    <a:lstStyle/>
                    <a:p>
                      <a:pPr algn="l" rtl="0" fontAlgn="base"/>
                      <a:r>
                        <a:rPr lang="en-US">
                          <a:effectLst/>
                        </a:rPr>
                        <a:t>10413</a:t>
                      </a:r>
                      <a:endParaRPr lang="en-US" dirty="0">
                        <a:effectLst/>
                      </a:endParaRPr>
                    </a:p>
                  </a:txBody>
                  <a:tcPr/>
                </a:tc>
                <a:extLst>
                  <a:ext uri="{0D108BD9-81ED-4DB2-BD59-A6C34878D82A}">
                    <a16:rowId xmlns:a16="http://schemas.microsoft.com/office/drawing/2014/main" val="681896789"/>
                  </a:ext>
                </a:extLst>
              </a:tr>
              <a:tr h="281835">
                <a:tc vMerge="1">
                  <a:txBody>
                    <a:bodyPr/>
                    <a:lstStyle/>
                    <a:p>
                      <a:endParaRPr lang="en-US"/>
                    </a:p>
                  </a:txBody>
                  <a:tcPr marL="0" marR="0" marT="0" marB="0" horzOverflow="overflow"/>
                </a:tc>
                <a:tc>
                  <a:txBody>
                    <a:bodyPr/>
                    <a:lstStyle/>
                    <a:p>
                      <a:pPr algn="l" rtl="0" fontAlgn="base"/>
                      <a:r>
                        <a:rPr lang="en-US">
                          <a:effectLst/>
                        </a:rPr>
                        <a:t>SATAN</a:t>
                      </a:r>
                      <a:endParaRPr lang="en-US" dirty="0">
                        <a:effectLst/>
                      </a:endParaRPr>
                    </a:p>
                  </a:txBody>
                  <a:tcPr/>
                </a:tc>
                <a:tc>
                  <a:txBody>
                    <a:bodyPr/>
                    <a:lstStyle/>
                    <a:p>
                      <a:pPr algn="l" rtl="0" fontAlgn="base"/>
                      <a:r>
                        <a:rPr lang="en-US">
                          <a:effectLst/>
                        </a:rPr>
                        <a:t>15892</a:t>
                      </a:r>
                      <a:endParaRPr lang="en-US" dirty="0">
                        <a:effectLst/>
                      </a:endParaRPr>
                    </a:p>
                  </a:txBody>
                  <a:tcPr/>
                </a:tc>
                <a:extLst>
                  <a:ext uri="{0D108BD9-81ED-4DB2-BD59-A6C34878D82A}">
                    <a16:rowId xmlns:a16="http://schemas.microsoft.com/office/drawing/2014/main" val="884301349"/>
                  </a:ext>
                </a:extLst>
              </a:tr>
            </a:tbl>
          </a:graphicData>
        </a:graphic>
      </p:graphicFrame>
    </p:spTree>
    <p:extLst>
      <p:ext uri="{BB962C8B-B14F-4D97-AF65-F5344CB8AC3E}">
        <p14:creationId xmlns:p14="http://schemas.microsoft.com/office/powerpoint/2010/main" val="41579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374F-ADC1-4AA1-9DE3-0F819E247C0B}"/>
              </a:ext>
            </a:extLst>
          </p:cNvPr>
          <p:cNvSpPr>
            <a:spLocks noGrp="1"/>
          </p:cNvSpPr>
          <p:nvPr>
            <p:ph type="title"/>
          </p:nvPr>
        </p:nvSpPr>
        <p:spPr/>
        <p:txBody>
          <a:bodyPr/>
          <a:lstStyle/>
          <a:p>
            <a:r>
              <a:rPr lang="en-US" dirty="0">
                <a:cs typeface="Calibri Light"/>
              </a:rPr>
              <a:t>Evaluation metrics</a:t>
            </a:r>
            <a:endParaRPr lang="en-US" dirty="0"/>
          </a:p>
        </p:txBody>
      </p:sp>
      <p:sp>
        <p:nvSpPr>
          <p:cNvPr id="3" name="Content Placeholder 2">
            <a:extLst>
              <a:ext uri="{FF2B5EF4-FFF2-40B4-BE49-F238E27FC236}">
                <a16:creationId xmlns:a16="http://schemas.microsoft.com/office/drawing/2014/main" id="{90B9C380-F1B0-4F5B-B2DA-D507DFF108F1}"/>
              </a:ext>
            </a:extLst>
          </p:cNvPr>
          <p:cNvSpPr>
            <a:spLocks noGrp="1"/>
          </p:cNvSpPr>
          <p:nvPr>
            <p:ph idx="1"/>
          </p:nvPr>
        </p:nvSpPr>
        <p:spPr/>
        <p:txBody>
          <a:bodyPr vert="horz" lIns="91440" tIns="45720" rIns="91440" bIns="45720" rtlCol="0" anchor="t">
            <a:normAutofit/>
          </a:bodyPr>
          <a:lstStyle/>
          <a:p>
            <a:r>
              <a:rPr lang="en-US" dirty="0">
                <a:cs typeface="Calibri"/>
              </a:rPr>
              <a:t>Confusion matrix</a:t>
            </a:r>
          </a:p>
          <a:p>
            <a:r>
              <a:rPr lang="en-US" dirty="0">
                <a:cs typeface="Calibri"/>
              </a:rPr>
              <a:t>Precision</a:t>
            </a:r>
          </a:p>
          <a:p>
            <a:r>
              <a:rPr lang="en-US" dirty="0">
                <a:cs typeface="Calibri"/>
              </a:rPr>
              <a:t>Recall</a:t>
            </a:r>
          </a:p>
          <a:p>
            <a:r>
              <a:rPr lang="en-US" dirty="0">
                <a:cs typeface="Calibri"/>
              </a:rPr>
              <a:t>F-measure</a:t>
            </a:r>
          </a:p>
        </p:txBody>
      </p:sp>
    </p:spTree>
    <p:extLst>
      <p:ext uri="{BB962C8B-B14F-4D97-AF65-F5344CB8AC3E}">
        <p14:creationId xmlns:p14="http://schemas.microsoft.com/office/powerpoint/2010/main" val="88700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6CB1-3FF1-41F6-8DD8-3E1F3C554315}"/>
              </a:ext>
            </a:extLst>
          </p:cNvPr>
          <p:cNvSpPr>
            <a:spLocks noGrp="1"/>
          </p:cNvSpPr>
          <p:nvPr>
            <p:ph type="title"/>
          </p:nvPr>
        </p:nvSpPr>
        <p:spPr/>
        <p:txBody>
          <a:bodyPr/>
          <a:lstStyle/>
          <a:p>
            <a:r>
              <a:rPr lang="en-US" dirty="0">
                <a:cs typeface="Calibri Light"/>
              </a:rPr>
              <a:t>ML algorithms used for analysis</a:t>
            </a:r>
            <a:endParaRPr lang="en-US" dirty="0"/>
          </a:p>
        </p:txBody>
      </p:sp>
      <p:sp>
        <p:nvSpPr>
          <p:cNvPr id="3" name="Content Placeholder 2">
            <a:extLst>
              <a:ext uri="{FF2B5EF4-FFF2-40B4-BE49-F238E27FC236}">
                <a16:creationId xmlns:a16="http://schemas.microsoft.com/office/drawing/2014/main" id="{CC8323C0-5B1F-4E32-B9BC-717C1EA3F39B}"/>
              </a:ext>
            </a:extLst>
          </p:cNvPr>
          <p:cNvSpPr>
            <a:spLocks noGrp="1"/>
          </p:cNvSpPr>
          <p:nvPr>
            <p:ph idx="1"/>
          </p:nvPr>
        </p:nvSpPr>
        <p:spPr/>
        <p:txBody>
          <a:bodyPr vert="horz" lIns="91440" tIns="45720" rIns="91440" bIns="45720" rtlCol="0" anchor="t">
            <a:normAutofit/>
          </a:bodyPr>
          <a:lstStyle/>
          <a:p>
            <a:r>
              <a:rPr lang="en-US" b="1" dirty="0">
                <a:cs typeface="Calibri"/>
              </a:rPr>
              <a:t>KNN</a:t>
            </a:r>
            <a:r>
              <a:rPr lang="en-US" dirty="0">
                <a:cs typeface="Calibri"/>
              </a:rPr>
              <a:t> – Clustering based unsupervised algorithm. Cluster training data into K-clusters based on distance between two datapoints.</a:t>
            </a:r>
          </a:p>
          <a:p>
            <a:r>
              <a:rPr lang="en-US" b="1" dirty="0">
                <a:cs typeface="Calibri"/>
              </a:rPr>
              <a:t>Random Forest</a:t>
            </a:r>
            <a:r>
              <a:rPr lang="en-US" dirty="0">
                <a:cs typeface="Calibri"/>
              </a:rPr>
              <a:t> - </a:t>
            </a:r>
            <a:r>
              <a:rPr lang="en-US" dirty="0">
                <a:ea typeface="+mn-lt"/>
                <a:cs typeface="+mn-lt"/>
              </a:rPr>
              <a:t>It is an ensemble method type classifier. It combines many classifiers to create many trees on any random subset of data and then combines the total votes of each tree to give class of the test data. </a:t>
            </a:r>
          </a:p>
          <a:p>
            <a:r>
              <a:rPr lang="en-US" b="1" dirty="0" err="1">
                <a:ea typeface="+mn-lt"/>
                <a:cs typeface="+mn-lt"/>
              </a:rPr>
              <a:t>Na¨ıve</a:t>
            </a:r>
            <a:r>
              <a:rPr lang="en-US" b="1" dirty="0">
                <a:ea typeface="+mn-lt"/>
                <a:cs typeface="+mn-lt"/>
              </a:rPr>
              <a:t> Bayes </a:t>
            </a:r>
            <a:r>
              <a:rPr lang="en-US" dirty="0">
                <a:ea typeface="+mn-lt"/>
                <a:cs typeface="+mn-lt"/>
              </a:rPr>
              <a:t>- These type of algorithm is based on the idea of conditional probability.  Probability calculated according to this formula-</a:t>
            </a:r>
          </a:p>
        </p:txBody>
      </p:sp>
      <p:pic>
        <p:nvPicPr>
          <p:cNvPr id="5" name="Picture 5" descr="A picture containing clock&#10;&#10;Description automatically generated">
            <a:extLst>
              <a:ext uri="{FF2B5EF4-FFF2-40B4-BE49-F238E27FC236}">
                <a16:creationId xmlns:a16="http://schemas.microsoft.com/office/drawing/2014/main" id="{B7878D21-AA57-4310-8FA0-B54891AD32EE}"/>
              </a:ext>
            </a:extLst>
          </p:cNvPr>
          <p:cNvPicPr>
            <a:picLocks noChangeAspect="1"/>
          </p:cNvPicPr>
          <p:nvPr/>
        </p:nvPicPr>
        <p:blipFill>
          <a:blip r:embed="rId2"/>
          <a:stretch>
            <a:fillRect/>
          </a:stretch>
        </p:blipFill>
        <p:spPr>
          <a:xfrm>
            <a:off x="2866373" y="5366937"/>
            <a:ext cx="7012486" cy="1197167"/>
          </a:xfrm>
          <a:prstGeom prst="rect">
            <a:avLst/>
          </a:prstGeom>
        </p:spPr>
      </p:pic>
    </p:spTree>
    <p:extLst>
      <p:ext uri="{BB962C8B-B14F-4D97-AF65-F5344CB8AC3E}">
        <p14:creationId xmlns:p14="http://schemas.microsoft.com/office/powerpoint/2010/main" val="168820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50B3-619B-4942-B90B-245BC6C68395}"/>
              </a:ext>
            </a:extLst>
          </p:cNvPr>
          <p:cNvSpPr>
            <a:spLocks noGrp="1"/>
          </p:cNvSpPr>
          <p:nvPr>
            <p:ph type="title"/>
          </p:nvPr>
        </p:nvSpPr>
        <p:spPr/>
        <p:txBody>
          <a:bodyPr/>
          <a:lstStyle/>
          <a:p>
            <a:r>
              <a:rPr lang="en-US" dirty="0">
                <a:cs typeface="Calibri Light"/>
              </a:rPr>
              <a:t>Evaluation of KNN Algorithm</a:t>
            </a:r>
            <a:endParaRPr lang="en-US" dirty="0"/>
          </a:p>
        </p:txBody>
      </p:sp>
      <p:sp>
        <p:nvSpPr>
          <p:cNvPr id="3" name="Content Placeholder 2">
            <a:extLst>
              <a:ext uri="{FF2B5EF4-FFF2-40B4-BE49-F238E27FC236}">
                <a16:creationId xmlns:a16="http://schemas.microsoft.com/office/drawing/2014/main" id="{6F0B6DA8-A8E1-450F-BBA9-288AB2DBB47C}"/>
              </a:ext>
            </a:extLst>
          </p:cNvPr>
          <p:cNvSpPr>
            <a:spLocks noGrp="1"/>
          </p:cNvSpPr>
          <p:nvPr>
            <p:ph idx="1"/>
          </p:nvPr>
        </p:nvSpPr>
        <p:spPr/>
        <p:txBody>
          <a:bodyPr vert="horz" lIns="91440" tIns="45720" rIns="91440" bIns="45720" rtlCol="0" anchor="t">
            <a:normAutofit/>
          </a:bodyPr>
          <a:lstStyle/>
          <a:p>
            <a:r>
              <a:rPr lang="en-US" dirty="0">
                <a:cs typeface="Calibri"/>
              </a:rPr>
              <a:t>Unsupervised algorithm so can-not use evaluation metrics directly.</a:t>
            </a:r>
          </a:p>
          <a:p>
            <a:r>
              <a:rPr lang="en-US" dirty="0">
                <a:cs typeface="Calibri"/>
              </a:rPr>
              <a:t>Some Conclusion from clusters obtained after result:</a:t>
            </a:r>
          </a:p>
          <a:p>
            <a:pPr lvl="1"/>
            <a:r>
              <a:rPr lang="en-US" dirty="0">
                <a:cs typeface="Calibri"/>
              </a:rPr>
              <a:t>On both Cluster size 5 and 2, most of the data is clustered into single cluster while training.</a:t>
            </a:r>
          </a:p>
          <a:p>
            <a:pPr lvl="1"/>
            <a:r>
              <a:rPr lang="en-US" dirty="0">
                <a:cs typeface="Calibri"/>
              </a:rPr>
              <a:t>On testing most of the data map into single cluster.</a:t>
            </a:r>
          </a:p>
          <a:p>
            <a:pPr lvl="1"/>
            <a:r>
              <a:rPr lang="en-US" dirty="0">
                <a:cs typeface="Calibri"/>
              </a:rPr>
              <a:t>This can be due to very small difference between distances in the data points. </a:t>
            </a:r>
          </a:p>
          <a:p>
            <a:pPr lvl="1"/>
            <a:r>
              <a:rPr lang="en-US" dirty="0">
                <a:cs typeface="Calibri"/>
              </a:rPr>
              <a:t>Some feature selection algorithm can influence the results.</a:t>
            </a:r>
          </a:p>
        </p:txBody>
      </p:sp>
    </p:spTree>
    <p:extLst>
      <p:ext uri="{BB962C8B-B14F-4D97-AF65-F5344CB8AC3E}">
        <p14:creationId xmlns:p14="http://schemas.microsoft.com/office/powerpoint/2010/main" val="8150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11DA-0E5F-4D2E-883C-8EBF2134602C}"/>
              </a:ext>
            </a:extLst>
          </p:cNvPr>
          <p:cNvSpPr>
            <a:spLocks noGrp="1"/>
          </p:cNvSpPr>
          <p:nvPr>
            <p:ph type="title"/>
          </p:nvPr>
        </p:nvSpPr>
        <p:spPr/>
        <p:txBody>
          <a:bodyPr/>
          <a:lstStyle/>
          <a:p>
            <a:r>
              <a:rPr lang="en-US" dirty="0">
                <a:cs typeface="Calibri Light"/>
              </a:rPr>
              <a:t>Evaluation of Random Forest algorithm</a:t>
            </a:r>
            <a:br>
              <a:rPr lang="en-US" dirty="0">
                <a:cs typeface="Calibri Light"/>
              </a:rPr>
            </a:br>
            <a:r>
              <a:rPr lang="en-US" dirty="0">
                <a:cs typeface="Calibri Light"/>
              </a:rPr>
              <a:t>5 classes</a:t>
            </a:r>
            <a:endParaRPr lang="en-US" dirty="0"/>
          </a:p>
        </p:txBody>
      </p:sp>
      <p:pic>
        <p:nvPicPr>
          <p:cNvPr id="4" name="Picture 4" descr="Table&#10;&#10;Description automatically generated">
            <a:extLst>
              <a:ext uri="{FF2B5EF4-FFF2-40B4-BE49-F238E27FC236}">
                <a16:creationId xmlns:a16="http://schemas.microsoft.com/office/drawing/2014/main" id="{EEBFFB77-0686-4105-991F-88F7833B0193}"/>
              </a:ext>
            </a:extLst>
          </p:cNvPr>
          <p:cNvPicPr>
            <a:picLocks noChangeAspect="1"/>
          </p:cNvPicPr>
          <p:nvPr/>
        </p:nvPicPr>
        <p:blipFill>
          <a:blip r:embed="rId2"/>
          <a:stretch>
            <a:fillRect/>
          </a:stretch>
        </p:blipFill>
        <p:spPr>
          <a:xfrm>
            <a:off x="215030" y="2013058"/>
            <a:ext cx="5561556" cy="2393473"/>
          </a:xfrm>
          <a:prstGeom prst="rect">
            <a:avLst/>
          </a:prstGeom>
        </p:spPr>
      </p:pic>
      <p:pic>
        <p:nvPicPr>
          <p:cNvPr id="6" name="Picture 6" descr="Table&#10;&#10;Description automatically generated">
            <a:extLst>
              <a:ext uri="{FF2B5EF4-FFF2-40B4-BE49-F238E27FC236}">
                <a16:creationId xmlns:a16="http://schemas.microsoft.com/office/drawing/2014/main" id="{074D280D-F395-48A6-B007-581A9F75E140}"/>
              </a:ext>
            </a:extLst>
          </p:cNvPr>
          <p:cNvPicPr>
            <a:picLocks noChangeAspect="1"/>
          </p:cNvPicPr>
          <p:nvPr/>
        </p:nvPicPr>
        <p:blipFill>
          <a:blip r:embed="rId3"/>
          <a:stretch>
            <a:fillRect/>
          </a:stretch>
        </p:blipFill>
        <p:spPr>
          <a:xfrm>
            <a:off x="6342346" y="1647863"/>
            <a:ext cx="5081391" cy="3311750"/>
          </a:xfrm>
          <a:prstGeom prst="rect">
            <a:avLst/>
          </a:prstGeom>
        </p:spPr>
      </p:pic>
    </p:spTree>
    <p:extLst>
      <p:ext uri="{BB962C8B-B14F-4D97-AF65-F5344CB8AC3E}">
        <p14:creationId xmlns:p14="http://schemas.microsoft.com/office/powerpoint/2010/main" val="158193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73FD-028B-488B-A8E9-C2FCD3068D4E}"/>
              </a:ext>
            </a:extLst>
          </p:cNvPr>
          <p:cNvSpPr>
            <a:spLocks noGrp="1"/>
          </p:cNvSpPr>
          <p:nvPr>
            <p:ph type="title"/>
          </p:nvPr>
        </p:nvSpPr>
        <p:spPr>
          <a:xfrm>
            <a:off x="65762" y="365125"/>
            <a:ext cx="12185735" cy="1346439"/>
          </a:xfrm>
        </p:spPr>
        <p:txBody>
          <a:bodyPr/>
          <a:lstStyle/>
          <a:p>
            <a:r>
              <a:rPr lang="en-US" dirty="0">
                <a:ea typeface="+mj-lt"/>
                <a:cs typeface="+mj-lt"/>
              </a:rPr>
              <a:t>Evaluation of Random Forest algorithm</a:t>
            </a:r>
            <a:br>
              <a:rPr lang="en-US" dirty="0">
                <a:ea typeface="+mj-lt"/>
                <a:cs typeface="+mj-lt"/>
              </a:rPr>
            </a:br>
            <a:r>
              <a:rPr lang="en-US" dirty="0">
                <a:ea typeface="+mj-lt"/>
                <a:cs typeface="+mj-lt"/>
              </a:rPr>
              <a:t>(2 classes)</a:t>
            </a:r>
            <a:endParaRPr lang="en-US" dirty="0"/>
          </a:p>
        </p:txBody>
      </p:sp>
      <p:pic>
        <p:nvPicPr>
          <p:cNvPr id="3" name="Picture 3" descr="Table&#10;&#10;Description automatically generated">
            <a:extLst>
              <a:ext uri="{FF2B5EF4-FFF2-40B4-BE49-F238E27FC236}">
                <a16:creationId xmlns:a16="http://schemas.microsoft.com/office/drawing/2014/main" id="{D253E81B-3F2E-4725-93BF-F1FCAD3E5BC5}"/>
              </a:ext>
            </a:extLst>
          </p:cNvPr>
          <p:cNvPicPr>
            <a:picLocks noChangeAspect="1"/>
          </p:cNvPicPr>
          <p:nvPr/>
        </p:nvPicPr>
        <p:blipFill>
          <a:blip r:embed="rId2"/>
          <a:stretch>
            <a:fillRect/>
          </a:stretch>
        </p:blipFill>
        <p:spPr>
          <a:xfrm>
            <a:off x="3555304" y="1447852"/>
            <a:ext cx="6156543" cy="1937253"/>
          </a:xfrm>
          <a:prstGeom prst="rect">
            <a:avLst/>
          </a:prstGeom>
        </p:spPr>
      </p:pic>
      <p:pic>
        <p:nvPicPr>
          <p:cNvPr id="4" name="Picture 4" descr="Table&#10;&#10;Description automatically generated">
            <a:extLst>
              <a:ext uri="{FF2B5EF4-FFF2-40B4-BE49-F238E27FC236}">
                <a16:creationId xmlns:a16="http://schemas.microsoft.com/office/drawing/2014/main" id="{E9B74652-AD17-4CA5-8456-D6D009CA0235}"/>
              </a:ext>
            </a:extLst>
          </p:cNvPr>
          <p:cNvPicPr>
            <a:picLocks noChangeAspect="1"/>
          </p:cNvPicPr>
          <p:nvPr/>
        </p:nvPicPr>
        <p:blipFill>
          <a:blip r:embed="rId3"/>
          <a:stretch>
            <a:fillRect/>
          </a:stretch>
        </p:blipFill>
        <p:spPr>
          <a:xfrm>
            <a:off x="3158647" y="3569794"/>
            <a:ext cx="6939419" cy="3142192"/>
          </a:xfrm>
          <a:prstGeom prst="rect">
            <a:avLst/>
          </a:prstGeom>
        </p:spPr>
      </p:pic>
    </p:spTree>
    <p:extLst>
      <p:ext uri="{BB962C8B-B14F-4D97-AF65-F5344CB8AC3E}">
        <p14:creationId xmlns:p14="http://schemas.microsoft.com/office/powerpoint/2010/main" val="209748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3978-4DE7-46A6-83D1-AE0D6CE34B0B}"/>
              </a:ext>
            </a:extLst>
          </p:cNvPr>
          <p:cNvSpPr>
            <a:spLocks noGrp="1"/>
          </p:cNvSpPr>
          <p:nvPr>
            <p:ph type="title"/>
          </p:nvPr>
        </p:nvSpPr>
        <p:spPr/>
        <p:txBody>
          <a:bodyPr/>
          <a:lstStyle/>
          <a:p>
            <a:r>
              <a:rPr lang="en-US" dirty="0">
                <a:ea typeface="+mj-lt"/>
                <a:cs typeface="+mj-lt"/>
              </a:rPr>
              <a:t>Evaluation of </a:t>
            </a:r>
            <a:r>
              <a:rPr lang="en-US" dirty="0" err="1">
                <a:latin typeface="Calibri"/>
                <a:ea typeface="+mj-lt"/>
                <a:cs typeface="Calibri"/>
              </a:rPr>
              <a:t>Na¨ıve</a:t>
            </a:r>
            <a:r>
              <a:rPr lang="en-US" dirty="0">
                <a:latin typeface="Calibri"/>
                <a:ea typeface="+mj-lt"/>
                <a:cs typeface="Calibri"/>
              </a:rPr>
              <a:t> Bayes alg</a:t>
            </a:r>
            <a:r>
              <a:rPr lang="en-US" dirty="0">
                <a:ea typeface="+mj-lt"/>
                <a:cs typeface="+mj-lt"/>
              </a:rPr>
              <a:t>orithm</a:t>
            </a:r>
            <a:br>
              <a:rPr lang="en-US" dirty="0">
                <a:ea typeface="+mj-lt"/>
                <a:cs typeface="+mj-lt"/>
              </a:rPr>
            </a:br>
            <a:r>
              <a:rPr lang="en-US" dirty="0">
                <a:ea typeface="+mj-lt"/>
                <a:cs typeface="+mj-lt"/>
              </a:rPr>
              <a:t>5 classes</a:t>
            </a:r>
          </a:p>
          <a:p>
            <a:endParaRPr lang="en-US" dirty="0">
              <a:cs typeface="Calibri Light"/>
            </a:endParaRPr>
          </a:p>
        </p:txBody>
      </p:sp>
      <p:pic>
        <p:nvPicPr>
          <p:cNvPr id="5" name="Picture 5" descr="Table&#10;&#10;Description automatically generated">
            <a:extLst>
              <a:ext uri="{FF2B5EF4-FFF2-40B4-BE49-F238E27FC236}">
                <a16:creationId xmlns:a16="http://schemas.microsoft.com/office/drawing/2014/main" id="{0DEAF02F-42CD-46BB-92D9-A198A6D6072B}"/>
              </a:ext>
            </a:extLst>
          </p:cNvPr>
          <p:cNvPicPr>
            <a:picLocks noChangeAspect="1"/>
          </p:cNvPicPr>
          <p:nvPr/>
        </p:nvPicPr>
        <p:blipFill>
          <a:blip r:embed="rId2"/>
          <a:stretch>
            <a:fillRect/>
          </a:stretch>
        </p:blipFill>
        <p:spPr>
          <a:xfrm>
            <a:off x="48017" y="1391838"/>
            <a:ext cx="6553200" cy="2811282"/>
          </a:xfrm>
          <a:prstGeom prst="rect">
            <a:avLst/>
          </a:prstGeom>
        </p:spPr>
      </p:pic>
      <p:pic>
        <p:nvPicPr>
          <p:cNvPr id="6" name="Picture 6" descr="Table&#10;&#10;Description automatically generated">
            <a:extLst>
              <a:ext uri="{FF2B5EF4-FFF2-40B4-BE49-F238E27FC236}">
                <a16:creationId xmlns:a16="http://schemas.microsoft.com/office/drawing/2014/main" id="{341EE6E5-5C80-48B0-ABA7-671FE903832F}"/>
              </a:ext>
            </a:extLst>
          </p:cNvPr>
          <p:cNvPicPr>
            <a:picLocks noChangeAspect="1"/>
          </p:cNvPicPr>
          <p:nvPr/>
        </p:nvPicPr>
        <p:blipFill>
          <a:blip r:embed="rId3"/>
          <a:stretch>
            <a:fillRect/>
          </a:stretch>
        </p:blipFill>
        <p:spPr>
          <a:xfrm>
            <a:off x="6592867" y="2766978"/>
            <a:ext cx="5425856" cy="2879358"/>
          </a:xfrm>
          <a:prstGeom prst="rect">
            <a:avLst/>
          </a:prstGeom>
        </p:spPr>
      </p:pic>
    </p:spTree>
    <p:extLst>
      <p:ext uri="{BB962C8B-B14F-4D97-AF65-F5344CB8AC3E}">
        <p14:creationId xmlns:p14="http://schemas.microsoft.com/office/powerpoint/2010/main" val="60662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224A-465B-4560-BC78-383064642EBE}"/>
              </a:ext>
            </a:extLst>
          </p:cNvPr>
          <p:cNvSpPr>
            <a:spLocks noGrp="1"/>
          </p:cNvSpPr>
          <p:nvPr>
            <p:ph type="title"/>
          </p:nvPr>
        </p:nvSpPr>
        <p:spPr/>
        <p:txBody>
          <a:bodyPr/>
          <a:lstStyle/>
          <a:p>
            <a:r>
              <a:rPr lang="en-US" dirty="0">
                <a:cs typeface="Calibri Light"/>
              </a:rPr>
              <a:t>Evaluation of </a:t>
            </a:r>
            <a:r>
              <a:rPr lang="en-US" dirty="0" err="1">
                <a:latin typeface="Calibri"/>
                <a:cs typeface="Calibri"/>
              </a:rPr>
              <a:t>Na¨ıve</a:t>
            </a:r>
            <a:r>
              <a:rPr lang="en-US" dirty="0">
                <a:latin typeface="Calibri"/>
                <a:cs typeface="Calibri"/>
              </a:rPr>
              <a:t> Bayes alg</a:t>
            </a:r>
            <a:r>
              <a:rPr lang="en-US" dirty="0">
                <a:cs typeface="Calibri Light"/>
              </a:rPr>
              <a:t>orithm</a:t>
            </a:r>
            <a:br>
              <a:rPr lang="en-US" dirty="0">
                <a:cs typeface="Calibri Light"/>
              </a:rPr>
            </a:br>
            <a:r>
              <a:rPr lang="en-US" dirty="0">
                <a:cs typeface="Calibri Light"/>
              </a:rPr>
              <a:t>2classes</a:t>
            </a:r>
            <a:endParaRPr lang="en-US" dirty="0"/>
          </a:p>
        </p:txBody>
      </p:sp>
      <p:pic>
        <p:nvPicPr>
          <p:cNvPr id="5" name="Picture 5" descr="Table&#10;&#10;Description automatically generated">
            <a:extLst>
              <a:ext uri="{FF2B5EF4-FFF2-40B4-BE49-F238E27FC236}">
                <a16:creationId xmlns:a16="http://schemas.microsoft.com/office/drawing/2014/main" id="{725B373A-0E1B-40D7-A829-FAE2A72010A7}"/>
              </a:ext>
            </a:extLst>
          </p:cNvPr>
          <p:cNvPicPr>
            <a:picLocks noChangeAspect="1"/>
          </p:cNvPicPr>
          <p:nvPr/>
        </p:nvPicPr>
        <p:blipFill>
          <a:blip r:embed="rId2"/>
          <a:stretch>
            <a:fillRect/>
          </a:stretch>
        </p:blipFill>
        <p:spPr>
          <a:xfrm>
            <a:off x="778701" y="1799232"/>
            <a:ext cx="5916460" cy="1954741"/>
          </a:xfrm>
          <a:prstGeom prst="rect">
            <a:avLst/>
          </a:prstGeom>
        </p:spPr>
      </p:pic>
      <p:pic>
        <p:nvPicPr>
          <p:cNvPr id="3" name="Picture 3" descr="Table&#10;&#10;Description automatically generated">
            <a:extLst>
              <a:ext uri="{FF2B5EF4-FFF2-40B4-BE49-F238E27FC236}">
                <a16:creationId xmlns:a16="http://schemas.microsoft.com/office/drawing/2014/main" id="{8D3A2770-3089-4058-B5D7-349AA4CF02E6}"/>
              </a:ext>
            </a:extLst>
          </p:cNvPr>
          <p:cNvPicPr>
            <a:picLocks noChangeAspect="1"/>
          </p:cNvPicPr>
          <p:nvPr/>
        </p:nvPicPr>
        <p:blipFill>
          <a:blip r:embed="rId3"/>
          <a:stretch>
            <a:fillRect/>
          </a:stretch>
        </p:blipFill>
        <p:spPr>
          <a:xfrm>
            <a:off x="4442839" y="3798336"/>
            <a:ext cx="6574076" cy="2886185"/>
          </a:xfrm>
          <a:prstGeom prst="rect">
            <a:avLst/>
          </a:prstGeom>
        </p:spPr>
      </p:pic>
    </p:spTree>
    <p:extLst>
      <p:ext uri="{BB962C8B-B14F-4D97-AF65-F5344CB8AC3E}">
        <p14:creationId xmlns:p14="http://schemas.microsoft.com/office/powerpoint/2010/main" val="107136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A229-A186-4911-8A27-30DB1606D760}"/>
              </a:ext>
            </a:extLst>
          </p:cNvPr>
          <p:cNvSpPr>
            <a:spLocks noGrp="1"/>
          </p:cNvSpPr>
          <p:nvPr>
            <p:ph type="title"/>
          </p:nvPr>
        </p:nvSpPr>
        <p:spPr/>
        <p:txBody>
          <a:bodyPr/>
          <a:lstStyle/>
          <a:p>
            <a:r>
              <a:rPr lang="en-US" dirty="0">
                <a:cs typeface="Calibri Light"/>
              </a:rPr>
              <a:t>Initial Remarks</a:t>
            </a:r>
            <a:endParaRPr lang="en-US" dirty="0"/>
          </a:p>
        </p:txBody>
      </p:sp>
      <p:sp>
        <p:nvSpPr>
          <p:cNvPr id="3" name="Content Placeholder 2">
            <a:extLst>
              <a:ext uri="{FF2B5EF4-FFF2-40B4-BE49-F238E27FC236}">
                <a16:creationId xmlns:a16="http://schemas.microsoft.com/office/drawing/2014/main" id="{B94F020B-313D-4CD5-BC4F-CA427CDAE0B1}"/>
              </a:ext>
            </a:extLst>
          </p:cNvPr>
          <p:cNvSpPr>
            <a:spLocks noGrp="1"/>
          </p:cNvSpPr>
          <p:nvPr>
            <p:ph idx="1"/>
          </p:nvPr>
        </p:nvSpPr>
        <p:spPr/>
        <p:txBody>
          <a:bodyPr vert="horz" lIns="91440" tIns="45720" rIns="91440" bIns="45720" rtlCol="0" anchor="t">
            <a:normAutofit/>
          </a:bodyPr>
          <a:lstStyle/>
          <a:p>
            <a:r>
              <a:rPr lang="en-US" dirty="0">
                <a:ea typeface="+mn-lt"/>
                <a:cs typeface="+mn-lt"/>
              </a:rPr>
              <a:t>An algorithm can be better in terms of precision, but it may not be best one due to false alarm rate. </a:t>
            </a:r>
            <a:endParaRPr lang="en-US" dirty="0"/>
          </a:p>
          <a:p>
            <a:r>
              <a:rPr lang="en-US" dirty="0">
                <a:ea typeface="+mn-lt"/>
                <a:cs typeface="+mn-lt"/>
              </a:rPr>
              <a:t>No single algorithm can detect all types of attacks.</a:t>
            </a:r>
            <a:endParaRPr lang="en-US" dirty="0">
              <a:cs typeface="Calibri"/>
            </a:endParaRPr>
          </a:p>
          <a:p>
            <a:r>
              <a:rPr lang="en-US" dirty="0">
                <a:cs typeface="Calibri"/>
              </a:rPr>
              <a:t>Most of the attributes have similar value so that distance between two datapoints is almost zero. (K-Means clusters training data into single cluster).</a:t>
            </a:r>
          </a:p>
          <a:p>
            <a:r>
              <a:rPr lang="en-US" dirty="0">
                <a:cs typeface="Calibri"/>
              </a:rPr>
              <a:t>ML techniques should be used in IDS according to the network requirement.</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53809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8441-E8DD-4E43-884B-6E50F700C341}"/>
              </a:ext>
            </a:extLst>
          </p:cNvPr>
          <p:cNvSpPr>
            <a:spLocks noGrp="1"/>
          </p:cNvSpPr>
          <p:nvPr>
            <p:ph type="title"/>
          </p:nvPr>
        </p:nvSpPr>
        <p:spPr/>
        <p:txBody>
          <a:bodyPr/>
          <a:lstStyle/>
          <a:p>
            <a:r>
              <a:rPr lang="en-US" dirty="0">
                <a:cs typeface="Calibri Light"/>
              </a:rPr>
              <a:t>Abstract</a:t>
            </a:r>
            <a:endParaRPr lang="en-US" dirty="0" err="1"/>
          </a:p>
        </p:txBody>
      </p:sp>
      <p:sp>
        <p:nvSpPr>
          <p:cNvPr id="3" name="Content Placeholder 2">
            <a:extLst>
              <a:ext uri="{FF2B5EF4-FFF2-40B4-BE49-F238E27FC236}">
                <a16:creationId xmlns:a16="http://schemas.microsoft.com/office/drawing/2014/main" id="{5819C795-8848-49AB-B2A8-E927D664E017}"/>
              </a:ext>
            </a:extLst>
          </p:cNvPr>
          <p:cNvSpPr>
            <a:spLocks noGrp="1"/>
          </p:cNvSpPr>
          <p:nvPr>
            <p:ph idx="1"/>
          </p:nvPr>
        </p:nvSpPr>
        <p:spPr/>
        <p:txBody>
          <a:bodyPr vert="horz" lIns="91440" tIns="45720" rIns="91440" bIns="45720" rtlCol="0" anchor="t">
            <a:normAutofit/>
          </a:bodyPr>
          <a:lstStyle/>
          <a:p>
            <a:r>
              <a:rPr lang="en-US" dirty="0">
                <a:cs typeface="Calibri"/>
              </a:rPr>
              <a:t>Due to Increase in network size, currently network security is biggest concert more than ever. </a:t>
            </a:r>
          </a:p>
          <a:p>
            <a:r>
              <a:rPr lang="en-US" dirty="0">
                <a:cs typeface="Calibri"/>
              </a:rPr>
              <a:t>In this project we will first see about what are the solutions available to detect Intrusions in the networks.</a:t>
            </a:r>
          </a:p>
          <a:p>
            <a:r>
              <a:rPr lang="en-US" dirty="0">
                <a:cs typeface="Calibri"/>
              </a:rPr>
              <a:t>Then we will see why we need AI technology in securing networks and what are the ML models available to secure networks.</a:t>
            </a:r>
          </a:p>
          <a:p>
            <a:r>
              <a:rPr lang="en-US" dirty="0">
                <a:cs typeface="Calibri"/>
              </a:rPr>
              <a:t>At last, we will evaluate some ML models and try to see which model is best.</a:t>
            </a:r>
          </a:p>
          <a:p>
            <a:endParaRPr lang="en-US" dirty="0">
              <a:cs typeface="Calibri"/>
            </a:endParaRPr>
          </a:p>
        </p:txBody>
      </p:sp>
    </p:spTree>
    <p:extLst>
      <p:ext uri="{BB962C8B-B14F-4D97-AF65-F5344CB8AC3E}">
        <p14:creationId xmlns:p14="http://schemas.microsoft.com/office/powerpoint/2010/main" val="217303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5626-44CE-4239-ADDB-E88A80FA0E03}"/>
              </a:ext>
            </a:extLst>
          </p:cNvPr>
          <p:cNvSpPr>
            <a:spLocks noGrp="1"/>
          </p:cNvSpPr>
          <p:nvPr>
            <p:ph type="title"/>
          </p:nvPr>
        </p:nvSpPr>
        <p:spPr/>
        <p:txBody>
          <a:bodyPr/>
          <a:lstStyle/>
          <a:p>
            <a:r>
              <a:rPr lang="en-US" dirty="0">
                <a:cs typeface="Calibri Light"/>
              </a:rPr>
              <a:t>Future work</a:t>
            </a:r>
            <a:endParaRPr lang="en-US" dirty="0"/>
          </a:p>
        </p:txBody>
      </p:sp>
      <p:sp>
        <p:nvSpPr>
          <p:cNvPr id="3" name="Content Placeholder 2">
            <a:extLst>
              <a:ext uri="{FF2B5EF4-FFF2-40B4-BE49-F238E27FC236}">
                <a16:creationId xmlns:a16="http://schemas.microsoft.com/office/drawing/2014/main" id="{5D719E6D-9E67-499D-9767-88B322E54B1B}"/>
              </a:ext>
            </a:extLst>
          </p:cNvPr>
          <p:cNvSpPr>
            <a:spLocks noGrp="1"/>
          </p:cNvSpPr>
          <p:nvPr>
            <p:ph idx="1"/>
          </p:nvPr>
        </p:nvSpPr>
        <p:spPr/>
        <p:txBody>
          <a:bodyPr vert="horz" lIns="91440" tIns="45720" rIns="91440" bIns="45720" rtlCol="0" anchor="t">
            <a:normAutofit/>
          </a:bodyPr>
          <a:lstStyle/>
          <a:p>
            <a:r>
              <a:rPr lang="en-US" dirty="0">
                <a:cs typeface="Calibri"/>
              </a:rPr>
              <a:t>In this survey we only used three ML techniques, in next phase I am planning to compare some other algorithms for comparative analysis.</a:t>
            </a:r>
          </a:p>
          <a:p>
            <a:r>
              <a:rPr lang="en-US" dirty="0">
                <a:cs typeface="Calibri"/>
              </a:rPr>
              <a:t>Planning to test and train ML Models into different training and test data.</a:t>
            </a:r>
          </a:p>
          <a:p>
            <a:r>
              <a:rPr lang="en-US" dirty="0">
                <a:cs typeface="Calibri"/>
              </a:rPr>
              <a:t>Preprocessing of data?</a:t>
            </a:r>
          </a:p>
          <a:p>
            <a:r>
              <a:rPr lang="en-US" dirty="0">
                <a:cs typeface="Calibri"/>
              </a:rPr>
              <a:t>Develop real time simulation for IDS using ML and DL</a:t>
            </a:r>
          </a:p>
        </p:txBody>
      </p:sp>
    </p:spTree>
    <p:extLst>
      <p:ext uri="{BB962C8B-B14F-4D97-AF65-F5344CB8AC3E}">
        <p14:creationId xmlns:p14="http://schemas.microsoft.com/office/powerpoint/2010/main" val="161696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C93E-4F47-4A66-B476-0B12BB7F88FF}"/>
              </a:ext>
            </a:extLst>
          </p:cNvPr>
          <p:cNvSpPr>
            <a:spLocks noGrp="1"/>
          </p:cNvSpPr>
          <p:nvPr>
            <p:ph type="title"/>
          </p:nvPr>
        </p:nvSpPr>
        <p:spPr/>
        <p:txBody>
          <a:bodyPr/>
          <a:lstStyle/>
          <a:p>
            <a:r>
              <a:rPr lang="en-US" b="1" dirty="0">
                <a:cs typeface="Calibri Light"/>
              </a:rPr>
              <a:t>References</a:t>
            </a:r>
            <a:endParaRPr lang="en-US">
              <a:cs typeface="Calibri Light" panose="020F0302020204030204"/>
            </a:endParaRPr>
          </a:p>
        </p:txBody>
      </p:sp>
      <p:sp>
        <p:nvSpPr>
          <p:cNvPr id="3" name="Content Placeholder 2">
            <a:extLst>
              <a:ext uri="{FF2B5EF4-FFF2-40B4-BE49-F238E27FC236}">
                <a16:creationId xmlns:a16="http://schemas.microsoft.com/office/drawing/2014/main" id="{531F4004-9028-4C46-8FF1-F85582A9E953}"/>
              </a:ext>
            </a:extLst>
          </p:cNvPr>
          <p:cNvSpPr>
            <a:spLocks noGrp="1"/>
          </p:cNvSpPr>
          <p:nvPr>
            <p:ph idx="1"/>
          </p:nvPr>
        </p:nvSpPr>
        <p:spPr/>
        <p:txBody>
          <a:bodyPr vert="horz" lIns="91440" tIns="45720" rIns="91440" bIns="45720" rtlCol="0" anchor="t">
            <a:normAutofit/>
          </a:bodyPr>
          <a:lstStyle/>
          <a:p>
            <a:r>
              <a:rPr lang="en-US" dirty="0">
                <a:ea typeface="+mn-lt"/>
                <a:cs typeface="+mn-lt"/>
              </a:rPr>
              <a:t>James P. Anderson Co. Computer Security Threat Monitoring and Surveillance. Technical report, 1980.</a:t>
            </a:r>
          </a:p>
          <a:p>
            <a:r>
              <a:rPr lang="en-US" dirty="0" err="1">
                <a:ea typeface="+mn-lt"/>
                <a:cs typeface="+mn-lt"/>
              </a:rPr>
              <a:t>Yongguang</a:t>
            </a:r>
            <a:r>
              <a:rPr lang="en-US" dirty="0">
                <a:ea typeface="+mn-lt"/>
                <a:cs typeface="+mn-lt"/>
              </a:rPr>
              <a:t> Zhang, Wenke Lee, and Yi-an Huang. Intrusion detection techniques for mobile wireless networks. ACM Wireless Networks Journal, 9, 04 2003</a:t>
            </a:r>
          </a:p>
          <a:p>
            <a:r>
              <a:rPr lang="en-US" dirty="0">
                <a:ea typeface="+mn-lt"/>
                <a:cs typeface="+mn-lt"/>
              </a:rPr>
              <a:t>Alan Bivens, Chandrika </a:t>
            </a:r>
            <a:r>
              <a:rPr lang="en-US" dirty="0" err="1">
                <a:ea typeface="+mn-lt"/>
                <a:cs typeface="+mn-lt"/>
              </a:rPr>
              <a:t>Palagiri</a:t>
            </a:r>
            <a:r>
              <a:rPr lang="en-US" dirty="0">
                <a:ea typeface="+mn-lt"/>
                <a:cs typeface="+mn-lt"/>
              </a:rPr>
              <a:t>, Rasheda Smith, Boleslaw Szymanski, and M. </a:t>
            </a:r>
            <a:r>
              <a:rPr lang="en-US" dirty="0" err="1">
                <a:ea typeface="+mn-lt"/>
                <a:cs typeface="+mn-lt"/>
              </a:rPr>
              <a:t>Embrechts</a:t>
            </a:r>
            <a:r>
              <a:rPr lang="en-US" dirty="0">
                <a:ea typeface="+mn-lt"/>
                <a:cs typeface="+mn-lt"/>
              </a:rPr>
              <a:t>. Network-based intrusion detection using neural. Intell. Eng. Syst. </a:t>
            </a:r>
            <a:r>
              <a:rPr lang="en-US" dirty="0" err="1">
                <a:ea typeface="+mn-lt"/>
                <a:cs typeface="+mn-lt"/>
              </a:rPr>
              <a:t>Artif</a:t>
            </a:r>
            <a:r>
              <a:rPr lang="en-US" dirty="0">
                <a:ea typeface="+mn-lt"/>
                <a:cs typeface="+mn-lt"/>
              </a:rPr>
              <a:t>. Neural Networks, 12 2002.</a:t>
            </a:r>
          </a:p>
          <a:p>
            <a:endParaRPr lang="en-US" dirty="0">
              <a:ea typeface="+mn-lt"/>
              <a:cs typeface="+mn-lt"/>
            </a:endParaRPr>
          </a:p>
        </p:txBody>
      </p:sp>
    </p:spTree>
    <p:extLst>
      <p:ext uri="{BB962C8B-B14F-4D97-AF65-F5344CB8AC3E}">
        <p14:creationId xmlns:p14="http://schemas.microsoft.com/office/powerpoint/2010/main" val="89712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127F-F7CE-4C0D-8075-D735E9C792A2}"/>
              </a:ext>
            </a:extLst>
          </p:cNvPr>
          <p:cNvSpPr>
            <a:spLocks noGrp="1"/>
          </p:cNvSpPr>
          <p:nvPr>
            <p:ph type="title"/>
          </p:nvPr>
        </p:nvSpPr>
        <p:spPr/>
        <p:txBody>
          <a:bodyPr/>
          <a:lstStyle/>
          <a:p>
            <a:r>
              <a:rPr lang="en-US" b="1" dirty="0">
                <a:cs typeface="Calibri Light"/>
              </a:rPr>
              <a:t>References</a:t>
            </a:r>
            <a:endParaRPr lang="en-US" b="1" dirty="0"/>
          </a:p>
        </p:txBody>
      </p:sp>
      <p:sp>
        <p:nvSpPr>
          <p:cNvPr id="3" name="Content Placeholder 2">
            <a:extLst>
              <a:ext uri="{FF2B5EF4-FFF2-40B4-BE49-F238E27FC236}">
                <a16:creationId xmlns:a16="http://schemas.microsoft.com/office/drawing/2014/main" id="{D572EC1C-B787-4C7F-B1DC-B802E2AB62D7}"/>
              </a:ext>
            </a:extLst>
          </p:cNvPr>
          <p:cNvSpPr>
            <a:spLocks noGrp="1"/>
          </p:cNvSpPr>
          <p:nvPr>
            <p:ph idx="1"/>
          </p:nvPr>
        </p:nvSpPr>
        <p:spPr/>
        <p:txBody>
          <a:bodyPr vert="horz" lIns="91440" tIns="45720" rIns="91440" bIns="45720" rtlCol="0" anchor="t">
            <a:normAutofit/>
          </a:bodyPr>
          <a:lstStyle/>
          <a:p>
            <a:r>
              <a:rPr lang="en-US" dirty="0">
                <a:ea typeface="+mn-lt"/>
                <a:cs typeface="+mn-lt"/>
              </a:rPr>
              <a:t>Stefano </a:t>
            </a:r>
            <a:r>
              <a:rPr lang="en-US" dirty="0" err="1">
                <a:ea typeface="+mn-lt"/>
                <a:cs typeface="+mn-lt"/>
              </a:rPr>
              <a:t>Zanero</a:t>
            </a:r>
            <a:r>
              <a:rPr lang="en-US" dirty="0">
                <a:ea typeface="+mn-lt"/>
                <a:cs typeface="+mn-lt"/>
              </a:rPr>
              <a:t> and Sergio </a:t>
            </a:r>
            <a:r>
              <a:rPr lang="en-US" dirty="0" err="1">
                <a:ea typeface="+mn-lt"/>
                <a:cs typeface="+mn-lt"/>
              </a:rPr>
              <a:t>Savaresi</a:t>
            </a:r>
            <a:r>
              <a:rPr lang="en-US" dirty="0">
                <a:ea typeface="+mn-lt"/>
                <a:cs typeface="+mn-lt"/>
              </a:rPr>
              <a:t>. Unsupervised learning techniques for an intrusion detection system. Proceedings of the ACM Symposium on Applied Computing, 1, 12 2003.</a:t>
            </a:r>
          </a:p>
          <a:p>
            <a:r>
              <a:rPr lang="en-US" dirty="0">
                <a:ea typeface="+mn-lt"/>
                <a:cs typeface="+mn-lt"/>
              </a:rPr>
              <a:t>Wenke Lee and Salvatore Stolfo. Data mining approaches for intrusion detection. 7, 02 1998.</a:t>
            </a:r>
          </a:p>
          <a:p>
            <a:r>
              <a:rPr lang="en-US" dirty="0">
                <a:ea typeface="+mn-lt"/>
                <a:cs typeface="+mn-lt"/>
              </a:rPr>
              <a:t>Robin Sommer and Vern Paxson. Outside the closed world: On using machine learning for network intrusion detection. pages 305–316, 01 2010.</a:t>
            </a:r>
          </a:p>
          <a:p>
            <a:r>
              <a:rPr lang="en-US" dirty="0">
                <a:ea typeface="+mn-lt"/>
                <a:cs typeface="+mn-lt"/>
              </a:rPr>
              <a:t>http://kdd.ics.uci.edu/databases/kddcup99/task.html, 1999.</a:t>
            </a:r>
          </a:p>
        </p:txBody>
      </p:sp>
    </p:spTree>
    <p:extLst>
      <p:ext uri="{BB962C8B-B14F-4D97-AF65-F5344CB8AC3E}">
        <p14:creationId xmlns:p14="http://schemas.microsoft.com/office/powerpoint/2010/main" val="47841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B035-9912-4F8E-BE0D-7F5527EAA6B1}"/>
              </a:ext>
            </a:extLst>
          </p:cNvPr>
          <p:cNvSpPr>
            <a:spLocks noGrp="1"/>
          </p:cNvSpPr>
          <p:nvPr>
            <p:ph type="title"/>
          </p:nvPr>
        </p:nvSpPr>
        <p:spPr/>
        <p:txBody>
          <a:bodyPr/>
          <a:lstStyle/>
          <a:p>
            <a:r>
              <a:rPr lang="en-US" b="1" dirty="0">
                <a:cs typeface="Calibri Light"/>
              </a:rPr>
              <a:t>References</a:t>
            </a:r>
            <a:endParaRPr lang="en-US" b="1" dirty="0"/>
          </a:p>
        </p:txBody>
      </p:sp>
      <p:sp>
        <p:nvSpPr>
          <p:cNvPr id="3" name="Content Placeholder 2">
            <a:extLst>
              <a:ext uri="{FF2B5EF4-FFF2-40B4-BE49-F238E27FC236}">
                <a16:creationId xmlns:a16="http://schemas.microsoft.com/office/drawing/2014/main" id="{A26D5F49-C776-4135-99A0-0C17A1986719}"/>
              </a:ext>
            </a:extLst>
          </p:cNvPr>
          <p:cNvSpPr>
            <a:spLocks noGrp="1"/>
          </p:cNvSpPr>
          <p:nvPr>
            <p:ph idx="1"/>
          </p:nvPr>
        </p:nvSpPr>
        <p:spPr/>
        <p:txBody>
          <a:bodyPr vert="horz" lIns="91440" tIns="45720" rIns="91440" bIns="45720" rtlCol="0" anchor="t">
            <a:normAutofit/>
          </a:bodyPr>
          <a:lstStyle/>
          <a:p>
            <a:r>
              <a:rPr lang="en-US" dirty="0">
                <a:ea typeface="+mn-lt"/>
                <a:cs typeface="+mn-lt"/>
              </a:rPr>
              <a:t>Hongyu Liu and Bo Lang. Machine learning and deep learning methods for intrusion detection systems: A survey. Applied Sciences, 9:4396, 10 2019.</a:t>
            </a:r>
          </a:p>
          <a:p>
            <a:r>
              <a:rPr lang="en-US" dirty="0">
                <a:ea typeface="+mn-lt"/>
                <a:cs typeface="+mn-lt"/>
              </a:rPr>
              <a:t>Zeeshan Ahmad, Adnan Khan, Cheah Shiang, and Farhan Ahmad. Network intrusion detection system: A systematic study of machine learning and deep learning approaches. Transactions on Emerging Telecommunications Technologies, 10 2020.</a:t>
            </a:r>
          </a:p>
          <a:p>
            <a:endParaRPr lang="en-US" dirty="0">
              <a:ea typeface="+mn-lt"/>
              <a:cs typeface="+mn-lt"/>
            </a:endParaRPr>
          </a:p>
        </p:txBody>
      </p:sp>
    </p:spTree>
    <p:extLst>
      <p:ext uri="{BB962C8B-B14F-4D97-AF65-F5344CB8AC3E}">
        <p14:creationId xmlns:p14="http://schemas.microsoft.com/office/powerpoint/2010/main" val="112997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4C42-E937-430A-A21D-CDAFAC7BAD7D}"/>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1CEB7DDA-220B-4C00-BEBF-768183B4C92E}"/>
              </a:ext>
            </a:extLst>
          </p:cNvPr>
          <p:cNvSpPr>
            <a:spLocks noGrp="1"/>
          </p:cNvSpPr>
          <p:nvPr>
            <p:ph idx="1"/>
          </p:nvPr>
        </p:nvSpPr>
        <p:spPr/>
        <p:txBody>
          <a:bodyPr vert="horz" lIns="91440" tIns="45720" rIns="91440" bIns="45720" rtlCol="0" anchor="t">
            <a:normAutofit/>
          </a:bodyPr>
          <a:lstStyle/>
          <a:p>
            <a:r>
              <a:rPr lang="en-US" dirty="0">
                <a:cs typeface="Calibri"/>
              </a:rPr>
              <a:t>Due to advancements in internet and information technology size of networks is increasing, which is making networks more and more vulnerable to Intrusions.</a:t>
            </a:r>
          </a:p>
          <a:p>
            <a:r>
              <a:rPr lang="en-US" b="1" dirty="0">
                <a:cs typeface="Calibri"/>
              </a:rPr>
              <a:t>Firewall</a:t>
            </a:r>
            <a:r>
              <a:rPr lang="en-US" dirty="0">
                <a:cs typeface="Calibri"/>
              </a:rPr>
              <a:t>, </a:t>
            </a:r>
            <a:r>
              <a:rPr lang="en-US" b="1" dirty="0">
                <a:cs typeface="Calibri"/>
              </a:rPr>
              <a:t>antivirus software</a:t>
            </a:r>
            <a:r>
              <a:rPr lang="en-US" dirty="0">
                <a:cs typeface="Calibri"/>
              </a:rPr>
              <a:t> and </a:t>
            </a:r>
            <a:r>
              <a:rPr lang="en-US" b="1" dirty="0">
                <a:cs typeface="Calibri"/>
              </a:rPr>
              <a:t>IDS</a:t>
            </a:r>
            <a:r>
              <a:rPr lang="en-US" dirty="0">
                <a:cs typeface="Calibri"/>
              </a:rPr>
              <a:t> are some example of tools that are used to secure Networks.</a:t>
            </a:r>
          </a:p>
          <a:p>
            <a:r>
              <a:rPr lang="en-US" b="1" dirty="0">
                <a:cs typeface="Calibri"/>
              </a:rPr>
              <a:t>IDS</a:t>
            </a:r>
            <a:r>
              <a:rPr lang="en-US" dirty="0">
                <a:cs typeface="Calibri"/>
              </a:rPr>
              <a:t> – </a:t>
            </a:r>
            <a:r>
              <a:rPr lang="en-US" b="1" dirty="0">
                <a:cs typeface="Calibri"/>
              </a:rPr>
              <a:t>Intrusion detection Systems</a:t>
            </a:r>
          </a:p>
          <a:p>
            <a:r>
              <a:rPr lang="en-US" dirty="0">
                <a:cs typeface="Calibri"/>
              </a:rPr>
              <a:t>IDS – Continuously monitors host and network traffic to detect any suspicious behavior (Intrusions) in the traffic that violates security policy of network and report the activity to admin.</a:t>
            </a:r>
          </a:p>
          <a:p>
            <a:endParaRPr lang="en-US" dirty="0">
              <a:cs typeface="Calibri"/>
            </a:endParaRPr>
          </a:p>
        </p:txBody>
      </p:sp>
    </p:spTree>
    <p:extLst>
      <p:ext uri="{BB962C8B-B14F-4D97-AF65-F5344CB8AC3E}">
        <p14:creationId xmlns:p14="http://schemas.microsoft.com/office/powerpoint/2010/main" val="190148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4613-49BF-491A-B108-6D4F1BE7F0C1}"/>
              </a:ext>
            </a:extLst>
          </p:cNvPr>
          <p:cNvSpPr>
            <a:spLocks noGrp="1"/>
          </p:cNvSpPr>
          <p:nvPr>
            <p:ph type="title"/>
          </p:nvPr>
        </p:nvSpPr>
        <p:spPr/>
        <p:txBody>
          <a:bodyPr/>
          <a:lstStyle/>
          <a:p>
            <a:r>
              <a:rPr lang="en-US" dirty="0">
                <a:cs typeface="Calibri Light"/>
              </a:rPr>
              <a:t>Classification of IDS</a:t>
            </a:r>
            <a:endParaRPr lang="en-US" dirty="0"/>
          </a:p>
        </p:txBody>
      </p:sp>
      <p:pic>
        <p:nvPicPr>
          <p:cNvPr id="3" name="Picture 3" descr="Diagram&#10;&#10;Description automatically generated">
            <a:extLst>
              <a:ext uri="{FF2B5EF4-FFF2-40B4-BE49-F238E27FC236}">
                <a16:creationId xmlns:a16="http://schemas.microsoft.com/office/drawing/2014/main" id="{1C7EB772-0F44-444F-A70D-2DD349A40A48}"/>
              </a:ext>
            </a:extLst>
          </p:cNvPr>
          <p:cNvPicPr>
            <a:picLocks noChangeAspect="1"/>
          </p:cNvPicPr>
          <p:nvPr/>
        </p:nvPicPr>
        <p:blipFill>
          <a:blip r:embed="rId2"/>
          <a:stretch>
            <a:fillRect/>
          </a:stretch>
        </p:blipFill>
        <p:spPr>
          <a:xfrm>
            <a:off x="2388268" y="1541344"/>
            <a:ext cx="7054240" cy="4244488"/>
          </a:xfrm>
          <a:prstGeom prst="rect">
            <a:avLst/>
          </a:prstGeom>
        </p:spPr>
      </p:pic>
    </p:spTree>
    <p:extLst>
      <p:ext uri="{BB962C8B-B14F-4D97-AF65-F5344CB8AC3E}">
        <p14:creationId xmlns:p14="http://schemas.microsoft.com/office/powerpoint/2010/main" val="297350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B9D1-8C74-4A0E-A9A5-C6C5B6ACEC90}"/>
              </a:ext>
            </a:extLst>
          </p:cNvPr>
          <p:cNvSpPr>
            <a:spLocks noGrp="1"/>
          </p:cNvSpPr>
          <p:nvPr>
            <p:ph type="title"/>
          </p:nvPr>
        </p:nvSpPr>
        <p:spPr/>
        <p:txBody>
          <a:bodyPr/>
          <a:lstStyle/>
          <a:p>
            <a:r>
              <a:rPr lang="en-US" dirty="0">
                <a:cs typeface="Calibri Light"/>
              </a:rPr>
              <a:t>Example - Implementation of NIDS</a:t>
            </a:r>
            <a:endParaRPr lang="en-US" dirty="0"/>
          </a:p>
        </p:txBody>
      </p:sp>
      <p:pic>
        <p:nvPicPr>
          <p:cNvPr id="3" name="Picture 3" descr="Diagram&#10;&#10;Description automatically generated">
            <a:extLst>
              <a:ext uri="{FF2B5EF4-FFF2-40B4-BE49-F238E27FC236}">
                <a16:creationId xmlns:a16="http://schemas.microsoft.com/office/drawing/2014/main" id="{67AFBDDB-46E1-4532-975A-DEB254F42BA5}"/>
              </a:ext>
            </a:extLst>
          </p:cNvPr>
          <p:cNvPicPr>
            <a:picLocks noChangeAspect="1"/>
          </p:cNvPicPr>
          <p:nvPr/>
        </p:nvPicPr>
        <p:blipFill>
          <a:blip r:embed="rId2"/>
          <a:stretch>
            <a:fillRect/>
          </a:stretch>
        </p:blipFill>
        <p:spPr>
          <a:xfrm>
            <a:off x="3254240" y="2254608"/>
            <a:ext cx="6466121" cy="3675004"/>
          </a:xfrm>
          <a:prstGeom prst="rect">
            <a:avLst/>
          </a:prstGeom>
        </p:spPr>
      </p:pic>
    </p:spTree>
    <p:extLst>
      <p:ext uri="{BB962C8B-B14F-4D97-AF65-F5344CB8AC3E}">
        <p14:creationId xmlns:p14="http://schemas.microsoft.com/office/powerpoint/2010/main" val="52802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6BAB-8D21-4E1B-84FA-5B43FD722811}"/>
              </a:ext>
            </a:extLst>
          </p:cNvPr>
          <p:cNvSpPr>
            <a:spLocks noGrp="1"/>
          </p:cNvSpPr>
          <p:nvPr>
            <p:ph type="title"/>
          </p:nvPr>
        </p:nvSpPr>
        <p:spPr/>
        <p:txBody>
          <a:bodyPr/>
          <a:lstStyle/>
          <a:p>
            <a:r>
              <a:rPr lang="en-US">
                <a:cs typeface="Calibri Light"/>
              </a:rPr>
              <a:t>Limitations of traditional IDS</a:t>
            </a:r>
            <a:endParaRPr lang="en-US"/>
          </a:p>
        </p:txBody>
      </p:sp>
      <p:sp>
        <p:nvSpPr>
          <p:cNvPr id="3" name="Content Placeholder 2">
            <a:extLst>
              <a:ext uri="{FF2B5EF4-FFF2-40B4-BE49-F238E27FC236}">
                <a16:creationId xmlns:a16="http://schemas.microsoft.com/office/drawing/2014/main" id="{98398CB6-D9B5-4ABF-8D9A-ADC6FBA3BDE7}"/>
              </a:ext>
            </a:extLst>
          </p:cNvPr>
          <p:cNvSpPr>
            <a:spLocks noGrp="1"/>
          </p:cNvSpPr>
          <p:nvPr>
            <p:ph idx="1"/>
          </p:nvPr>
        </p:nvSpPr>
        <p:spPr>
          <a:xfrm>
            <a:off x="838200" y="1408091"/>
            <a:ext cx="10515600" cy="4351338"/>
          </a:xfrm>
        </p:spPr>
        <p:txBody>
          <a:bodyPr vert="horz" lIns="91440" tIns="45720" rIns="91440" bIns="45720" rtlCol="0" anchor="t">
            <a:normAutofit lnSpcReduction="10000"/>
          </a:bodyPr>
          <a:lstStyle/>
          <a:p>
            <a:r>
              <a:rPr lang="en-US">
                <a:ea typeface="+mn-lt"/>
                <a:cs typeface="+mn-lt"/>
              </a:rPr>
              <a:t>Real attacks are often far less in number than false detection in traditional IDS. </a:t>
            </a:r>
          </a:p>
          <a:p>
            <a:r>
              <a:rPr lang="en-US">
                <a:ea typeface="+mn-lt"/>
                <a:cs typeface="+mn-lt"/>
              </a:rPr>
              <a:t>Network suffers from noise and it increases false alarm rate.</a:t>
            </a:r>
            <a:endParaRPr lang="en-US">
              <a:cs typeface="Calibri"/>
            </a:endParaRPr>
          </a:p>
          <a:p>
            <a:r>
              <a:rPr lang="en-US">
                <a:ea typeface="+mn-lt"/>
                <a:cs typeface="+mn-lt"/>
              </a:rPr>
              <a:t>Signature method-based IDS can only detect known attacks they are not much useful against new attacks. Due to above reason they need software updates frequently. </a:t>
            </a:r>
            <a:endParaRPr lang="en-US" dirty="0">
              <a:cs typeface="Calibri"/>
            </a:endParaRPr>
          </a:p>
          <a:p>
            <a:r>
              <a:rPr lang="en-US">
                <a:ea typeface="+mn-lt"/>
                <a:cs typeface="+mn-lt"/>
              </a:rPr>
              <a:t>Anomaly method-based IDS can only detect deviation from normal behaviour which limits the variety of attacks that they can detect.</a:t>
            </a:r>
            <a:endParaRPr lang="en-US">
              <a:cs typeface="Calibri"/>
            </a:endParaRPr>
          </a:p>
          <a:p>
            <a:r>
              <a:rPr lang="en-US">
                <a:cs typeface="Calibri"/>
              </a:rPr>
              <a:t>AI models can learn without human intervention and can be used to differentiate Normal and Intrusion traffic. </a:t>
            </a: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91397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497F-E11F-41BD-A518-E48DF06048A2}"/>
              </a:ext>
            </a:extLst>
          </p:cNvPr>
          <p:cNvSpPr>
            <a:spLocks noGrp="1"/>
          </p:cNvSpPr>
          <p:nvPr>
            <p:ph type="title"/>
          </p:nvPr>
        </p:nvSpPr>
        <p:spPr/>
        <p:txBody>
          <a:bodyPr/>
          <a:lstStyle/>
          <a:p>
            <a:r>
              <a:rPr lang="en-US" dirty="0">
                <a:cs typeface="Calibri Light"/>
              </a:rPr>
              <a:t>Related work</a:t>
            </a:r>
            <a:endParaRPr lang="en-US" dirty="0"/>
          </a:p>
        </p:txBody>
      </p:sp>
      <p:sp>
        <p:nvSpPr>
          <p:cNvPr id="3" name="Content Placeholder 2">
            <a:extLst>
              <a:ext uri="{FF2B5EF4-FFF2-40B4-BE49-F238E27FC236}">
                <a16:creationId xmlns:a16="http://schemas.microsoft.com/office/drawing/2014/main" id="{B8787F3C-ED69-41BA-92E0-0D7EBA7C1EE0}"/>
              </a:ext>
            </a:extLst>
          </p:cNvPr>
          <p:cNvSpPr>
            <a:spLocks noGrp="1"/>
          </p:cNvSpPr>
          <p:nvPr>
            <p:ph idx="1"/>
          </p:nvPr>
        </p:nvSpPr>
        <p:spPr/>
        <p:txBody>
          <a:bodyPr vert="horz" lIns="91440" tIns="45720" rIns="91440" bIns="45720" rtlCol="0" anchor="t">
            <a:normAutofit/>
          </a:bodyPr>
          <a:lstStyle/>
          <a:p>
            <a:r>
              <a:rPr lang="en-US" dirty="0">
                <a:ea typeface="+mn-lt"/>
                <a:cs typeface="+mn-lt"/>
              </a:rPr>
              <a:t>Many traditional methods use signature and anomaly based methods, but now many researchers are focusing on ML and DL based IDS.</a:t>
            </a:r>
          </a:p>
          <a:p>
            <a:r>
              <a:rPr lang="en-US" dirty="0">
                <a:ea typeface="+mn-lt"/>
                <a:cs typeface="+mn-lt"/>
              </a:rPr>
              <a:t>Hongyu Liu and Bo Lang survey of ML and DL methods in IDS.</a:t>
            </a:r>
          </a:p>
          <a:p>
            <a:r>
              <a:rPr lang="en-US" dirty="0">
                <a:ea typeface="+mn-lt"/>
                <a:cs typeface="+mn-lt"/>
              </a:rPr>
              <a:t>Zeeshan Ahmad, Adnan Khan, Cheah Shiang, and Farhan Ahmad: study of ML and DL approaches in IDS.</a:t>
            </a:r>
          </a:p>
          <a:p>
            <a:r>
              <a:rPr lang="en-US" dirty="0">
                <a:ea typeface="+mn-lt"/>
                <a:cs typeface="+mn-lt"/>
              </a:rPr>
              <a:t>KDD Dataset- used in </a:t>
            </a:r>
            <a:r>
              <a:rPr lang="en-US" dirty="0" err="1">
                <a:ea typeface="+mn-lt"/>
                <a:cs typeface="+mn-lt"/>
              </a:rPr>
              <a:t>KDDCup</a:t>
            </a:r>
            <a:r>
              <a:rPr lang="en-US" dirty="0">
                <a:ea typeface="+mn-lt"/>
                <a:cs typeface="+mn-lt"/>
              </a:rPr>
              <a:t> contest of 1999.</a:t>
            </a:r>
          </a:p>
          <a:p>
            <a:pPr marL="0" indent="0">
              <a:buNone/>
            </a:pPr>
            <a:endParaRPr lang="en-US" dirty="0">
              <a:cs typeface="Calibri"/>
            </a:endParaRPr>
          </a:p>
        </p:txBody>
      </p:sp>
    </p:spTree>
    <p:extLst>
      <p:ext uri="{BB962C8B-B14F-4D97-AF65-F5344CB8AC3E}">
        <p14:creationId xmlns:p14="http://schemas.microsoft.com/office/powerpoint/2010/main" val="223526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3472-BE5C-4B58-95F0-5262E8ACC17B}"/>
              </a:ext>
            </a:extLst>
          </p:cNvPr>
          <p:cNvSpPr>
            <a:spLocks noGrp="1"/>
          </p:cNvSpPr>
          <p:nvPr>
            <p:ph type="title"/>
          </p:nvPr>
        </p:nvSpPr>
        <p:spPr/>
        <p:txBody>
          <a:bodyPr/>
          <a:lstStyle/>
          <a:p>
            <a:r>
              <a:rPr lang="en-US" dirty="0">
                <a:cs typeface="Calibri Light"/>
              </a:rPr>
              <a:t>Machine Learning(ML) in IDS</a:t>
            </a:r>
            <a:endParaRPr lang="en-US" dirty="0"/>
          </a:p>
        </p:txBody>
      </p:sp>
      <p:sp>
        <p:nvSpPr>
          <p:cNvPr id="3" name="Content Placeholder 2">
            <a:extLst>
              <a:ext uri="{FF2B5EF4-FFF2-40B4-BE49-F238E27FC236}">
                <a16:creationId xmlns:a16="http://schemas.microsoft.com/office/drawing/2014/main" id="{0D9C781D-5D62-44C9-9F21-CDC1FFA2DBCC}"/>
              </a:ext>
            </a:extLst>
          </p:cNvPr>
          <p:cNvSpPr>
            <a:spLocks noGrp="1"/>
          </p:cNvSpPr>
          <p:nvPr>
            <p:ph idx="1"/>
          </p:nvPr>
        </p:nvSpPr>
        <p:spPr/>
        <p:txBody>
          <a:bodyPr vert="horz" lIns="91440" tIns="45720" rIns="91440" bIns="45720" rtlCol="0" anchor="t">
            <a:normAutofit/>
          </a:bodyPr>
          <a:lstStyle/>
          <a:p>
            <a:r>
              <a:rPr lang="en-US" dirty="0">
                <a:ea typeface="+mn-lt"/>
                <a:cs typeface="+mn-lt"/>
              </a:rPr>
              <a:t>Machine learning (ML) algorithms gives computer models capability to learn from experience and improve upon them without explicit programming</a:t>
            </a:r>
          </a:p>
          <a:p>
            <a:r>
              <a:rPr lang="en-US" dirty="0">
                <a:ea typeface="+mn-lt"/>
                <a:cs typeface="+mn-lt"/>
              </a:rPr>
              <a:t>ML models learn from observations or training data and predict the output for  given input.</a:t>
            </a:r>
          </a:p>
          <a:p>
            <a:r>
              <a:rPr lang="en-US" dirty="0">
                <a:ea typeface="+mn-lt"/>
                <a:cs typeface="+mn-lt"/>
              </a:rPr>
              <a:t>It will be better method in IDS. Models can learn to detect new intrusions automatically.</a:t>
            </a:r>
          </a:p>
          <a:p>
            <a:r>
              <a:rPr lang="en-US" b="1" dirty="0">
                <a:ea typeface="+mn-lt"/>
                <a:cs typeface="+mn-lt"/>
              </a:rPr>
              <a:t>Supervised ML Algorithms</a:t>
            </a:r>
          </a:p>
          <a:p>
            <a:r>
              <a:rPr lang="en-US" b="1" dirty="0" err="1">
                <a:ea typeface="+mn-lt"/>
                <a:cs typeface="+mn-lt"/>
              </a:rPr>
              <a:t>UnSupervised</a:t>
            </a:r>
            <a:r>
              <a:rPr lang="en-US" b="1" dirty="0">
                <a:ea typeface="+mn-lt"/>
                <a:cs typeface="+mn-lt"/>
              </a:rPr>
              <a:t> ML  algorithms</a:t>
            </a:r>
          </a:p>
        </p:txBody>
      </p:sp>
    </p:spTree>
    <p:extLst>
      <p:ext uri="{BB962C8B-B14F-4D97-AF65-F5344CB8AC3E}">
        <p14:creationId xmlns:p14="http://schemas.microsoft.com/office/powerpoint/2010/main" val="123384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4B8B-01F8-438D-A900-8D1648A9BEF3}"/>
              </a:ext>
            </a:extLst>
          </p:cNvPr>
          <p:cNvSpPr>
            <a:spLocks noGrp="1"/>
          </p:cNvSpPr>
          <p:nvPr>
            <p:ph type="title"/>
          </p:nvPr>
        </p:nvSpPr>
        <p:spPr/>
        <p:txBody>
          <a:bodyPr/>
          <a:lstStyle/>
          <a:p>
            <a:r>
              <a:rPr lang="en-US" dirty="0">
                <a:cs typeface="Calibri Light"/>
              </a:rPr>
              <a:t>ML algorithms in IDS</a:t>
            </a:r>
            <a:endParaRPr lang="en-US" dirty="0"/>
          </a:p>
        </p:txBody>
      </p:sp>
      <p:sp>
        <p:nvSpPr>
          <p:cNvPr id="3" name="Content Placeholder 2">
            <a:extLst>
              <a:ext uri="{FF2B5EF4-FFF2-40B4-BE49-F238E27FC236}">
                <a16:creationId xmlns:a16="http://schemas.microsoft.com/office/drawing/2014/main" id="{72A99A38-E54E-45E7-B885-47261248967A}"/>
              </a:ext>
            </a:extLst>
          </p:cNvPr>
          <p:cNvSpPr>
            <a:spLocks noGrp="1"/>
          </p:cNvSpPr>
          <p:nvPr>
            <p:ph idx="1"/>
          </p:nvPr>
        </p:nvSpPr>
        <p:spPr/>
        <p:txBody>
          <a:bodyPr vert="horz" lIns="91440" tIns="45720" rIns="91440" bIns="45720" rtlCol="0" anchor="t">
            <a:normAutofit/>
          </a:bodyPr>
          <a:lstStyle/>
          <a:p>
            <a:r>
              <a:rPr lang="en-US" dirty="0">
                <a:cs typeface="Calibri"/>
              </a:rPr>
              <a:t>Decision tree</a:t>
            </a:r>
          </a:p>
          <a:p>
            <a:r>
              <a:rPr lang="en-US" dirty="0">
                <a:cs typeface="Calibri"/>
              </a:rPr>
              <a:t>K-Nearest </a:t>
            </a:r>
            <a:r>
              <a:rPr lang="en-US" dirty="0" err="1">
                <a:cs typeface="Calibri"/>
              </a:rPr>
              <a:t>Neighbour</a:t>
            </a:r>
            <a:r>
              <a:rPr lang="en-US" dirty="0">
                <a:cs typeface="Calibri"/>
              </a:rPr>
              <a:t> (KNN)</a:t>
            </a:r>
          </a:p>
          <a:p>
            <a:r>
              <a:rPr lang="en-US" dirty="0">
                <a:cs typeface="Calibri"/>
              </a:rPr>
              <a:t>Support vector machine</a:t>
            </a:r>
          </a:p>
          <a:p>
            <a:r>
              <a:rPr lang="en-US" dirty="0">
                <a:cs typeface="Calibri"/>
              </a:rPr>
              <a:t>Clustering – Unsupervised algorithm</a:t>
            </a:r>
          </a:p>
          <a:p>
            <a:r>
              <a:rPr lang="en-US" dirty="0" err="1">
                <a:ea typeface="+mn-lt"/>
                <a:cs typeface="+mn-lt"/>
              </a:rPr>
              <a:t>Na¨ıve</a:t>
            </a:r>
            <a:r>
              <a:rPr lang="en-US" dirty="0">
                <a:ea typeface="+mn-lt"/>
                <a:cs typeface="+mn-lt"/>
              </a:rPr>
              <a:t> Bayes </a:t>
            </a:r>
          </a:p>
          <a:p>
            <a:r>
              <a:rPr lang="en-US" dirty="0">
                <a:ea typeface="+mn-lt"/>
                <a:cs typeface="+mn-lt"/>
              </a:rPr>
              <a:t>Linear Regression (LR)</a:t>
            </a:r>
          </a:p>
          <a:p>
            <a:r>
              <a:rPr lang="en-US" dirty="0">
                <a:ea typeface="+mn-lt"/>
                <a:cs typeface="+mn-lt"/>
              </a:rPr>
              <a:t>Artificial neural network (ANN)</a:t>
            </a:r>
          </a:p>
          <a:p>
            <a:r>
              <a:rPr lang="en-US" dirty="0">
                <a:ea typeface="+mn-lt"/>
                <a:cs typeface="+mn-lt"/>
              </a:rPr>
              <a:t>Ensemble methods</a:t>
            </a:r>
          </a:p>
        </p:txBody>
      </p:sp>
    </p:spTree>
    <p:extLst>
      <p:ext uri="{BB962C8B-B14F-4D97-AF65-F5344CB8AC3E}">
        <p14:creationId xmlns:p14="http://schemas.microsoft.com/office/powerpoint/2010/main" val="785442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1181</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Intrusion detection Systems in networks</vt:lpstr>
      <vt:lpstr>Abstract</vt:lpstr>
      <vt:lpstr>Introduction</vt:lpstr>
      <vt:lpstr>Classification of IDS</vt:lpstr>
      <vt:lpstr>Example - Implementation of NIDS</vt:lpstr>
      <vt:lpstr>Limitations of traditional IDS</vt:lpstr>
      <vt:lpstr>Related work</vt:lpstr>
      <vt:lpstr>Machine Learning(ML) in IDS</vt:lpstr>
      <vt:lpstr>ML algorithms in IDS</vt:lpstr>
      <vt:lpstr>Evaluation of Some ML Algorithms</vt:lpstr>
      <vt:lpstr>Dataset Attacks instances</vt:lpstr>
      <vt:lpstr>Evaluation metrics</vt:lpstr>
      <vt:lpstr>ML algorithms used for analysis</vt:lpstr>
      <vt:lpstr>Evaluation of KNN Algorithm</vt:lpstr>
      <vt:lpstr>Evaluation of Random Forest algorithm 5 classes</vt:lpstr>
      <vt:lpstr>Evaluation of Random Forest algorithm (2 classes)</vt:lpstr>
      <vt:lpstr>Evaluation of Na¨ıve Bayes algorithm 5 classes </vt:lpstr>
      <vt:lpstr>Evaluation of Na¨ıve Bayes algorithm 2classes</vt:lpstr>
      <vt:lpstr>Initial Remarks</vt:lpstr>
      <vt:lpstr>Future work</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SHUBHAM KUMAR</cp:lastModifiedBy>
  <cp:revision>1057</cp:revision>
  <dcterms:created xsi:type="dcterms:W3CDTF">2020-11-21T16:58:15Z</dcterms:created>
  <dcterms:modified xsi:type="dcterms:W3CDTF">2020-11-22T11:13:55Z</dcterms:modified>
</cp:coreProperties>
</file>