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70" r:id="rId12"/>
    <p:sldId id="271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654"/>
    <p:restoredTop sz="94699"/>
  </p:normalViewPr>
  <p:slideViewPr>
    <p:cSldViewPr snapToGrid="0" snapToObjects="1">
      <p:cViewPr varScale="1">
        <p:scale>
          <a:sx n="161" d="100"/>
          <a:sy n="161" d="100"/>
        </p:scale>
        <p:origin x="4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DF578F-11C9-5640-BBAB-2A48E6B37F23}" type="datetimeFigureOut">
              <a:rPr kumimoji="1" lang="ja-JP" altLang="en-US" smtClean="0"/>
              <a:t>2022/2/5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4F7BC4-FBA0-5448-8A0A-CE864DEBD9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71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4F7BC4-FBA0-5448-8A0A-CE864DEBD966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1246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4F7BC4-FBA0-5448-8A0A-CE864DEBD966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52998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4F7BC4-FBA0-5448-8A0A-CE864DEBD966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37428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4F7BC4-FBA0-5448-8A0A-CE864DEBD966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82311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4F7BC4-FBA0-5448-8A0A-CE864DEBD966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71629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4F7BC4-FBA0-5448-8A0A-CE864DEBD966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94592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4F7BC4-FBA0-5448-8A0A-CE864DEBD966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0708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4F7BC4-FBA0-5448-8A0A-CE864DEBD966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8895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0A934D-3EEB-4746-9EC6-CF89AEAB8E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AAEF3AD-DEB1-0242-8D57-F739A3F4E1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C0FA89C-0144-6740-A48B-E2CEDF31F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97778-B8DD-3749-B56A-DE0FA41D0D60}" type="datetimeFigureOut">
              <a:rPr kumimoji="1" lang="ja-JP" altLang="en-US" smtClean="0"/>
              <a:t>2022/2/5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ABA6C33-9FCD-764B-9409-89132DA8E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C18FD94-B9E5-774D-8523-FA72AC85D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F1D5C-DDC0-2343-A028-67B6815858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092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10DC26-2BE0-0D41-9402-4EF1FAEE5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1DCF3EE-1BC3-924F-919B-CB42822ACD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AD8AA39-C0FE-E847-8507-7FC6C0D38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97778-B8DD-3749-B56A-DE0FA41D0D60}" type="datetimeFigureOut">
              <a:rPr kumimoji="1" lang="ja-JP" altLang="en-US" smtClean="0"/>
              <a:t>2022/2/5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E2D55D9-6F59-6144-BE38-9297583ED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B65C51-1695-284B-ADB8-8C0F4854C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F1D5C-DDC0-2343-A028-67B6815858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3650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00A482E-1D31-D845-A0D7-789DB6EDB7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5A8FDE0-0711-1A45-B12E-83A8F6A751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28DE577-9AC9-0941-B1E2-C1D0DE3C8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97778-B8DD-3749-B56A-DE0FA41D0D60}" type="datetimeFigureOut">
              <a:rPr kumimoji="1" lang="ja-JP" altLang="en-US" smtClean="0"/>
              <a:t>2022/2/5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319AB51-8D46-7141-B397-90A2B536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C1C9B6E-9599-6F41-998B-4EBAA5EC5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F1D5C-DDC0-2343-A028-67B6815858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1557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17BE85-3612-A047-98EF-830B09C9B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4751FB8-13BD-CF4D-A8CF-9A774635B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EB7C927-9BAE-9B46-A270-88241AFD3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97778-B8DD-3749-B56A-DE0FA41D0D60}" type="datetimeFigureOut">
              <a:rPr kumimoji="1" lang="ja-JP" altLang="en-US" smtClean="0"/>
              <a:t>2022/2/5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B0C6BE1-91F7-CA44-982C-F9B6EB764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94BC14A-E704-9E4D-AE5B-0C082427C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F1D5C-DDC0-2343-A028-67B6815858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325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8195E7-345C-374E-8204-B40AEF14B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E045879-3ECB-E847-9F5D-A04DD7C87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31D0F43-2881-4D47-88AE-B34F7ED7E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97778-B8DD-3749-B56A-DE0FA41D0D60}" type="datetimeFigureOut">
              <a:rPr kumimoji="1" lang="ja-JP" altLang="en-US" smtClean="0"/>
              <a:t>2022/2/5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D095AA9-5D4E-C24C-8A23-B9BA24918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C6A616C-745E-E644-94BC-4F9126E81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F1D5C-DDC0-2343-A028-67B6815858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0493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9D5CD8-009E-3542-9694-74B9EC030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D5B3C99-BFAB-2E43-802E-48E75564C5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D43237D-6D71-BB4D-8199-68FE593A2D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5E9A9EF-188F-0B42-B88C-FFD27736A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97778-B8DD-3749-B56A-DE0FA41D0D60}" type="datetimeFigureOut">
              <a:rPr kumimoji="1" lang="ja-JP" altLang="en-US" smtClean="0"/>
              <a:t>2022/2/5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E91A9BF-FB69-6C41-A4FF-EED55E160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0168429-894A-9240-98D4-E91434A73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F1D5C-DDC0-2343-A028-67B6815858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9579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82BB3C-BD3B-1D4A-8BFF-473D9C547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C75A5AE-68B0-064A-85BD-F87D54945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1D86BD0-4FDB-3843-B3A5-BCB7A10723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85B4530-8EE8-4042-B0DA-2F35E7872B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64D2F37-56B9-1844-94F6-FC01E1427B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74A2276-0FF8-4548-83C7-C81EB6BB6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97778-B8DD-3749-B56A-DE0FA41D0D60}" type="datetimeFigureOut">
              <a:rPr kumimoji="1" lang="ja-JP" altLang="en-US" smtClean="0"/>
              <a:t>2022/2/5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429BA82-E468-E14D-97B0-8C30EB138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A1631FE-BFBD-4249-8FB0-E7F177851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F1D5C-DDC0-2343-A028-67B6815858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1548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091CD7-3646-7746-83E9-121C86F0A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0744DDC-846E-194F-BF10-D029C09B5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97778-B8DD-3749-B56A-DE0FA41D0D60}" type="datetimeFigureOut">
              <a:rPr kumimoji="1" lang="ja-JP" altLang="en-US" smtClean="0"/>
              <a:t>2022/2/5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7303301-DFFE-D242-8BA1-2BFD77F01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6597FED-73D9-D747-A552-56D8A6BE9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F1D5C-DDC0-2343-A028-67B6815858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4281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1D65D93-6612-6344-A903-5CBB8204A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97778-B8DD-3749-B56A-DE0FA41D0D60}" type="datetimeFigureOut">
              <a:rPr kumimoji="1" lang="ja-JP" altLang="en-US" smtClean="0"/>
              <a:t>2022/2/5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E971512-11E1-B64E-9570-8F4820120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A3B9DF7-4EE8-1A44-8DB4-6DAE93AC9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F1D5C-DDC0-2343-A028-67B6815858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0581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3F97FE-007B-ED40-867F-959B4C5DB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5135F55-4C86-1447-BFC1-99597C727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5850ECE-048D-9045-910F-17F62E5DF0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9CF26ED-7A69-9F4B-9EAA-1BB49DAC3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97778-B8DD-3749-B56A-DE0FA41D0D60}" type="datetimeFigureOut">
              <a:rPr kumimoji="1" lang="ja-JP" altLang="en-US" smtClean="0"/>
              <a:t>2022/2/5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62F1D7F-ECAB-8F49-9951-2812FBE2C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68B025A-C4ED-9E49-9157-5DE556C04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F1D5C-DDC0-2343-A028-67B6815858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0627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267312-DC38-BC42-8DFD-7D813F81B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EFB737E-6201-854B-9C46-CDCAAB2526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244D824-CBE7-0440-BB41-B897E99A58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468180D-9A20-C249-B42E-AF58F70C6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97778-B8DD-3749-B56A-DE0FA41D0D60}" type="datetimeFigureOut">
              <a:rPr kumimoji="1" lang="ja-JP" altLang="en-US" smtClean="0"/>
              <a:t>2022/2/5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DFE60F1-567A-AC48-BC8F-BE5549398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ADBF40C-38BA-044C-9EF8-235B2ED5E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F1D5C-DDC0-2343-A028-67B6815858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1434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13CA9F3-5188-264F-9884-6A7370EB2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E633874-25C5-AE4B-844C-4A923828C3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783BB16-052F-0D46-B175-A33D4B3DA7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97778-B8DD-3749-B56A-DE0FA41D0D60}" type="datetimeFigureOut">
              <a:rPr kumimoji="1" lang="ja-JP" altLang="en-US" smtClean="0"/>
              <a:t>2022/2/5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B035680-C987-D24E-93F2-7144298440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5413B19-6A1D-634C-9B38-C2D9E1C1C0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F1D5C-DDC0-2343-A028-67B6815858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588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sa=t&amp;rct=j&amp;q=&amp;esrc=s&amp;source=web&amp;cd=&amp;ved=2ahUKEwjRyeCM0IH1AhWvHqYKHQbwDb0QFnoECAQQAQ&amp;url=https%3A%2F%2Fwww.itmanage.co.jp%2Fcolumn%2Fabout-http-https%2F&amp;usg=AOvVaw0FYsba8J_bQR4HsxTSVxZZ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google.com/url?sa=t&amp;rct=j&amp;q=&amp;esrc=s&amp;source=web&amp;cd=&amp;ved=2ahUKEwjY7cvV_Yz1AhUIDN4KHYhLCVkQFnoECBQQAQ&amp;url=https%3A%2F%2Fqiita.com%2Fryosuketter%2Fitems%2Fba54d595a31f4ad0a58f&amp;usg=AOvVaw14y-0eATpqmfPQnl7rYUG0" TargetMode="Externa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google.com/url?sa=t&amp;rct=j&amp;q=&amp;esrc=s&amp;source=web&amp;cd=&amp;ved=2ahUKEwivouXO04H1AhVEfd4KHSd6BFkQFnoECBYQAQ&amp;url=https%3A%2F%2Fitsakura.com%2Fnetwork-http-get-post&amp;usg=AOvVaw1DGt2_HTHlK3eiAv5hIHP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google.com/url?sa=t&amp;rct=j&amp;q=&amp;esrc=s&amp;source=web&amp;cd=&amp;ved=2ahUKEwivouXO04H1AhVEfd4KHSd6BFkQFnoECBYQAQ&amp;url=https%3A%2F%2Fitsakura.com%2Fnetwork-http-get-post&amp;usg=AOvVaw1DGt2_HTHlK3eiAv5hIHP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sa=t&amp;rct=j&amp;q=&amp;esrc=s&amp;source=web&amp;cd=&amp;ved=2ahUKEwivouXO04H1AhVEfd4KHSd6BFkQFnoECBYQAQ&amp;url=https%3A%2F%2Fitsakura.com%2Fnetwork-http-get-post&amp;usg=AOvVaw1DGt2_HTHlK3eiAv5hIHP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sa=t&amp;rct=j&amp;q=&amp;esrc=s&amp;source=web&amp;cd=&amp;ved=2ahUKEwiG5ZOn14H1AhUTLJQKHXmlBYAQFnoECAgQAQ&amp;url=https%3A%2F%2Fja.wikipedia.org%2Fwiki%2FHTTP%25E3%2582%25B9%25E3%2583%2586%25E3%2583%25BC%25E3%2582%25BF%25E3%2582%25B9%25E3%2582%25B3%25E3%2583%25BC%25E3%2583%2589&amp;usg=AOvVaw0w9MirblxbV8VeC0Kb52jJ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log.takanabe.tokyo/2015/03/&#12494;&#12531;&#12502;&#12525;&#12483;&#12461;&#12531;&#12464;i/o&#12392;&#38750;&#21516;&#26399;i/o&#12398;&#36949;&#12356;&#12434;&#29702;&#35299;&#12377;&#12427;/" TargetMode="Externa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zenn.dev/kedama_nth/articles/13a4061531246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1945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A39A8E0-12D8-A244-9477-FC8446CD31BF}"/>
              </a:ext>
            </a:extLst>
          </p:cNvPr>
          <p:cNvSpPr txBox="1"/>
          <p:nvPr/>
        </p:nvSpPr>
        <p:spPr>
          <a:xfrm>
            <a:off x="389613" y="795130"/>
            <a:ext cx="114533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FD</a:t>
            </a:r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の集合に対する操作</a:t>
            </a:r>
            <a:r>
              <a:rPr lang="en-US" altLang="ja-JP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:FD_ZERO()-&gt;FD_SET()-&gt;select()-&gt;FD_ISSET()</a:t>
            </a:r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を繰り返して、同時に複数の</a:t>
            </a:r>
            <a:r>
              <a:rPr lang="en-US" altLang="ja-JP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FD</a:t>
            </a:r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を処理する</a:t>
            </a:r>
            <a:endParaRPr lang="en-US" altLang="ja-JP" sz="20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8513B71D-9DE4-EE40-9786-6F3E0BF1FD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0845" y="3198702"/>
            <a:ext cx="6366513" cy="3066026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09F2570F-EEFE-2849-87A9-BC7E141B06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0845" y="1615251"/>
            <a:ext cx="5880919" cy="1438169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155AE9A-1B7B-F64E-98DE-EBF9FBD38A08}"/>
              </a:ext>
            </a:extLst>
          </p:cNvPr>
          <p:cNvSpPr txBox="1"/>
          <p:nvPr/>
        </p:nvSpPr>
        <p:spPr>
          <a:xfrm>
            <a:off x="8939824" y="4517718"/>
            <a:ext cx="1773142" cy="30777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s</a:t>
            </a:r>
            <a:r>
              <a:rPr kumimoji="1" lang="en-US" altLang="ja-JP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elect()</a:t>
            </a:r>
            <a:endParaRPr kumimoji="1" lang="ja-JP" altLang="en-US" sz="14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46C0C92-AB8B-C74E-940A-20CC59531FB1}"/>
              </a:ext>
            </a:extLst>
          </p:cNvPr>
          <p:cNvSpPr txBox="1"/>
          <p:nvPr/>
        </p:nvSpPr>
        <p:spPr>
          <a:xfrm>
            <a:off x="8939824" y="6062870"/>
            <a:ext cx="1773142" cy="30777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r</a:t>
            </a:r>
            <a:r>
              <a:rPr kumimoji="1" lang="en-US" altLang="ja-JP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ead()/write()</a:t>
            </a:r>
            <a:endParaRPr kumimoji="1" lang="ja-JP" altLang="en-US" sz="14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FA3957F3-7C1E-4645-8C11-CC79A564BB29}"/>
              </a:ext>
            </a:extLst>
          </p:cNvPr>
          <p:cNvCxnSpPr>
            <a:cxnSpLocks/>
          </p:cNvCxnSpPr>
          <p:nvPr/>
        </p:nvCxnSpPr>
        <p:spPr>
          <a:xfrm>
            <a:off x="2890157" y="1787979"/>
            <a:ext cx="0" cy="4710792"/>
          </a:xfrm>
          <a:prstGeom prst="straightConnector1">
            <a:avLst/>
          </a:prstGeom>
          <a:ln w="222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EA67B134-3B0C-294A-A901-90A706CC7184}"/>
              </a:ext>
            </a:extLst>
          </p:cNvPr>
          <p:cNvCxnSpPr>
            <a:cxnSpLocks/>
          </p:cNvCxnSpPr>
          <p:nvPr/>
        </p:nvCxnSpPr>
        <p:spPr>
          <a:xfrm flipH="1">
            <a:off x="2947307" y="4671606"/>
            <a:ext cx="5421087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E780B123-A163-BD4E-BAD5-1026F5AE5176}"/>
              </a:ext>
            </a:extLst>
          </p:cNvPr>
          <p:cNvCxnSpPr>
            <a:cxnSpLocks/>
          </p:cNvCxnSpPr>
          <p:nvPr/>
        </p:nvCxnSpPr>
        <p:spPr>
          <a:xfrm flipH="1">
            <a:off x="2947307" y="6264728"/>
            <a:ext cx="5421088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9F64F68B-4E94-7F4A-B14D-0554433FEFEA}"/>
              </a:ext>
            </a:extLst>
          </p:cNvPr>
          <p:cNvSpPr txBox="1"/>
          <p:nvPr/>
        </p:nvSpPr>
        <p:spPr>
          <a:xfrm>
            <a:off x="1995424" y="6484947"/>
            <a:ext cx="177314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最初に戻る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446E075-3F2C-3E48-8F03-96740E7ACF4B}"/>
              </a:ext>
            </a:extLst>
          </p:cNvPr>
          <p:cNvSpPr txBox="1"/>
          <p:nvPr/>
        </p:nvSpPr>
        <p:spPr>
          <a:xfrm>
            <a:off x="389613" y="238540"/>
            <a:ext cx="55244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I/O </a:t>
            </a:r>
            <a:r>
              <a:rPr lang="en-US" altLang="ja-JP" sz="2000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MultiPlexing</a:t>
            </a:r>
            <a:endParaRPr kumimoji="1" lang="ja-JP" altLang="en-US" sz="20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C4CBD7C-86C7-9146-AA4A-52BADD8261A3}"/>
              </a:ext>
            </a:extLst>
          </p:cNvPr>
          <p:cNvSpPr txBox="1"/>
          <p:nvPr/>
        </p:nvSpPr>
        <p:spPr>
          <a:xfrm>
            <a:off x="7801045" y="1647198"/>
            <a:ext cx="2592626" cy="30777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FD</a:t>
            </a:r>
            <a:r>
              <a:rPr lang="ja-JP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の監視対象をリセット</a:t>
            </a:r>
            <a:endParaRPr kumimoji="1" lang="ja-JP" altLang="en-US" sz="14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4C8872BB-4077-B241-A714-5B037A90A3E0}"/>
              </a:ext>
            </a:extLst>
          </p:cNvPr>
          <p:cNvSpPr/>
          <p:nvPr/>
        </p:nvSpPr>
        <p:spPr>
          <a:xfrm>
            <a:off x="5486402" y="2126579"/>
            <a:ext cx="2881992" cy="10390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9B6ECCD1-4E35-8D43-BE63-734E0A0C8442}"/>
              </a:ext>
            </a:extLst>
          </p:cNvPr>
          <p:cNvSpPr/>
          <p:nvPr/>
        </p:nvSpPr>
        <p:spPr>
          <a:xfrm>
            <a:off x="5486402" y="3526611"/>
            <a:ext cx="2881992" cy="10390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25DF1A84-54B7-CB45-BC3F-EE46401F9E71}"/>
              </a:ext>
            </a:extLst>
          </p:cNvPr>
          <p:cNvSpPr/>
          <p:nvPr/>
        </p:nvSpPr>
        <p:spPr>
          <a:xfrm>
            <a:off x="5422792" y="5126503"/>
            <a:ext cx="3252071" cy="10390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A7282FDF-2098-FA47-B9AF-80BB5B470EE1}"/>
              </a:ext>
            </a:extLst>
          </p:cNvPr>
          <p:cNvSpPr txBox="1"/>
          <p:nvPr/>
        </p:nvSpPr>
        <p:spPr>
          <a:xfrm>
            <a:off x="5613779" y="2290446"/>
            <a:ext cx="2592626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FD</a:t>
            </a:r>
            <a:r>
              <a:rPr lang="ja-JP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の監視対象をリセット</a:t>
            </a:r>
            <a:endParaRPr kumimoji="1" lang="ja-JP" altLang="en-US" sz="14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CCE0B52E-B869-D946-89D6-2157A078E0F6}"/>
              </a:ext>
            </a:extLst>
          </p:cNvPr>
          <p:cNvSpPr txBox="1"/>
          <p:nvPr/>
        </p:nvSpPr>
        <p:spPr>
          <a:xfrm>
            <a:off x="5613779" y="3808327"/>
            <a:ext cx="2592626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監視対象の</a:t>
            </a:r>
            <a:r>
              <a:rPr lang="en-US" altLang="ja-JP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FD</a:t>
            </a:r>
            <a:r>
              <a:rPr lang="ja-JP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をセット</a:t>
            </a:r>
            <a:endParaRPr kumimoji="1" lang="ja-JP" altLang="en-US" sz="14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21F757D7-94C9-9E4D-A7F0-D779A6BA0EEB}"/>
              </a:ext>
            </a:extLst>
          </p:cNvPr>
          <p:cNvSpPr txBox="1"/>
          <p:nvPr/>
        </p:nvSpPr>
        <p:spPr>
          <a:xfrm>
            <a:off x="5558373" y="5435119"/>
            <a:ext cx="2567860" cy="523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アクションがあった</a:t>
            </a:r>
            <a:r>
              <a:rPr lang="en-US" altLang="ja-JP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FD</a:t>
            </a:r>
            <a:r>
              <a:rPr lang="ja-JP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を判定し、</a:t>
            </a:r>
            <a:br>
              <a:rPr lang="en-US" altLang="ja-JP" sz="1400" dirty="0">
                <a:latin typeface="Meiryo UI" panose="020B0604030504040204" pitchFamily="34" charset="-128"/>
                <a:ea typeface="Meiryo UI" panose="020B0604030504040204" pitchFamily="34" charset="-128"/>
              </a:rPr>
            </a:br>
            <a:r>
              <a:rPr lang="ja-JP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その</a:t>
            </a:r>
            <a:r>
              <a:rPr lang="en-US" altLang="ja-JP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FD</a:t>
            </a:r>
            <a:r>
              <a:rPr lang="ja-JP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に対して</a:t>
            </a:r>
            <a:r>
              <a:rPr lang="en-US" altLang="ja-JP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read()/write()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35D799FF-3516-F642-A386-391D4FC3D7A8}"/>
              </a:ext>
            </a:extLst>
          </p:cNvPr>
          <p:cNvSpPr txBox="1"/>
          <p:nvPr/>
        </p:nvSpPr>
        <p:spPr>
          <a:xfrm>
            <a:off x="8585089" y="4848502"/>
            <a:ext cx="3557173" cy="523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監視対象の</a:t>
            </a:r>
            <a:r>
              <a:rPr kumimoji="1" lang="en-US" altLang="ja-JP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FD</a:t>
            </a:r>
            <a:r>
              <a:rPr lang="ja-JP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が読み込み</a:t>
            </a:r>
            <a:r>
              <a:rPr lang="en-US" altLang="ja-JP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/</a:t>
            </a:r>
            <a:r>
              <a:rPr lang="ja-JP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書き込み</a:t>
            </a:r>
            <a:br>
              <a:rPr lang="en-US" altLang="ja-JP" sz="1400" dirty="0">
                <a:latin typeface="Meiryo UI" panose="020B0604030504040204" pitchFamily="34" charset="-128"/>
                <a:ea typeface="Meiryo UI" panose="020B0604030504040204" pitchFamily="34" charset="-128"/>
              </a:rPr>
            </a:br>
            <a:r>
              <a:rPr lang="ja-JP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可能になる</a:t>
            </a:r>
            <a:r>
              <a:rPr kumimoji="1" lang="ja-JP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まで待機</a:t>
            </a:r>
          </a:p>
        </p:txBody>
      </p:sp>
    </p:spTree>
    <p:extLst>
      <p:ext uri="{BB962C8B-B14F-4D97-AF65-F5344CB8AC3E}">
        <p14:creationId xmlns:p14="http://schemas.microsoft.com/office/powerpoint/2010/main" val="3978801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9DCB1AFB-75FA-0847-AF9E-33351907DD17}"/>
              </a:ext>
            </a:extLst>
          </p:cNvPr>
          <p:cNvSpPr txBox="1"/>
          <p:nvPr/>
        </p:nvSpPr>
        <p:spPr>
          <a:xfrm>
            <a:off x="4006432" y="5074247"/>
            <a:ext cx="73701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latin typeface="Meiryo UI" panose="020B0604030504040204" pitchFamily="34" charset="-128"/>
                <a:ea typeface="Meiryo UI" panose="020B0604030504040204" pitchFamily="34" charset="-128"/>
              </a:rPr>
              <a:t>No</a:t>
            </a:r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6F28238-545B-FE4D-82DF-4A52F66D8557}"/>
              </a:ext>
            </a:extLst>
          </p:cNvPr>
          <p:cNvSpPr txBox="1"/>
          <p:nvPr/>
        </p:nvSpPr>
        <p:spPr>
          <a:xfrm>
            <a:off x="389613" y="238540"/>
            <a:ext cx="55244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サーバーの</a:t>
            </a:r>
            <a:r>
              <a:rPr lang="en-US" altLang="ja-JP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accept</a:t>
            </a:r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、</a:t>
            </a:r>
            <a:r>
              <a:rPr lang="en-US" altLang="ja-JP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read/write</a:t>
            </a:r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の管理</a:t>
            </a:r>
            <a:endParaRPr kumimoji="1" lang="ja-JP" altLang="en-US" sz="20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A39A8E0-12D8-A244-9477-FC8446CD31BF}"/>
              </a:ext>
            </a:extLst>
          </p:cNvPr>
          <p:cNvSpPr txBox="1"/>
          <p:nvPr/>
        </p:nvSpPr>
        <p:spPr>
          <a:xfrm>
            <a:off x="1025185" y="652710"/>
            <a:ext cx="46674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実装した</a:t>
            </a:r>
            <a:r>
              <a:rPr lang="en-US" altLang="ja-JP" sz="2000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Webserv</a:t>
            </a:r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のサーバー処理フロー</a:t>
            </a:r>
            <a:endParaRPr lang="en-US" altLang="ja-JP" sz="20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155AE9A-1B7B-F64E-98DE-EBF9FBD38A08}"/>
              </a:ext>
            </a:extLst>
          </p:cNvPr>
          <p:cNvSpPr txBox="1"/>
          <p:nvPr/>
        </p:nvSpPr>
        <p:spPr>
          <a:xfrm>
            <a:off x="1534746" y="1171221"/>
            <a:ext cx="5104592" cy="30777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ソケットのセットアップ</a:t>
            </a:r>
            <a:endParaRPr kumimoji="1" lang="ja-JP" altLang="en-US" sz="14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62171CC-52C7-5C48-9AB8-FEFF90A35A5A}"/>
              </a:ext>
            </a:extLst>
          </p:cNvPr>
          <p:cNvSpPr txBox="1"/>
          <p:nvPr/>
        </p:nvSpPr>
        <p:spPr>
          <a:xfrm>
            <a:off x="1534746" y="1643189"/>
            <a:ext cx="5104592" cy="30777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FD_ZERO:</a:t>
            </a:r>
            <a:r>
              <a:rPr lang="ja-JP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監視対象の</a:t>
            </a:r>
            <a:r>
              <a:rPr lang="en-US" altLang="ja-JP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FD</a:t>
            </a:r>
            <a:r>
              <a:rPr lang="ja-JP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集合の初期化</a:t>
            </a:r>
            <a:endParaRPr kumimoji="1" lang="ja-JP" altLang="en-US" sz="14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7DF374D-EF9B-F144-8CBF-1ACF375C7E6A}"/>
              </a:ext>
            </a:extLst>
          </p:cNvPr>
          <p:cNvSpPr txBox="1"/>
          <p:nvPr/>
        </p:nvSpPr>
        <p:spPr>
          <a:xfrm>
            <a:off x="1534746" y="2238504"/>
            <a:ext cx="5104592" cy="30777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FD_SET:</a:t>
            </a:r>
            <a:r>
              <a:rPr lang="ja-JP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ソケットの</a:t>
            </a:r>
            <a:r>
              <a:rPr lang="en-US" altLang="ja-JP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FD</a:t>
            </a:r>
            <a:r>
              <a:rPr lang="ja-JP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を監視対象に設定</a:t>
            </a:r>
            <a:endParaRPr kumimoji="1" lang="ja-JP" altLang="en-US" sz="14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548BB63B-BF77-8A4E-821A-42AB87C305FC}"/>
              </a:ext>
            </a:extLst>
          </p:cNvPr>
          <p:cNvGrpSpPr/>
          <p:nvPr/>
        </p:nvGrpSpPr>
        <p:grpSpPr>
          <a:xfrm>
            <a:off x="2407401" y="2741823"/>
            <a:ext cx="3359282" cy="769040"/>
            <a:chOff x="1777261" y="2692955"/>
            <a:chExt cx="3359282" cy="769040"/>
          </a:xfrm>
        </p:grpSpPr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08E3C1AB-0CBB-7F48-970A-C2251D47BB60}"/>
                </a:ext>
              </a:extLst>
            </p:cNvPr>
            <p:cNvSpPr txBox="1"/>
            <p:nvPr/>
          </p:nvSpPr>
          <p:spPr>
            <a:xfrm>
              <a:off x="2572126" y="2914163"/>
              <a:ext cx="176955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400">
                  <a:latin typeface="Meiryo UI" panose="020B0604030504040204" pitchFamily="34" charset="-128"/>
                  <a:ea typeface="Meiryo UI" panose="020B0604030504040204" pitchFamily="34" charset="-128"/>
                </a:rPr>
                <a:t>接続用</a:t>
              </a:r>
              <a:r>
                <a:rPr lang="en-US" altLang="ja-JP" sz="1400" dirty="0">
                  <a:latin typeface="Meiryo UI" panose="020B0604030504040204" pitchFamily="34" charset="-128"/>
                  <a:ea typeface="Meiryo UI" panose="020B0604030504040204" pitchFamily="34" charset="-128"/>
                </a:rPr>
                <a:t>FD</a:t>
              </a:r>
              <a:r>
                <a:rPr lang="ja-JP" altLang="en-US" sz="1400">
                  <a:latin typeface="Meiryo UI" panose="020B0604030504040204" pitchFamily="34" charset="-128"/>
                  <a:ea typeface="Meiryo UI" panose="020B0604030504040204" pitchFamily="34" charset="-128"/>
                </a:rPr>
                <a:t>存在</a:t>
              </a:r>
              <a:r>
                <a:rPr lang="en-US" altLang="ja-JP" sz="1400" dirty="0">
                  <a:latin typeface="Meiryo UI" panose="020B0604030504040204" pitchFamily="34" charset="-128"/>
                  <a:ea typeface="Meiryo UI" panose="020B0604030504040204" pitchFamily="34" charset="-128"/>
                </a:rPr>
                <a:t>?</a:t>
              </a:r>
              <a:endParaRPr kumimoji="1" lang="ja-JP" altLang="en-US" sz="1400"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" name="ひし形 1">
              <a:extLst>
                <a:ext uri="{FF2B5EF4-FFF2-40B4-BE49-F238E27FC236}">
                  <a16:creationId xmlns:a16="http://schemas.microsoft.com/office/drawing/2014/main" id="{84F843A2-4A34-F241-B92C-9EFEA7DB8023}"/>
                </a:ext>
              </a:extLst>
            </p:cNvPr>
            <p:cNvSpPr/>
            <p:nvPr/>
          </p:nvSpPr>
          <p:spPr>
            <a:xfrm>
              <a:off x="1777261" y="2692955"/>
              <a:ext cx="3359282" cy="769040"/>
            </a:xfrm>
            <a:prstGeom prst="diamond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</p:grp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0366531-DE97-D843-80A8-840260277E9D}"/>
              </a:ext>
            </a:extLst>
          </p:cNvPr>
          <p:cNvSpPr txBox="1"/>
          <p:nvPr/>
        </p:nvSpPr>
        <p:spPr>
          <a:xfrm>
            <a:off x="7317657" y="2974630"/>
            <a:ext cx="3876647" cy="30777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FD_SET:</a:t>
            </a:r>
            <a:r>
              <a:rPr lang="ja-JP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接続用の</a:t>
            </a:r>
            <a:r>
              <a:rPr lang="en-US" altLang="ja-JP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FD</a:t>
            </a:r>
            <a:r>
              <a:rPr lang="ja-JP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を監視対象に設定</a:t>
            </a:r>
            <a:endParaRPr kumimoji="1" lang="ja-JP" altLang="en-US" sz="14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5AC0A678-0846-D44B-A4FA-135D25BB2A7D}"/>
              </a:ext>
            </a:extLst>
          </p:cNvPr>
          <p:cNvSpPr txBox="1"/>
          <p:nvPr/>
        </p:nvSpPr>
        <p:spPr>
          <a:xfrm>
            <a:off x="1534746" y="3766113"/>
            <a:ext cx="5104592" cy="30777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select:</a:t>
            </a:r>
            <a:r>
              <a:rPr lang="ja-JP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監視対象の</a:t>
            </a:r>
            <a:r>
              <a:rPr lang="en-US" altLang="ja-JP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FD</a:t>
            </a:r>
            <a:r>
              <a:rPr lang="ja-JP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集合にアクションがあるまで待機</a:t>
            </a:r>
            <a:endParaRPr kumimoji="1" lang="ja-JP" altLang="en-US" sz="14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1BC33B82-0305-D44A-8CFF-BF8F477BEA29}"/>
              </a:ext>
            </a:extLst>
          </p:cNvPr>
          <p:cNvGrpSpPr/>
          <p:nvPr/>
        </p:nvGrpSpPr>
        <p:grpSpPr>
          <a:xfrm>
            <a:off x="2407401" y="4316220"/>
            <a:ext cx="3359282" cy="769040"/>
            <a:chOff x="1777261" y="2692955"/>
            <a:chExt cx="3359282" cy="769040"/>
          </a:xfrm>
        </p:grpSpPr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E29AFC8A-9496-FC40-924C-5E191D499E60}"/>
                </a:ext>
              </a:extLst>
            </p:cNvPr>
            <p:cNvSpPr txBox="1"/>
            <p:nvPr/>
          </p:nvSpPr>
          <p:spPr>
            <a:xfrm>
              <a:off x="2305879" y="2914163"/>
              <a:ext cx="239334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400">
                  <a:latin typeface="Meiryo UI" panose="020B0604030504040204" pitchFamily="34" charset="-128"/>
                  <a:ea typeface="Meiryo UI" panose="020B0604030504040204" pitchFamily="34" charset="-128"/>
                </a:rPr>
                <a:t>アクションはソケットの</a:t>
              </a:r>
              <a:r>
                <a:rPr lang="en-US" altLang="ja-JP" sz="1400" dirty="0">
                  <a:latin typeface="Meiryo UI" panose="020B0604030504040204" pitchFamily="34" charset="-128"/>
                  <a:ea typeface="Meiryo UI" panose="020B0604030504040204" pitchFamily="34" charset="-128"/>
                </a:rPr>
                <a:t>FD?</a:t>
              </a:r>
              <a:endParaRPr kumimoji="1" lang="ja-JP" altLang="en-US" sz="1400"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4" name="ひし形 23">
              <a:extLst>
                <a:ext uri="{FF2B5EF4-FFF2-40B4-BE49-F238E27FC236}">
                  <a16:creationId xmlns:a16="http://schemas.microsoft.com/office/drawing/2014/main" id="{DB0EF764-0FF6-104F-BB2C-7D5C71EE4429}"/>
                </a:ext>
              </a:extLst>
            </p:cNvPr>
            <p:cNvSpPr/>
            <p:nvPr/>
          </p:nvSpPr>
          <p:spPr>
            <a:xfrm>
              <a:off x="1777261" y="2692955"/>
              <a:ext cx="3359282" cy="769040"/>
            </a:xfrm>
            <a:prstGeom prst="diamond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</p:grp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E81CBE1F-8145-B549-BCFF-B588AA13BCC1}"/>
              </a:ext>
            </a:extLst>
          </p:cNvPr>
          <p:cNvSpPr txBox="1"/>
          <p:nvPr/>
        </p:nvSpPr>
        <p:spPr>
          <a:xfrm>
            <a:off x="7317656" y="4561281"/>
            <a:ext cx="3876647" cy="30777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accept:</a:t>
            </a:r>
            <a:r>
              <a:rPr lang="ja-JP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接続用の</a:t>
            </a:r>
            <a:r>
              <a:rPr lang="en-US" altLang="ja-JP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FD</a:t>
            </a:r>
            <a:r>
              <a:rPr lang="ja-JP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を生成</a:t>
            </a:r>
            <a:endParaRPr kumimoji="1" lang="ja-JP" altLang="en-US" sz="14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D9FC186B-BA6F-BE40-82D8-DFD56B3E07EF}"/>
              </a:ext>
            </a:extLst>
          </p:cNvPr>
          <p:cNvSpPr txBox="1"/>
          <p:nvPr/>
        </p:nvSpPr>
        <p:spPr>
          <a:xfrm>
            <a:off x="1534746" y="5551215"/>
            <a:ext cx="5104593" cy="30777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次のページへ</a:t>
            </a:r>
            <a:endParaRPr kumimoji="1" lang="ja-JP" altLang="en-US" sz="14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7F16D483-64C6-F64E-84A0-86C050E7612C}"/>
              </a:ext>
            </a:extLst>
          </p:cNvPr>
          <p:cNvCxnSpPr>
            <a:cxnSpLocks/>
          </p:cNvCxnSpPr>
          <p:nvPr/>
        </p:nvCxnSpPr>
        <p:spPr>
          <a:xfrm>
            <a:off x="4087042" y="1478998"/>
            <a:ext cx="0" cy="16419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4C40420E-FF29-1D45-A4D2-F98DFF74C3A5}"/>
              </a:ext>
            </a:extLst>
          </p:cNvPr>
          <p:cNvCxnSpPr>
            <a:cxnSpLocks/>
          </p:cNvCxnSpPr>
          <p:nvPr/>
        </p:nvCxnSpPr>
        <p:spPr>
          <a:xfrm>
            <a:off x="4079162" y="1990721"/>
            <a:ext cx="0" cy="20802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55888517-6B5A-794E-880F-3D2132B4BDDE}"/>
              </a:ext>
            </a:extLst>
          </p:cNvPr>
          <p:cNvCxnSpPr>
            <a:cxnSpLocks/>
          </p:cNvCxnSpPr>
          <p:nvPr/>
        </p:nvCxnSpPr>
        <p:spPr>
          <a:xfrm>
            <a:off x="4079162" y="2549698"/>
            <a:ext cx="0" cy="20802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EAA77157-9C79-F547-BD4F-8F948E485C06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4087042" y="3510863"/>
            <a:ext cx="0" cy="25525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941C2C71-BFAB-AD48-9999-DAB341F6AF31}"/>
              </a:ext>
            </a:extLst>
          </p:cNvPr>
          <p:cNvCxnSpPr>
            <a:cxnSpLocks/>
          </p:cNvCxnSpPr>
          <p:nvPr/>
        </p:nvCxnSpPr>
        <p:spPr>
          <a:xfrm>
            <a:off x="4079162" y="4073890"/>
            <a:ext cx="0" cy="20802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EB80361E-1ACB-3C4C-886C-86C477AE7E98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4087042" y="5103942"/>
            <a:ext cx="1" cy="44727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BCDF8C7D-AC26-D246-9D0E-4812BE6223D5}"/>
              </a:ext>
            </a:extLst>
          </p:cNvPr>
          <p:cNvCxnSpPr>
            <a:cxnSpLocks/>
            <a:stCxn id="2" idx="3"/>
            <a:endCxn id="14" idx="1"/>
          </p:cNvCxnSpPr>
          <p:nvPr/>
        </p:nvCxnSpPr>
        <p:spPr>
          <a:xfrm>
            <a:off x="5766683" y="3126343"/>
            <a:ext cx="1550974" cy="217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4E968D4B-730D-E045-9243-199B311E8033}"/>
              </a:ext>
            </a:extLst>
          </p:cNvPr>
          <p:cNvCxnSpPr>
            <a:cxnSpLocks/>
            <a:endCxn id="25" idx="1"/>
          </p:cNvCxnSpPr>
          <p:nvPr/>
        </p:nvCxnSpPr>
        <p:spPr>
          <a:xfrm flipV="1">
            <a:off x="5766683" y="4715170"/>
            <a:ext cx="1550973" cy="59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E5965EF2-B5B6-0C47-8466-8CC0ECF5C42D}"/>
              </a:ext>
            </a:extLst>
          </p:cNvPr>
          <p:cNvCxnSpPr>
            <a:cxnSpLocks/>
          </p:cNvCxnSpPr>
          <p:nvPr/>
        </p:nvCxnSpPr>
        <p:spPr>
          <a:xfrm flipV="1">
            <a:off x="11759979" y="1797078"/>
            <a:ext cx="0" cy="375413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2B2E1FF0-A625-1A41-A8AC-E4635677981D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6639338" y="1797078"/>
            <a:ext cx="5120641" cy="71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5E4E0E61-D94A-0848-8108-40B41354B59A}"/>
              </a:ext>
            </a:extLst>
          </p:cNvPr>
          <p:cNvCxnSpPr>
            <a:cxnSpLocks/>
          </p:cNvCxnSpPr>
          <p:nvPr/>
        </p:nvCxnSpPr>
        <p:spPr>
          <a:xfrm>
            <a:off x="11194304" y="4718825"/>
            <a:ext cx="565675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57212AFB-732C-B34B-B318-70B33AE4E248}"/>
              </a:ext>
            </a:extLst>
          </p:cNvPr>
          <p:cNvSpPr txBox="1"/>
          <p:nvPr/>
        </p:nvSpPr>
        <p:spPr>
          <a:xfrm>
            <a:off x="6193041" y="2824189"/>
            <a:ext cx="73701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latin typeface="Meiryo UI" panose="020B0604030504040204" pitchFamily="34" charset="-128"/>
                <a:ea typeface="Meiryo UI" panose="020B0604030504040204" pitchFamily="34" charset="-128"/>
              </a:rPr>
              <a:t>Yes</a:t>
            </a:r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80E81EE4-66FC-FE40-85B4-3297808E0670}"/>
              </a:ext>
            </a:extLst>
          </p:cNvPr>
          <p:cNvSpPr txBox="1"/>
          <p:nvPr/>
        </p:nvSpPr>
        <p:spPr>
          <a:xfrm>
            <a:off x="4006432" y="3460320"/>
            <a:ext cx="73701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latin typeface="Meiryo UI" panose="020B0604030504040204" pitchFamily="34" charset="-128"/>
                <a:ea typeface="Meiryo UI" panose="020B0604030504040204" pitchFamily="34" charset="-128"/>
              </a:rPr>
              <a:t>No</a:t>
            </a:r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B70F14C5-AC84-4A4A-88C3-AC1F7B7CD3D4}"/>
              </a:ext>
            </a:extLst>
          </p:cNvPr>
          <p:cNvSpPr txBox="1"/>
          <p:nvPr/>
        </p:nvSpPr>
        <p:spPr>
          <a:xfrm>
            <a:off x="6193041" y="4398928"/>
            <a:ext cx="73701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latin typeface="Meiryo UI" panose="020B0604030504040204" pitchFamily="34" charset="-128"/>
                <a:ea typeface="Meiryo UI" panose="020B0604030504040204" pitchFamily="34" charset="-128"/>
              </a:rPr>
              <a:t>Yes</a:t>
            </a:r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cxnSp>
        <p:nvCxnSpPr>
          <p:cNvPr id="83" name="直線矢印コネクタ 82">
            <a:extLst>
              <a:ext uri="{FF2B5EF4-FFF2-40B4-BE49-F238E27FC236}">
                <a16:creationId xmlns:a16="http://schemas.microsoft.com/office/drawing/2014/main" id="{A44D610D-B1CB-D343-AD00-FF72A0F09B61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6639338" y="3920002"/>
            <a:ext cx="2616641" cy="1051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矢印コネクタ 85">
            <a:extLst>
              <a:ext uri="{FF2B5EF4-FFF2-40B4-BE49-F238E27FC236}">
                <a16:creationId xmlns:a16="http://schemas.microsoft.com/office/drawing/2014/main" id="{86773B5A-0DC1-0643-96BD-D5B9DE984680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9255979" y="3282407"/>
            <a:ext cx="2" cy="64810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D7163A69-0C77-3641-A629-1A6317FC08C4}"/>
              </a:ext>
            </a:extLst>
          </p:cNvPr>
          <p:cNvSpPr txBox="1"/>
          <p:nvPr/>
        </p:nvSpPr>
        <p:spPr>
          <a:xfrm flipH="1">
            <a:off x="10793330" y="5551215"/>
            <a:ext cx="1367621" cy="30777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次のページから</a:t>
            </a:r>
            <a:endParaRPr kumimoji="1" lang="ja-JP" altLang="en-US" sz="14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30217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6F28238-545B-FE4D-82DF-4A52F66D8557}"/>
              </a:ext>
            </a:extLst>
          </p:cNvPr>
          <p:cNvSpPr txBox="1"/>
          <p:nvPr/>
        </p:nvSpPr>
        <p:spPr>
          <a:xfrm>
            <a:off x="389613" y="238540"/>
            <a:ext cx="55244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サーバーの</a:t>
            </a:r>
            <a:r>
              <a:rPr lang="en-US" altLang="ja-JP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accept</a:t>
            </a:r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、</a:t>
            </a:r>
            <a:r>
              <a:rPr lang="en-US" altLang="ja-JP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read/write</a:t>
            </a:r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の管理</a:t>
            </a:r>
            <a:endParaRPr kumimoji="1" lang="ja-JP" altLang="en-US" sz="20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A39A8E0-12D8-A244-9477-FC8446CD31BF}"/>
              </a:ext>
            </a:extLst>
          </p:cNvPr>
          <p:cNvSpPr txBox="1"/>
          <p:nvPr/>
        </p:nvSpPr>
        <p:spPr>
          <a:xfrm>
            <a:off x="1025185" y="652710"/>
            <a:ext cx="46674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実装した</a:t>
            </a:r>
            <a:r>
              <a:rPr lang="en-US" altLang="ja-JP" sz="2000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Webserv</a:t>
            </a:r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のサーバー処理フロー</a:t>
            </a:r>
            <a:endParaRPr lang="en-US" altLang="ja-JP" sz="20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155AE9A-1B7B-F64E-98DE-EBF9FBD38A08}"/>
              </a:ext>
            </a:extLst>
          </p:cNvPr>
          <p:cNvSpPr txBox="1"/>
          <p:nvPr/>
        </p:nvSpPr>
        <p:spPr>
          <a:xfrm>
            <a:off x="1534746" y="1171221"/>
            <a:ext cx="5104592" cy="30777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前のページから</a:t>
            </a:r>
            <a:endParaRPr kumimoji="1" lang="ja-JP" altLang="en-US" sz="14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548BB63B-BF77-8A4E-821A-42AB87C305FC}"/>
              </a:ext>
            </a:extLst>
          </p:cNvPr>
          <p:cNvGrpSpPr/>
          <p:nvPr/>
        </p:nvGrpSpPr>
        <p:grpSpPr>
          <a:xfrm>
            <a:off x="2407401" y="1660412"/>
            <a:ext cx="3359282" cy="783902"/>
            <a:chOff x="1777261" y="2692955"/>
            <a:chExt cx="3359282" cy="783902"/>
          </a:xfrm>
        </p:grpSpPr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08E3C1AB-0CBB-7F48-970A-C2251D47BB60}"/>
                </a:ext>
              </a:extLst>
            </p:cNvPr>
            <p:cNvSpPr txBox="1"/>
            <p:nvPr/>
          </p:nvSpPr>
          <p:spPr>
            <a:xfrm>
              <a:off x="2572126" y="2738193"/>
              <a:ext cx="1769552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400">
                  <a:latin typeface="Meiryo UI" panose="020B0604030504040204" pitchFamily="34" charset="-128"/>
                  <a:ea typeface="Meiryo UI" panose="020B0604030504040204" pitchFamily="34" charset="-128"/>
                </a:rPr>
                <a:t>接続用</a:t>
              </a:r>
              <a:r>
                <a:rPr lang="en-US" altLang="ja-JP" sz="1400" dirty="0">
                  <a:latin typeface="Meiryo UI" panose="020B0604030504040204" pitchFamily="34" charset="-128"/>
                  <a:ea typeface="Meiryo UI" panose="020B0604030504040204" pitchFamily="34" charset="-128"/>
                </a:rPr>
                <a:t>FD</a:t>
              </a:r>
              <a:r>
                <a:rPr lang="ja-JP" altLang="en-US" sz="1400">
                  <a:latin typeface="Meiryo UI" panose="020B0604030504040204" pitchFamily="34" charset="-128"/>
                  <a:ea typeface="Meiryo UI" panose="020B0604030504040204" pitchFamily="34" charset="-128"/>
                </a:rPr>
                <a:t>の読み込みは可能</a:t>
              </a:r>
              <a:r>
                <a:rPr lang="en-US" altLang="ja-JP" sz="1400" dirty="0">
                  <a:latin typeface="Meiryo UI" panose="020B0604030504040204" pitchFamily="34" charset="-128"/>
                  <a:ea typeface="Meiryo UI" panose="020B0604030504040204" pitchFamily="34" charset="-128"/>
                </a:rPr>
                <a:t>?</a:t>
              </a:r>
              <a:br>
                <a:rPr lang="en-US" altLang="ja-JP" sz="1400" dirty="0">
                  <a:latin typeface="Meiryo UI" panose="020B0604030504040204" pitchFamily="34" charset="-128"/>
                  <a:ea typeface="Meiryo UI" panose="020B0604030504040204" pitchFamily="34" charset="-128"/>
                </a:rPr>
              </a:br>
              <a:r>
                <a:rPr lang="en-US" altLang="ja-JP" sz="1400" dirty="0">
                  <a:latin typeface="Meiryo UI" panose="020B0604030504040204" pitchFamily="34" charset="-128"/>
                  <a:ea typeface="Meiryo UI" panose="020B0604030504040204" pitchFamily="34" charset="-128"/>
                </a:rPr>
                <a:t>(FD_ISSET)</a:t>
              </a:r>
              <a:endParaRPr kumimoji="1" lang="ja-JP" altLang="en-US" sz="1400"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" name="ひし形 1">
              <a:extLst>
                <a:ext uri="{FF2B5EF4-FFF2-40B4-BE49-F238E27FC236}">
                  <a16:creationId xmlns:a16="http://schemas.microsoft.com/office/drawing/2014/main" id="{84F843A2-4A34-F241-B92C-9EFEA7DB8023}"/>
                </a:ext>
              </a:extLst>
            </p:cNvPr>
            <p:cNvSpPr/>
            <p:nvPr/>
          </p:nvSpPr>
          <p:spPr>
            <a:xfrm>
              <a:off x="1777261" y="2692955"/>
              <a:ext cx="3359282" cy="769040"/>
            </a:xfrm>
            <a:prstGeom prst="diamond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</p:grp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7F16D483-64C6-F64E-84A0-86C050E7612C}"/>
              </a:ext>
            </a:extLst>
          </p:cNvPr>
          <p:cNvCxnSpPr>
            <a:cxnSpLocks/>
          </p:cNvCxnSpPr>
          <p:nvPr/>
        </p:nvCxnSpPr>
        <p:spPr>
          <a:xfrm>
            <a:off x="4087042" y="1478998"/>
            <a:ext cx="0" cy="16419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EAA77157-9C79-F547-BD4F-8F948E485C06}"/>
              </a:ext>
            </a:extLst>
          </p:cNvPr>
          <p:cNvCxnSpPr>
            <a:cxnSpLocks/>
            <a:stCxn id="2" idx="2"/>
            <a:endCxn id="54" idx="0"/>
          </p:cNvCxnSpPr>
          <p:nvPr/>
        </p:nvCxnSpPr>
        <p:spPr>
          <a:xfrm>
            <a:off x="4087042" y="2429452"/>
            <a:ext cx="0" cy="110323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BCDF8C7D-AC26-D246-9D0E-4812BE6223D5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5766683" y="2044932"/>
            <a:ext cx="658636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E5965EF2-B5B6-0C47-8466-8CC0ECF5C42D}"/>
              </a:ext>
            </a:extLst>
          </p:cNvPr>
          <p:cNvCxnSpPr>
            <a:cxnSpLocks/>
          </p:cNvCxnSpPr>
          <p:nvPr/>
        </p:nvCxnSpPr>
        <p:spPr>
          <a:xfrm flipV="1">
            <a:off x="11759979" y="1478999"/>
            <a:ext cx="0" cy="472301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57212AFB-732C-B34B-B318-70B33AE4E248}"/>
              </a:ext>
            </a:extLst>
          </p:cNvPr>
          <p:cNvSpPr txBox="1"/>
          <p:nvPr/>
        </p:nvSpPr>
        <p:spPr>
          <a:xfrm>
            <a:off x="5701204" y="1734379"/>
            <a:ext cx="73701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latin typeface="Meiryo UI" panose="020B0604030504040204" pitchFamily="34" charset="-128"/>
                <a:ea typeface="Meiryo UI" panose="020B0604030504040204" pitchFamily="34" charset="-128"/>
              </a:rPr>
              <a:t>Yes</a:t>
            </a:r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D9FAB5F1-FA78-F049-9434-DEB7CBF6E04A}"/>
              </a:ext>
            </a:extLst>
          </p:cNvPr>
          <p:cNvGrpSpPr/>
          <p:nvPr/>
        </p:nvGrpSpPr>
        <p:grpSpPr>
          <a:xfrm>
            <a:off x="6438218" y="1660412"/>
            <a:ext cx="3359282" cy="769040"/>
            <a:chOff x="1777261" y="2692955"/>
            <a:chExt cx="3359282" cy="769040"/>
          </a:xfrm>
        </p:grpSpPr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77BE98AA-5B56-5747-B64D-869734F26592}"/>
                </a:ext>
              </a:extLst>
            </p:cNvPr>
            <p:cNvSpPr txBox="1"/>
            <p:nvPr/>
          </p:nvSpPr>
          <p:spPr>
            <a:xfrm>
              <a:off x="2572126" y="2890032"/>
              <a:ext cx="176955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dirty="0">
                  <a:latin typeface="Meiryo UI" panose="020B0604030504040204" pitchFamily="34" charset="-128"/>
                  <a:ea typeface="Meiryo UI" panose="020B0604030504040204" pitchFamily="34" charset="-128"/>
                </a:rPr>
                <a:t>read() &gt; 0 ?</a:t>
              </a:r>
              <a:endParaRPr kumimoji="1" lang="ja-JP" altLang="en-US" sz="1400"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0" name="ひし形 39">
              <a:extLst>
                <a:ext uri="{FF2B5EF4-FFF2-40B4-BE49-F238E27FC236}">
                  <a16:creationId xmlns:a16="http://schemas.microsoft.com/office/drawing/2014/main" id="{17D15BE3-A52E-4248-A3F2-15DB6588E332}"/>
                </a:ext>
              </a:extLst>
            </p:cNvPr>
            <p:cNvSpPr/>
            <p:nvPr/>
          </p:nvSpPr>
          <p:spPr>
            <a:xfrm>
              <a:off x="1777261" y="2692955"/>
              <a:ext cx="3359282" cy="769040"/>
            </a:xfrm>
            <a:prstGeom prst="diamond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</p:grp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ACDA9B2F-31D7-E149-A6BA-91F96B983FDA}"/>
              </a:ext>
            </a:extLst>
          </p:cNvPr>
          <p:cNvSpPr txBox="1"/>
          <p:nvPr/>
        </p:nvSpPr>
        <p:spPr>
          <a:xfrm>
            <a:off x="9723952" y="1742968"/>
            <a:ext cx="73701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latin typeface="Meiryo UI" panose="020B0604030504040204" pitchFamily="34" charset="-128"/>
                <a:ea typeface="Meiryo UI" panose="020B0604030504040204" pitchFamily="34" charset="-128"/>
              </a:rPr>
              <a:t>Yes</a:t>
            </a:r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6A92CD94-A9E3-BF46-AD89-CE00D17B39C1}"/>
              </a:ext>
            </a:extLst>
          </p:cNvPr>
          <p:cNvCxnSpPr>
            <a:cxnSpLocks/>
          </p:cNvCxnSpPr>
          <p:nvPr/>
        </p:nvCxnSpPr>
        <p:spPr>
          <a:xfrm>
            <a:off x="9797500" y="2044932"/>
            <a:ext cx="650514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AA184CB5-5F95-9840-BD5C-470C5163470C}"/>
              </a:ext>
            </a:extLst>
          </p:cNvPr>
          <p:cNvSpPr txBox="1"/>
          <p:nvPr/>
        </p:nvSpPr>
        <p:spPr>
          <a:xfrm>
            <a:off x="10657254" y="1171221"/>
            <a:ext cx="1416447" cy="30777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前のページへ</a:t>
            </a:r>
            <a:endParaRPr kumimoji="1" lang="ja-JP" altLang="en-US" sz="14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AEED626D-3F15-2740-98F0-192953ED4853}"/>
              </a:ext>
            </a:extLst>
          </p:cNvPr>
          <p:cNvCxnSpPr>
            <a:cxnSpLocks/>
          </p:cNvCxnSpPr>
          <p:nvPr/>
        </p:nvCxnSpPr>
        <p:spPr>
          <a:xfrm>
            <a:off x="8118353" y="2429452"/>
            <a:ext cx="0" cy="25525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B3DF6618-FE21-3B48-BEC2-700B55235D76}"/>
              </a:ext>
            </a:extLst>
          </p:cNvPr>
          <p:cNvSpPr txBox="1"/>
          <p:nvPr/>
        </p:nvSpPr>
        <p:spPr>
          <a:xfrm>
            <a:off x="7364712" y="2684702"/>
            <a:ext cx="1506294" cy="30777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接続用</a:t>
            </a:r>
            <a:r>
              <a:rPr kumimoji="1" lang="en-US" altLang="ja-JP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FD</a:t>
            </a:r>
            <a:r>
              <a:rPr kumimoji="1" lang="ja-JP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を破棄</a:t>
            </a:r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D7527267-9761-574D-A6E3-04425C78E102}"/>
              </a:ext>
            </a:extLst>
          </p:cNvPr>
          <p:cNvCxnSpPr>
            <a:cxnSpLocks/>
            <a:stCxn id="49" idx="3"/>
          </p:cNvCxnSpPr>
          <p:nvPr/>
        </p:nvCxnSpPr>
        <p:spPr>
          <a:xfrm>
            <a:off x="8871006" y="2838591"/>
            <a:ext cx="288897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グループ化 51">
            <a:extLst>
              <a:ext uri="{FF2B5EF4-FFF2-40B4-BE49-F238E27FC236}">
                <a16:creationId xmlns:a16="http://schemas.microsoft.com/office/drawing/2014/main" id="{B41E3C1B-B285-3345-BF01-E63C7676F58A}"/>
              </a:ext>
            </a:extLst>
          </p:cNvPr>
          <p:cNvGrpSpPr/>
          <p:nvPr/>
        </p:nvGrpSpPr>
        <p:grpSpPr>
          <a:xfrm>
            <a:off x="2407401" y="3532688"/>
            <a:ext cx="3359282" cy="784345"/>
            <a:chOff x="1777261" y="2692955"/>
            <a:chExt cx="3359282" cy="784345"/>
          </a:xfrm>
        </p:grpSpPr>
        <p:sp>
          <p:nvSpPr>
            <p:cNvPr id="53" name="テキスト ボックス 52">
              <a:extLst>
                <a:ext uri="{FF2B5EF4-FFF2-40B4-BE49-F238E27FC236}">
                  <a16:creationId xmlns:a16="http://schemas.microsoft.com/office/drawing/2014/main" id="{0AA89226-8624-0543-A60D-BF7470C50040}"/>
                </a:ext>
              </a:extLst>
            </p:cNvPr>
            <p:cNvSpPr txBox="1"/>
            <p:nvPr/>
          </p:nvSpPr>
          <p:spPr>
            <a:xfrm>
              <a:off x="2572126" y="2738636"/>
              <a:ext cx="1769552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400">
                  <a:latin typeface="Meiryo UI" panose="020B0604030504040204" pitchFamily="34" charset="-128"/>
                  <a:ea typeface="Meiryo UI" panose="020B0604030504040204" pitchFamily="34" charset="-128"/>
                </a:rPr>
                <a:t>接続用</a:t>
              </a:r>
              <a:r>
                <a:rPr lang="en-US" altLang="ja-JP" sz="1400" dirty="0">
                  <a:latin typeface="Meiryo UI" panose="020B0604030504040204" pitchFamily="34" charset="-128"/>
                  <a:ea typeface="Meiryo UI" panose="020B0604030504040204" pitchFamily="34" charset="-128"/>
                </a:rPr>
                <a:t>FD</a:t>
              </a:r>
              <a:r>
                <a:rPr lang="ja-JP" altLang="en-US" sz="1400">
                  <a:latin typeface="Meiryo UI" panose="020B0604030504040204" pitchFamily="34" charset="-128"/>
                  <a:ea typeface="Meiryo UI" panose="020B0604030504040204" pitchFamily="34" charset="-128"/>
                </a:rPr>
                <a:t>の書き込みは可能</a:t>
              </a:r>
              <a:r>
                <a:rPr lang="en-US" altLang="ja-JP" sz="1400" dirty="0">
                  <a:latin typeface="Meiryo UI" panose="020B0604030504040204" pitchFamily="34" charset="-128"/>
                  <a:ea typeface="Meiryo UI" panose="020B0604030504040204" pitchFamily="34" charset="-128"/>
                </a:rPr>
                <a:t>?</a:t>
              </a:r>
              <a:br>
                <a:rPr lang="en-US" altLang="ja-JP" sz="1400" dirty="0">
                  <a:latin typeface="Meiryo UI" panose="020B0604030504040204" pitchFamily="34" charset="-128"/>
                  <a:ea typeface="Meiryo UI" panose="020B0604030504040204" pitchFamily="34" charset="-128"/>
                </a:rPr>
              </a:br>
              <a:r>
                <a:rPr lang="en-US" altLang="ja-JP" sz="1400" dirty="0">
                  <a:latin typeface="Meiryo UI" panose="020B0604030504040204" pitchFamily="34" charset="-128"/>
                  <a:ea typeface="Meiryo UI" panose="020B0604030504040204" pitchFamily="34" charset="-128"/>
                </a:rPr>
                <a:t>(FD_ISSET)</a:t>
              </a:r>
              <a:endParaRPr kumimoji="1" lang="ja-JP" altLang="en-US" sz="1400"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4" name="ひし形 53">
              <a:extLst>
                <a:ext uri="{FF2B5EF4-FFF2-40B4-BE49-F238E27FC236}">
                  <a16:creationId xmlns:a16="http://schemas.microsoft.com/office/drawing/2014/main" id="{393F1148-7929-8F4D-B87B-23ADEBB9D7FD}"/>
                </a:ext>
              </a:extLst>
            </p:cNvPr>
            <p:cNvSpPr/>
            <p:nvPr/>
          </p:nvSpPr>
          <p:spPr>
            <a:xfrm>
              <a:off x="1777261" y="2692955"/>
              <a:ext cx="3359282" cy="769040"/>
            </a:xfrm>
            <a:prstGeom prst="diamond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</p:grp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E40CF20C-44F4-F64F-B304-D7806A3580C7}"/>
              </a:ext>
            </a:extLst>
          </p:cNvPr>
          <p:cNvCxnSpPr>
            <a:cxnSpLocks/>
          </p:cNvCxnSpPr>
          <p:nvPr/>
        </p:nvCxnSpPr>
        <p:spPr>
          <a:xfrm>
            <a:off x="10075111" y="4301728"/>
            <a:ext cx="0" cy="25525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FF26C3F6-3438-9648-ACE3-2DA3817C7638}"/>
              </a:ext>
            </a:extLst>
          </p:cNvPr>
          <p:cNvCxnSpPr>
            <a:cxnSpLocks/>
            <a:stCxn id="54" idx="3"/>
          </p:cNvCxnSpPr>
          <p:nvPr/>
        </p:nvCxnSpPr>
        <p:spPr>
          <a:xfrm>
            <a:off x="5766683" y="3917208"/>
            <a:ext cx="658636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26138D65-6575-3045-AB4A-E07C6D2BAD36}"/>
              </a:ext>
            </a:extLst>
          </p:cNvPr>
          <p:cNvSpPr txBox="1"/>
          <p:nvPr/>
        </p:nvSpPr>
        <p:spPr>
          <a:xfrm>
            <a:off x="5701204" y="3606655"/>
            <a:ext cx="73701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latin typeface="Meiryo UI" panose="020B0604030504040204" pitchFamily="34" charset="-128"/>
                <a:ea typeface="Meiryo UI" panose="020B0604030504040204" pitchFamily="34" charset="-128"/>
              </a:rPr>
              <a:t>Yes</a:t>
            </a:r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grpSp>
        <p:nvGrpSpPr>
          <p:cNvPr id="59" name="グループ化 58">
            <a:extLst>
              <a:ext uri="{FF2B5EF4-FFF2-40B4-BE49-F238E27FC236}">
                <a16:creationId xmlns:a16="http://schemas.microsoft.com/office/drawing/2014/main" id="{F8A98962-887E-3241-B1AD-08DC3A85BF53}"/>
              </a:ext>
            </a:extLst>
          </p:cNvPr>
          <p:cNvGrpSpPr/>
          <p:nvPr/>
        </p:nvGrpSpPr>
        <p:grpSpPr>
          <a:xfrm>
            <a:off x="6438218" y="3532688"/>
            <a:ext cx="2474015" cy="769040"/>
            <a:chOff x="1777261" y="2692955"/>
            <a:chExt cx="3359282" cy="769040"/>
          </a:xfrm>
        </p:grpSpPr>
        <p:sp>
          <p:nvSpPr>
            <p:cNvPr id="60" name="テキスト ボックス 59">
              <a:extLst>
                <a:ext uri="{FF2B5EF4-FFF2-40B4-BE49-F238E27FC236}">
                  <a16:creationId xmlns:a16="http://schemas.microsoft.com/office/drawing/2014/main" id="{8EF05318-E8B5-9247-812A-35CCC5B6D14E}"/>
                </a:ext>
              </a:extLst>
            </p:cNvPr>
            <p:cNvSpPr txBox="1"/>
            <p:nvPr/>
          </p:nvSpPr>
          <p:spPr>
            <a:xfrm>
              <a:off x="2572126" y="2890032"/>
              <a:ext cx="176955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dirty="0">
                  <a:latin typeface="Meiryo UI" panose="020B0604030504040204" pitchFamily="34" charset="-128"/>
                  <a:ea typeface="Meiryo UI" panose="020B0604030504040204" pitchFamily="34" charset="-128"/>
                </a:rPr>
                <a:t>write() &gt; 0 ?</a:t>
              </a:r>
              <a:endParaRPr kumimoji="1" lang="ja-JP" altLang="en-US" sz="1400"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1" name="ひし形 60">
              <a:extLst>
                <a:ext uri="{FF2B5EF4-FFF2-40B4-BE49-F238E27FC236}">
                  <a16:creationId xmlns:a16="http://schemas.microsoft.com/office/drawing/2014/main" id="{1F4137DB-A160-0E45-90E2-B591CF3BDCF5}"/>
                </a:ext>
              </a:extLst>
            </p:cNvPr>
            <p:cNvSpPr/>
            <p:nvPr/>
          </p:nvSpPr>
          <p:spPr>
            <a:xfrm>
              <a:off x="1777261" y="2692955"/>
              <a:ext cx="3359282" cy="769040"/>
            </a:xfrm>
            <a:prstGeom prst="diamond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</p:grp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1D780996-2710-A84F-8772-B557C0DA9BF9}"/>
              </a:ext>
            </a:extLst>
          </p:cNvPr>
          <p:cNvSpPr txBox="1"/>
          <p:nvPr/>
        </p:nvSpPr>
        <p:spPr>
          <a:xfrm>
            <a:off x="8912232" y="3606655"/>
            <a:ext cx="73701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latin typeface="Meiryo UI" panose="020B0604030504040204" pitchFamily="34" charset="-128"/>
                <a:ea typeface="Meiryo UI" panose="020B0604030504040204" pitchFamily="34" charset="-128"/>
              </a:rPr>
              <a:t>Yes</a:t>
            </a:r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D9B8D07B-9ACD-4C42-BE73-F0012DC6006B}"/>
              </a:ext>
            </a:extLst>
          </p:cNvPr>
          <p:cNvCxnSpPr>
            <a:cxnSpLocks/>
          </p:cNvCxnSpPr>
          <p:nvPr/>
        </p:nvCxnSpPr>
        <p:spPr>
          <a:xfrm flipH="1">
            <a:off x="7675225" y="4301728"/>
            <a:ext cx="13758" cy="138706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2313C644-5818-E148-BAA3-8D1B262D8D0A}"/>
              </a:ext>
            </a:extLst>
          </p:cNvPr>
          <p:cNvSpPr txBox="1"/>
          <p:nvPr/>
        </p:nvSpPr>
        <p:spPr>
          <a:xfrm>
            <a:off x="10460966" y="1675600"/>
            <a:ext cx="935748" cy="73866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Request</a:t>
            </a:r>
            <a:r>
              <a:rPr lang="ja-JP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情報</a:t>
            </a:r>
            <a:br>
              <a:rPr lang="en-US" altLang="ja-JP" sz="1400" dirty="0">
                <a:latin typeface="Meiryo UI" panose="020B0604030504040204" pitchFamily="34" charset="-128"/>
                <a:ea typeface="Meiryo UI" panose="020B0604030504040204" pitchFamily="34" charset="-128"/>
              </a:rPr>
            </a:br>
            <a:r>
              <a:rPr lang="ja-JP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読み取り</a:t>
            </a:r>
            <a:endParaRPr kumimoji="1" lang="ja-JP" altLang="en-US" sz="14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5C08537A-A6D8-D84A-BB64-A559F52636FD}"/>
              </a:ext>
            </a:extLst>
          </p:cNvPr>
          <p:cNvCxnSpPr>
            <a:cxnSpLocks/>
            <a:stCxn id="70" idx="3"/>
          </p:cNvCxnSpPr>
          <p:nvPr/>
        </p:nvCxnSpPr>
        <p:spPr>
          <a:xfrm>
            <a:off x="11396714" y="2044932"/>
            <a:ext cx="363265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59880AB2-C155-2C41-AAA4-C701EF5245F0}"/>
              </a:ext>
            </a:extLst>
          </p:cNvPr>
          <p:cNvCxnSpPr>
            <a:cxnSpLocks/>
          </p:cNvCxnSpPr>
          <p:nvPr/>
        </p:nvCxnSpPr>
        <p:spPr>
          <a:xfrm>
            <a:off x="8912233" y="3932396"/>
            <a:ext cx="650514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9CED56A9-423F-E244-9291-70D3F917C62D}"/>
              </a:ext>
            </a:extLst>
          </p:cNvPr>
          <p:cNvSpPr txBox="1"/>
          <p:nvPr/>
        </p:nvSpPr>
        <p:spPr>
          <a:xfrm>
            <a:off x="9554841" y="3563064"/>
            <a:ext cx="1008593" cy="73866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Response</a:t>
            </a:r>
            <a:r>
              <a:rPr lang="ja-JP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情報</a:t>
            </a:r>
            <a:br>
              <a:rPr lang="en-US" altLang="ja-JP" sz="1400" dirty="0">
                <a:latin typeface="Meiryo UI" panose="020B0604030504040204" pitchFamily="34" charset="-128"/>
                <a:ea typeface="Meiryo UI" panose="020B0604030504040204" pitchFamily="34" charset="-128"/>
              </a:rPr>
            </a:br>
            <a:r>
              <a:rPr lang="ja-JP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書き込み</a:t>
            </a:r>
            <a:endParaRPr kumimoji="1" lang="ja-JP" altLang="en-US" sz="14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grpSp>
        <p:nvGrpSpPr>
          <p:cNvPr id="84" name="グループ化 83">
            <a:extLst>
              <a:ext uri="{FF2B5EF4-FFF2-40B4-BE49-F238E27FC236}">
                <a16:creationId xmlns:a16="http://schemas.microsoft.com/office/drawing/2014/main" id="{082AFDDA-7D6D-1241-A870-573CE066A1A8}"/>
              </a:ext>
            </a:extLst>
          </p:cNvPr>
          <p:cNvGrpSpPr/>
          <p:nvPr/>
        </p:nvGrpSpPr>
        <p:grpSpPr>
          <a:xfrm>
            <a:off x="8855451" y="4528322"/>
            <a:ext cx="2474015" cy="769040"/>
            <a:chOff x="1777261" y="2692955"/>
            <a:chExt cx="3359282" cy="769040"/>
          </a:xfrm>
        </p:grpSpPr>
        <p:sp>
          <p:nvSpPr>
            <p:cNvPr id="85" name="テキスト ボックス 84">
              <a:extLst>
                <a:ext uri="{FF2B5EF4-FFF2-40B4-BE49-F238E27FC236}">
                  <a16:creationId xmlns:a16="http://schemas.microsoft.com/office/drawing/2014/main" id="{BBB23D37-6172-0546-824D-6045192FBD74}"/>
                </a:ext>
              </a:extLst>
            </p:cNvPr>
            <p:cNvSpPr txBox="1"/>
            <p:nvPr/>
          </p:nvSpPr>
          <p:spPr>
            <a:xfrm>
              <a:off x="2325042" y="2817209"/>
              <a:ext cx="2263719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dirty="0">
                  <a:latin typeface="Meiryo UI" panose="020B0604030504040204" pitchFamily="34" charset="-128"/>
                  <a:ea typeface="Meiryo UI" panose="020B0604030504040204" pitchFamily="34" charset="-128"/>
                </a:rPr>
                <a:t>Response</a:t>
              </a:r>
              <a:r>
                <a:rPr lang="ja-JP" altLang="en-US" sz="1400">
                  <a:latin typeface="Meiryo UI" panose="020B0604030504040204" pitchFamily="34" charset="-128"/>
                  <a:ea typeface="Meiryo UI" panose="020B0604030504040204" pitchFamily="34" charset="-128"/>
                </a:rPr>
                <a:t>情報は全て書き切った</a:t>
              </a:r>
              <a:r>
                <a:rPr lang="en-US" altLang="ja-JP" sz="1400" dirty="0">
                  <a:latin typeface="Meiryo UI" panose="020B0604030504040204" pitchFamily="34" charset="-128"/>
                  <a:ea typeface="Meiryo UI" panose="020B0604030504040204" pitchFamily="34" charset="-128"/>
                </a:rPr>
                <a:t> ?</a:t>
              </a:r>
              <a:endParaRPr kumimoji="1" lang="ja-JP" altLang="en-US" sz="1400"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87" name="ひし形 86">
              <a:extLst>
                <a:ext uri="{FF2B5EF4-FFF2-40B4-BE49-F238E27FC236}">
                  <a16:creationId xmlns:a16="http://schemas.microsoft.com/office/drawing/2014/main" id="{D88489FF-51DC-8243-BB07-6AE01AD9B296}"/>
                </a:ext>
              </a:extLst>
            </p:cNvPr>
            <p:cNvSpPr/>
            <p:nvPr/>
          </p:nvSpPr>
          <p:spPr>
            <a:xfrm>
              <a:off x="1777261" y="2692955"/>
              <a:ext cx="3359282" cy="769040"/>
            </a:xfrm>
            <a:prstGeom prst="diamond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</p:grp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7FDB9FE4-4E47-AA40-9806-803E075E6062}"/>
              </a:ext>
            </a:extLst>
          </p:cNvPr>
          <p:cNvCxnSpPr>
            <a:cxnSpLocks/>
            <a:stCxn id="89" idx="3"/>
          </p:cNvCxnSpPr>
          <p:nvPr/>
        </p:nvCxnSpPr>
        <p:spPr>
          <a:xfrm flipV="1">
            <a:off x="10900667" y="5680818"/>
            <a:ext cx="859312" cy="797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85D24B93-7D1E-8F4A-B0F1-605964F9D051}"/>
              </a:ext>
            </a:extLst>
          </p:cNvPr>
          <p:cNvSpPr txBox="1"/>
          <p:nvPr/>
        </p:nvSpPr>
        <p:spPr>
          <a:xfrm>
            <a:off x="9394373" y="5534905"/>
            <a:ext cx="1506294" cy="30777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接続用</a:t>
            </a:r>
            <a:r>
              <a:rPr kumimoji="1" lang="en-US" altLang="ja-JP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FD</a:t>
            </a:r>
            <a:r>
              <a:rPr kumimoji="1" lang="ja-JP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を破棄</a:t>
            </a:r>
          </a:p>
        </p:txBody>
      </p:sp>
      <p:cxnSp>
        <p:nvCxnSpPr>
          <p:cNvPr id="90" name="直線矢印コネクタ 89">
            <a:extLst>
              <a:ext uri="{FF2B5EF4-FFF2-40B4-BE49-F238E27FC236}">
                <a16:creationId xmlns:a16="http://schemas.microsoft.com/office/drawing/2014/main" id="{347CD1D9-B884-9241-96B0-716B79A9D3A1}"/>
              </a:ext>
            </a:extLst>
          </p:cNvPr>
          <p:cNvCxnSpPr>
            <a:cxnSpLocks/>
          </p:cNvCxnSpPr>
          <p:nvPr/>
        </p:nvCxnSpPr>
        <p:spPr>
          <a:xfrm>
            <a:off x="7675225" y="5688793"/>
            <a:ext cx="1719148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1753A3F1-B1C7-454B-9AD0-FB263AC9D2A8}"/>
              </a:ext>
            </a:extLst>
          </p:cNvPr>
          <p:cNvCxnSpPr>
            <a:cxnSpLocks/>
          </p:cNvCxnSpPr>
          <p:nvPr/>
        </p:nvCxnSpPr>
        <p:spPr>
          <a:xfrm>
            <a:off x="10075111" y="5279655"/>
            <a:ext cx="0" cy="25525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矢印コネクタ 92">
            <a:extLst>
              <a:ext uri="{FF2B5EF4-FFF2-40B4-BE49-F238E27FC236}">
                <a16:creationId xmlns:a16="http://schemas.microsoft.com/office/drawing/2014/main" id="{616D92B6-FDBB-9641-A783-7EB2A7693D6E}"/>
              </a:ext>
            </a:extLst>
          </p:cNvPr>
          <p:cNvCxnSpPr>
            <a:cxnSpLocks/>
          </p:cNvCxnSpPr>
          <p:nvPr/>
        </p:nvCxnSpPr>
        <p:spPr>
          <a:xfrm>
            <a:off x="11329466" y="4912842"/>
            <a:ext cx="43051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02E5DBCE-013C-B346-AAAB-F5E99C73DB77}"/>
              </a:ext>
            </a:extLst>
          </p:cNvPr>
          <p:cNvSpPr txBox="1"/>
          <p:nvPr/>
        </p:nvSpPr>
        <p:spPr>
          <a:xfrm>
            <a:off x="3929017" y="2746425"/>
            <a:ext cx="73701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latin typeface="Meiryo UI" panose="020B0604030504040204" pitchFamily="34" charset="-128"/>
                <a:ea typeface="Meiryo UI" panose="020B0604030504040204" pitchFamily="34" charset="-128"/>
              </a:rPr>
              <a:t>No</a:t>
            </a:r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0E9EE8E2-908A-3F4F-B39D-934DA3F60D29}"/>
              </a:ext>
            </a:extLst>
          </p:cNvPr>
          <p:cNvSpPr txBox="1"/>
          <p:nvPr/>
        </p:nvSpPr>
        <p:spPr>
          <a:xfrm>
            <a:off x="11157371" y="4635843"/>
            <a:ext cx="73701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latin typeface="Meiryo UI" panose="020B0604030504040204" pitchFamily="34" charset="-128"/>
                <a:ea typeface="Meiryo UI" panose="020B0604030504040204" pitchFamily="34" charset="-128"/>
              </a:rPr>
              <a:t>No</a:t>
            </a:r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70D0B3F2-86FB-1B41-89EB-91F8AEDC2477}"/>
              </a:ext>
            </a:extLst>
          </p:cNvPr>
          <p:cNvSpPr txBox="1"/>
          <p:nvPr/>
        </p:nvSpPr>
        <p:spPr>
          <a:xfrm>
            <a:off x="9946985" y="5234903"/>
            <a:ext cx="73701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latin typeface="Meiryo UI" panose="020B0604030504040204" pitchFamily="34" charset="-128"/>
                <a:ea typeface="Meiryo UI" panose="020B0604030504040204" pitchFamily="34" charset="-128"/>
              </a:rPr>
              <a:t>Yes</a:t>
            </a:r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4F2B9641-ED51-7F48-B8CF-64F8B9A49B0E}"/>
              </a:ext>
            </a:extLst>
          </p:cNvPr>
          <p:cNvSpPr txBox="1"/>
          <p:nvPr/>
        </p:nvSpPr>
        <p:spPr>
          <a:xfrm>
            <a:off x="7491530" y="4582132"/>
            <a:ext cx="73701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latin typeface="Meiryo UI" panose="020B0604030504040204" pitchFamily="34" charset="-128"/>
                <a:ea typeface="Meiryo UI" panose="020B0604030504040204" pitchFamily="34" charset="-128"/>
              </a:rPr>
              <a:t>No</a:t>
            </a:r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350CD5D0-6C20-9D4B-AC84-02D5DB52C6BF}"/>
              </a:ext>
            </a:extLst>
          </p:cNvPr>
          <p:cNvSpPr txBox="1"/>
          <p:nvPr/>
        </p:nvSpPr>
        <p:spPr>
          <a:xfrm>
            <a:off x="7958330" y="2401297"/>
            <a:ext cx="73701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latin typeface="Meiryo UI" panose="020B0604030504040204" pitchFamily="34" charset="-128"/>
                <a:ea typeface="Meiryo UI" panose="020B0604030504040204" pitchFamily="34" charset="-128"/>
              </a:rPr>
              <a:t>No</a:t>
            </a:r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021EDD7F-5D52-8849-91C1-BB07C73EE188}"/>
              </a:ext>
            </a:extLst>
          </p:cNvPr>
          <p:cNvSpPr txBox="1"/>
          <p:nvPr/>
        </p:nvSpPr>
        <p:spPr>
          <a:xfrm>
            <a:off x="4365060" y="2752628"/>
            <a:ext cx="200709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latin typeface="Meiryo UI" panose="020B0604030504040204" pitchFamily="34" charset="-128"/>
                <a:ea typeface="Meiryo UI" panose="020B0604030504040204" pitchFamily="34" charset="-128"/>
              </a:rPr>
              <a:t>※Request</a:t>
            </a:r>
            <a:r>
              <a:rPr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情報を読み込み完了時、このフロー</a:t>
            </a:r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CEC78ABB-E69F-B54D-8239-A10BB2D6D97D}"/>
              </a:ext>
            </a:extLst>
          </p:cNvPr>
          <p:cNvCxnSpPr>
            <a:cxnSpLocks/>
          </p:cNvCxnSpPr>
          <p:nvPr/>
        </p:nvCxnSpPr>
        <p:spPr>
          <a:xfrm>
            <a:off x="4087042" y="4307513"/>
            <a:ext cx="0" cy="189450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9DF19076-B026-5149-BF84-A7D02E99BE53}"/>
              </a:ext>
            </a:extLst>
          </p:cNvPr>
          <p:cNvCxnSpPr>
            <a:cxnSpLocks/>
          </p:cNvCxnSpPr>
          <p:nvPr/>
        </p:nvCxnSpPr>
        <p:spPr>
          <a:xfrm>
            <a:off x="4087042" y="6202017"/>
            <a:ext cx="7672937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074512EA-F62B-C146-A1E6-F4CDE1A58F59}"/>
              </a:ext>
            </a:extLst>
          </p:cNvPr>
          <p:cNvSpPr txBox="1"/>
          <p:nvPr/>
        </p:nvSpPr>
        <p:spPr>
          <a:xfrm>
            <a:off x="3929017" y="5108797"/>
            <a:ext cx="73701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latin typeface="Meiryo UI" panose="020B0604030504040204" pitchFamily="34" charset="-128"/>
                <a:ea typeface="Meiryo UI" panose="020B0604030504040204" pitchFamily="34" charset="-128"/>
              </a:rPr>
              <a:t>No</a:t>
            </a:r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31860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6F28238-545B-FE4D-82DF-4A52F66D8557}"/>
              </a:ext>
            </a:extLst>
          </p:cNvPr>
          <p:cNvSpPr txBox="1"/>
          <p:nvPr/>
        </p:nvSpPr>
        <p:spPr>
          <a:xfrm>
            <a:off x="389614" y="238540"/>
            <a:ext cx="3816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ja-JP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HTTP </a:t>
            </a:r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サーバの基本</a:t>
            </a:r>
            <a:endParaRPr kumimoji="1" lang="ja-JP" altLang="en-US" sz="20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A39A8E0-12D8-A244-9477-FC8446CD31BF}"/>
              </a:ext>
            </a:extLst>
          </p:cNvPr>
          <p:cNvSpPr txBox="1"/>
          <p:nvPr/>
        </p:nvSpPr>
        <p:spPr>
          <a:xfrm>
            <a:off x="389614" y="795130"/>
            <a:ext cx="102651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HTTP</a:t>
            </a:r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：</a:t>
            </a:r>
            <a:r>
              <a:rPr lang="en-US" altLang="ja-JP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Hyper Text Transfer Protocol. Web</a:t>
            </a:r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サーバとクライアント</a:t>
            </a:r>
            <a:r>
              <a:rPr lang="en-US" altLang="ja-JP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(</a:t>
            </a:r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ブラウザや</a:t>
            </a:r>
            <a:r>
              <a:rPr lang="en-US" altLang="ja-JP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curl</a:t>
            </a:r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コマンド</a:t>
            </a:r>
            <a:r>
              <a:rPr lang="en-US" altLang="ja-JP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)</a:t>
            </a:r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との間で</a:t>
            </a:r>
            <a:r>
              <a:rPr lang="en-US" altLang="ja-JP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Web</a:t>
            </a:r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情報をやりとりするための通信規則。</a:t>
            </a:r>
            <a:endParaRPr kumimoji="1" lang="ja-JP" altLang="en-US" sz="20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B50A72D-62E9-464E-8EF2-BA1190036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006" y="1635845"/>
            <a:ext cx="7644023" cy="2339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2B14E02-D5F9-8741-8C2E-F57CB31BA6F0}"/>
              </a:ext>
            </a:extLst>
          </p:cNvPr>
          <p:cNvSpPr txBox="1"/>
          <p:nvPr/>
        </p:nvSpPr>
        <p:spPr>
          <a:xfrm>
            <a:off x="8575482" y="4031634"/>
            <a:ext cx="33912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" altLang="ja-JP" sz="1000" b="0" i="0" u="sng" dirty="0">
                <a:solidFill>
                  <a:srgbClr val="C58AF9"/>
                </a:solidFill>
                <a:effectLst/>
                <a:latin typeface="arial" panose="020B0604020202020204" pitchFamily="34" charset="0"/>
                <a:hlinkClick r:id="rId3"/>
              </a:rPr>
              <a:t>HTTP</a:t>
            </a:r>
            <a:r>
              <a:rPr lang="ja-JP" altLang="en-US" sz="1000" b="0" i="0" u="sng">
                <a:solidFill>
                  <a:srgbClr val="C58AF9"/>
                </a:solidFill>
                <a:effectLst/>
                <a:latin typeface="arial" panose="020B0604020202020204" pitchFamily="34" charset="0"/>
                <a:hlinkClick r:id="rId3"/>
              </a:rPr>
              <a:t>とは？</a:t>
            </a:r>
            <a:r>
              <a:rPr lang="en" altLang="ja-JP" sz="1000" b="0" i="0" u="sng" dirty="0">
                <a:solidFill>
                  <a:srgbClr val="C58AF9"/>
                </a:solidFill>
                <a:effectLst/>
                <a:latin typeface="arial" panose="020B0604020202020204" pitchFamily="34" charset="0"/>
                <a:hlinkClick r:id="rId3"/>
              </a:rPr>
              <a:t>HTTPS</a:t>
            </a:r>
            <a:r>
              <a:rPr lang="ja-JP" altLang="en-US" sz="1000" b="0" i="0" u="sng">
                <a:solidFill>
                  <a:srgbClr val="C58AF9"/>
                </a:solidFill>
                <a:effectLst/>
                <a:latin typeface="arial" panose="020B0604020202020204" pitchFamily="34" charset="0"/>
                <a:hlinkClick r:id="rId3"/>
              </a:rPr>
              <a:t>との違いをサイト移行で実施する </a:t>
            </a:r>
            <a:r>
              <a:rPr lang="en-US" altLang="ja-JP" sz="1000" b="0" i="0" u="sng" dirty="0">
                <a:solidFill>
                  <a:srgbClr val="C58AF9"/>
                </a:solidFill>
                <a:effectLst/>
                <a:latin typeface="arial" panose="020B0604020202020204" pitchFamily="34" charset="0"/>
                <a:hlinkClick r:id="rId3"/>
              </a:rPr>
              <a:t>...</a:t>
            </a:r>
          </a:p>
          <a:p>
            <a:pPr algn="l"/>
            <a:r>
              <a:rPr lang="en" altLang="ja-JP" sz="1000" b="0" i="0" u="sng" dirty="0">
                <a:solidFill>
                  <a:srgbClr val="BDC1C6"/>
                </a:solidFill>
                <a:effectLst/>
                <a:latin typeface="arial" panose="020B0604020202020204" pitchFamily="34" charset="0"/>
                <a:hlinkClick r:id="rId3"/>
              </a:rPr>
              <a:t>https://www.itmanage.co.jp</a:t>
            </a:r>
            <a:r>
              <a:rPr lang="en" altLang="ja-JP" sz="1000" b="0" i="0" u="sng" dirty="0">
                <a:solidFill>
                  <a:srgbClr val="969BA1"/>
                </a:solidFill>
                <a:effectLst/>
                <a:latin typeface="arial" panose="020B0604020202020204" pitchFamily="34" charset="0"/>
                <a:hlinkClick r:id="rId3"/>
              </a:rPr>
              <a:t> › column › about-http-https</a:t>
            </a:r>
            <a:endParaRPr lang="en" altLang="ja-JP" sz="1000" b="0" i="0" u="sng" dirty="0">
              <a:solidFill>
                <a:srgbClr val="C58AF9"/>
              </a:solidFill>
              <a:effectLst/>
              <a:latin typeface="arial" panose="020B0604020202020204" pitchFamily="34" charset="0"/>
              <a:hlinkClick r:id="rId3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6A70D8DC-984E-5441-9E8A-EEF2549705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9793" y="4431744"/>
            <a:ext cx="4252893" cy="1904843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83FBF09-984B-D748-9F85-5E5DE15525D6}"/>
              </a:ext>
            </a:extLst>
          </p:cNvPr>
          <p:cNvSpPr txBox="1"/>
          <p:nvPr/>
        </p:nvSpPr>
        <p:spPr>
          <a:xfrm>
            <a:off x="7685995" y="6062870"/>
            <a:ext cx="42807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ja-JP" altLang="en-US" sz="1200" b="0" i="0" u="sng">
                <a:solidFill>
                  <a:srgbClr val="C58AF9"/>
                </a:solidFill>
                <a:effectLst/>
                <a:latin typeface="arial" panose="020B0604020202020204" pitchFamily="34" charset="0"/>
                <a:hlinkClick r:id="rId5"/>
              </a:rPr>
              <a:t>ネットワークや</a:t>
            </a:r>
            <a:r>
              <a:rPr lang="en" altLang="ja-JP" sz="1200" b="0" i="0" u="sng" dirty="0">
                <a:solidFill>
                  <a:srgbClr val="C58AF9"/>
                </a:solidFill>
                <a:effectLst/>
                <a:latin typeface="arial" panose="020B0604020202020204" pitchFamily="34" charset="0"/>
                <a:hlinkClick r:id="rId5"/>
              </a:rPr>
              <a:t>TCP/IP</a:t>
            </a:r>
            <a:r>
              <a:rPr lang="ja-JP" altLang="en-US" sz="1200" b="0" i="0" u="sng">
                <a:solidFill>
                  <a:srgbClr val="C58AF9"/>
                </a:solidFill>
                <a:effectLst/>
                <a:latin typeface="arial" panose="020B0604020202020204" pitchFamily="34" charset="0"/>
                <a:hlinkClick r:id="rId5"/>
              </a:rPr>
              <a:t>や</a:t>
            </a:r>
            <a:r>
              <a:rPr lang="en" altLang="ja-JP" sz="1200" b="0" i="0" u="sng" dirty="0">
                <a:solidFill>
                  <a:srgbClr val="C58AF9"/>
                </a:solidFill>
                <a:effectLst/>
                <a:latin typeface="arial" panose="020B0604020202020204" pitchFamily="34" charset="0"/>
                <a:hlinkClick r:id="rId5"/>
              </a:rPr>
              <a:t>HTTP</a:t>
            </a:r>
            <a:r>
              <a:rPr lang="ja-JP" altLang="en-US" sz="1200" b="0" i="0" u="sng">
                <a:solidFill>
                  <a:srgbClr val="C58AF9"/>
                </a:solidFill>
                <a:effectLst/>
                <a:latin typeface="arial" panose="020B0604020202020204" pitchFamily="34" charset="0"/>
                <a:hlinkClick r:id="rId5"/>
              </a:rPr>
              <a:t>の基本（初学者向け） </a:t>
            </a:r>
            <a:r>
              <a:rPr lang="en-US" altLang="ja-JP" sz="1200" b="0" i="0" u="sng" dirty="0">
                <a:solidFill>
                  <a:srgbClr val="C58AF9"/>
                </a:solidFill>
                <a:effectLst/>
                <a:latin typeface="arial" panose="020B0604020202020204" pitchFamily="34" charset="0"/>
                <a:hlinkClick r:id="rId5"/>
              </a:rPr>
              <a:t>- </a:t>
            </a:r>
            <a:r>
              <a:rPr lang="en" altLang="ja-JP" sz="1200" b="0" i="0" u="sng" dirty="0">
                <a:solidFill>
                  <a:srgbClr val="C58AF9"/>
                </a:solidFill>
                <a:effectLst/>
                <a:latin typeface="arial" panose="020B0604020202020204" pitchFamily="34" charset="0"/>
                <a:hlinkClick r:id="rId5"/>
              </a:rPr>
              <a:t>Qiita</a:t>
            </a:r>
          </a:p>
          <a:p>
            <a:pPr algn="l"/>
            <a:r>
              <a:rPr lang="en" altLang="ja-JP" sz="1200" b="0" i="0" u="sng" dirty="0">
                <a:solidFill>
                  <a:srgbClr val="BDC1C6"/>
                </a:solidFill>
                <a:effectLst/>
                <a:latin typeface="arial" panose="020B0604020202020204" pitchFamily="34" charset="0"/>
                <a:hlinkClick r:id="rId5"/>
              </a:rPr>
              <a:t>https://qiita.com</a:t>
            </a:r>
            <a:r>
              <a:rPr lang="en" altLang="ja-JP" sz="1200" b="0" i="0" u="sng" dirty="0">
                <a:solidFill>
                  <a:srgbClr val="969BA1"/>
                </a:solidFill>
                <a:effectLst/>
                <a:latin typeface="arial" panose="020B0604020202020204" pitchFamily="34" charset="0"/>
                <a:hlinkClick r:id="rId5"/>
              </a:rPr>
              <a:t> › Go</a:t>
            </a:r>
            <a:endParaRPr lang="en" altLang="ja-JP" sz="1200" b="0" i="0" u="sng" dirty="0">
              <a:solidFill>
                <a:srgbClr val="C58AF9"/>
              </a:solidFill>
              <a:effectLst/>
              <a:latin typeface="arial" panose="020B0604020202020204" pitchFamily="34" charset="0"/>
              <a:hlinkClick r:id="rId5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2EE5791-4192-9D4F-8A85-433F903B0836}"/>
              </a:ext>
            </a:extLst>
          </p:cNvPr>
          <p:cNvSpPr txBox="1"/>
          <p:nvPr/>
        </p:nvSpPr>
        <p:spPr>
          <a:xfrm>
            <a:off x="2431794" y="4108662"/>
            <a:ext cx="3767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Meiryo UI" panose="020B0604030504040204" pitchFamily="34" charset="-128"/>
                <a:ea typeface="Meiryo UI" panose="020B0604030504040204" pitchFamily="34" charset="-128"/>
              </a:rPr>
              <a:t>TCP/IP</a:t>
            </a:r>
            <a:r>
              <a:rPr lang="ja-JP" altLang="en-US" sz="1600">
                <a:latin typeface="Meiryo UI" panose="020B0604030504040204" pitchFamily="34" charset="-128"/>
                <a:ea typeface="Meiryo UI" panose="020B0604030504040204" pitchFamily="34" charset="-128"/>
              </a:rPr>
              <a:t>機能階層別の通信規則</a:t>
            </a:r>
            <a:endParaRPr kumimoji="1" lang="ja-JP" altLang="en-US" sz="16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3001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A39A8E0-12D8-A244-9477-FC8446CD31BF}"/>
              </a:ext>
            </a:extLst>
          </p:cNvPr>
          <p:cNvSpPr txBox="1"/>
          <p:nvPr/>
        </p:nvSpPr>
        <p:spPr>
          <a:xfrm>
            <a:off x="389614" y="795130"/>
            <a:ext cx="10265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HTTP </a:t>
            </a:r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リクエスト</a:t>
            </a:r>
            <a:r>
              <a:rPr lang="en-US" altLang="ja-JP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 GET</a:t>
            </a:r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メソッド</a:t>
            </a:r>
            <a:endParaRPr kumimoji="1" lang="ja-JP" altLang="en-US" sz="20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33E9289-2526-624F-8B62-3EC2B8EEA1B5}"/>
              </a:ext>
            </a:extLst>
          </p:cNvPr>
          <p:cNvSpPr txBox="1"/>
          <p:nvPr/>
        </p:nvSpPr>
        <p:spPr>
          <a:xfrm>
            <a:off x="8146112" y="5998770"/>
            <a:ext cx="3876261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ja-JP" altLang="en" sz="1050" b="0" i="0" u="sng">
                <a:solidFill>
                  <a:srgbClr val="C58AF9"/>
                </a:solidFill>
                <a:effectLst/>
                <a:latin typeface="arial" panose="020B0604020202020204" pitchFamily="34" charset="0"/>
                <a:hlinkClick r:id="rId2"/>
              </a:rPr>
              <a:t>「</a:t>
            </a:r>
            <a:r>
              <a:rPr lang="en" altLang="ja-JP" sz="1050" b="0" i="0" u="sng" dirty="0">
                <a:solidFill>
                  <a:srgbClr val="C58AF9"/>
                </a:solidFill>
                <a:effectLst/>
                <a:latin typeface="arial" panose="020B0604020202020204" pitchFamily="34" charset="0"/>
                <a:hlinkClick r:id="rId2"/>
              </a:rPr>
              <a:t>HTTP</a:t>
            </a:r>
            <a:r>
              <a:rPr lang="ja-JP" altLang="en-US" sz="1050" b="0" i="0" u="sng">
                <a:solidFill>
                  <a:srgbClr val="C58AF9"/>
                </a:solidFill>
                <a:effectLst/>
                <a:latin typeface="arial" panose="020B0604020202020204" pitchFamily="34" charset="0"/>
                <a:hlinkClick r:id="rId2"/>
              </a:rPr>
              <a:t>リクエスト」と「</a:t>
            </a:r>
            <a:r>
              <a:rPr lang="en" altLang="ja-JP" sz="1050" b="0" i="0" u="sng" dirty="0">
                <a:solidFill>
                  <a:srgbClr val="C58AF9"/>
                </a:solidFill>
                <a:effectLst/>
                <a:latin typeface="arial" panose="020B0604020202020204" pitchFamily="34" charset="0"/>
                <a:hlinkClick r:id="rId2"/>
              </a:rPr>
              <a:t>HTTP</a:t>
            </a:r>
            <a:r>
              <a:rPr lang="ja-JP" altLang="en-US" sz="1050" b="0" i="0" u="sng">
                <a:solidFill>
                  <a:srgbClr val="C58AF9"/>
                </a:solidFill>
                <a:effectLst/>
                <a:latin typeface="arial" panose="020B0604020202020204" pitchFamily="34" charset="0"/>
                <a:hlinkClick r:id="rId2"/>
              </a:rPr>
              <a:t>レスポンス」 </a:t>
            </a:r>
            <a:r>
              <a:rPr lang="en-US" altLang="ja-JP" sz="1050" b="0" i="0" u="sng" dirty="0">
                <a:solidFill>
                  <a:srgbClr val="C58AF9"/>
                </a:solidFill>
                <a:effectLst/>
                <a:latin typeface="arial" panose="020B0604020202020204" pitchFamily="34" charset="0"/>
                <a:hlinkClick r:id="rId2"/>
              </a:rPr>
              <a:t>| </a:t>
            </a:r>
            <a:r>
              <a:rPr lang="en" altLang="ja-JP" sz="1050" b="0" i="0" u="sng" dirty="0">
                <a:solidFill>
                  <a:srgbClr val="C58AF9"/>
                </a:solidFill>
                <a:effectLst/>
                <a:latin typeface="arial" panose="020B0604020202020204" pitchFamily="34" charset="0"/>
                <a:hlinkClick r:id="rId2"/>
              </a:rPr>
              <a:t>ITSakura</a:t>
            </a:r>
          </a:p>
          <a:p>
            <a:pPr algn="l"/>
            <a:r>
              <a:rPr lang="en" altLang="ja-JP" sz="1050" b="0" i="0" u="sng" dirty="0">
                <a:solidFill>
                  <a:srgbClr val="BDC1C6"/>
                </a:solidFill>
                <a:effectLst/>
                <a:latin typeface="arial" panose="020B0604020202020204" pitchFamily="34" charset="0"/>
                <a:hlinkClick r:id="rId2"/>
              </a:rPr>
              <a:t>https://itsakura.com</a:t>
            </a:r>
            <a:r>
              <a:rPr lang="en" altLang="ja-JP" sz="1050" b="0" i="0" u="sng" dirty="0">
                <a:solidFill>
                  <a:srgbClr val="969BA1"/>
                </a:solidFill>
                <a:effectLst/>
                <a:latin typeface="arial" panose="020B0604020202020204" pitchFamily="34" charset="0"/>
                <a:hlinkClick r:id="rId2"/>
              </a:rPr>
              <a:t> › network-http-get-post</a:t>
            </a:r>
            <a:endParaRPr lang="en" altLang="ja-JP" sz="1050" b="0" i="0" u="sng" dirty="0">
              <a:solidFill>
                <a:srgbClr val="C58AF9"/>
              </a:solidFill>
              <a:effectLst/>
              <a:latin typeface="arial" panose="020B0604020202020204" pitchFamily="34" charset="0"/>
              <a:hlinkClick r:id="rId2"/>
            </a:endParaRPr>
          </a:p>
        </p:txBody>
      </p:sp>
      <p:pic>
        <p:nvPicPr>
          <p:cNvPr id="12" name="図 11" descr="テキスト, アプリケーション&#10;&#10;自動的に生成された説明">
            <a:extLst>
              <a:ext uri="{FF2B5EF4-FFF2-40B4-BE49-F238E27FC236}">
                <a16:creationId xmlns:a16="http://schemas.microsoft.com/office/drawing/2014/main" id="{88CD7F38-2E74-434F-8BD6-7C1B08F260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8487" y="1195240"/>
            <a:ext cx="5829493" cy="5656041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C66BADF-256B-A742-9280-52C32207A6B3}"/>
              </a:ext>
            </a:extLst>
          </p:cNvPr>
          <p:cNvSpPr txBox="1"/>
          <p:nvPr/>
        </p:nvSpPr>
        <p:spPr>
          <a:xfrm>
            <a:off x="389614" y="238540"/>
            <a:ext cx="3816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ja-JP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HTTP </a:t>
            </a:r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サーバの基本</a:t>
            </a:r>
            <a:endParaRPr kumimoji="1" lang="ja-JP" altLang="en-US" sz="20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67982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A39A8E0-12D8-A244-9477-FC8446CD31BF}"/>
              </a:ext>
            </a:extLst>
          </p:cNvPr>
          <p:cNvSpPr txBox="1"/>
          <p:nvPr/>
        </p:nvSpPr>
        <p:spPr>
          <a:xfrm>
            <a:off x="389614" y="795130"/>
            <a:ext cx="10265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HTTP </a:t>
            </a:r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リクエスト</a:t>
            </a:r>
            <a:r>
              <a:rPr lang="en-US" altLang="ja-JP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 POST</a:t>
            </a:r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メソッド</a:t>
            </a:r>
            <a:endParaRPr kumimoji="1" lang="ja-JP" altLang="en-US" sz="20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33E9289-2526-624F-8B62-3EC2B8EEA1B5}"/>
              </a:ext>
            </a:extLst>
          </p:cNvPr>
          <p:cNvSpPr txBox="1"/>
          <p:nvPr/>
        </p:nvSpPr>
        <p:spPr>
          <a:xfrm>
            <a:off x="8146112" y="5998770"/>
            <a:ext cx="3876261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ja-JP" altLang="en" sz="1050" b="0" i="0" u="sng">
                <a:solidFill>
                  <a:srgbClr val="C58AF9"/>
                </a:solidFill>
                <a:effectLst/>
                <a:latin typeface="arial" panose="020B0604020202020204" pitchFamily="34" charset="0"/>
                <a:hlinkClick r:id="rId2"/>
              </a:rPr>
              <a:t>「</a:t>
            </a:r>
            <a:r>
              <a:rPr lang="en" altLang="ja-JP" sz="1050" b="0" i="0" u="sng" dirty="0">
                <a:solidFill>
                  <a:srgbClr val="C58AF9"/>
                </a:solidFill>
                <a:effectLst/>
                <a:latin typeface="arial" panose="020B0604020202020204" pitchFamily="34" charset="0"/>
                <a:hlinkClick r:id="rId2"/>
              </a:rPr>
              <a:t>HTTP</a:t>
            </a:r>
            <a:r>
              <a:rPr lang="ja-JP" altLang="en-US" sz="1050" b="0" i="0" u="sng">
                <a:solidFill>
                  <a:srgbClr val="C58AF9"/>
                </a:solidFill>
                <a:effectLst/>
                <a:latin typeface="arial" panose="020B0604020202020204" pitchFamily="34" charset="0"/>
                <a:hlinkClick r:id="rId2"/>
              </a:rPr>
              <a:t>リクエスト」と「</a:t>
            </a:r>
            <a:r>
              <a:rPr lang="en" altLang="ja-JP" sz="1050" b="0" i="0" u="sng" dirty="0">
                <a:solidFill>
                  <a:srgbClr val="C58AF9"/>
                </a:solidFill>
                <a:effectLst/>
                <a:latin typeface="arial" panose="020B0604020202020204" pitchFamily="34" charset="0"/>
                <a:hlinkClick r:id="rId2"/>
              </a:rPr>
              <a:t>HTTP</a:t>
            </a:r>
            <a:r>
              <a:rPr lang="ja-JP" altLang="en-US" sz="1050" b="0" i="0" u="sng">
                <a:solidFill>
                  <a:srgbClr val="C58AF9"/>
                </a:solidFill>
                <a:effectLst/>
                <a:latin typeface="arial" panose="020B0604020202020204" pitchFamily="34" charset="0"/>
                <a:hlinkClick r:id="rId2"/>
              </a:rPr>
              <a:t>レスポンス」 </a:t>
            </a:r>
            <a:r>
              <a:rPr lang="en-US" altLang="ja-JP" sz="1050" b="0" i="0" u="sng" dirty="0">
                <a:solidFill>
                  <a:srgbClr val="C58AF9"/>
                </a:solidFill>
                <a:effectLst/>
                <a:latin typeface="arial" panose="020B0604020202020204" pitchFamily="34" charset="0"/>
                <a:hlinkClick r:id="rId2"/>
              </a:rPr>
              <a:t>| </a:t>
            </a:r>
            <a:r>
              <a:rPr lang="en" altLang="ja-JP" sz="1050" b="0" i="0" u="sng" dirty="0">
                <a:solidFill>
                  <a:srgbClr val="C58AF9"/>
                </a:solidFill>
                <a:effectLst/>
                <a:latin typeface="arial" panose="020B0604020202020204" pitchFamily="34" charset="0"/>
                <a:hlinkClick r:id="rId2"/>
              </a:rPr>
              <a:t>ITSakura</a:t>
            </a:r>
          </a:p>
          <a:p>
            <a:pPr algn="l"/>
            <a:r>
              <a:rPr lang="en" altLang="ja-JP" sz="1050" b="0" i="0" u="sng" dirty="0">
                <a:solidFill>
                  <a:srgbClr val="BDC1C6"/>
                </a:solidFill>
                <a:effectLst/>
                <a:latin typeface="arial" panose="020B0604020202020204" pitchFamily="34" charset="0"/>
                <a:hlinkClick r:id="rId2"/>
              </a:rPr>
              <a:t>https://itsakura.com</a:t>
            </a:r>
            <a:r>
              <a:rPr lang="en" altLang="ja-JP" sz="1050" b="0" i="0" u="sng" dirty="0">
                <a:solidFill>
                  <a:srgbClr val="969BA1"/>
                </a:solidFill>
                <a:effectLst/>
                <a:latin typeface="arial" panose="020B0604020202020204" pitchFamily="34" charset="0"/>
                <a:hlinkClick r:id="rId2"/>
              </a:rPr>
              <a:t> › network-http-get-post</a:t>
            </a:r>
            <a:endParaRPr lang="en" altLang="ja-JP" sz="1050" b="0" i="0" u="sng" dirty="0">
              <a:solidFill>
                <a:srgbClr val="C58AF9"/>
              </a:solidFill>
              <a:effectLst/>
              <a:latin typeface="arial" panose="020B0604020202020204" pitchFamily="34" charset="0"/>
              <a:hlinkClick r:id="rId2"/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33E2E290-B601-0E47-93B8-96A746814B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7252" y="1195240"/>
            <a:ext cx="5168348" cy="5611925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E912890-47E4-574F-9969-CFC843862213}"/>
              </a:ext>
            </a:extLst>
          </p:cNvPr>
          <p:cNvSpPr txBox="1"/>
          <p:nvPr/>
        </p:nvSpPr>
        <p:spPr>
          <a:xfrm>
            <a:off x="389614" y="238540"/>
            <a:ext cx="3816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ja-JP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HTTP </a:t>
            </a:r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サーバの基本</a:t>
            </a:r>
            <a:endParaRPr kumimoji="1" lang="ja-JP" altLang="en-US" sz="20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76255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A39A8E0-12D8-A244-9477-FC8446CD31BF}"/>
              </a:ext>
            </a:extLst>
          </p:cNvPr>
          <p:cNvSpPr txBox="1"/>
          <p:nvPr/>
        </p:nvSpPr>
        <p:spPr>
          <a:xfrm>
            <a:off x="389614" y="795130"/>
            <a:ext cx="10265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HTTP </a:t>
            </a:r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レスポンス</a:t>
            </a:r>
            <a:endParaRPr kumimoji="1" lang="ja-JP" altLang="en-US" sz="20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33E9289-2526-624F-8B62-3EC2B8EEA1B5}"/>
              </a:ext>
            </a:extLst>
          </p:cNvPr>
          <p:cNvSpPr txBox="1"/>
          <p:nvPr/>
        </p:nvSpPr>
        <p:spPr>
          <a:xfrm>
            <a:off x="8146112" y="5998770"/>
            <a:ext cx="3876261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ja-JP" altLang="en" sz="1050" b="0" i="0" u="sng">
                <a:solidFill>
                  <a:srgbClr val="C58AF9"/>
                </a:solidFill>
                <a:effectLst/>
                <a:latin typeface="arial" panose="020B0604020202020204" pitchFamily="34" charset="0"/>
                <a:hlinkClick r:id="rId3"/>
              </a:rPr>
              <a:t>「</a:t>
            </a:r>
            <a:r>
              <a:rPr lang="en" altLang="ja-JP" sz="1050" b="0" i="0" u="sng" dirty="0">
                <a:solidFill>
                  <a:srgbClr val="C58AF9"/>
                </a:solidFill>
                <a:effectLst/>
                <a:latin typeface="arial" panose="020B0604020202020204" pitchFamily="34" charset="0"/>
                <a:hlinkClick r:id="rId3"/>
              </a:rPr>
              <a:t>HTTP</a:t>
            </a:r>
            <a:r>
              <a:rPr lang="ja-JP" altLang="en-US" sz="1050" b="0" i="0" u="sng">
                <a:solidFill>
                  <a:srgbClr val="C58AF9"/>
                </a:solidFill>
                <a:effectLst/>
                <a:latin typeface="arial" panose="020B0604020202020204" pitchFamily="34" charset="0"/>
                <a:hlinkClick r:id="rId3"/>
              </a:rPr>
              <a:t>リクエスト」と「</a:t>
            </a:r>
            <a:r>
              <a:rPr lang="en" altLang="ja-JP" sz="1050" b="0" i="0" u="sng" dirty="0">
                <a:solidFill>
                  <a:srgbClr val="C58AF9"/>
                </a:solidFill>
                <a:effectLst/>
                <a:latin typeface="arial" panose="020B0604020202020204" pitchFamily="34" charset="0"/>
                <a:hlinkClick r:id="rId3"/>
              </a:rPr>
              <a:t>HTTP</a:t>
            </a:r>
            <a:r>
              <a:rPr lang="ja-JP" altLang="en-US" sz="1050" b="0" i="0" u="sng">
                <a:solidFill>
                  <a:srgbClr val="C58AF9"/>
                </a:solidFill>
                <a:effectLst/>
                <a:latin typeface="arial" panose="020B0604020202020204" pitchFamily="34" charset="0"/>
                <a:hlinkClick r:id="rId3"/>
              </a:rPr>
              <a:t>レスポンス」 </a:t>
            </a:r>
            <a:r>
              <a:rPr lang="en-US" altLang="ja-JP" sz="1050" b="0" i="0" u="sng" dirty="0">
                <a:solidFill>
                  <a:srgbClr val="C58AF9"/>
                </a:solidFill>
                <a:effectLst/>
                <a:latin typeface="arial" panose="020B0604020202020204" pitchFamily="34" charset="0"/>
                <a:hlinkClick r:id="rId3"/>
              </a:rPr>
              <a:t>| </a:t>
            </a:r>
            <a:r>
              <a:rPr lang="en" altLang="ja-JP" sz="1050" b="0" i="0" u="sng" dirty="0">
                <a:solidFill>
                  <a:srgbClr val="C58AF9"/>
                </a:solidFill>
                <a:effectLst/>
                <a:latin typeface="arial" panose="020B0604020202020204" pitchFamily="34" charset="0"/>
                <a:hlinkClick r:id="rId3"/>
              </a:rPr>
              <a:t>ITSakura</a:t>
            </a:r>
          </a:p>
          <a:p>
            <a:pPr algn="l"/>
            <a:r>
              <a:rPr lang="en" altLang="ja-JP" sz="1050" b="0" i="0" u="sng" dirty="0">
                <a:solidFill>
                  <a:srgbClr val="BDC1C6"/>
                </a:solidFill>
                <a:effectLst/>
                <a:latin typeface="arial" panose="020B0604020202020204" pitchFamily="34" charset="0"/>
                <a:hlinkClick r:id="rId3"/>
              </a:rPr>
              <a:t>https://itsakura.com</a:t>
            </a:r>
            <a:r>
              <a:rPr lang="en" altLang="ja-JP" sz="1050" b="0" i="0" u="sng" dirty="0">
                <a:solidFill>
                  <a:srgbClr val="969BA1"/>
                </a:solidFill>
                <a:effectLst/>
                <a:latin typeface="arial" panose="020B0604020202020204" pitchFamily="34" charset="0"/>
                <a:hlinkClick r:id="rId3"/>
              </a:rPr>
              <a:t> › network-http-get-post</a:t>
            </a:r>
            <a:endParaRPr lang="en" altLang="ja-JP" sz="1050" b="0" i="0" u="sng" dirty="0">
              <a:solidFill>
                <a:srgbClr val="C58AF9"/>
              </a:solidFill>
              <a:effectLst/>
              <a:latin typeface="arial" panose="020B0604020202020204" pitchFamily="34" charset="0"/>
              <a:hlinkClick r:id="rId3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82BA940E-9464-FF43-BECA-45532D517E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2249" y="1130067"/>
            <a:ext cx="5571390" cy="5711597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2E19EBC-11D7-4742-8619-021C2E61C83F}"/>
              </a:ext>
            </a:extLst>
          </p:cNvPr>
          <p:cNvSpPr txBox="1"/>
          <p:nvPr/>
        </p:nvSpPr>
        <p:spPr>
          <a:xfrm>
            <a:off x="389614" y="238540"/>
            <a:ext cx="3816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ja-JP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HTTP </a:t>
            </a:r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サーバの基本</a:t>
            </a:r>
            <a:endParaRPr kumimoji="1" lang="ja-JP" altLang="en-US" sz="20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24336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A39A8E0-12D8-A244-9477-FC8446CD31BF}"/>
              </a:ext>
            </a:extLst>
          </p:cNvPr>
          <p:cNvSpPr txBox="1"/>
          <p:nvPr/>
        </p:nvSpPr>
        <p:spPr>
          <a:xfrm>
            <a:off x="389614" y="795130"/>
            <a:ext cx="10265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HTTP </a:t>
            </a:r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レスポンスコード</a:t>
            </a:r>
            <a:endParaRPr kumimoji="1" lang="ja-JP" altLang="en-US" sz="20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ADACD51-97E8-F14F-934E-0F3DA9A0465A}"/>
              </a:ext>
            </a:extLst>
          </p:cNvPr>
          <p:cNvSpPr txBox="1"/>
          <p:nvPr/>
        </p:nvSpPr>
        <p:spPr>
          <a:xfrm>
            <a:off x="3343523" y="2657925"/>
            <a:ext cx="38762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" altLang="ja-JP" b="0" i="0" u="sng" dirty="0">
                <a:solidFill>
                  <a:srgbClr val="C58AF9"/>
                </a:solidFill>
                <a:effectLst/>
                <a:latin typeface="arial" panose="020B0604020202020204" pitchFamily="34" charset="0"/>
                <a:hlinkClick r:id="rId3"/>
              </a:rPr>
              <a:t>HTTP</a:t>
            </a:r>
            <a:r>
              <a:rPr lang="ja-JP" altLang="en-US" b="0" i="0" u="sng">
                <a:solidFill>
                  <a:srgbClr val="C58AF9"/>
                </a:solidFill>
                <a:effectLst/>
                <a:latin typeface="arial" panose="020B0604020202020204" pitchFamily="34" charset="0"/>
                <a:hlinkClick r:id="rId3"/>
              </a:rPr>
              <a:t>ステータスコード </a:t>
            </a:r>
            <a:r>
              <a:rPr lang="en-US" altLang="ja-JP" b="0" i="0" u="sng" dirty="0">
                <a:solidFill>
                  <a:srgbClr val="C58AF9"/>
                </a:solidFill>
                <a:effectLst/>
                <a:latin typeface="arial" panose="020B0604020202020204" pitchFamily="34" charset="0"/>
                <a:hlinkClick r:id="rId3"/>
              </a:rPr>
              <a:t>- </a:t>
            </a:r>
            <a:r>
              <a:rPr lang="en" altLang="ja-JP" b="0" i="0" u="sng" dirty="0">
                <a:solidFill>
                  <a:srgbClr val="C58AF9"/>
                </a:solidFill>
                <a:effectLst/>
                <a:latin typeface="arial" panose="020B0604020202020204" pitchFamily="34" charset="0"/>
                <a:hlinkClick r:id="rId3"/>
              </a:rPr>
              <a:t>Wikipedia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8DDD6BD-2FD5-ED45-8E96-3B02EB620BE9}"/>
              </a:ext>
            </a:extLst>
          </p:cNvPr>
          <p:cNvSpPr txBox="1"/>
          <p:nvPr/>
        </p:nvSpPr>
        <p:spPr>
          <a:xfrm>
            <a:off x="389614" y="238540"/>
            <a:ext cx="3816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ja-JP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HTTP </a:t>
            </a:r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サーバの基本</a:t>
            </a:r>
            <a:endParaRPr kumimoji="1" lang="ja-JP" altLang="en-US" sz="20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77410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A39A8E0-12D8-A244-9477-FC8446CD31BF}"/>
              </a:ext>
            </a:extLst>
          </p:cNvPr>
          <p:cNvSpPr txBox="1"/>
          <p:nvPr/>
        </p:nvSpPr>
        <p:spPr>
          <a:xfrm>
            <a:off x="389614" y="795130"/>
            <a:ext cx="10265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ソケットプログラミング</a:t>
            </a:r>
            <a:endParaRPr kumimoji="1" lang="ja-JP" altLang="en-US" sz="20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AEC2CDC-33F5-AE45-8C64-D4A346F53ACC}"/>
              </a:ext>
            </a:extLst>
          </p:cNvPr>
          <p:cNvSpPr txBox="1"/>
          <p:nvPr/>
        </p:nvSpPr>
        <p:spPr>
          <a:xfrm>
            <a:off x="787821" y="1195240"/>
            <a:ext cx="102651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ソケット</a:t>
            </a:r>
            <a:r>
              <a:rPr lang="en-US" altLang="ja-JP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:</a:t>
            </a:r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アプリケーションがデータを送受信するための仕組みを抽象化したもの。ファイルディスクリプターを指定してデータの送受信を行う。</a:t>
            </a:r>
            <a:endParaRPr lang="en-US" altLang="ja-JP" sz="20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E81B9CB-5298-CE46-AE91-DAD2A0811443}"/>
              </a:ext>
            </a:extLst>
          </p:cNvPr>
          <p:cNvSpPr txBox="1"/>
          <p:nvPr/>
        </p:nvSpPr>
        <p:spPr>
          <a:xfrm>
            <a:off x="787821" y="1903126"/>
            <a:ext cx="10265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Websev</a:t>
            </a:r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では</a:t>
            </a:r>
            <a:r>
              <a:rPr lang="en-US" altLang="ja-JP" sz="2000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c++</a:t>
            </a:r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でソケット関連の関数・クラス群を用いてサーバーを構築する。</a:t>
            </a:r>
            <a:endParaRPr lang="en-US" altLang="ja-JP" sz="20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DEF9D0E-49D2-F848-BE75-06358F37303C}"/>
              </a:ext>
            </a:extLst>
          </p:cNvPr>
          <p:cNvSpPr txBox="1">
            <a:spLocks/>
          </p:cNvSpPr>
          <p:nvPr/>
        </p:nvSpPr>
        <p:spPr>
          <a:xfrm>
            <a:off x="1200776" y="2866728"/>
            <a:ext cx="6432605" cy="399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socket():</a:t>
            </a:r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ソケット初期化・ディスクリプター生成</a:t>
            </a:r>
            <a:endParaRPr lang="en-US" altLang="ja-JP" sz="20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A7F725E-24E5-E74C-AF7E-475F910E4D50}"/>
              </a:ext>
            </a:extLst>
          </p:cNvPr>
          <p:cNvSpPr txBox="1">
            <a:spLocks/>
          </p:cNvSpPr>
          <p:nvPr/>
        </p:nvSpPr>
        <p:spPr>
          <a:xfrm>
            <a:off x="1200777" y="3448266"/>
            <a:ext cx="5636192" cy="399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bind():</a:t>
            </a:r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待ち受けポート割り当て</a:t>
            </a:r>
            <a:endParaRPr lang="en-US" altLang="ja-JP" sz="20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27AA0D3-2715-4A4E-8018-8AA8EB0DAF1C}"/>
              </a:ext>
            </a:extLst>
          </p:cNvPr>
          <p:cNvSpPr txBox="1">
            <a:spLocks/>
          </p:cNvSpPr>
          <p:nvPr/>
        </p:nvSpPr>
        <p:spPr>
          <a:xfrm>
            <a:off x="1200777" y="4029804"/>
            <a:ext cx="4485818" cy="399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listen():</a:t>
            </a:r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接続待ち状態に設定</a:t>
            </a:r>
            <a:endParaRPr lang="en-US" altLang="ja-JP" sz="20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45FF1DF-A98F-4B40-AEDF-908DEF5E092C}"/>
              </a:ext>
            </a:extLst>
          </p:cNvPr>
          <p:cNvSpPr txBox="1"/>
          <p:nvPr/>
        </p:nvSpPr>
        <p:spPr>
          <a:xfrm>
            <a:off x="307408" y="2410957"/>
            <a:ext cx="52147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おおまかなサーバー構築の流れ</a:t>
            </a:r>
            <a:endParaRPr lang="en-US" altLang="ja-JP" sz="20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4C3265F-AFB3-4541-B08C-15B67A9BC646}"/>
              </a:ext>
            </a:extLst>
          </p:cNvPr>
          <p:cNvSpPr txBox="1">
            <a:spLocks/>
          </p:cNvSpPr>
          <p:nvPr/>
        </p:nvSpPr>
        <p:spPr>
          <a:xfrm>
            <a:off x="1200776" y="4611342"/>
            <a:ext cx="86861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accept():</a:t>
            </a:r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接続要求から、接続用のディスクリプターを新たに作成</a:t>
            </a:r>
            <a:endParaRPr lang="en-US" altLang="ja-JP" sz="20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3344959-84EB-8146-8089-B2956D647DA8}"/>
              </a:ext>
            </a:extLst>
          </p:cNvPr>
          <p:cNvSpPr txBox="1">
            <a:spLocks/>
          </p:cNvSpPr>
          <p:nvPr/>
        </p:nvSpPr>
        <p:spPr>
          <a:xfrm>
            <a:off x="1200776" y="5192880"/>
            <a:ext cx="8898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read/</a:t>
            </a:r>
            <a:r>
              <a:rPr lang="en-US" altLang="ja-JP" sz="2000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recv</a:t>
            </a:r>
            <a:r>
              <a:rPr lang="en-US" altLang="ja-JP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():accept()</a:t>
            </a:r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で生成したディスクリプターからリクエスト情報を読み込み</a:t>
            </a:r>
            <a:endParaRPr lang="en-US" altLang="ja-JP" sz="20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966A5D0-C5F4-C040-B2BC-311D29F1B4C1}"/>
              </a:ext>
            </a:extLst>
          </p:cNvPr>
          <p:cNvSpPr txBox="1">
            <a:spLocks/>
          </p:cNvSpPr>
          <p:nvPr/>
        </p:nvSpPr>
        <p:spPr>
          <a:xfrm>
            <a:off x="1200776" y="5774418"/>
            <a:ext cx="91678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write/send(): accept()</a:t>
            </a:r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で生成したディスクリプターへレスポンス情報を書き込み</a:t>
            </a:r>
            <a:endParaRPr lang="en-US" altLang="ja-JP" sz="20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4A4B2146-59B8-C840-B25F-D9F8222E5503}"/>
              </a:ext>
            </a:extLst>
          </p:cNvPr>
          <p:cNvCxnSpPr/>
          <p:nvPr/>
        </p:nvCxnSpPr>
        <p:spPr>
          <a:xfrm>
            <a:off x="1928193" y="3243217"/>
            <a:ext cx="0" cy="22816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722EABEF-373E-6047-9D87-2C8466EE11A8}"/>
              </a:ext>
            </a:extLst>
          </p:cNvPr>
          <p:cNvCxnSpPr/>
          <p:nvPr/>
        </p:nvCxnSpPr>
        <p:spPr>
          <a:xfrm>
            <a:off x="1948199" y="3824755"/>
            <a:ext cx="0" cy="22816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D5D56DDA-9160-B447-B98A-B4FDCCBF575B}"/>
              </a:ext>
            </a:extLst>
          </p:cNvPr>
          <p:cNvCxnSpPr/>
          <p:nvPr/>
        </p:nvCxnSpPr>
        <p:spPr>
          <a:xfrm>
            <a:off x="1948199" y="4406293"/>
            <a:ext cx="0" cy="22816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F5971751-0A24-6D42-8A76-9B054FBA408F}"/>
              </a:ext>
            </a:extLst>
          </p:cNvPr>
          <p:cNvCxnSpPr/>
          <p:nvPr/>
        </p:nvCxnSpPr>
        <p:spPr>
          <a:xfrm>
            <a:off x="1948199" y="4987831"/>
            <a:ext cx="0" cy="22816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AC3198F6-D3B8-8B40-9C7C-A085628B0BFA}"/>
              </a:ext>
            </a:extLst>
          </p:cNvPr>
          <p:cNvCxnSpPr/>
          <p:nvPr/>
        </p:nvCxnSpPr>
        <p:spPr>
          <a:xfrm>
            <a:off x="1948199" y="5569369"/>
            <a:ext cx="0" cy="22816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1D90A352-8C12-1746-AF66-21D02D39266C}"/>
              </a:ext>
            </a:extLst>
          </p:cNvPr>
          <p:cNvCxnSpPr/>
          <p:nvPr/>
        </p:nvCxnSpPr>
        <p:spPr>
          <a:xfrm>
            <a:off x="1948199" y="6150907"/>
            <a:ext cx="0" cy="22816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C847050-6968-4F44-9268-405C7B608209}"/>
              </a:ext>
            </a:extLst>
          </p:cNvPr>
          <p:cNvSpPr txBox="1">
            <a:spLocks/>
          </p:cNvSpPr>
          <p:nvPr/>
        </p:nvSpPr>
        <p:spPr>
          <a:xfrm>
            <a:off x="1200776" y="6355960"/>
            <a:ext cx="7435495" cy="399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close():</a:t>
            </a:r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ソケット・生成したディスクリプターの破棄</a:t>
            </a:r>
            <a:endParaRPr lang="en-US" altLang="ja-JP" sz="20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0EA7FAB3-25C6-7545-92A6-38B708467F14}"/>
              </a:ext>
            </a:extLst>
          </p:cNvPr>
          <p:cNvSpPr txBox="1"/>
          <p:nvPr/>
        </p:nvSpPr>
        <p:spPr>
          <a:xfrm>
            <a:off x="389614" y="238540"/>
            <a:ext cx="3816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ja-JP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HTTP </a:t>
            </a:r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サーバの基本</a:t>
            </a:r>
            <a:endParaRPr kumimoji="1" lang="ja-JP" altLang="en-US" sz="20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7015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6F28238-545B-FE4D-82DF-4A52F66D8557}"/>
              </a:ext>
            </a:extLst>
          </p:cNvPr>
          <p:cNvSpPr txBox="1"/>
          <p:nvPr/>
        </p:nvSpPr>
        <p:spPr>
          <a:xfrm>
            <a:off x="389613" y="238540"/>
            <a:ext cx="55244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I/O </a:t>
            </a:r>
            <a:r>
              <a:rPr lang="en-US" altLang="ja-JP" sz="2000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MultiPlexing</a:t>
            </a:r>
            <a:endParaRPr kumimoji="1" lang="ja-JP" altLang="en-US" sz="20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A39A8E0-12D8-A244-9477-FC8446CD31BF}"/>
              </a:ext>
            </a:extLst>
          </p:cNvPr>
          <p:cNvSpPr txBox="1"/>
          <p:nvPr/>
        </p:nvSpPr>
        <p:spPr>
          <a:xfrm>
            <a:off x="389614" y="795130"/>
            <a:ext cx="102651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I/O</a:t>
            </a:r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多重化</a:t>
            </a:r>
            <a:r>
              <a:rPr lang="en-US" altLang="ja-JP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:</a:t>
            </a:r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複数のリクエストを待機時間なくスムーズに処理するための手法の一つ</a:t>
            </a:r>
            <a:r>
              <a:rPr lang="en-US" altLang="ja-JP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(</a:t>
            </a:r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ほかにはマルチプロセスやマルチスレッドなど</a:t>
            </a:r>
            <a:r>
              <a:rPr lang="en-US" altLang="ja-JP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)</a:t>
            </a:r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。</a:t>
            </a:r>
            <a:r>
              <a:rPr lang="en-US" altLang="ja-JP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read/write</a:t>
            </a:r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は通常、ディスクリプターにデータが転送されるまで待機する</a:t>
            </a:r>
            <a:r>
              <a:rPr lang="en-US" altLang="ja-JP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,</a:t>
            </a:r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ブロッキングな処理をする。これをノンブロッキング</a:t>
            </a:r>
            <a:r>
              <a:rPr lang="en-US" altLang="ja-JP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+</a:t>
            </a:r>
            <a:r>
              <a:rPr lang="ja-JP" altLang="en-US" sz="2000" b="1" u="sng">
                <a:latin typeface="Meiryo UI" panose="020B0604030504040204" pitchFamily="34" charset="-128"/>
                <a:ea typeface="Meiryo UI" panose="020B0604030504040204" pitchFamily="34" charset="-128"/>
              </a:rPr>
              <a:t>ディスクリプターのハンドリング</a:t>
            </a:r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をすることで、複数のディスクリプターに対し、効率よく、</a:t>
            </a:r>
            <a:r>
              <a:rPr lang="en-US" altLang="ja-JP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(</a:t>
            </a:r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見かけ上</a:t>
            </a:r>
            <a:r>
              <a:rPr lang="en-US" altLang="ja-JP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)</a:t>
            </a:r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同時並行にデータのやり取りをすることができる。</a:t>
            </a:r>
            <a:endParaRPr lang="en-US" altLang="ja-JP" sz="20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8975079E-88CC-F741-8992-40D157656C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20924"/>
            <a:ext cx="6255379" cy="3043590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9208F875-2314-474D-9655-5C718B266C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9764" y="2820924"/>
            <a:ext cx="6293244" cy="3099911"/>
          </a:xfrm>
          <a:prstGeom prst="rect">
            <a:avLst/>
          </a:prstGeom>
        </p:spPr>
      </p:pic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CF2D77CD-BFCE-C046-AE72-E4A9A0A094C9}"/>
              </a:ext>
            </a:extLst>
          </p:cNvPr>
          <p:cNvSpPr txBox="1"/>
          <p:nvPr/>
        </p:nvSpPr>
        <p:spPr>
          <a:xfrm>
            <a:off x="1884459" y="2364493"/>
            <a:ext cx="1773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ブロッキング</a:t>
            </a:r>
            <a:r>
              <a:rPr kumimoji="1" lang="en-US" altLang="ja-JP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 I/O</a:t>
            </a:r>
            <a:endParaRPr kumimoji="1" lang="ja-JP" altLang="en-US" sz="14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8FEAD9DD-5C55-6943-95B4-1CEBFA601487}"/>
              </a:ext>
            </a:extLst>
          </p:cNvPr>
          <p:cNvSpPr txBox="1"/>
          <p:nvPr/>
        </p:nvSpPr>
        <p:spPr>
          <a:xfrm>
            <a:off x="7871791" y="2364493"/>
            <a:ext cx="1773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ノンブロッキング</a:t>
            </a:r>
            <a:r>
              <a:rPr kumimoji="1" lang="en-US" altLang="ja-JP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 I/O</a:t>
            </a:r>
            <a:endParaRPr kumimoji="1" lang="ja-JP" altLang="en-US" sz="14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A6404508-5074-3E45-8B07-AE6EC26BB538}"/>
              </a:ext>
            </a:extLst>
          </p:cNvPr>
          <p:cNvSpPr txBox="1"/>
          <p:nvPr/>
        </p:nvSpPr>
        <p:spPr>
          <a:xfrm>
            <a:off x="8154815" y="6400999"/>
            <a:ext cx="393819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ja-JP" altLang="en-US" sz="1200" i="0" strike="noStrike">
                <a:solidFill>
                  <a:srgbClr val="4A4A4A"/>
                </a:solidFill>
                <a:effectLst/>
                <a:latin typeface="Open Sans" panose="020F0502020204030204" pitchFamily="34" charset="0"/>
                <a:hlinkClick r:id="rId5"/>
              </a:rPr>
              <a:t>ノンブロッキング</a:t>
            </a:r>
            <a:r>
              <a:rPr lang="en" altLang="ja-JP" sz="1200" i="0" strike="noStrike" dirty="0">
                <a:solidFill>
                  <a:srgbClr val="4A4A4A"/>
                </a:solidFill>
                <a:effectLst/>
                <a:latin typeface="Open Sans" panose="020F0502020204030204" pitchFamily="34" charset="0"/>
                <a:hlinkClick r:id="rId5"/>
              </a:rPr>
              <a:t>I/O</a:t>
            </a:r>
            <a:r>
              <a:rPr lang="ja-JP" altLang="en-US" sz="1200" i="0" strike="noStrike">
                <a:solidFill>
                  <a:srgbClr val="4A4A4A"/>
                </a:solidFill>
                <a:effectLst/>
                <a:latin typeface="Open Sans" panose="020F0502020204030204" pitchFamily="34" charset="0"/>
                <a:hlinkClick r:id="rId5"/>
              </a:rPr>
              <a:t>と非同期</a:t>
            </a:r>
            <a:r>
              <a:rPr lang="en" altLang="ja-JP" sz="1200" i="0" strike="noStrike" dirty="0">
                <a:solidFill>
                  <a:srgbClr val="4A4A4A"/>
                </a:solidFill>
                <a:effectLst/>
                <a:latin typeface="Open Sans" panose="020F0502020204030204" pitchFamily="34" charset="0"/>
                <a:hlinkClick r:id="rId5"/>
              </a:rPr>
              <a:t>I/O</a:t>
            </a:r>
            <a:r>
              <a:rPr lang="ja-JP" altLang="en-US" sz="1200" i="0" strike="noStrike">
                <a:solidFill>
                  <a:srgbClr val="4A4A4A"/>
                </a:solidFill>
                <a:effectLst/>
                <a:latin typeface="Open Sans" panose="020F0502020204030204" pitchFamily="34" charset="0"/>
                <a:hlinkClick r:id="rId5"/>
              </a:rPr>
              <a:t>の違いを理解する</a:t>
            </a:r>
            <a:endParaRPr lang="ja-JP" altLang="en-US" sz="1200" i="0" strike="noStrike">
              <a:solidFill>
                <a:srgbClr val="4A4A4A"/>
              </a:solidFill>
              <a:effectLst/>
              <a:latin typeface="Open Sans" panose="020F0502020204030204" pitchFamily="34" charset="0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D36A73D4-66B1-0847-9864-B2391967657E}"/>
              </a:ext>
            </a:extLst>
          </p:cNvPr>
          <p:cNvSpPr/>
          <p:nvPr/>
        </p:nvSpPr>
        <p:spPr>
          <a:xfrm>
            <a:off x="8154814" y="3578087"/>
            <a:ext cx="440545" cy="174929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F7ADAC8-3009-EF48-B119-1CD95245D004}"/>
              </a:ext>
            </a:extLst>
          </p:cNvPr>
          <p:cNvSpPr txBox="1"/>
          <p:nvPr/>
        </p:nvSpPr>
        <p:spPr>
          <a:xfrm>
            <a:off x="7156173" y="6007028"/>
            <a:ext cx="4142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※r</a:t>
            </a:r>
            <a:r>
              <a:rPr kumimoji="1" lang="en-US" altLang="ja-JP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ead/write</a:t>
            </a:r>
            <a:r>
              <a:rPr lang="ja-JP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の</a:t>
            </a:r>
            <a:r>
              <a:rPr lang="en-US" altLang="ja-JP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return</a:t>
            </a:r>
            <a:r>
              <a:rPr lang="ja-JP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はエラーとして</a:t>
            </a:r>
            <a:r>
              <a:rPr lang="en-US" altLang="ja-JP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-1</a:t>
            </a:r>
            <a:r>
              <a:rPr lang="ja-JP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が返る</a:t>
            </a:r>
            <a:endParaRPr kumimoji="1" lang="ja-JP" altLang="en-US" sz="14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1452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A39A8E0-12D8-A244-9477-FC8446CD31BF}"/>
              </a:ext>
            </a:extLst>
          </p:cNvPr>
          <p:cNvSpPr txBox="1"/>
          <p:nvPr/>
        </p:nvSpPr>
        <p:spPr>
          <a:xfrm>
            <a:off x="389613" y="795130"/>
            <a:ext cx="115860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Select():</a:t>
            </a:r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複数のディスクリプターを</a:t>
            </a:r>
            <a:r>
              <a:rPr lang="en-US" altLang="ja-JP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1</a:t>
            </a:r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つのプロセスで管理するシステムコール関数の一つ。事前に管理するファイルディスクリプター</a:t>
            </a:r>
            <a:r>
              <a:rPr lang="en-US" altLang="ja-JP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(FD)</a:t>
            </a:r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集合を設定し引数に入力。集合の中のディスクリプターが</a:t>
            </a:r>
            <a:r>
              <a:rPr lang="en-US" altLang="ja-JP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Ready</a:t>
            </a:r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状態</a:t>
            </a:r>
            <a:r>
              <a:rPr lang="en-US" altLang="ja-JP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(</a:t>
            </a:r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データの読み書きが可</a:t>
            </a:r>
            <a:r>
              <a:rPr lang="en-US" altLang="ja-JP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)</a:t>
            </a:r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まで待機する</a:t>
            </a:r>
            <a:endParaRPr lang="en-US" altLang="ja-JP" sz="20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D7D36A78-ECCA-E348-8FDC-C1DE1226E1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3038" y="1849029"/>
            <a:ext cx="7565923" cy="4407012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0A529D8-FFC4-C141-8953-6489F63DAD68}"/>
              </a:ext>
            </a:extLst>
          </p:cNvPr>
          <p:cNvSpPr txBox="1"/>
          <p:nvPr/>
        </p:nvSpPr>
        <p:spPr>
          <a:xfrm>
            <a:off x="7447933" y="6318550"/>
            <a:ext cx="439502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ja-JP" sz="1400" i="0" u="none" strike="noStrike" dirty="0">
                <a:effectLst/>
                <a:latin typeface="-apple-system"/>
                <a:hlinkClick r:id="rId4"/>
              </a:rPr>
              <a:t>select</a:t>
            </a:r>
            <a:r>
              <a:rPr lang="ja-JP" altLang="en-US" sz="1400" i="0" u="none" strike="noStrike">
                <a:effectLst/>
                <a:latin typeface="-apple-system"/>
                <a:hlinkClick r:id="rId4"/>
              </a:rPr>
              <a:t>関数を用いた標準入力の監視</a:t>
            </a:r>
            <a:r>
              <a:rPr lang="en-US" altLang="ja-JP" sz="1400" i="0" u="none" strike="noStrike" dirty="0">
                <a:effectLst/>
                <a:latin typeface="-apple-system"/>
                <a:hlinkClick r:id="rId4"/>
              </a:rPr>
              <a:t>【</a:t>
            </a:r>
            <a:r>
              <a:rPr lang="en" altLang="ja-JP" sz="1400" i="0" u="none" strike="noStrike" dirty="0">
                <a:effectLst/>
                <a:latin typeface="-apple-system"/>
                <a:hlinkClick r:id="rId4"/>
              </a:rPr>
              <a:t>Linux / C</a:t>
            </a:r>
            <a:r>
              <a:rPr lang="ja-JP" altLang="en-US" sz="1400" i="0" u="none" strike="noStrike">
                <a:effectLst/>
                <a:latin typeface="-apple-system"/>
                <a:hlinkClick r:id="rId4"/>
              </a:rPr>
              <a:t>言語</a:t>
            </a:r>
            <a:r>
              <a:rPr lang="en-US" altLang="ja-JP" sz="1400" i="0" u="none" strike="noStrike" dirty="0">
                <a:effectLst/>
                <a:latin typeface="-apple-system"/>
                <a:hlinkClick r:id="rId4"/>
              </a:rPr>
              <a:t>】</a:t>
            </a:r>
            <a:endParaRPr lang="ja-JP" altLang="en-US" sz="14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57FC8E0-0132-FA41-B1CD-72FE5EFED70E}"/>
              </a:ext>
            </a:extLst>
          </p:cNvPr>
          <p:cNvSpPr txBox="1"/>
          <p:nvPr/>
        </p:nvSpPr>
        <p:spPr>
          <a:xfrm>
            <a:off x="389613" y="238540"/>
            <a:ext cx="55244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I/O </a:t>
            </a:r>
            <a:r>
              <a:rPr lang="en-US" altLang="ja-JP" sz="2000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MultiPlexing</a:t>
            </a:r>
            <a:endParaRPr kumimoji="1" lang="ja-JP" altLang="en-US" sz="20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42154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2692</TotalTime>
  <Words>805</Words>
  <Application>Microsoft Macintosh PowerPoint</Application>
  <PresentationFormat>ワイド画面</PresentationFormat>
  <Paragraphs>101</Paragraphs>
  <Slides>12</Slides>
  <Notes>8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20" baseType="lpstr">
      <vt:lpstr>-apple-system</vt:lpstr>
      <vt:lpstr>Meiryo UI</vt:lpstr>
      <vt:lpstr>游ゴシック</vt:lpstr>
      <vt:lpstr>游ゴシック Light</vt:lpstr>
      <vt:lpstr>arial</vt:lpstr>
      <vt:lpstr>arial</vt:lpstr>
      <vt:lpstr>Open Sans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Tomishi Ryota</dc:creator>
  <cp:lastModifiedBy>Tomishi Ryota</cp:lastModifiedBy>
  <cp:revision>9</cp:revision>
  <dcterms:created xsi:type="dcterms:W3CDTF">2021-12-26T13:57:32Z</dcterms:created>
  <dcterms:modified xsi:type="dcterms:W3CDTF">2022-02-05T06:23:07Z</dcterms:modified>
</cp:coreProperties>
</file>