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0"/>
    <p:restoredTop sz="94699"/>
  </p:normalViewPr>
  <p:slideViewPr>
    <p:cSldViewPr snapToGrid="0" snapToObjects="1">
      <p:cViewPr varScale="1">
        <p:scale>
          <a:sx n="161" d="100"/>
          <a:sy n="161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578F-11C9-5640-BBAB-2A48E6B37F23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F7BC4-FBA0-5448-8A0A-CE864DEBD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2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9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74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23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16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5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9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A934D-3EEB-4746-9EC6-CF89AEAB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AEF3AD-DEB1-0242-8D57-F739A3F4E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FA89C-0144-6740-A48B-E2CEDF31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A6C33-9FCD-764B-9409-89132DA8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8FD94-B9E5-774D-8523-FA72AC8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0DC26-2BE0-0D41-9402-4EF1FAEE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DCF3EE-1BC3-924F-919B-CB42822AC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D8AA39-C0FE-E847-8507-7FC6C0D3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D55D9-6F59-6144-BE38-9297583E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65C51-1695-284B-ADB8-8C0F4854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5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0A482E-1D31-D845-A0D7-789DB6EDB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A8FDE0-0711-1A45-B12E-83A8F6A75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E577-9AC9-0941-B1E2-C1D0DE3C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9AB51-8D46-7141-B397-90A2B536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C9B6E-9599-6F41-998B-4EBAA5EC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5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7BE85-3612-A047-98EF-830B09C9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51FB8-13BD-CF4D-A8CF-9A774635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7C927-9BAE-9B46-A270-88241AFD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0C6BE1-91F7-CA44-982C-F9B6EB76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BC14A-E704-9E4D-AE5B-0C082427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195E7-345C-374E-8204-B40AEF14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045879-3ECB-E847-9F5D-A04DD7C8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D0F43-2881-4D47-88AE-B34F7ED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95AA9-5D4E-C24C-8A23-B9BA2491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A616C-745E-E644-94BC-4F9126E8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4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D5CD8-009E-3542-9694-74B9EC03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5B3C99-BFAB-2E43-802E-48E75564C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43237D-6D71-BB4D-8199-68FE593A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E9A9EF-188F-0B42-B88C-FFD27736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91A9BF-FB69-6C41-A4FF-EED55E16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168429-894A-9240-98D4-E91434A7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7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2BB3C-BD3B-1D4A-8BFF-473D9C54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75A5AE-68B0-064A-85BD-F87D5494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D86BD0-4FDB-3843-B3A5-BCB7A1072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5B4530-8EE8-4042-B0DA-2F35E787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4D2F37-56B9-1844-94F6-FC01E1427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4A2276-0FF8-4548-83C7-C81EB6BB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29BA82-E468-E14D-97B0-8C30EB1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1631FE-BFBD-4249-8FB0-E7F17785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4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91CD7-3646-7746-83E9-121C86F0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744DDC-846E-194F-BF10-D029C0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303301-DFFE-D242-8BA1-2BFD77F0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597FED-73D9-D747-A552-56D8A6B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2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D65D93-6612-6344-A903-5CBB8204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971512-11E1-B64E-9570-8F482012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3B9DF7-4EE8-1A44-8DB4-6DAE93AC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58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97FE-007B-ED40-867F-959B4C5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35F55-4C86-1447-BFC1-99597C72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850ECE-048D-9045-910F-17F62E5D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CF26ED-7A69-9F4B-9EAA-1BB49DAC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2F1D7F-ECAB-8F49-9951-2812FBE2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B025A-C4ED-9E49-9157-5DE556C0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6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67312-DC38-BC42-8DFD-7D813F81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B737E-6201-854B-9C46-CDCAAB252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44D824-CBE7-0440-BB41-B897E99A5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68180D-9A20-C249-B42E-AF58F70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FE60F1-567A-AC48-BC8F-BE554939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DBF40C-38BA-044C-9EF8-235B2ED5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43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3CA9F3-5188-264F-9884-6A7370EB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33874-25C5-AE4B-844C-4A923828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83BB16-052F-0D46-B175-A33D4B3DA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7778-B8DD-3749-B56A-DE0FA41D0D6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035680-C987-D24E-93F2-71442984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13B19-6A1D-634C-9B38-C2D9E1C1C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RyeCM0IH1AhWvHqYKHQbwDb0QFnoECAQQAQ&amp;url=https%3A%2F%2Fwww.itmanage.co.jp%2Fcolumn%2Fabout-http-https%2F&amp;usg=AOvVaw0FYsba8J_bQR4HsxTSVxZ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url?sa=t&amp;rct=j&amp;q=&amp;esrc=s&amp;source=web&amp;cd=&amp;ved=2ahUKEwjY7cvV_Yz1AhUIDN4KHYhLCVkQFnoECBQQAQ&amp;url=https%3A%2F%2Fqiita.com%2Fryosuketter%2Fitems%2Fba54d595a31f4ad0a58f&amp;usg=AOvVaw14y-0eATpqmfPQnl7rYUG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iG5ZOn14H1AhUTLJQKHXmlBYAQFnoECAgQAQ&amp;url=https%3A%2F%2Fja.wikipedia.org%2Fwiki%2FHTTP%25E3%2582%25B9%25E3%2583%2586%25E3%2583%25BC%25E3%2582%25BF%25E3%2582%25B9%25E3%2582%25B3%25E3%2583%25BC%25E3%2583%2589&amp;usg=AOvVaw0w9MirblxbV8VeC0Kb52j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akanabe.tokyo/2015/03/&#12494;&#12531;&#12502;&#12525;&#12483;&#12461;&#12531;&#12464;i/o&#12392;&#38750;&#21516;&#26399;i/o&#12398;&#36949;&#12356;&#12434;&#29702;&#35299;&#12377;&#12427;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nn.dev/kedama_nth/articles/13a406153124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94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3" y="795130"/>
            <a:ext cx="1145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の集合に対する操作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:FD_ZERO()-&gt;FD_SET()-&gt;select()-&gt;FD_ISSET()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を繰り返して、同時に複数の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を処理する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513B71D-9DE4-EE40-9786-6F3E0BF1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845" y="3198702"/>
            <a:ext cx="6366513" cy="30660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9F2570F-EEFE-2849-87A9-BC7E141B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845" y="1615251"/>
            <a:ext cx="5880919" cy="143816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55AE9A-1B7B-F64E-98DE-EBF9FBD38A08}"/>
              </a:ext>
            </a:extLst>
          </p:cNvPr>
          <p:cNvSpPr txBox="1"/>
          <p:nvPr/>
        </p:nvSpPr>
        <p:spPr>
          <a:xfrm>
            <a:off x="8611764" y="4517718"/>
            <a:ext cx="177314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elect()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6C0C92-AB8B-C74E-940A-20CC59531FB1}"/>
              </a:ext>
            </a:extLst>
          </p:cNvPr>
          <p:cNvSpPr txBox="1"/>
          <p:nvPr/>
        </p:nvSpPr>
        <p:spPr>
          <a:xfrm>
            <a:off x="8611764" y="6062870"/>
            <a:ext cx="177314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ead()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A3957F3-7C1E-4645-8C11-CC79A564BB29}"/>
              </a:ext>
            </a:extLst>
          </p:cNvPr>
          <p:cNvCxnSpPr>
            <a:cxnSpLocks/>
          </p:cNvCxnSpPr>
          <p:nvPr/>
        </p:nvCxnSpPr>
        <p:spPr>
          <a:xfrm>
            <a:off x="2890157" y="1787979"/>
            <a:ext cx="0" cy="471079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A67B134-3B0C-294A-A901-90A706CC7184}"/>
              </a:ext>
            </a:extLst>
          </p:cNvPr>
          <p:cNvCxnSpPr>
            <a:cxnSpLocks/>
          </p:cNvCxnSpPr>
          <p:nvPr/>
        </p:nvCxnSpPr>
        <p:spPr>
          <a:xfrm flipH="1">
            <a:off x="2947307" y="4671606"/>
            <a:ext cx="542108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780B123-A163-BD4E-BAD5-1026F5AE5176}"/>
              </a:ext>
            </a:extLst>
          </p:cNvPr>
          <p:cNvCxnSpPr>
            <a:cxnSpLocks/>
          </p:cNvCxnSpPr>
          <p:nvPr/>
        </p:nvCxnSpPr>
        <p:spPr>
          <a:xfrm flipH="1">
            <a:off x="2947307" y="6264728"/>
            <a:ext cx="5421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64F68B-4E94-7F4A-B14D-0554433FEFEA}"/>
              </a:ext>
            </a:extLst>
          </p:cNvPr>
          <p:cNvSpPr txBox="1"/>
          <p:nvPr/>
        </p:nvSpPr>
        <p:spPr>
          <a:xfrm>
            <a:off x="1995424" y="6484947"/>
            <a:ext cx="17731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最初に戻る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68664D1-8131-2541-9AE6-BCD19A02A2C7}"/>
              </a:ext>
            </a:extLst>
          </p:cNvPr>
          <p:cNvSpPr txBox="1"/>
          <p:nvPr/>
        </p:nvSpPr>
        <p:spPr>
          <a:xfrm>
            <a:off x="8736066" y="6477828"/>
            <a:ext cx="1524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※write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()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も同様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46E075-3F2C-3E48-8F03-96740E7ACF4B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 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MultiPlexing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80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accept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read/write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の管理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1025185" y="652710"/>
            <a:ext cx="466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実装した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Webserv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のサーバー処理フロー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55AE9A-1B7B-F64E-98DE-EBF9FBD38A08}"/>
              </a:ext>
            </a:extLst>
          </p:cNvPr>
          <p:cNvSpPr txBox="1"/>
          <p:nvPr/>
        </p:nvSpPr>
        <p:spPr>
          <a:xfrm>
            <a:off x="1534746" y="1171221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ソケットのセットアップ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2171CC-52C7-5C48-9AB8-FEFF90A35A5A}"/>
              </a:ext>
            </a:extLst>
          </p:cNvPr>
          <p:cNvSpPr txBox="1"/>
          <p:nvPr/>
        </p:nvSpPr>
        <p:spPr>
          <a:xfrm>
            <a:off x="1534746" y="1643189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FD_ZERO: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監視対象の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集合の初期化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F374D-EF9B-F144-8CBF-1ACF375C7E6A}"/>
              </a:ext>
            </a:extLst>
          </p:cNvPr>
          <p:cNvSpPr txBox="1"/>
          <p:nvPr/>
        </p:nvSpPr>
        <p:spPr>
          <a:xfrm>
            <a:off x="1534746" y="2238504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FD_SET: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ソケットの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を監視対象に設定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8BB63B-BF77-8A4E-821A-42AB87C305FC}"/>
              </a:ext>
            </a:extLst>
          </p:cNvPr>
          <p:cNvGrpSpPr/>
          <p:nvPr/>
        </p:nvGrpSpPr>
        <p:grpSpPr>
          <a:xfrm>
            <a:off x="2407401" y="2741823"/>
            <a:ext cx="3359282" cy="769040"/>
            <a:chOff x="1777261" y="2692955"/>
            <a:chExt cx="3359282" cy="769040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8E3C1AB-0CBB-7F48-970A-C2251D47BB60}"/>
                </a:ext>
              </a:extLst>
            </p:cNvPr>
            <p:cNvSpPr txBox="1"/>
            <p:nvPr/>
          </p:nvSpPr>
          <p:spPr>
            <a:xfrm>
              <a:off x="2572126" y="2914163"/>
              <a:ext cx="17695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接続用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FD</a:t>
              </a:r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存在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" name="ひし形 1">
              <a:extLst>
                <a:ext uri="{FF2B5EF4-FFF2-40B4-BE49-F238E27FC236}">
                  <a16:creationId xmlns:a16="http://schemas.microsoft.com/office/drawing/2014/main" id="{84F843A2-4A34-F241-B92C-9EFEA7DB8023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0366531-DE97-D843-80A8-840260277E9D}"/>
              </a:ext>
            </a:extLst>
          </p:cNvPr>
          <p:cNvSpPr txBox="1"/>
          <p:nvPr/>
        </p:nvSpPr>
        <p:spPr>
          <a:xfrm>
            <a:off x="7317657" y="2974630"/>
            <a:ext cx="387664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FD_SET: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を監視対象に設定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C0A678-0846-D44B-A4FA-135D25BB2A7D}"/>
              </a:ext>
            </a:extLst>
          </p:cNvPr>
          <p:cNvSpPr txBox="1"/>
          <p:nvPr/>
        </p:nvSpPr>
        <p:spPr>
          <a:xfrm>
            <a:off x="1534746" y="3766113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select: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監視対象の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集合にアクションがあるまで待機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BC33B82-0305-D44A-8CFF-BF8F477BEA29}"/>
              </a:ext>
            </a:extLst>
          </p:cNvPr>
          <p:cNvGrpSpPr/>
          <p:nvPr/>
        </p:nvGrpSpPr>
        <p:grpSpPr>
          <a:xfrm>
            <a:off x="2407401" y="4316220"/>
            <a:ext cx="3359282" cy="769040"/>
            <a:chOff x="1777261" y="2692955"/>
            <a:chExt cx="3359282" cy="769040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29AFC8A-9496-FC40-924C-5E191D499E60}"/>
                </a:ext>
              </a:extLst>
            </p:cNvPr>
            <p:cNvSpPr txBox="1"/>
            <p:nvPr/>
          </p:nvSpPr>
          <p:spPr>
            <a:xfrm>
              <a:off x="2305879" y="2914163"/>
              <a:ext cx="2393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アクションはソケットの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FD?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ひし形 23">
              <a:extLst>
                <a:ext uri="{FF2B5EF4-FFF2-40B4-BE49-F238E27FC236}">
                  <a16:creationId xmlns:a16="http://schemas.microsoft.com/office/drawing/2014/main" id="{DB0EF764-0FF6-104F-BB2C-7D5C71EE4429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1CBE1F-8145-B549-BCFF-B588AA13BCC1}"/>
              </a:ext>
            </a:extLst>
          </p:cNvPr>
          <p:cNvSpPr txBox="1"/>
          <p:nvPr/>
        </p:nvSpPr>
        <p:spPr>
          <a:xfrm>
            <a:off x="7317656" y="4561281"/>
            <a:ext cx="387664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accept: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を生成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5DBB60C-E2DF-404E-8493-A34F9010A295}"/>
              </a:ext>
            </a:extLst>
          </p:cNvPr>
          <p:cNvGrpSpPr/>
          <p:nvPr/>
        </p:nvGrpSpPr>
        <p:grpSpPr>
          <a:xfrm>
            <a:off x="2407401" y="5340233"/>
            <a:ext cx="3359282" cy="769040"/>
            <a:chOff x="1767513" y="5347023"/>
            <a:chExt cx="3359282" cy="769040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CB108AF-7D42-F844-84F5-B44628DF5FDE}"/>
                </a:ext>
              </a:extLst>
            </p:cNvPr>
            <p:cNvSpPr txBox="1"/>
            <p:nvPr/>
          </p:nvSpPr>
          <p:spPr>
            <a:xfrm>
              <a:off x="2082608" y="5577655"/>
              <a:ext cx="27290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接続用の</a:t>
              </a:r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FD</a:t>
              </a:r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は読み書き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OK?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ひし形 27">
              <a:extLst>
                <a:ext uri="{FF2B5EF4-FFF2-40B4-BE49-F238E27FC236}">
                  <a16:creationId xmlns:a16="http://schemas.microsoft.com/office/drawing/2014/main" id="{66CA31AF-02A5-9C43-BEBB-87DD27C5F373}"/>
                </a:ext>
              </a:extLst>
            </p:cNvPr>
            <p:cNvSpPr/>
            <p:nvPr/>
          </p:nvSpPr>
          <p:spPr>
            <a:xfrm>
              <a:off x="1767513" y="5347023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9FC186B-BA6F-BE40-82D8-DFD56B3E07EF}"/>
              </a:ext>
            </a:extLst>
          </p:cNvPr>
          <p:cNvSpPr txBox="1"/>
          <p:nvPr/>
        </p:nvSpPr>
        <p:spPr>
          <a:xfrm>
            <a:off x="1534746" y="6327674"/>
            <a:ext cx="510459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read/write: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にリクエスト読み取り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レスポンス書き込み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F16D483-64C6-F64E-84A0-86C050E7612C}"/>
              </a:ext>
            </a:extLst>
          </p:cNvPr>
          <p:cNvCxnSpPr>
            <a:cxnSpLocks/>
          </p:cNvCxnSpPr>
          <p:nvPr/>
        </p:nvCxnSpPr>
        <p:spPr>
          <a:xfrm>
            <a:off x="4087042" y="1478998"/>
            <a:ext cx="0" cy="1641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C40420E-FF29-1D45-A4D2-F98DFF74C3A5}"/>
              </a:ext>
            </a:extLst>
          </p:cNvPr>
          <p:cNvCxnSpPr>
            <a:cxnSpLocks/>
          </p:cNvCxnSpPr>
          <p:nvPr/>
        </p:nvCxnSpPr>
        <p:spPr>
          <a:xfrm>
            <a:off x="4079162" y="1990721"/>
            <a:ext cx="0" cy="2080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5888517-6B5A-794E-880F-3D2132B4BDDE}"/>
              </a:ext>
            </a:extLst>
          </p:cNvPr>
          <p:cNvCxnSpPr>
            <a:cxnSpLocks/>
          </p:cNvCxnSpPr>
          <p:nvPr/>
        </p:nvCxnSpPr>
        <p:spPr>
          <a:xfrm>
            <a:off x="4079162" y="2549698"/>
            <a:ext cx="0" cy="2080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AA77157-9C79-F547-BD4F-8F948E485C0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087042" y="3510863"/>
            <a:ext cx="0" cy="255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41C2C71-BFAB-AD48-9999-DAB341F6AF31}"/>
              </a:ext>
            </a:extLst>
          </p:cNvPr>
          <p:cNvCxnSpPr>
            <a:cxnSpLocks/>
          </p:cNvCxnSpPr>
          <p:nvPr/>
        </p:nvCxnSpPr>
        <p:spPr>
          <a:xfrm>
            <a:off x="4079162" y="4073890"/>
            <a:ext cx="0" cy="2080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B80361E-1ACB-3C4C-886C-86C477AE7E98}"/>
              </a:ext>
            </a:extLst>
          </p:cNvPr>
          <p:cNvCxnSpPr>
            <a:cxnSpLocks/>
          </p:cNvCxnSpPr>
          <p:nvPr/>
        </p:nvCxnSpPr>
        <p:spPr>
          <a:xfrm>
            <a:off x="4087042" y="5103942"/>
            <a:ext cx="0" cy="2203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5DE1841-0C19-DE4E-9D91-DC8DD7C6E0BC}"/>
              </a:ext>
            </a:extLst>
          </p:cNvPr>
          <p:cNvCxnSpPr>
            <a:cxnSpLocks/>
          </p:cNvCxnSpPr>
          <p:nvPr/>
        </p:nvCxnSpPr>
        <p:spPr>
          <a:xfrm>
            <a:off x="4087042" y="6109273"/>
            <a:ext cx="0" cy="2080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CDF8C7D-AC26-D246-9D0E-4812BE6223D5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5766683" y="3126343"/>
            <a:ext cx="1550974" cy="21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E968D4B-730D-E045-9243-199B311E803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66683" y="4715170"/>
            <a:ext cx="1550973" cy="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960831D-C1C0-A84E-8B30-F3203D821026}"/>
              </a:ext>
            </a:extLst>
          </p:cNvPr>
          <p:cNvSpPr txBox="1"/>
          <p:nvPr/>
        </p:nvSpPr>
        <p:spPr>
          <a:xfrm>
            <a:off x="7317656" y="6309349"/>
            <a:ext cx="387664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close: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を終了処理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8B08583-203B-DD42-B0BE-3AA9FE3923A2}"/>
              </a:ext>
            </a:extLst>
          </p:cNvPr>
          <p:cNvCxnSpPr>
            <a:cxnSpLocks/>
          </p:cNvCxnSpPr>
          <p:nvPr/>
        </p:nvCxnSpPr>
        <p:spPr>
          <a:xfrm>
            <a:off x="5766683" y="5717439"/>
            <a:ext cx="5993296" cy="73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A986C66-E8EC-7749-8A68-CA1246B03C22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639338" y="6463238"/>
            <a:ext cx="678318" cy="183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9CD81F6-73A3-FE45-BB17-A2E69F5BEC6B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1194303" y="6463238"/>
            <a:ext cx="56567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5965EF2-B5B6-0C47-8466-8CC0ECF5C42D}"/>
              </a:ext>
            </a:extLst>
          </p:cNvPr>
          <p:cNvCxnSpPr>
            <a:cxnSpLocks/>
          </p:cNvCxnSpPr>
          <p:nvPr/>
        </p:nvCxnSpPr>
        <p:spPr>
          <a:xfrm flipV="1">
            <a:off x="11759979" y="1797077"/>
            <a:ext cx="0" cy="4658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B2E1FF0-A625-1A41-A8AC-E4635677981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639338" y="1797078"/>
            <a:ext cx="5120641" cy="7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E4E0E61-D94A-0848-8108-40B41354B59A}"/>
              </a:ext>
            </a:extLst>
          </p:cNvPr>
          <p:cNvCxnSpPr>
            <a:cxnSpLocks/>
          </p:cNvCxnSpPr>
          <p:nvPr/>
        </p:nvCxnSpPr>
        <p:spPr>
          <a:xfrm>
            <a:off x="11194304" y="4718825"/>
            <a:ext cx="5656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212AFB-732C-B34B-B318-70B33AE4E248}"/>
              </a:ext>
            </a:extLst>
          </p:cNvPr>
          <p:cNvSpPr txBox="1"/>
          <p:nvPr/>
        </p:nvSpPr>
        <p:spPr>
          <a:xfrm>
            <a:off x="6193041" y="2824189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E81EE4-66FC-FE40-85B4-3297808E0670}"/>
              </a:ext>
            </a:extLst>
          </p:cNvPr>
          <p:cNvSpPr txBox="1"/>
          <p:nvPr/>
        </p:nvSpPr>
        <p:spPr>
          <a:xfrm>
            <a:off x="4006432" y="3460320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70F14C5-AC84-4A4A-88C3-AC1F7B7CD3D4}"/>
              </a:ext>
            </a:extLst>
          </p:cNvPr>
          <p:cNvSpPr txBox="1"/>
          <p:nvPr/>
        </p:nvSpPr>
        <p:spPr>
          <a:xfrm>
            <a:off x="6193041" y="4398928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DCB1AFB-75FA-0847-AF9E-33351907DD17}"/>
              </a:ext>
            </a:extLst>
          </p:cNvPr>
          <p:cNvSpPr txBox="1"/>
          <p:nvPr/>
        </p:nvSpPr>
        <p:spPr>
          <a:xfrm>
            <a:off x="4006432" y="5074247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E56948A-2AA1-B847-8AEA-265F5637C131}"/>
              </a:ext>
            </a:extLst>
          </p:cNvPr>
          <p:cNvSpPr txBox="1"/>
          <p:nvPr/>
        </p:nvSpPr>
        <p:spPr>
          <a:xfrm>
            <a:off x="4006432" y="6084203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511C12B-7592-734B-BCE9-E204FA8533BE}"/>
              </a:ext>
            </a:extLst>
          </p:cNvPr>
          <p:cNvSpPr txBox="1"/>
          <p:nvPr/>
        </p:nvSpPr>
        <p:spPr>
          <a:xfrm>
            <a:off x="6193041" y="5409780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44D610D-B1CB-D343-AD00-FF72A0F09B6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639338" y="3920002"/>
            <a:ext cx="2616641" cy="105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6773B5A-0DC1-0643-96BD-D5B9DE9846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255979" y="3282407"/>
            <a:ext cx="2" cy="6481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Hyper Text Transfer Protocol. Web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サーバとクライアント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ブラウザや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curl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コマンド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との間で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Web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情報をやりとりするための通信規則。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0A72D-62E9-464E-8EF2-BA119003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06" y="1635845"/>
            <a:ext cx="7644023" cy="23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B14E02-D5F9-8741-8C2E-F57CB31BA6F0}"/>
              </a:ext>
            </a:extLst>
          </p:cNvPr>
          <p:cNvSpPr txBox="1"/>
          <p:nvPr/>
        </p:nvSpPr>
        <p:spPr>
          <a:xfrm>
            <a:off x="8575482" y="4031634"/>
            <a:ext cx="3391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とは？</a:t>
            </a:r>
            <a:r>
              <a:rPr lang="en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HTTPS</a:t>
            </a:r>
            <a:r>
              <a:rPr lang="ja-JP" altLang="en-US" sz="10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との違いをサイト移行で実施する </a:t>
            </a:r>
            <a:r>
              <a:rPr lang="en-US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...</a:t>
            </a:r>
          </a:p>
          <a:p>
            <a:pPr algn="l"/>
            <a:r>
              <a:rPr lang="en" altLang="ja-JP" sz="100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3"/>
              </a:rPr>
              <a:t>https://www.itmanage.co.jp</a:t>
            </a:r>
            <a:r>
              <a:rPr lang="en" altLang="ja-JP" sz="100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3"/>
              </a:rPr>
              <a:t> › column › about-http-https</a:t>
            </a:r>
            <a:endParaRPr lang="en" altLang="ja-JP" sz="100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70D8DC-984E-5441-9E8A-EEF254970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793" y="4431744"/>
            <a:ext cx="4252893" cy="190484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3FBF09-984B-D748-9F85-5E5DE15525D6}"/>
              </a:ext>
            </a:extLst>
          </p:cNvPr>
          <p:cNvSpPr txBox="1"/>
          <p:nvPr/>
        </p:nvSpPr>
        <p:spPr>
          <a:xfrm>
            <a:off x="7685995" y="6062870"/>
            <a:ext cx="4280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2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ネットワークや</a:t>
            </a:r>
            <a:r>
              <a:rPr lang="en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TCP/IP</a:t>
            </a:r>
            <a:r>
              <a:rPr lang="ja-JP" altLang="en-US" sz="12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や</a:t>
            </a:r>
            <a:r>
              <a:rPr lang="en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HTTP</a:t>
            </a:r>
            <a:r>
              <a:rPr lang="ja-JP" altLang="en-US" sz="12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の基本（初学者向け） </a:t>
            </a:r>
            <a:r>
              <a:rPr lang="en-US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- </a:t>
            </a:r>
            <a:r>
              <a:rPr lang="en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Qiita</a:t>
            </a:r>
          </a:p>
          <a:p>
            <a:pPr algn="l"/>
            <a:r>
              <a:rPr lang="en" altLang="ja-JP" sz="120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5"/>
              </a:rPr>
              <a:t>https://qiita.com</a:t>
            </a:r>
            <a:r>
              <a:rPr lang="en" altLang="ja-JP" sz="120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5"/>
              </a:rPr>
              <a:t> › Go</a:t>
            </a:r>
            <a:endParaRPr lang="en" altLang="ja-JP" sz="120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5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EE5791-4192-9D4F-8A85-433F903B0836}"/>
              </a:ext>
            </a:extLst>
          </p:cNvPr>
          <p:cNvSpPr txBox="1"/>
          <p:nvPr/>
        </p:nvSpPr>
        <p:spPr>
          <a:xfrm>
            <a:off x="2431794" y="4108662"/>
            <a:ext cx="376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TCP/IP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機能階層別の通信規則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リクエスト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GET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メソッド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2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2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2" name="図 11" descr="テキスト, アプリケーション&#10;&#10;自動的に生成された説明">
            <a:extLst>
              <a:ext uri="{FF2B5EF4-FFF2-40B4-BE49-F238E27FC236}">
                <a16:creationId xmlns:a16="http://schemas.microsoft.com/office/drawing/2014/main" id="{88CD7F38-2E74-434F-8BD6-7C1B08F2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87" y="1195240"/>
            <a:ext cx="5829493" cy="565604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66BADF-256B-A742-9280-52C32207A6B3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9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リクエスト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POST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メソッド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2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2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3E2E290-B601-0E47-93B8-96A74681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52" y="1195240"/>
            <a:ext cx="5168348" cy="56119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912890-47E4-574F-9969-CFC843862213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25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レスポンス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3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3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2BA940E-9464-FF43-BECA-45532D517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249" y="1130067"/>
            <a:ext cx="5571390" cy="571159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E19EBC-11D7-4742-8619-021C2E61C83F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33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レスポンスコード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DACD51-97E8-F14F-934E-0F3DA9A0465A}"/>
              </a:ext>
            </a:extLst>
          </p:cNvPr>
          <p:cNvSpPr txBox="1"/>
          <p:nvPr/>
        </p:nvSpPr>
        <p:spPr>
          <a:xfrm>
            <a:off x="3343523" y="2657925"/>
            <a:ext cx="387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ステータスコード </a:t>
            </a:r>
            <a:r>
              <a:rPr lang="en-US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- </a:t>
            </a:r>
            <a:r>
              <a:rPr lang="en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Wikipedia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DDD6BD-2FD5-ED45-8E96-3B02EB620BE9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741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ソケットプログラミング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C2CDC-33F5-AE45-8C64-D4A346F53ACC}"/>
              </a:ext>
            </a:extLst>
          </p:cNvPr>
          <p:cNvSpPr txBox="1"/>
          <p:nvPr/>
        </p:nvSpPr>
        <p:spPr>
          <a:xfrm>
            <a:off x="787821" y="1195240"/>
            <a:ext cx="10265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アプリケーションがデータを送受信するための仕組みを抽象化したもの。ファイルディスクリプターを指定してデータの送受信を行う。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81B9CB-5298-CE46-AE91-DAD2A0811443}"/>
              </a:ext>
            </a:extLst>
          </p:cNvPr>
          <p:cNvSpPr txBox="1"/>
          <p:nvPr/>
        </p:nvSpPr>
        <p:spPr>
          <a:xfrm>
            <a:off x="787821" y="1903126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Websev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では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c++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でソケット関連の関数・クラス群を用いてサーバーを構築する。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EF9D0E-49D2-F848-BE75-06358F37303C}"/>
              </a:ext>
            </a:extLst>
          </p:cNvPr>
          <p:cNvSpPr txBox="1">
            <a:spLocks/>
          </p:cNvSpPr>
          <p:nvPr/>
        </p:nvSpPr>
        <p:spPr>
          <a:xfrm>
            <a:off x="1200776" y="2866728"/>
            <a:ext cx="6432605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socket():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ソケット初期化・ディスクリプター生成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7F725E-24E5-E74C-AF7E-475F910E4D50}"/>
              </a:ext>
            </a:extLst>
          </p:cNvPr>
          <p:cNvSpPr txBox="1">
            <a:spLocks/>
          </p:cNvSpPr>
          <p:nvPr/>
        </p:nvSpPr>
        <p:spPr>
          <a:xfrm>
            <a:off x="1200777" y="3448266"/>
            <a:ext cx="5636192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bind():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待ち受けポート割り当て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AA0D3-2715-4A4E-8018-8AA8EB0DAF1C}"/>
              </a:ext>
            </a:extLst>
          </p:cNvPr>
          <p:cNvSpPr txBox="1">
            <a:spLocks/>
          </p:cNvSpPr>
          <p:nvPr/>
        </p:nvSpPr>
        <p:spPr>
          <a:xfrm>
            <a:off x="1200777" y="4029804"/>
            <a:ext cx="4485818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listen():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接続待ち状態に設定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FF1DF-A98F-4B40-AEDF-908DEF5E092C}"/>
              </a:ext>
            </a:extLst>
          </p:cNvPr>
          <p:cNvSpPr txBox="1"/>
          <p:nvPr/>
        </p:nvSpPr>
        <p:spPr>
          <a:xfrm>
            <a:off x="307408" y="2410957"/>
            <a:ext cx="521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おおまかなサーバー構築の流れ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C3265F-AFB3-4541-B08C-15B67A9BC646}"/>
              </a:ext>
            </a:extLst>
          </p:cNvPr>
          <p:cNvSpPr txBox="1">
            <a:spLocks/>
          </p:cNvSpPr>
          <p:nvPr/>
        </p:nvSpPr>
        <p:spPr>
          <a:xfrm>
            <a:off x="1200776" y="4611342"/>
            <a:ext cx="8686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accept():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接続要求から、接続用のディスクリプターを新たに作成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344959-84EB-8146-8089-B2956D647DA8}"/>
              </a:ext>
            </a:extLst>
          </p:cNvPr>
          <p:cNvSpPr txBox="1">
            <a:spLocks/>
          </p:cNvSpPr>
          <p:nvPr/>
        </p:nvSpPr>
        <p:spPr>
          <a:xfrm>
            <a:off x="1200776" y="5192880"/>
            <a:ext cx="8898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read/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recv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():accept()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で生成したディスクリプターからリクエスト情報を読み込み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66A5D0-C5F4-C040-B2BC-311D29F1B4C1}"/>
              </a:ext>
            </a:extLst>
          </p:cNvPr>
          <p:cNvSpPr txBox="1">
            <a:spLocks/>
          </p:cNvSpPr>
          <p:nvPr/>
        </p:nvSpPr>
        <p:spPr>
          <a:xfrm>
            <a:off x="1200776" y="5774418"/>
            <a:ext cx="91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write/send(): accept()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で生成したディスクリプターへレスポンス情報を書き込み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A4B2146-59B8-C840-B25F-D9F8222E5503}"/>
              </a:ext>
            </a:extLst>
          </p:cNvPr>
          <p:cNvCxnSpPr/>
          <p:nvPr/>
        </p:nvCxnSpPr>
        <p:spPr>
          <a:xfrm>
            <a:off x="1928193" y="3243217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22EABEF-373E-6047-9D87-2C8466EE11A8}"/>
              </a:ext>
            </a:extLst>
          </p:cNvPr>
          <p:cNvCxnSpPr/>
          <p:nvPr/>
        </p:nvCxnSpPr>
        <p:spPr>
          <a:xfrm>
            <a:off x="1948199" y="3824755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5D56DDA-9160-B447-B98A-B4FDCCBF575B}"/>
              </a:ext>
            </a:extLst>
          </p:cNvPr>
          <p:cNvCxnSpPr/>
          <p:nvPr/>
        </p:nvCxnSpPr>
        <p:spPr>
          <a:xfrm>
            <a:off x="1948199" y="4406293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5971751-0A24-6D42-8A76-9B054FBA408F}"/>
              </a:ext>
            </a:extLst>
          </p:cNvPr>
          <p:cNvCxnSpPr/>
          <p:nvPr/>
        </p:nvCxnSpPr>
        <p:spPr>
          <a:xfrm>
            <a:off x="1948199" y="4987831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C3198F6-D3B8-8B40-9C7C-A085628B0BFA}"/>
              </a:ext>
            </a:extLst>
          </p:cNvPr>
          <p:cNvCxnSpPr/>
          <p:nvPr/>
        </p:nvCxnSpPr>
        <p:spPr>
          <a:xfrm>
            <a:off x="1948199" y="5569369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D90A352-8C12-1746-AF66-21D02D39266C}"/>
              </a:ext>
            </a:extLst>
          </p:cNvPr>
          <p:cNvCxnSpPr/>
          <p:nvPr/>
        </p:nvCxnSpPr>
        <p:spPr>
          <a:xfrm>
            <a:off x="1948199" y="6150907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847050-6968-4F44-9268-405C7B608209}"/>
              </a:ext>
            </a:extLst>
          </p:cNvPr>
          <p:cNvSpPr txBox="1">
            <a:spLocks/>
          </p:cNvSpPr>
          <p:nvPr/>
        </p:nvSpPr>
        <p:spPr>
          <a:xfrm>
            <a:off x="1200776" y="6355960"/>
            <a:ext cx="7435495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close():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ソケット・生成したディスクリプターの破棄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EA7FAB3-25C6-7545-92A6-38B708467F14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1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 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MultiPlexing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多重化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複数のリクエストを待機時間なくスムーズに処理するための手法の一つ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ほかにはマルチプロセスやマルチスレッドなど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read/write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は通常、ディスクリプターにデータが転送されるまで待機する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,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ブロッキングな処理をする。これをノンブロッキング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  <a:r>
              <a:rPr lang="ja-JP" altLang="en-US" sz="2000" b="1" u="sng">
                <a:latin typeface="Meiryo UI" panose="020B0604030504040204" pitchFamily="34" charset="-128"/>
                <a:ea typeface="Meiryo UI" panose="020B0604030504040204" pitchFamily="34" charset="-128"/>
              </a:rPr>
              <a:t>ディスクリプターのハンドリング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をすることで、複数のディスクリプターに対し、効率よく、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見かけ上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同時並行にデータのやり取りをすることができる。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975079E-88CC-F741-8992-40D15765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0924"/>
            <a:ext cx="6255379" cy="304359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208F875-2314-474D-9655-5C718B26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764" y="2820924"/>
            <a:ext cx="6293244" cy="3099911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2D77CD-BFCE-C046-AE72-E4A9A0A094C9}"/>
              </a:ext>
            </a:extLst>
          </p:cNvPr>
          <p:cNvSpPr txBox="1"/>
          <p:nvPr/>
        </p:nvSpPr>
        <p:spPr>
          <a:xfrm>
            <a:off x="1884459" y="2364493"/>
            <a:ext cx="177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ブロッキング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I/O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EAD9DD-5C55-6943-95B4-1CEBFA601487}"/>
              </a:ext>
            </a:extLst>
          </p:cNvPr>
          <p:cNvSpPr txBox="1"/>
          <p:nvPr/>
        </p:nvSpPr>
        <p:spPr>
          <a:xfrm>
            <a:off x="7871791" y="2364493"/>
            <a:ext cx="177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ノンブロッキング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I/O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6404508-5074-3E45-8B07-AE6EC26BB538}"/>
              </a:ext>
            </a:extLst>
          </p:cNvPr>
          <p:cNvSpPr txBox="1"/>
          <p:nvPr/>
        </p:nvSpPr>
        <p:spPr>
          <a:xfrm>
            <a:off x="8154815" y="6188096"/>
            <a:ext cx="3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200" i="0" strike="noStrike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ノンブロッキング</a:t>
            </a:r>
            <a:r>
              <a:rPr lang="en" altLang="ja-JP" sz="1200" i="0" strike="noStrike" dirty="0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I/O</a:t>
            </a:r>
            <a:r>
              <a:rPr lang="ja-JP" altLang="en-US" sz="1200" i="0" strike="noStrike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と非同期</a:t>
            </a:r>
            <a:r>
              <a:rPr lang="en" altLang="ja-JP" sz="1200" i="0" strike="noStrike" dirty="0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I/O</a:t>
            </a:r>
            <a:r>
              <a:rPr lang="ja-JP" altLang="en-US" sz="1200" i="0" strike="noStrike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の違いを理解する</a:t>
            </a:r>
            <a:endParaRPr lang="ja-JP" altLang="en-US" sz="1200" i="0" strike="noStrike">
              <a:solidFill>
                <a:srgbClr val="4A4A4A"/>
              </a:solidFill>
              <a:effectLst/>
              <a:latin typeface="Open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3" y="795130"/>
            <a:ext cx="11586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Select():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複数のディスクリプターを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つのプロセスで管理するシステムコール関数の一つ。事前に管理するファイルディスクリプター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(FD)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集合を設定し引数に入力。集合の中のディスクリプターが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Ready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状態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データの読み書きが可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まで待機する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7D36A78-ECCA-E348-8FDC-C1DE1226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038" y="1849029"/>
            <a:ext cx="7565923" cy="440701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A529D8-FFC4-C141-8953-6489F63DAD68}"/>
              </a:ext>
            </a:extLst>
          </p:cNvPr>
          <p:cNvSpPr txBox="1"/>
          <p:nvPr/>
        </p:nvSpPr>
        <p:spPr>
          <a:xfrm>
            <a:off x="7447933" y="6318550"/>
            <a:ext cx="4395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400" i="0" u="none" strike="noStrike" dirty="0">
                <a:effectLst/>
                <a:latin typeface="-apple-system"/>
                <a:hlinkClick r:id="rId4"/>
              </a:rPr>
              <a:t>select</a:t>
            </a:r>
            <a:r>
              <a:rPr lang="ja-JP" altLang="en-US" sz="1400" i="0" u="none" strike="noStrike">
                <a:effectLst/>
                <a:latin typeface="-apple-system"/>
                <a:hlinkClick r:id="rId4"/>
              </a:rPr>
              <a:t>関数を用いた標準入力の監視</a:t>
            </a:r>
            <a:r>
              <a:rPr lang="en-US" altLang="ja-JP" sz="1400" i="0" u="none" strike="noStrike" dirty="0">
                <a:effectLst/>
                <a:latin typeface="-apple-system"/>
                <a:hlinkClick r:id="rId4"/>
              </a:rPr>
              <a:t>【</a:t>
            </a:r>
            <a:r>
              <a:rPr lang="en" altLang="ja-JP" sz="1400" i="0" u="none" strike="noStrike" dirty="0">
                <a:effectLst/>
                <a:latin typeface="-apple-system"/>
                <a:hlinkClick r:id="rId4"/>
              </a:rPr>
              <a:t>Linux / C</a:t>
            </a:r>
            <a:r>
              <a:rPr lang="ja-JP" altLang="en-US" sz="1400" i="0" u="none" strike="noStrike">
                <a:effectLst/>
                <a:latin typeface="-apple-system"/>
                <a:hlinkClick r:id="rId4"/>
              </a:rPr>
              <a:t>言語</a:t>
            </a:r>
            <a:r>
              <a:rPr lang="en-US" altLang="ja-JP" sz="1400" i="0" u="none" strike="noStrike" dirty="0">
                <a:effectLst/>
                <a:latin typeface="-apple-system"/>
                <a:hlinkClick r:id="rId4"/>
              </a:rPr>
              <a:t>】</a:t>
            </a:r>
            <a:endParaRPr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7FC8E0-0132-FA41-B1CD-72FE5EFED70E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 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MultiPlexing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215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665</Words>
  <Application>Microsoft Macintosh PowerPoint</Application>
  <PresentationFormat>ワイド画面</PresentationFormat>
  <Paragraphs>74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-apple-system</vt:lpstr>
      <vt:lpstr>Meiryo UI</vt:lpstr>
      <vt:lpstr>游ゴシック</vt:lpstr>
      <vt:lpstr>游ゴシック Light</vt:lpstr>
      <vt:lpstr>Arial</vt:lpstr>
      <vt:lpstr>Arial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Tomishi Ryota</dc:creator>
  <cp:lastModifiedBy>Tomishi Ryota</cp:lastModifiedBy>
  <cp:revision>6</cp:revision>
  <dcterms:created xsi:type="dcterms:W3CDTF">2021-12-26T13:57:32Z</dcterms:created>
  <dcterms:modified xsi:type="dcterms:W3CDTF">2022-01-03T11:03:47Z</dcterms:modified>
</cp:coreProperties>
</file>