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2985296"/>
            <a:ext cx="9052561" cy="1493999"/>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NAME: VISHAL SK</a:t>
            </a:r>
            <a:br>
              <a:rPr lang="en-US" spc="15" dirty="0" smtClean="0"/>
            </a:br>
            <a:r>
              <a:rPr lang="en-US" spc="15" dirty="0" smtClean="0"/>
              <a:t>NM-ID:au711721243126</a:t>
            </a:r>
            <a:br>
              <a:rPr lang="en-US" spc="15" dirty="0" smtClean="0"/>
            </a:br>
            <a:r>
              <a:rPr lang="en-US" spc="15" dirty="0" err="1" smtClean="0"/>
              <a:t>KGiSL</a:t>
            </a:r>
            <a:r>
              <a:rPr lang="en-US" spc="15" dirty="0" smtClean="0"/>
              <a:t> Institute Of Technology</a:t>
            </a:r>
            <a:endParaRPr spc="15" dirty="0"/>
          </a:p>
        </p:txBody>
      </p:sp>
      <p:sp>
        <p:nvSpPr>
          <p:cNvPr id="8" name="object 8"/>
          <p:cNvSpPr txBox="1"/>
          <p:nvPr/>
        </p:nvSpPr>
        <p:spPr>
          <a:xfrm>
            <a:off x="5642610" y="2228494"/>
            <a:ext cx="31165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Language </a:t>
            </a:r>
            <a:r>
              <a:rPr lang="en-US" sz="2400" b="1" spc="10" dirty="0" err="1" smtClean="0">
                <a:solidFill>
                  <a:srgbClr val="2D936B"/>
                </a:solidFill>
                <a:latin typeface="Trebuchet MS"/>
                <a:cs typeface="Trebuchet MS"/>
              </a:rPr>
              <a:t>Modellling</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936171" y="725805"/>
            <a:ext cx="6096000" cy="2975610"/>
          </a:xfrm>
          <a:prstGeom prst="rect">
            <a:avLst/>
          </a:prstGeom>
        </p:spPr>
      </p:pic>
      <p:sp>
        <p:nvSpPr>
          <p:cNvPr id="11" name="object 7"/>
          <p:cNvSpPr txBox="1">
            <a:spLocks/>
          </p:cNvSpPr>
          <p:nvPr/>
        </p:nvSpPr>
        <p:spPr>
          <a:xfrm>
            <a:off x="174170" y="3886200"/>
            <a:ext cx="4550229" cy="690574"/>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4400" kern="0" dirty="0" smtClean="0"/>
              <a:t>CONCLUSION</a:t>
            </a:r>
            <a:endParaRPr lang="en-IN" sz="4400" kern="0" dirty="0"/>
          </a:p>
        </p:txBody>
      </p:sp>
      <p:sp>
        <p:nvSpPr>
          <p:cNvPr id="12" name="Rectangle 11"/>
          <p:cNvSpPr/>
          <p:nvPr/>
        </p:nvSpPr>
        <p:spPr>
          <a:xfrm>
            <a:off x="1066800" y="4537897"/>
            <a:ext cx="8286750" cy="1754326"/>
          </a:xfrm>
          <a:prstGeom prst="rect">
            <a:avLst/>
          </a:prstGeom>
        </p:spPr>
        <p:txBody>
          <a:bodyPr wrap="square">
            <a:spAutoFit/>
          </a:bodyPr>
          <a:lstStyle/>
          <a:p>
            <a:endParaRPr lang="en-US" dirty="0" smtClean="0"/>
          </a:p>
          <a:p>
            <a:r>
              <a:rPr lang="en-US" dirty="0" smtClean="0"/>
              <a:t>This project implements a character-level language model using </a:t>
            </a:r>
            <a:r>
              <a:rPr lang="en-US" dirty="0" err="1" smtClean="0"/>
              <a:t>PyTorch</a:t>
            </a:r>
            <a:r>
              <a:rPr lang="en-US" dirty="0" smtClean="0"/>
              <a:t>. By training on text data, the model learns to generate similar sequences of characters. With recurrent neural networks (RNNs) and optimization techniques, it refines its predictions over time. The result is a tool capable of generating coherent text based on user-defined starting sequences.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304800" y="2544127"/>
            <a:ext cx="11658599" cy="204799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4400" b="0" dirty="0"/>
              <a:t>Exploring Advanced Language Modeling Techniques for Natural Language Understanding"</a:t>
            </a:r>
            <a:endParaRPr lang="en-IN" sz="4250" b="0"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p:cNvSpPr txBox="1">
            <a:spLocks/>
          </p:cNvSpPr>
          <p:nvPr/>
        </p:nvSpPr>
        <p:spPr>
          <a:xfrm>
            <a:off x="3315758" y="1821254"/>
            <a:ext cx="4041795" cy="3460563"/>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285750" indent="-285750">
              <a:buFont typeface="Arial" panose="020B0604020202020204" pitchFamily="34" charset="0"/>
              <a:buChar char="•"/>
            </a:pPr>
            <a:r>
              <a:rPr lang="en-US" sz="2800" dirty="0">
                <a:latin typeface="Arial Narrow" panose="020B0606020202030204" pitchFamily="34" charset="0"/>
              </a:rPr>
              <a:t>Problem Statement. </a:t>
            </a:r>
          </a:p>
          <a:p>
            <a:pPr marL="285750" indent="-285750">
              <a:buFont typeface="Arial" panose="020B0604020202020204" pitchFamily="34" charset="0"/>
              <a:buChar char="•"/>
            </a:pPr>
            <a:r>
              <a:rPr lang="en-US" sz="2800" dirty="0">
                <a:latin typeface="Arial Narrow" panose="020B0606020202030204" pitchFamily="34" charset="0"/>
              </a:rPr>
              <a:t>Project Overview.</a:t>
            </a:r>
          </a:p>
          <a:p>
            <a:pPr marL="285750" indent="-285750">
              <a:buFont typeface="Arial" panose="020B0604020202020204" pitchFamily="34" charset="0"/>
              <a:buChar char="•"/>
            </a:pPr>
            <a:r>
              <a:rPr lang="en-US" sz="2800" dirty="0">
                <a:latin typeface="Arial Narrow" panose="020B0606020202030204" pitchFamily="34" charset="0"/>
              </a:rPr>
              <a:t>End Users.</a:t>
            </a:r>
          </a:p>
          <a:p>
            <a:pPr marL="285750" indent="-285750">
              <a:buFont typeface="Arial" panose="020B0604020202020204" pitchFamily="34" charset="0"/>
              <a:buChar char="•"/>
            </a:pPr>
            <a:r>
              <a:rPr lang="en-US" sz="2800" dirty="0">
                <a:latin typeface="Arial Narrow" panose="020B0606020202030204" pitchFamily="34" charset="0"/>
              </a:rPr>
              <a:t>Our Solution and Proposition.</a:t>
            </a:r>
          </a:p>
          <a:p>
            <a:pPr marL="285750" indent="-285750">
              <a:buFont typeface="Arial" panose="020B0604020202020204" pitchFamily="34" charset="0"/>
              <a:buChar char="•"/>
            </a:pPr>
            <a:r>
              <a:rPr lang="en-US" sz="2800" dirty="0">
                <a:latin typeface="Arial Narrow" panose="020B0606020202030204" pitchFamily="34" charset="0"/>
              </a:rPr>
              <a:t>Key Features.</a:t>
            </a:r>
          </a:p>
          <a:p>
            <a:pPr marL="285750" indent="-285750">
              <a:buFont typeface="Arial" panose="020B0604020202020204" pitchFamily="34" charset="0"/>
              <a:buChar char="•"/>
            </a:pPr>
            <a:r>
              <a:rPr lang="en-US" sz="2800" dirty="0">
                <a:latin typeface="Arial Narrow" panose="020B0606020202030204" pitchFamily="34" charset="0"/>
              </a:rPr>
              <a:t>Modelling Approach</a:t>
            </a:r>
          </a:p>
          <a:p>
            <a:pPr marL="285750" indent="-285750">
              <a:buFont typeface="Arial" panose="020B0604020202020204" pitchFamily="34" charset="0"/>
              <a:buChar char="•"/>
            </a:pPr>
            <a:r>
              <a:rPr lang="en-US" sz="2800" dirty="0">
                <a:latin typeface="Arial Narrow" panose="020B0606020202030204" pitchFamily="34" charset="0"/>
              </a:rPr>
              <a:t>Results and Evaluation</a:t>
            </a:r>
            <a:endParaRPr lang="en-US" sz="28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p:cNvSpPr txBox="1">
            <a:spLocks/>
          </p:cNvSpPr>
          <p:nvPr/>
        </p:nvSpPr>
        <p:spPr>
          <a:xfrm>
            <a:off x="461962" y="914145"/>
            <a:ext cx="10280877" cy="223266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dirty="0"/>
              <a:t/>
            </a:r>
            <a:br>
              <a:rPr lang="en-US" sz="2400" dirty="0"/>
            </a:br>
            <a:r>
              <a:rPr lang="en-US" sz="2400" b="0" dirty="0"/>
              <a:t>Build a </a:t>
            </a:r>
            <a:r>
              <a:rPr lang="en-US" sz="2400" b="0" dirty="0" err="1"/>
              <a:t>PyTorch</a:t>
            </a:r>
            <a:r>
              <a:rPr lang="en-US" sz="2400" b="0" dirty="0"/>
              <a:t> model that generates text continuations from input characters. Preprocess data, train the model, </a:t>
            </a:r>
            <a:r>
              <a:rPr lang="en-US" sz="2400" b="0" dirty="0" smtClean="0"/>
              <a:t>and </a:t>
            </a:r>
            <a:r>
              <a:rPr lang="en-US" sz="2400" b="0" dirty="0"/>
              <a:t>evaluate its performance. Use techniques like BPTT for training and temperature scaling for text generation. Document the process and aim for a robust model capturing text patterns effectively.</a:t>
            </a:r>
            <a:endParaRPr lang="en-IN" sz="2400" kern="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p:cNvSpPr txBox="1">
            <a:spLocks/>
          </p:cNvSpPr>
          <p:nvPr/>
        </p:nvSpPr>
        <p:spPr>
          <a:xfrm>
            <a:off x="1066800" y="2438399"/>
            <a:ext cx="6781800" cy="361765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r>
              <a:rPr lang="en-US" sz="1800" dirty="0"/>
              <a:t>Goal</a:t>
            </a:r>
            <a:r>
              <a:rPr lang="en-US" sz="1800" b="0" dirty="0"/>
              <a:t>: Create a model to generate text continuations from input characters.</a:t>
            </a:r>
          </a:p>
          <a:p>
            <a:r>
              <a:rPr lang="en-US" sz="1800" dirty="0"/>
              <a:t>Data Prep</a:t>
            </a:r>
            <a:r>
              <a:rPr lang="en-US" sz="1800" b="0" dirty="0"/>
              <a:t>: Use short sentence data, tokenize characters, and encode them numerically with padding.</a:t>
            </a:r>
          </a:p>
          <a:p>
            <a:r>
              <a:rPr lang="en-US" sz="1800" dirty="0"/>
              <a:t>Model</a:t>
            </a:r>
            <a:r>
              <a:rPr lang="en-US" sz="1800" b="0" dirty="0"/>
              <a:t>: Build an RNN-based model in </a:t>
            </a:r>
            <a:r>
              <a:rPr lang="en-US" sz="1800" b="0" dirty="0" err="1"/>
              <a:t>PyTorch</a:t>
            </a:r>
            <a:r>
              <a:rPr lang="en-US" sz="1800" b="0" dirty="0"/>
              <a:t>, adjusting hidden dimensions and layers for optimization.</a:t>
            </a:r>
          </a:p>
          <a:p>
            <a:r>
              <a:rPr lang="en-US" sz="1800" dirty="0"/>
              <a:t>Training and Evaluation</a:t>
            </a:r>
            <a:r>
              <a:rPr lang="en-US" sz="1800" b="0" dirty="0"/>
              <a:t>: Train the model with BPTT and teacher forcing, monitoring loss. Assess performance with cross-entropy loss and qualitative analysis.</a:t>
            </a:r>
          </a:p>
          <a:p>
            <a:r>
              <a:rPr lang="en-US" sz="1800" dirty="0"/>
              <a:t>Text Generation</a:t>
            </a:r>
            <a:r>
              <a:rPr lang="en-US" sz="1800" b="0" dirty="0"/>
              <a:t>: Develop functions for generating text based on the trained model, enhancing diversity with techniques like temperature scaling. Document the process and findings comprehensively.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3"/>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1379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245591" y="2359909"/>
            <a:ext cx="11413009" cy="269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algn="just" eaLnBrk="0" fontAlgn="base" hangingPunct="0">
              <a:spcBef>
                <a:spcPct val="0"/>
              </a:spcBef>
              <a:spcAft>
                <a:spcPct val="0"/>
              </a:spcAft>
            </a:pPr>
            <a:r>
              <a:rPr lang="en-US" b="1" dirty="0" smtClean="0">
                <a:latin typeface="Arial" panose="020B0604020202020204" pitchFamily="34" charset="0"/>
              </a:rPr>
              <a:t>1.Developers/Researchers</a:t>
            </a:r>
            <a:r>
              <a:rPr lang="en-US" dirty="0">
                <a:latin typeface="Arial" panose="020B0604020202020204" pitchFamily="34" charset="0"/>
              </a:rPr>
              <a:t>: Those interested in NLP and text generation for research or development purposes</a:t>
            </a:r>
            <a:r>
              <a:rPr lang="en-US" dirty="0" smtClean="0">
                <a:latin typeface="Arial" panose="020B060402020202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panose="020B0604020202020204" pitchFamily="34" charset="0"/>
              </a:rPr>
              <a:t>Content Creators/Writers</a:t>
            </a:r>
            <a:r>
              <a:rPr kumimoji="0" lang="en-US" sz="1800" b="0" i="0" u="none" strike="noStrike" cap="none" normalizeH="0" baseline="0" dirty="0" smtClean="0">
                <a:ln>
                  <a:noFill/>
                </a:ln>
                <a:solidFill>
                  <a:schemeClr val="tx1"/>
                </a:solidFill>
                <a:effectLst/>
                <a:latin typeface="Arial" panose="020B0604020202020204" pitchFamily="34" charset="0"/>
              </a:rPr>
              <a:t>: Writers or bloggers seeking assistance with brainstorming and generating content ideas.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panose="020B0604020202020204" pitchFamily="34" charset="0"/>
              </a:rPr>
              <a:t>Educators/Students</a:t>
            </a:r>
            <a:r>
              <a:rPr kumimoji="0" lang="en-US" sz="1800" b="0" i="0" u="none" strike="noStrike" cap="none" normalizeH="0" baseline="0" dirty="0" smtClean="0">
                <a:ln>
                  <a:noFill/>
                </a:ln>
                <a:solidFill>
                  <a:schemeClr val="tx1"/>
                </a:solidFill>
                <a:effectLst/>
                <a:latin typeface="Arial" panose="020B0604020202020204" pitchFamily="34" charset="0"/>
              </a:rPr>
              <a:t>: Those studying NLP or machine learning, using the project for educational purposes.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panose="020B0604020202020204" pitchFamily="34" charset="0"/>
              </a:rPr>
              <a:t>AI Enthusiasts/Hobbyists</a:t>
            </a:r>
            <a:r>
              <a:rPr kumimoji="0" lang="en-US" sz="1800" b="0" i="0" u="none" strike="noStrike" cap="none" normalizeH="0" baseline="0" dirty="0" smtClean="0">
                <a:ln>
                  <a:noFill/>
                </a:ln>
                <a:solidFill>
                  <a:schemeClr val="tx1"/>
                </a:solidFill>
                <a:effectLst/>
                <a:latin typeface="Arial" panose="020B0604020202020204" pitchFamily="34" charset="0"/>
              </a:rPr>
              <a:t>: Individuals interested in experimenting with NLP and machine learning models.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panose="020B0604020202020204" pitchFamily="34" charset="0"/>
              </a:rPr>
              <a:t>Businesses/Enterprises</a:t>
            </a:r>
            <a:r>
              <a:rPr kumimoji="0" lang="en-US" sz="1800" b="0" i="0" u="none" strike="noStrike" cap="none" normalizeH="0" baseline="0" dirty="0" smtClean="0">
                <a:ln>
                  <a:noFill/>
                </a:ln>
                <a:solidFill>
                  <a:schemeClr val="tx1"/>
                </a:solidFill>
                <a:effectLst/>
                <a:latin typeface="Arial" panose="020B0604020202020204" pitchFamily="34" charset="0"/>
              </a:rPr>
              <a:t>: Companies looking to enhance text-based applications like </a:t>
            </a:r>
            <a:r>
              <a:rPr kumimoji="0" lang="en-US" sz="1800" b="0" i="0" u="none" strike="noStrike" cap="none" normalizeH="0" baseline="0" dirty="0" err="1" smtClean="0">
                <a:ln>
                  <a:noFill/>
                </a:ln>
                <a:solidFill>
                  <a:schemeClr val="tx1"/>
                </a:solidFill>
                <a:effectLst/>
                <a:latin typeface="Arial" panose="020B0604020202020204" pitchFamily="34" charset="0"/>
              </a:rPr>
              <a:t>chatbots</a:t>
            </a:r>
            <a:r>
              <a:rPr kumimoji="0" lang="en-US" sz="1800" b="0" i="0" u="none" strike="noStrike" cap="none" normalizeH="0" baseline="0" dirty="0" smtClean="0">
                <a:ln>
                  <a:noFill/>
                </a:ln>
                <a:solidFill>
                  <a:schemeClr val="tx1"/>
                </a:solidFill>
                <a:effectLst/>
                <a:latin typeface="Arial" panose="020B0604020202020204" pitchFamily="34" charset="0"/>
              </a:rPr>
              <a:t> or recommendation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152400" y="152400"/>
            <a:ext cx="1379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3123" y="1272201"/>
            <a:ext cx="2695574" cy="3248025"/>
          </a:xfrm>
          <a:prstGeom prst="rect">
            <a:avLst/>
          </a:prstGeom>
        </p:spPr>
      </p:pic>
      <p:sp>
        <p:nvSpPr>
          <p:cNvPr id="3" name="object 3"/>
          <p:cNvSpPr/>
          <p:nvPr/>
        </p:nvSpPr>
        <p:spPr>
          <a:xfrm>
            <a:off x="9000427" y="515840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342952" y="14912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00427" y="56918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5042" y="653711"/>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smtClean="0"/>
              <a:t>Y</a:t>
            </a: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sp>
        <p:nvSpPr>
          <p:cNvPr id="9" name="object 9"/>
          <p:cNvSpPr txBox="1">
            <a:spLocks noGrp="1"/>
          </p:cNvSpPr>
          <p:nvPr>
            <p:ph type="sldNum" sz="quarter" idx="7"/>
          </p:nvPr>
        </p:nvSpPr>
        <p:spPr>
          <a:xfrm>
            <a:off x="11000295" y="6269163"/>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Rectangle 12"/>
          <p:cNvSpPr/>
          <p:nvPr/>
        </p:nvSpPr>
        <p:spPr>
          <a:xfrm>
            <a:off x="3048000" y="1582341"/>
            <a:ext cx="6096000" cy="3693319"/>
          </a:xfrm>
          <a:prstGeom prst="rect">
            <a:avLst/>
          </a:prstGeom>
        </p:spPr>
        <p:txBody>
          <a:bodyPr>
            <a:spAutoFit/>
          </a:bodyPr>
          <a:lstStyle/>
          <a:p>
            <a:endParaRPr lang="en-US" dirty="0" smtClean="0"/>
          </a:p>
          <a:p>
            <a:r>
              <a:rPr lang="en-US" dirty="0" smtClean="0"/>
              <a:t>This </a:t>
            </a:r>
            <a:r>
              <a:rPr lang="en-US" dirty="0" err="1" smtClean="0"/>
              <a:t>PyTorch</a:t>
            </a:r>
            <a:r>
              <a:rPr lang="en-US" dirty="0" smtClean="0"/>
              <a:t> code for training a character-level language model could be utilized by various stakeholders. It may interest developers seeking to create text generation applications like </a:t>
            </a:r>
            <a:r>
              <a:rPr lang="en-US" dirty="0" err="1" smtClean="0"/>
              <a:t>chatbots</a:t>
            </a:r>
            <a:r>
              <a:rPr lang="en-US" dirty="0" smtClean="0"/>
              <a:t> or virtual assistants, or those building language understanding tools such as sentiment analysis systems. Additionally, it could serve as an educational resource for students studying natural language processing or researchers investigating machine learning techniques. Companies involved in product development, particularly in areas like smart speakers or search engines, might also find value in integrating this language model into their systems to enhance text-related features.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smtClean="0"/>
              <a:t>THE</a:t>
            </a:r>
            <a:r>
              <a:rPr sz="4250" spc="20" dirty="0" smtClean="0"/>
              <a:t> </a:t>
            </a:r>
            <a:r>
              <a:rPr sz="4250" spc="10" dirty="0" smtClean="0"/>
              <a:t>WOW</a:t>
            </a:r>
            <a:r>
              <a:rPr sz="4250" spc="85" dirty="0" smtClean="0"/>
              <a:t> </a:t>
            </a:r>
            <a:r>
              <a:rPr sz="4250" spc="10" dirty="0" smtClean="0"/>
              <a:t>IN</a:t>
            </a:r>
            <a:r>
              <a:rPr sz="4250" spc="-5" dirty="0" smtClean="0"/>
              <a:t> </a:t>
            </a:r>
            <a:r>
              <a:rPr sz="4250" spc="15" dirty="0" smtClean="0"/>
              <a:t>YOUR</a:t>
            </a:r>
            <a:r>
              <a:rPr sz="4250" spc="-10" dirty="0" smtClean="0"/>
              <a:t> </a:t>
            </a:r>
            <a:r>
              <a:rPr sz="4250" spc="20" dirty="0" smtClean="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object 7"/>
          <p:cNvSpPr txBox="1">
            <a:spLocks/>
          </p:cNvSpPr>
          <p:nvPr/>
        </p:nvSpPr>
        <p:spPr>
          <a:xfrm>
            <a:off x="2362200" y="2565672"/>
            <a:ext cx="7172325" cy="405880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355600" indent="-342900">
              <a:spcBef>
                <a:spcPts val="130"/>
              </a:spcBef>
              <a:buFont typeface="+mj-lt"/>
              <a:buAutoNum type="arabicPeriod"/>
            </a:pPr>
            <a:r>
              <a:rPr lang="en-US" sz="1600" kern="0" spc="10" dirty="0">
                <a:latin typeface="Times New Roman" panose="02020603050405020304" pitchFamily="18" charset="0"/>
                <a:cs typeface="Times New Roman" panose="02020603050405020304" pitchFamily="18" charset="0"/>
              </a:rPr>
              <a:t>Data Preparation: Concatenate input sentences, create dictionaries mapping characters to integers and vice versa, and pad sequences to the maximum length.</a:t>
            </a:r>
          </a:p>
          <a:p>
            <a:pPr marL="355600" indent="-342900">
              <a:spcBef>
                <a:spcPts val="130"/>
              </a:spcBef>
              <a:buFont typeface="+mj-lt"/>
              <a:buAutoNum type="arabicPeriod"/>
            </a:pPr>
            <a:endParaRPr lang="en-US" sz="1600" kern="0" spc="10" dirty="0">
              <a:latin typeface="Times New Roman" panose="02020603050405020304" pitchFamily="18" charset="0"/>
              <a:cs typeface="Times New Roman" panose="02020603050405020304" pitchFamily="18" charset="0"/>
            </a:endParaRPr>
          </a:p>
          <a:p>
            <a:pPr marL="355600" indent="-342900">
              <a:spcBef>
                <a:spcPts val="130"/>
              </a:spcBef>
              <a:buFont typeface="+mj-lt"/>
              <a:buAutoNum type="arabicPeriod"/>
            </a:pPr>
            <a:r>
              <a:rPr lang="en-US" sz="1600" kern="0" spc="10" dirty="0">
                <a:latin typeface="Times New Roman" panose="02020603050405020304" pitchFamily="18" charset="0"/>
                <a:cs typeface="Times New Roman" panose="02020603050405020304" pitchFamily="18" charset="0"/>
              </a:rPr>
              <a:t>Model Architecture: Implement an RNN model with one-hot encoding input layer, an RNN layer, and a fully connected layer for output prediction.</a:t>
            </a:r>
          </a:p>
          <a:p>
            <a:pPr marL="355600" indent="-342900">
              <a:spcBef>
                <a:spcPts val="130"/>
              </a:spcBef>
              <a:buFont typeface="+mj-lt"/>
              <a:buAutoNum type="arabicPeriod"/>
            </a:pPr>
            <a:endParaRPr lang="en-US" sz="1600" kern="0" spc="10" dirty="0">
              <a:latin typeface="Times New Roman" panose="02020603050405020304" pitchFamily="18" charset="0"/>
              <a:cs typeface="Times New Roman" panose="02020603050405020304" pitchFamily="18" charset="0"/>
            </a:endParaRPr>
          </a:p>
          <a:p>
            <a:pPr marL="355600" indent="-342900">
              <a:spcBef>
                <a:spcPts val="130"/>
              </a:spcBef>
              <a:buFont typeface="+mj-lt"/>
              <a:buAutoNum type="arabicPeriod"/>
            </a:pPr>
            <a:r>
              <a:rPr lang="en-US" sz="1600" kern="0" spc="10" dirty="0">
                <a:latin typeface="Times New Roman" panose="02020603050405020304" pitchFamily="18" charset="0"/>
                <a:cs typeface="Times New Roman" panose="02020603050405020304" pitchFamily="18" charset="0"/>
              </a:rPr>
              <a:t>Training: Define </a:t>
            </a:r>
            <a:r>
              <a:rPr lang="en-US" sz="1600" kern="0" spc="10" dirty="0" err="1">
                <a:latin typeface="Times New Roman" panose="02020603050405020304" pitchFamily="18" charset="0"/>
                <a:cs typeface="Times New Roman" panose="02020603050405020304" pitchFamily="18" charset="0"/>
              </a:rPr>
              <a:t>hyperparameters</a:t>
            </a:r>
            <a:r>
              <a:rPr lang="en-US" sz="1600" kern="0" spc="10" dirty="0">
                <a:latin typeface="Times New Roman" panose="02020603050405020304" pitchFamily="18" charset="0"/>
                <a:cs typeface="Times New Roman" panose="02020603050405020304" pitchFamily="18" charset="0"/>
              </a:rPr>
              <a:t>, loss function, optimizer, and train the model using input and target sequences.</a:t>
            </a:r>
          </a:p>
          <a:p>
            <a:pPr marL="355600" indent="-342900">
              <a:spcBef>
                <a:spcPts val="130"/>
              </a:spcBef>
              <a:buFont typeface="+mj-lt"/>
              <a:buAutoNum type="arabicPeriod"/>
            </a:pPr>
            <a:endParaRPr lang="en-US" sz="1600" kern="0" spc="10" dirty="0">
              <a:latin typeface="Times New Roman" panose="02020603050405020304" pitchFamily="18" charset="0"/>
              <a:cs typeface="Times New Roman" panose="02020603050405020304" pitchFamily="18" charset="0"/>
            </a:endParaRPr>
          </a:p>
          <a:p>
            <a:pPr marL="355600" indent="-342900">
              <a:spcBef>
                <a:spcPts val="130"/>
              </a:spcBef>
              <a:buFont typeface="+mj-lt"/>
              <a:buAutoNum type="arabicPeriod"/>
            </a:pPr>
            <a:r>
              <a:rPr lang="en-US" sz="1600" kern="0" spc="10" dirty="0">
                <a:latin typeface="Times New Roman" panose="02020603050405020304" pitchFamily="18" charset="0"/>
                <a:cs typeface="Times New Roman" panose="02020603050405020304" pitchFamily="18" charset="0"/>
              </a:rPr>
              <a:t>Inference: Implement functions for predicting characters given a starting sequence and generating text samples based on the trained model.</a:t>
            </a:r>
          </a:p>
          <a:p>
            <a:pPr marL="355600" indent="-342900">
              <a:spcBef>
                <a:spcPts val="130"/>
              </a:spcBef>
              <a:buFont typeface="+mj-lt"/>
              <a:buAutoNum type="arabicPeriod"/>
            </a:pPr>
            <a:endParaRPr lang="en-US" sz="1600" kern="0" spc="10" dirty="0">
              <a:latin typeface="Times New Roman" panose="02020603050405020304" pitchFamily="18" charset="0"/>
              <a:cs typeface="Times New Roman" panose="02020603050405020304" pitchFamily="18" charset="0"/>
            </a:endParaRPr>
          </a:p>
          <a:p>
            <a:pPr marL="355600" indent="-342900">
              <a:spcBef>
                <a:spcPts val="130"/>
              </a:spcBef>
              <a:buFont typeface="+mj-lt"/>
              <a:buAutoNum type="arabicPeriod"/>
            </a:pPr>
            <a:r>
              <a:rPr lang="en-US" sz="1600" kern="0" spc="10" dirty="0">
                <a:latin typeface="Times New Roman" panose="02020603050405020304" pitchFamily="18" charset="0"/>
                <a:cs typeface="Times New Roman" panose="02020603050405020304" pitchFamily="18" charset="0"/>
              </a:rPr>
              <a:t>End Users: Developers, researchers, content creators, educators, hobbyists, and businesses interested in NLP, text generation, and application development benefit from this project.</a:t>
            </a:r>
          </a:p>
        </p:txBody>
      </p:sp>
      <p:sp>
        <p:nvSpPr>
          <p:cNvPr id="12" name="Rectangle 2"/>
          <p:cNvSpPr>
            <a:spLocks noChangeArrowheads="1"/>
          </p:cNvSpPr>
          <p:nvPr/>
        </p:nvSpPr>
        <p:spPr bwMode="auto">
          <a:xfrm>
            <a:off x="0" y="0"/>
            <a:ext cx="936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152400" y="152400"/>
            <a:ext cx="936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3048000" y="1582341"/>
            <a:ext cx="6096000" cy="3693319"/>
          </a:xfrm>
          <a:prstGeom prst="rect">
            <a:avLst/>
          </a:prstGeom>
        </p:spPr>
        <p:txBody>
          <a:bodyPr>
            <a:spAutoFit/>
          </a:bodyPr>
          <a:lstStyle/>
          <a:p>
            <a:r>
              <a:rPr lang="en-US" b="0" i="0" dirty="0" smtClean="0">
                <a:solidFill>
                  <a:srgbClr val="0D0D0D"/>
                </a:solidFill>
                <a:effectLst/>
                <a:latin typeface="Söhne"/>
              </a:rPr>
              <a:t>The provided code implements a character-level language model using </a:t>
            </a:r>
            <a:r>
              <a:rPr lang="en-US" b="0" i="0" dirty="0" err="1" smtClean="0">
                <a:solidFill>
                  <a:srgbClr val="0D0D0D"/>
                </a:solidFill>
                <a:effectLst/>
                <a:latin typeface="Söhne"/>
              </a:rPr>
              <a:t>PyTorch</a:t>
            </a:r>
            <a:r>
              <a:rPr lang="en-US" b="0" i="0" dirty="0" smtClean="0">
                <a:solidFill>
                  <a:srgbClr val="0D0D0D"/>
                </a:solidFill>
                <a:effectLst/>
                <a:latin typeface="Söhne"/>
              </a:rPr>
              <a:t>. It begins by preprocessing the input text data, encoding characters into integers and performing one-hot encoding. Then, it defines a recurrent neural network (RNN) model with a specified number of layers and hidden dimensions. During training, it uses cross-entropy loss and the Adam optimizer. The model is trained for a specified number of epochs, with periodic printing of the loss. Additionally, it includes functions for generating text samples based on a provided starting sequence. Overall, this code serves as a foundational framework for training and utilizing a character-level language model in </a:t>
            </a:r>
            <a:r>
              <a:rPr lang="en-US" b="0" i="0" dirty="0" err="1" smtClean="0">
                <a:solidFill>
                  <a:srgbClr val="0D0D0D"/>
                </a:solidFill>
                <a:effectLst/>
                <a:latin typeface="Söhne"/>
              </a:rPr>
              <a:t>PyTorch</a:t>
            </a:r>
            <a:r>
              <a:rPr lang="en-US" b="0" i="0" dirty="0" smtClean="0">
                <a:solidFill>
                  <a:srgbClr val="0D0D0D"/>
                </a:solidFill>
                <a:effectLst/>
                <a:latin typeface="Söhne"/>
              </a:rPr>
              <a: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654</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Söhne</vt:lpstr>
      <vt:lpstr>Times New Roman</vt:lpstr>
      <vt:lpstr>Trebuchet MS</vt:lpstr>
      <vt:lpstr>Office Theme</vt:lpstr>
      <vt:lpstr>NAME: VISHAL SK NM-ID:au711721243126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VISHAL SK NM-ID:au711721243126 KGiSL Institute Of Technology</dc:title>
  <dc:creator>KITE STUDENT</dc:creator>
  <cp:lastModifiedBy>KITE STUDENT</cp:lastModifiedBy>
  <cp:revision>6</cp:revision>
  <dcterms:created xsi:type="dcterms:W3CDTF">2024-04-04T05:42:30Z</dcterms:created>
  <dcterms:modified xsi:type="dcterms:W3CDTF">2024-04-04T06:20:13Z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