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1" r:id="rId1"/>
  </p:sldMasterIdLst>
  <p:notesMasterIdLst>
    <p:notesMasterId r:id="rId18"/>
  </p:notesMasterIdLst>
  <p:handoutMasterIdLst>
    <p:handoutMasterId r:id="rId19"/>
  </p:handoutMasterIdLst>
  <p:sldIdLst>
    <p:sldId id="256" r:id="rId2"/>
    <p:sldId id="291" r:id="rId3"/>
    <p:sldId id="292" r:id="rId4"/>
    <p:sldId id="293" r:id="rId5"/>
    <p:sldId id="279" r:id="rId6"/>
    <p:sldId id="281" r:id="rId7"/>
    <p:sldId id="280" r:id="rId8"/>
    <p:sldId id="283" r:id="rId9"/>
    <p:sldId id="284" r:id="rId10"/>
    <p:sldId id="282" r:id="rId11"/>
    <p:sldId id="285" r:id="rId12"/>
    <p:sldId id="286" r:id="rId13"/>
    <p:sldId id="287" r:id="rId14"/>
    <p:sldId id="288" r:id="rId15"/>
    <p:sldId id="289" r:id="rId16"/>
    <p:sldId id="290" r:id="rId1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953325D-488A-483F-A9E9-48F2BDCBC17A}">
          <p14:sldIdLst>
            <p14:sldId id="256"/>
            <p14:sldId id="291"/>
            <p14:sldId id="292"/>
            <p14:sldId id="293"/>
            <p14:sldId id="279"/>
            <p14:sldId id="281"/>
            <p14:sldId id="280"/>
            <p14:sldId id="283"/>
            <p14:sldId id="284"/>
          </p14:sldIdLst>
        </p14:section>
        <p14:section name="Untitled Section" id="{7B620016-6A2D-4B75-90BF-651B75518E7A}">
          <p14:sldIdLst>
            <p14:sldId id="282"/>
            <p14:sldId id="285"/>
            <p14:sldId id="286"/>
            <p14:sldId id="287"/>
            <p14:sldId id="288"/>
            <p14:sldId id="289"/>
            <p14:sldId id="290"/>
          </p14:sldIdLst>
        </p14:section>
        <p14:section name="Untitled Section" id="{0AEEA36A-F2E5-49C9-8037-7F13A3CE8C6E}">
          <p14:sldIdLst/>
        </p14:section>
      </p14:sectionLst>
    </p:ex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5294" autoAdjust="0"/>
  </p:normalViewPr>
  <p:slideViewPr>
    <p:cSldViewPr>
      <p:cViewPr>
        <p:scale>
          <a:sx n="66" d="100"/>
          <a:sy n="66" d="100"/>
        </p:scale>
        <p:origin x="2310" y="1146"/>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Y-Values</c:v>
                </c:pt>
              </c:strCache>
            </c:strRef>
          </c:tx>
          <c:spPr>
            <a:ln w="19050" cap="rnd">
              <a:solidFill>
                <a:schemeClr val="accent1"/>
              </a:solidFill>
              <a:round/>
            </a:ln>
            <a:effectLst/>
          </c:spPr>
          <c:marker>
            <c:symbol val="none"/>
          </c:marker>
          <c:xVal>
            <c:numRef>
              <c:f>Sheet1!$A$2:$A$7</c:f>
              <c:numCache>
                <c:formatCode>General</c:formatCode>
                <c:ptCount val="6"/>
                <c:pt idx="0">
                  <c:v>-1.016</c:v>
                </c:pt>
                <c:pt idx="1">
                  <c:v>159.83000000000001</c:v>
                </c:pt>
                <c:pt idx="2">
                  <c:v>176.56100000000001</c:v>
                </c:pt>
                <c:pt idx="3">
                  <c:v>161.34800000000001</c:v>
                </c:pt>
                <c:pt idx="4">
                  <c:v>0</c:v>
                </c:pt>
                <c:pt idx="5">
                  <c:v>-1.016</c:v>
                </c:pt>
              </c:numCache>
            </c:numRef>
          </c:xVal>
          <c:yVal>
            <c:numRef>
              <c:f>Sheet1!$B$2:$B$7</c:f>
              <c:numCache>
                <c:formatCode>General</c:formatCode>
                <c:ptCount val="6"/>
                <c:pt idx="0">
                  <c:v>95.97</c:v>
                </c:pt>
                <c:pt idx="1">
                  <c:v>125.16</c:v>
                </c:pt>
                <c:pt idx="2">
                  <c:v>42.497999999999998</c:v>
                </c:pt>
                <c:pt idx="3">
                  <c:v>27.571000000000002</c:v>
                </c:pt>
                <c:pt idx="4">
                  <c:v>0</c:v>
                </c:pt>
                <c:pt idx="5">
                  <c:v>95.97</c:v>
                </c:pt>
              </c:numCache>
            </c:numRef>
          </c:yVal>
          <c:smooth val="0"/>
          <c:extLst>
            <c:ext xmlns:c16="http://schemas.microsoft.com/office/drawing/2014/chart" uri="{C3380CC4-5D6E-409C-BE32-E72D297353CC}">
              <c16:uniqueId val="{00000000-C743-4862-B017-8763EFD72A31}"/>
            </c:ext>
          </c:extLst>
        </c:ser>
        <c:dLbls>
          <c:showLegendKey val="0"/>
          <c:showVal val="0"/>
          <c:showCatName val="0"/>
          <c:showSerName val="0"/>
          <c:showPercent val="0"/>
          <c:showBubbleSize val="0"/>
        </c:dLbls>
        <c:axId val="800843904"/>
        <c:axId val="800843072"/>
      </c:scatterChart>
      <c:valAx>
        <c:axId val="8008439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0843072"/>
        <c:crosses val="autoZero"/>
        <c:crossBetween val="midCat"/>
      </c:valAx>
      <c:valAx>
        <c:axId val="8008430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08439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11/14/2022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11/14/2022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6675" y="2404534"/>
            <a:ext cx="7764913" cy="1646302"/>
          </a:xfrm>
        </p:spPr>
        <p:txBody>
          <a:bodyPr anchor="b">
            <a:noAutofit/>
          </a:bodyPr>
          <a:lstStyle>
            <a:lvl1pPr algn="r">
              <a:defRPr sz="5398">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6675" y="4050834"/>
            <a:ext cx="7764913" cy="1096899"/>
          </a:xfrm>
        </p:spPr>
        <p:txBody>
          <a:bodyPr anchor="t"/>
          <a:lstStyle>
            <a:lvl1pPr marL="0" indent="0" algn="r">
              <a:buNone/>
              <a:defRPr>
                <a:solidFill>
                  <a:schemeClr val="tx1">
                    <a:lumMod val="50000"/>
                    <a:lumOff val="50000"/>
                  </a:schemeClr>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4013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9" y="609600"/>
            <a:ext cx="8594429" cy="3403600"/>
          </a:xfrm>
        </p:spPr>
        <p:txBody>
          <a:bodyPr anchor="ctr">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11/14/2022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995672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5783" y="3632200"/>
            <a:ext cx="7222643" cy="381000"/>
          </a:xfrm>
        </p:spPr>
        <p:txBody>
          <a:bodyPr anchor="ctr">
            <a:noAutofit/>
          </a:bodyPr>
          <a:lstStyle>
            <a:lvl1pPr marL="0" indent="0">
              <a:buFontTx/>
              <a:buNone/>
              <a:defRPr sz="1600">
                <a:solidFill>
                  <a:schemeClr val="tx1">
                    <a:lumMod val="50000"/>
                    <a:lumOff val="50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470400"/>
            <a:ext cx="8594429" cy="1570962"/>
          </a:xfrm>
        </p:spPr>
        <p:txBody>
          <a:bodyPr anchor="ctr">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11/14/2022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20" name="TextBox 19"/>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latin typeface="Arial"/>
              </a:rPr>
              <a:t>”</a:t>
            </a:r>
            <a:endParaRPr lang="en-US" sz="1799" dirty="0">
              <a:solidFill>
                <a:schemeClr val="accent1">
                  <a:lumMod val="60000"/>
                  <a:lumOff val="40000"/>
                </a:schemeClr>
              </a:solidFill>
              <a:latin typeface="Arial"/>
            </a:endParaRPr>
          </a:p>
        </p:txBody>
      </p:sp>
    </p:spTree>
    <p:extLst>
      <p:ext uri="{BB962C8B-B14F-4D97-AF65-F5344CB8AC3E}">
        <p14:creationId xmlns:p14="http://schemas.microsoft.com/office/powerpoint/2010/main" val="3247488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159" y="1931988"/>
            <a:ext cx="8594429" cy="2595460"/>
          </a:xfrm>
        </p:spPr>
        <p:txBody>
          <a:bodyPr anchor="b">
            <a:normAutofit/>
          </a:bodyPr>
          <a:lstStyle>
            <a:lvl1pPr algn="l">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75000"/>
                    <a:lumOff val="2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11/14/2022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1198459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092" y="609600"/>
            <a:ext cx="809202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tx1">
                    <a:lumMod val="75000"/>
                    <a:lumOff val="25000"/>
                  </a:schemeClr>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11/14/2022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
        <p:nvSpPr>
          <p:cNvPr id="24" name="TextBox 23"/>
          <p:cNvSpPr txBox="1"/>
          <p:nvPr/>
        </p:nvSpPr>
        <p:spPr>
          <a:xfrm>
            <a:off x="541729" y="790378"/>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0695" y="2886556"/>
            <a:ext cx="609441" cy="584776"/>
          </a:xfrm>
          <a:prstGeom prst="rect">
            <a:avLst/>
          </a:prstGeom>
        </p:spPr>
        <p:txBody>
          <a:bodyPr vert="horz" lIns="91416" tIns="45708" rIns="91416" bIns="45708" rtlCol="0" anchor="ctr">
            <a:noAutofit/>
          </a:bodyPr>
          <a:lstStyle/>
          <a:p>
            <a:pPr lvl="0"/>
            <a:r>
              <a:rPr lang="en-US" sz="7998"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88650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621" y="609600"/>
            <a:ext cx="8585966" cy="3022600"/>
          </a:xfrm>
        </p:spPr>
        <p:txBody>
          <a:bodyPr anchor="ctr">
            <a:normAutofit/>
          </a:bodyPr>
          <a:lstStyle>
            <a:lvl1pPr algn="l">
              <a:defRPr sz="4399"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156" y="4013200"/>
            <a:ext cx="8594430" cy="514248"/>
          </a:xfrm>
        </p:spPr>
        <p:txBody>
          <a:bodyPr anchor="b">
            <a:noAutofit/>
          </a:bodyPr>
          <a:lstStyle>
            <a:lvl1pPr marL="0" indent="0">
              <a:buFontTx/>
              <a:buNone/>
              <a:defRPr sz="2399">
                <a:solidFill>
                  <a:schemeClr val="accent1"/>
                </a:solidFill>
              </a:defRPr>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677159" y="4527448"/>
            <a:ext cx="8594429" cy="1513914"/>
          </a:xfrm>
        </p:spPr>
        <p:txBody>
          <a:bodyPr anchor="t">
            <a:normAutofit/>
          </a:bodyPr>
          <a:lstStyle>
            <a:lvl1pPr marL="0" indent="0" algn="l">
              <a:buNone/>
              <a:defRPr sz="17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pPr/>
              <a:t>11/14/2022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3260561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11/14/2022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34283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5599" y="609600"/>
            <a:ext cx="130440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159" y="609600"/>
            <a:ext cx="705831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11/14/2022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1121409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599"/>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F33987-6305-4E2A-BF18-EF013ECE927B}" type="datetimeFigureOut">
              <a:rPr lang="en-US" smtClean="0"/>
              <a:t>11/14/2022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1050319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159" y="2700868"/>
            <a:ext cx="8594429" cy="1826581"/>
          </a:xfrm>
        </p:spPr>
        <p:txBody>
          <a:bodyPr anchor="b"/>
          <a:lstStyle>
            <a:lvl1pPr algn="l">
              <a:defRPr sz="3999" b="0" cap="none"/>
            </a:lvl1pPr>
          </a:lstStyle>
          <a:p>
            <a:r>
              <a:rPr lang="en-US"/>
              <a:t>Click to edit Master title style</a:t>
            </a:r>
            <a:endParaRPr lang="en-US" dirty="0"/>
          </a:p>
        </p:txBody>
      </p:sp>
      <p:sp>
        <p:nvSpPr>
          <p:cNvPr id="3" name="Text Placeholder 2"/>
          <p:cNvSpPr>
            <a:spLocks noGrp="1"/>
          </p:cNvSpPr>
          <p:nvPr>
            <p:ph type="body" idx="1"/>
          </p:nvPr>
        </p:nvSpPr>
        <p:spPr>
          <a:xfrm>
            <a:off x="677159" y="4527448"/>
            <a:ext cx="8594429" cy="860400"/>
          </a:xfrm>
        </p:spPr>
        <p:txBody>
          <a:bodyPr anchor="t"/>
          <a:lstStyle>
            <a:lvl1pPr marL="0" indent="0" algn="l">
              <a:buNone/>
              <a:defRPr sz="1999">
                <a:solidFill>
                  <a:schemeClr val="tx1">
                    <a:lumMod val="50000"/>
                    <a:lumOff val="50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F33987-6305-4E2A-BF18-EF013ECE927B}" type="datetimeFigureOut">
              <a:rPr lang="en-US" smtClean="0"/>
              <a:t>11/14/2022</a:t>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195115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158" y="2160589"/>
            <a:ext cx="418294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8645" y="2160590"/>
            <a:ext cx="418294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F33987-6305-4E2A-BF18-EF013ECE927B}" type="datetimeFigureOut">
              <a:rPr lang="en-US" smtClean="0"/>
              <a:t>11/14/2022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236823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570" y="2160983"/>
            <a:ext cx="4184533"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570" y="2737246"/>
            <a:ext cx="418453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7058" y="2160983"/>
            <a:ext cx="4184528" cy="576262"/>
          </a:xfrm>
        </p:spPr>
        <p:txBody>
          <a:bodyPr anchor="b">
            <a:noAutofit/>
          </a:bodyPr>
          <a:lstStyle>
            <a:lvl1pPr marL="0" indent="0">
              <a:buNone/>
              <a:defRPr sz="2399" b="0"/>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7059" y="2737246"/>
            <a:ext cx="418452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F33987-6305-4E2A-BF18-EF013ECE927B}" type="datetimeFigureOut">
              <a:rPr lang="en-US" smtClean="0"/>
              <a:t>11/14/2022</a:t>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2514697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158" y="609600"/>
            <a:ext cx="859442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F33987-6305-4E2A-BF18-EF013ECE927B}" type="datetimeFigureOut">
              <a:rPr lang="en-US" smtClean="0"/>
              <a:t>11/14/2022</a:t>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752847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smtClean="0"/>
              <a:t>11/14/2022</a:t>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3126926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1498604"/>
            <a:ext cx="3853524" cy="1278466"/>
          </a:xfrm>
        </p:spPr>
        <p:txBody>
          <a:bodyPr anchor="b">
            <a:normAutofit/>
          </a:bodyPr>
          <a:lstStyle>
            <a:lvl1pPr>
              <a:defRPr sz="1999"/>
            </a:lvl1pPr>
          </a:lstStyle>
          <a:p>
            <a:r>
              <a:rPr lang="en-US"/>
              <a:t>Click to edit Master title style</a:t>
            </a:r>
            <a:endParaRPr lang="en-US" dirty="0"/>
          </a:p>
        </p:txBody>
      </p:sp>
      <p:sp>
        <p:nvSpPr>
          <p:cNvPr id="3" name="Content Placeholder 2"/>
          <p:cNvSpPr>
            <a:spLocks noGrp="1"/>
          </p:cNvSpPr>
          <p:nvPr>
            <p:ph idx="1"/>
          </p:nvPr>
        </p:nvSpPr>
        <p:spPr>
          <a:xfrm>
            <a:off x="4759222" y="514925"/>
            <a:ext cx="451236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158" y="2777069"/>
            <a:ext cx="3853524" cy="2584449"/>
          </a:xfrm>
        </p:spPr>
        <p:txBody>
          <a:bodyPr>
            <a:normAutofit/>
          </a:bodyPr>
          <a:lstStyle>
            <a:lvl1pPr marL="0" indent="0">
              <a:buNone/>
              <a:defRPr sz="1400"/>
            </a:lvl1pPr>
            <a:lvl2pPr marL="456926" indent="0">
              <a:buNone/>
              <a:defRPr sz="1400"/>
            </a:lvl2pPr>
            <a:lvl3pPr marL="913852" indent="0">
              <a:buNone/>
              <a:defRPr sz="1200"/>
            </a:lvl3pPr>
            <a:lvl4pPr marL="1370778" indent="0">
              <a:buNone/>
              <a:defRPr sz="1000"/>
            </a:lvl4pPr>
            <a:lvl5pPr marL="1827703" indent="0">
              <a:buNone/>
              <a:defRPr sz="1000"/>
            </a:lvl5pPr>
            <a:lvl6pPr marL="2284628" indent="0">
              <a:buNone/>
              <a:defRPr sz="1000"/>
            </a:lvl6pPr>
            <a:lvl7pPr marL="2741554" indent="0">
              <a:buNone/>
              <a:defRPr sz="1000"/>
            </a:lvl7pPr>
            <a:lvl8pPr marL="3198480" indent="0">
              <a:buNone/>
              <a:defRPr sz="1000"/>
            </a:lvl8pPr>
            <a:lvl9pPr marL="365540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11/14/2022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264704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158" y="4800600"/>
            <a:ext cx="8594428" cy="566738"/>
          </a:xfrm>
        </p:spPr>
        <p:txBody>
          <a:bodyPr anchor="b">
            <a:normAutofit/>
          </a:bodyPr>
          <a:lstStyle>
            <a:lvl1pPr algn="l">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158" y="609600"/>
            <a:ext cx="8594429" cy="3845718"/>
          </a:xfrm>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158" y="5367338"/>
            <a:ext cx="8594428" cy="674024"/>
          </a:xfrm>
        </p:spPr>
        <p:txBody>
          <a:bodyPr>
            <a:normAutofit/>
          </a:bodyPr>
          <a:lstStyle>
            <a:lvl1pPr marL="0" indent="0">
              <a:buNone/>
              <a:defRPr sz="12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F33987-6305-4E2A-BF18-EF013ECE927B}" type="datetimeFigureOut">
              <a:rPr lang="en-US" smtClean="0"/>
              <a:t>11/14/2022</a:t>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IN" smtClean="0"/>
              <a:t>‹#›</a:t>
            </a:fld>
            <a:endParaRPr lang="en-IN"/>
          </a:p>
        </p:txBody>
      </p:sp>
    </p:spTree>
    <p:extLst>
      <p:ext uri="{BB962C8B-B14F-4D97-AF65-F5344CB8AC3E}">
        <p14:creationId xmlns:p14="http://schemas.microsoft.com/office/powerpoint/2010/main" val="70039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88825"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158" y="609600"/>
            <a:ext cx="8594429"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158" y="2160590"/>
            <a:ext cx="859442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3257" y="6041363"/>
            <a:ext cx="91170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F33987-6305-4E2A-BF18-EF013ECE927B}" type="datetimeFigureOut">
              <a:rPr lang="en-US" smtClean="0"/>
              <a:pPr/>
              <a:t>11/14/2022</a:t>
            </a:fld>
            <a:endParaRPr lang="en-US"/>
          </a:p>
        </p:txBody>
      </p:sp>
      <p:sp>
        <p:nvSpPr>
          <p:cNvPr id="5" name="Footer Placeholder 4"/>
          <p:cNvSpPr>
            <a:spLocks noGrp="1"/>
          </p:cNvSpPr>
          <p:nvPr>
            <p:ph type="ftr" sz="quarter" idx="3"/>
          </p:nvPr>
        </p:nvSpPr>
        <p:spPr>
          <a:xfrm>
            <a:off x="677158" y="6041363"/>
            <a:ext cx="629597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a:xfrm>
            <a:off x="8588426" y="6041363"/>
            <a:ext cx="683161" cy="365125"/>
          </a:xfrm>
          <a:prstGeom prst="rect">
            <a:avLst/>
          </a:prstGeom>
        </p:spPr>
        <p:txBody>
          <a:bodyPr vert="horz" lIns="91440" tIns="45720" rIns="91440" bIns="45720" rtlCol="0" anchor="ctr"/>
          <a:lstStyle>
            <a:lvl1pPr algn="r">
              <a:defRPr sz="900">
                <a:solidFill>
                  <a:schemeClr val="accent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2217396099"/>
      </p:ext>
    </p:extLst>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 id="2147483934" r:id="rId13"/>
    <p:sldLayoutId id="2147483935" r:id="rId14"/>
    <p:sldLayoutId id="2147483936" r:id="rId15"/>
    <p:sldLayoutId id="2147483937"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457063" rtl="0" eaLnBrk="1" latinLnBrk="0" hangingPunct="1">
        <a:spcBef>
          <a:spcPct val="0"/>
        </a:spcBef>
        <a:buNone/>
        <a:defRPr sz="3599"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797" indent="-342797" algn="l" defTabSz="457063" rtl="0" eaLnBrk="1" latinLnBrk="0" hangingPunct="1">
        <a:spcBef>
          <a:spcPts val="1000"/>
        </a:spcBef>
        <a:spcAft>
          <a:spcPts val="0"/>
        </a:spcAft>
        <a:buClr>
          <a:schemeClr val="accent1"/>
        </a:buClr>
        <a:buSzPct val="80000"/>
        <a:buFont typeface="Wingdings 3" charset="2"/>
        <a:buChar char=""/>
        <a:defRPr sz="1799" kern="1200">
          <a:solidFill>
            <a:schemeClr val="tx1">
              <a:lumMod val="75000"/>
              <a:lumOff val="25000"/>
            </a:schemeClr>
          </a:solidFill>
          <a:latin typeface="+mn-lt"/>
          <a:ea typeface="+mn-ea"/>
          <a:cs typeface="+mn-cs"/>
        </a:defRPr>
      </a:lvl1pPr>
      <a:lvl2pPr marL="742727" indent="-285664" algn="l" defTabSz="45706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657" indent="-228531" algn="l" defTabSz="45706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599720"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6783"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3846"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0908"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7971"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5034" indent="-228531" algn="l" defTabSz="45706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86508" y="698049"/>
            <a:ext cx="10729192" cy="2455167"/>
          </a:xfrm>
        </p:spPr>
        <p:txBody>
          <a:bodyPr>
            <a:normAutofit/>
          </a:bodyPr>
          <a:lstStyle/>
          <a:p>
            <a:r>
              <a:rPr lang="en-US" dirty="0"/>
              <a:t>           CE 331 LAB REPORT </a:t>
            </a:r>
            <a:br>
              <a:rPr lang="en-US" dirty="0"/>
            </a:br>
            <a:r>
              <a:rPr lang="en-US" dirty="0"/>
              <a:t>           MONDAY  group 2</a:t>
            </a:r>
          </a:p>
        </p:txBody>
      </p:sp>
      <p:sp>
        <p:nvSpPr>
          <p:cNvPr id="3" name="Subtitle 2"/>
          <p:cNvSpPr>
            <a:spLocks noGrp="1"/>
          </p:cNvSpPr>
          <p:nvPr>
            <p:ph type="subTitle" idx="1"/>
          </p:nvPr>
        </p:nvSpPr>
        <p:spPr>
          <a:xfrm>
            <a:off x="189756" y="3573016"/>
            <a:ext cx="9753599" cy="2743200"/>
          </a:xfrm>
        </p:spPr>
        <p:txBody>
          <a:bodyPr>
            <a:normAutofit fontScale="25000" lnSpcReduction="20000"/>
          </a:bodyPr>
          <a:lstStyle/>
          <a:p>
            <a:endParaRPr lang="en-US" dirty="0"/>
          </a:p>
          <a:p>
            <a:endParaRPr lang="en-US" dirty="0"/>
          </a:p>
          <a:p>
            <a:endParaRPr lang="en-US" dirty="0"/>
          </a:p>
          <a:p>
            <a:endParaRPr lang="en-US" dirty="0"/>
          </a:p>
          <a:p>
            <a:r>
              <a:rPr lang="en-US" dirty="0"/>
              <a:t>   </a:t>
            </a:r>
            <a:r>
              <a:rPr lang="en-US" sz="5600" dirty="0"/>
              <a:t>Lead By:                                                                 Group Members:</a:t>
            </a:r>
          </a:p>
          <a:p>
            <a:endParaRPr lang="en-US" sz="5600" dirty="0">
              <a:solidFill>
                <a:schemeClr val="tx1"/>
              </a:solidFill>
            </a:endParaRPr>
          </a:p>
          <a:p>
            <a:r>
              <a:rPr lang="en-US" sz="5600" dirty="0">
                <a:solidFill>
                  <a:schemeClr val="tx1"/>
                </a:solidFill>
              </a:rPr>
              <a:t>                                                                                     RAHUL KUMAR (200755)</a:t>
            </a:r>
          </a:p>
          <a:p>
            <a:r>
              <a:rPr lang="en-US" sz="5600" dirty="0">
                <a:solidFill>
                  <a:schemeClr val="tx1"/>
                </a:solidFill>
              </a:rPr>
              <a:t>   Prof. BALAJI DEVARAJU                                        RAHUL YADAV (200759)</a:t>
            </a:r>
          </a:p>
          <a:p>
            <a:r>
              <a:rPr lang="en-US" sz="5600" dirty="0">
                <a:solidFill>
                  <a:schemeClr val="tx1"/>
                </a:solidFill>
              </a:rPr>
              <a:t>            ONKAR DIKSHIT                                               RAJAT SAHU (200765)</a:t>
            </a:r>
          </a:p>
          <a:p>
            <a:r>
              <a:rPr lang="en-US" sz="5600" dirty="0">
                <a:solidFill>
                  <a:schemeClr val="tx1"/>
                </a:solidFill>
              </a:rPr>
              <a:t>                                                                                     RAJU KUMAR ( 200765)</a:t>
            </a:r>
          </a:p>
          <a:p>
            <a:r>
              <a:rPr lang="en-US" sz="5600" dirty="0">
                <a:solidFill>
                  <a:schemeClr val="tx1"/>
                </a:solidFill>
              </a:rPr>
              <a:t>                                                                                     RITIK RAJ (200804)  </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1DDBE-7F45-7CB0-253E-1DF8E255980E}"/>
              </a:ext>
            </a:extLst>
          </p:cNvPr>
          <p:cNvSpPr>
            <a:spLocks noGrp="1"/>
          </p:cNvSpPr>
          <p:nvPr>
            <p:ph type="title"/>
          </p:nvPr>
        </p:nvSpPr>
        <p:spPr/>
        <p:txBody>
          <a:bodyPr/>
          <a:lstStyle/>
          <a:p>
            <a:r>
              <a:rPr lang="en-IN" dirty="0"/>
              <a:t>WEEK 3</a:t>
            </a:r>
          </a:p>
        </p:txBody>
      </p:sp>
      <p:sp>
        <p:nvSpPr>
          <p:cNvPr id="3" name="Content Placeholder 2">
            <a:extLst>
              <a:ext uri="{FF2B5EF4-FFF2-40B4-BE49-F238E27FC236}">
                <a16:creationId xmlns:a16="http://schemas.microsoft.com/office/drawing/2014/main" id="{C67CB6E3-2A8A-8A04-86F0-E11F1D869365}"/>
              </a:ext>
            </a:extLst>
          </p:cNvPr>
          <p:cNvSpPr>
            <a:spLocks noGrp="1"/>
          </p:cNvSpPr>
          <p:nvPr>
            <p:ph idx="1"/>
          </p:nvPr>
        </p:nvSpPr>
        <p:spPr/>
        <p:txBody>
          <a:bodyPr/>
          <a:lstStyle/>
          <a:p>
            <a:r>
              <a:rPr lang="en-IN" dirty="0"/>
              <a:t>LEVELLING </a:t>
            </a:r>
          </a:p>
          <a:p>
            <a:pPr marL="45720" indent="0">
              <a:buNone/>
            </a:pPr>
            <a:r>
              <a:rPr lang="en-IN" dirty="0"/>
              <a:t>We find the reduced level of the given control points with the help of auto leveller and prism.</a:t>
            </a:r>
          </a:p>
          <a:p>
            <a:pPr marL="45720" indent="0">
              <a:buNone/>
            </a:pPr>
            <a:r>
              <a:rPr lang="en-IN" dirty="0"/>
              <a:t>We measured the elevation of control points with reference to GI lab as bench mark</a:t>
            </a:r>
          </a:p>
          <a:p>
            <a:pPr marL="45720" indent="0">
              <a:buNone/>
            </a:pPr>
            <a:r>
              <a:rPr lang="en-IN" dirty="0"/>
              <a:t>The loop error was then corrected to </a:t>
            </a:r>
            <a:r>
              <a:rPr lang="en-IN" dirty="0" err="1"/>
              <a:t>bowditch</a:t>
            </a:r>
            <a:r>
              <a:rPr lang="en-IN" dirty="0"/>
              <a:t> rule </a:t>
            </a:r>
          </a:p>
        </p:txBody>
      </p:sp>
    </p:spTree>
    <p:extLst>
      <p:ext uri="{BB962C8B-B14F-4D97-AF65-F5344CB8AC3E}">
        <p14:creationId xmlns:p14="http://schemas.microsoft.com/office/powerpoint/2010/main" val="1521177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83401-8974-A032-C1D0-BF1560DBD726}"/>
              </a:ext>
            </a:extLst>
          </p:cNvPr>
          <p:cNvSpPr>
            <a:spLocks noGrp="1"/>
          </p:cNvSpPr>
          <p:nvPr>
            <p:ph type="title"/>
          </p:nvPr>
        </p:nvSpPr>
        <p:spPr>
          <a:xfrm>
            <a:off x="1413892" y="5733256"/>
            <a:ext cx="9753600" cy="1224136"/>
          </a:xfrm>
        </p:spPr>
        <p:txBody>
          <a:bodyPr>
            <a:normAutofit fontScale="90000"/>
          </a:bodyPr>
          <a:lstStyle/>
          <a:p>
            <a:r>
              <a:rPr lang="en-IN" sz="1600" dirty="0"/>
              <a:t>SUM OF BS-SUM OF FS=0.004</a:t>
            </a:r>
            <a:br>
              <a:rPr lang="en-IN" sz="1600" dirty="0"/>
            </a:br>
            <a:r>
              <a:rPr lang="en-IN" sz="1600" dirty="0"/>
              <a:t>CHANGE IN RL= 0.004</a:t>
            </a:r>
            <a:br>
              <a:rPr lang="en-IN" sz="1600" dirty="0"/>
            </a:br>
            <a:r>
              <a:rPr lang="en-IN" sz="1600" dirty="0"/>
              <a:t>ERROR = 0.004</a:t>
            </a:r>
            <a:br>
              <a:rPr lang="en-IN" sz="1600" dirty="0"/>
            </a:br>
            <a:br>
              <a:rPr lang="en-IN" sz="1600" dirty="0"/>
            </a:br>
            <a:endParaRPr lang="en-IN" sz="1600" dirty="0"/>
          </a:p>
        </p:txBody>
      </p:sp>
      <p:graphicFrame>
        <p:nvGraphicFramePr>
          <p:cNvPr id="4" name="Table 4">
            <a:extLst>
              <a:ext uri="{FF2B5EF4-FFF2-40B4-BE49-F238E27FC236}">
                <a16:creationId xmlns:a16="http://schemas.microsoft.com/office/drawing/2014/main" id="{910B9438-230E-FAAC-9BF8-EC5D2FE4C590}"/>
              </a:ext>
            </a:extLst>
          </p:cNvPr>
          <p:cNvGraphicFramePr>
            <a:graphicFrameLocks noGrp="1"/>
          </p:cNvGraphicFramePr>
          <p:nvPr>
            <p:ph idx="1"/>
            <p:extLst>
              <p:ext uri="{D42A27DB-BD31-4B8C-83A1-F6EECF244321}">
                <p14:modId xmlns:p14="http://schemas.microsoft.com/office/powerpoint/2010/main" val="2575447221"/>
              </p:ext>
            </p:extLst>
          </p:nvPr>
        </p:nvGraphicFramePr>
        <p:xfrm>
          <a:off x="1413892" y="188640"/>
          <a:ext cx="9753600" cy="4079240"/>
        </p:xfrm>
        <a:graphic>
          <a:graphicData uri="http://schemas.openxmlformats.org/drawingml/2006/table">
            <a:tbl>
              <a:tblPr firstRow="1" bandRow="1">
                <a:tableStyleId>{073A0DAA-6AF3-43AB-8588-CEC1D06C72B9}</a:tableStyleId>
              </a:tblPr>
              <a:tblGrid>
                <a:gridCol w="1950720">
                  <a:extLst>
                    <a:ext uri="{9D8B030D-6E8A-4147-A177-3AD203B41FA5}">
                      <a16:colId xmlns:a16="http://schemas.microsoft.com/office/drawing/2014/main" val="3031486261"/>
                    </a:ext>
                  </a:extLst>
                </a:gridCol>
                <a:gridCol w="1950720">
                  <a:extLst>
                    <a:ext uri="{9D8B030D-6E8A-4147-A177-3AD203B41FA5}">
                      <a16:colId xmlns:a16="http://schemas.microsoft.com/office/drawing/2014/main" val="875294205"/>
                    </a:ext>
                  </a:extLst>
                </a:gridCol>
                <a:gridCol w="1950720">
                  <a:extLst>
                    <a:ext uri="{9D8B030D-6E8A-4147-A177-3AD203B41FA5}">
                      <a16:colId xmlns:a16="http://schemas.microsoft.com/office/drawing/2014/main" val="1129310986"/>
                    </a:ext>
                  </a:extLst>
                </a:gridCol>
                <a:gridCol w="1950720">
                  <a:extLst>
                    <a:ext uri="{9D8B030D-6E8A-4147-A177-3AD203B41FA5}">
                      <a16:colId xmlns:a16="http://schemas.microsoft.com/office/drawing/2014/main" val="3604733798"/>
                    </a:ext>
                  </a:extLst>
                </a:gridCol>
                <a:gridCol w="1950720">
                  <a:extLst>
                    <a:ext uri="{9D8B030D-6E8A-4147-A177-3AD203B41FA5}">
                      <a16:colId xmlns:a16="http://schemas.microsoft.com/office/drawing/2014/main" val="312825858"/>
                    </a:ext>
                  </a:extLst>
                </a:gridCol>
              </a:tblGrid>
              <a:tr h="370840">
                <a:tc>
                  <a:txBody>
                    <a:bodyPr/>
                    <a:lstStyle/>
                    <a:p>
                      <a:r>
                        <a:rPr lang="en-IN" dirty="0"/>
                        <a:t>Station</a:t>
                      </a:r>
                    </a:p>
                  </a:txBody>
                  <a:tcPr/>
                </a:tc>
                <a:tc>
                  <a:txBody>
                    <a:bodyPr/>
                    <a:lstStyle/>
                    <a:p>
                      <a:r>
                        <a:rPr lang="en-IN" dirty="0"/>
                        <a:t>B.S (m)</a:t>
                      </a:r>
                    </a:p>
                  </a:txBody>
                  <a:tcPr/>
                </a:tc>
                <a:tc>
                  <a:txBody>
                    <a:bodyPr/>
                    <a:lstStyle/>
                    <a:p>
                      <a:r>
                        <a:rPr lang="en-IN" dirty="0"/>
                        <a:t>F.S (m)</a:t>
                      </a:r>
                    </a:p>
                  </a:txBody>
                  <a:tcPr/>
                </a:tc>
                <a:tc>
                  <a:txBody>
                    <a:bodyPr/>
                    <a:lstStyle/>
                    <a:p>
                      <a:r>
                        <a:rPr lang="en-IN" dirty="0"/>
                        <a:t>H.I (m)</a:t>
                      </a:r>
                    </a:p>
                  </a:txBody>
                  <a:tcPr/>
                </a:tc>
                <a:tc>
                  <a:txBody>
                    <a:bodyPr/>
                    <a:lstStyle/>
                    <a:p>
                      <a:r>
                        <a:rPr lang="en-IN" dirty="0"/>
                        <a:t>RL (m)</a:t>
                      </a:r>
                    </a:p>
                  </a:txBody>
                  <a:tcPr/>
                </a:tc>
                <a:extLst>
                  <a:ext uri="{0D108BD9-81ED-4DB2-BD59-A6C34878D82A}">
                    <a16:rowId xmlns:a16="http://schemas.microsoft.com/office/drawing/2014/main" val="2760562069"/>
                  </a:ext>
                </a:extLst>
              </a:tr>
              <a:tr h="370840">
                <a:tc>
                  <a:txBody>
                    <a:bodyPr/>
                    <a:lstStyle/>
                    <a:p>
                      <a:r>
                        <a:rPr lang="en-IN" dirty="0"/>
                        <a:t>O</a:t>
                      </a:r>
                    </a:p>
                  </a:txBody>
                  <a:tcPr/>
                </a:tc>
                <a:tc>
                  <a:txBody>
                    <a:bodyPr/>
                    <a:lstStyle/>
                    <a:p>
                      <a:r>
                        <a:rPr lang="en-IN" dirty="0"/>
                        <a:t>1.188</a:t>
                      </a:r>
                    </a:p>
                  </a:txBody>
                  <a:tcPr/>
                </a:tc>
                <a:tc>
                  <a:txBody>
                    <a:bodyPr/>
                    <a:lstStyle/>
                    <a:p>
                      <a:endParaRPr lang="en-IN" dirty="0"/>
                    </a:p>
                  </a:txBody>
                  <a:tcPr/>
                </a:tc>
                <a:tc>
                  <a:txBody>
                    <a:bodyPr/>
                    <a:lstStyle/>
                    <a:p>
                      <a:r>
                        <a:rPr lang="en-IN" dirty="0"/>
                        <a:t>129.597</a:t>
                      </a:r>
                    </a:p>
                  </a:txBody>
                  <a:tcPr/>
                </a:tc>
                <a:tc>
                  <a:txBody>
                    <a:bodyPr/>
                    <a:lstStyle/>
                    <a:p>
                      <a:r>
                        <a:rPr lang="en-IN" dirty="0"/>
                        <a:t>128.409</a:t>
                      </a:r>
                    </a:p>
                  </a:txBody>
                  <a:tcPr/>
                </a:tc>
                <a:extLst>
                  <a:ext uri="{0D108BD9-81ED-4DB2-BD59-A6C34878D82A}">
                    <a16:rowId xmlns:a16="http://schemas.microsoft.com/office/drawing/2014/main" val="3813710637"/>
                  </a:ext>
                </a:extLst>
              </a:tr>
              <a:tr h="370840">
                <a:tc>
                  <a:txBody>
                    <a:bodyPr/>
                    <a:lstStyle/>
                    <a:p>
                      <a:r>
                        <a:rPr lang="en-IN" dirty="0"/>
                        <a:t>E</a:t>
                      </a:r>
                    </a:p>
                  </a:txBody>
                  <a:tcPr/>
                </a:tc>
                <a:tc>
                  <a:txBody>
                    <a:bodyPr/>
                    <a:lstStyle/>
                    <a:p>
                      <a:r>
                        <a:rPr lang="en-IN" dirty="0"/>
                        <a:t>1.559</a:t>
                      </a:r>
                    </a:p>
                  </a:txBody>
                  <a:tcPr/>
                </a:tc>
                <a:tc>
                  <a:txBody>
                    <a:bodyPr/>
                    <a:lstStyle/>
                    <a:p>
                      <a:r>
                        <a:rPr lang="en-IN" dirty="0"/>
                        <a:t>1.442</a:t>
                      </a:r>
                    </a:p>
                  </a:txBody>
                  <a:tcPr/>
                </a:tc>
                <a:tc>
                  <a:txBody>
                    <a:bodyPr/>
                    <a:lstStyle/>
                    <a:p>
                      <a:r>
                        <a:rPr lang="en-IN" dirty="0"/>
                        <a:t>129.714</a:t>
                      </a:r>
                    </a:p>
                  </a:txBody>
                  <a:tcPr/>
                </a:tc>
                <a:tc>
                  <a:txBody>
                    <a:bodyPr/>
                    <a:lstStyle/>
                    <a:p>
                      <a:r>
                        <a:rPr lang="en-IN" dirty="0"/>
                        <a:t>128.155</a:t>
                      </a:r>
                    </a:p>
                  </a:txBody>
                  <a:tcPr/>
                </a:tc>
                <a:extLst>
                  <a:ext uri="{0D108BD9-81ED-4DB2-BD59-A6C34878D82A}">
                    <a16:rowId xmlns:a16="http://schemas.microsoft.com/office/drawing/2014/main" val="1933843315"/>
                  </a:ext>
                </a:extLst>
              </a:tr>
              <a:tr h="370840">
                <a:tc>
                  <a:txBody>
                    <a:bodyPr/>
                    <a:lstStyle/>
                    <a:p>
                      <a:r>
                        <a:rPr lang="en-IN" dirty="0"/>
                        <a:t>A</a:t>
                      </a:r>
                    </a:p>
                  </a:txBody>
                  <a:tcPr/>
                </a:tc>
                <a:tc>
                  <a:txBody>
                    <a:bodyPr/>
                    <a:lstStyle/>
                    <a:p>
                      <a:r>
                        <a:rPr lang="en-IN" dirty="0"/>
                        <a:t>1.442</a:t>
                      </a:r>
                    </a:p>
                  </a:txBody>
                  <a:tcPr/>
                </a:tc>
                <a:tc>
                  <a:txBody>
                    <a:bodyPr/>
                    <a:lstStyle/>
                    <a:p>
                      <a:r>
                        <a:rPr lang="en-IN" dirty="0"/>
                        <a:t>1.858</a:t>
                      </a:r>
                    </a:p>
                  </a:txBody>
                  <a:tcPr/>
                </a:tc>
                <a:tc>
                  <a:txBody>
                    <a:bodyPr/>
                    <a:lstStyle/>
                    <a:p>
                      <a:r>
                        <a:rPr lang="en-IN" dirty="0"/>
                        <a:t>129.298</a:t>
                      </a:r>
                    </a:p>
                  </a:txBody>
                  <a:tcPr/>
                </a:tc>
                <a:tc>
                  <a:txBody>
                    <a:bodyPr/>
                    <a:lstStyle/>
                    <a:p>
                      <a:r>
                        <a:rPr lang="en-IN" dirty="0"/>
                        <a:t>127.856</a:t>
                      </a:r>
                    </a:p>
                  </a:txBody>
                  <a:tcPr/>
                </a:tc>
                <a:extLst>
                  <a:ext uri="{0D108BD9-81ED-4DB2-BD59-A6C34878D82A}">
                    <a16:rowId xmlns:a16="http://schemas.microsoft.com/office/drawing/2014/main" val="324734951"/>
                  </a:ext>
                </a:extLst>
              </a:tr>
              <a:tr h="370840">
                <a:tc>
                  <a:txBody>
                    <a:bodyPr/>
                    <a:lstStyle/>
                    <a:p>
                      <a:r>
                        <a:rPr lang="en-IN" dirty="0"/>
                        <a:t>A’</a:t>
                      </a:r>
                    </a:p>
                  </a:txBody>
                  <a:tcPr/>
                </a:tc>
                <a:tc>
                  <a:txBody>
                    <a:bodyPr/>
                    <a:lstStyle/>
                    <a:p>
                      <a:r>
                        <a:rPr lang="en-IN" dirty="0"/>
                        <a:t>1.495</a:t>
                      </a:r>
                    </a:p>
                  </a:txBody>
                  <a:tcPr/>
                </a:tc>
                <a:tc>
                  <a:txBody>
                    <a:bodyPr/>
                    <a:lstStyle/>
                    <a:p>
                      <a:r>
                        <a:rPr lang="en-IN" dirty="0"/>
                        <a:t>1.318</a:t>
                      </a:r>
                    </a:p>
                  </a:txBody>
                  <a:tcPr/>
                </a:tc>
                <a:tc>
                  <a:txBody>
                    <a:bodyPr/>
                    <a:lstStyle/>
                    <a:p>
                      <a:r>
                        <a:rPr lang="en-IN" dirty="0"/>
                        <a:t>129.475</a:t>
                      </a:r>
                    </a:p>
                  </a:txBody>
                  <a:tcPr/>
                </a:tc>
                <a:tc>
                  <a:txBody>
                    <a:bodyPr/>
                    <a:lstStyle/>
                    <a:p>
                      <a:r>
                        <a:rPr lang="en-IN" dirty="0"/>
                        <a:t>127.980</a:t>
                      </a:r>
                    </a:p>
                  </a:txBody>
                  <a:tcPr/>
                </a:tc>
                <a:extLst>
                  <a:ext uri="{0D108BD9-81ED-4DB2-BD59-A6C34878D82A}">
                    <a16:rowId xmlns:a16="http://schemas.microsoft.com/office/drawing/2014/main" val="3222877435"/>
                  </a:ext>
                </a:extLst>
              </a:tr>
              <a:tr h="370840">
                <a:tc>
                  <a:txBody>
                    <a:bodyPr/>
                    <a:lstStyle/>
                    <a:p>
                      <a:r>
                        <a:rPr lang="en-IN" dirty="0"/>
                        <a:t>B</a:t>
                      </a:r>
                    </a:p>
                  </a:txBody>
                  <a:tcPr/>
                </a:tc>
                <a:tc>
                  <a:txBody>
                    <a:bodyPr/>
                    <a:lstStyle/>
                    <a:p>
                      <a:r>
                        <a:rPr lang="en-IN" dirty="0"/>
                        <a:t>1.558</a:t>
                      </a:r>
                    </a:p>
                  </a:txBody>
                  <a:tcPr/>
                </a:tc>
                <a:tc>
                  <a:txBody>
                    <a:bodyPr/>
                    <a:lstStyle/>
                    <a:p>
                      <a:r>
                        <a:rPr lang="en-IN" dirty="0"/>
                        <a:t>1.583</a:t>
                      </a:r>
                    </a:p>
                  </a:txBody>
                  <a:tcPr/>
                </a:tc>
                <a:tc>
                  <a:txBody>
                    <a:bodyPr/>
                    <a:lstStyle/>
                    <a:p>
                      <a:r>
                        <a:rPr lang="en-IN" dirty="0"/>
                        <a:t>129.450</a:t>
                      </a:r>
                    </a:p>
                  </a:txBody>
                  <a:tcPr/>
                </a:tc>
                <a:tc>
                  <a:txBody>
                    <a:bodyPr/>
                    <a:lstStyle/>
                    <a:p>
                      <a:r>
                        <a:rPr lang="en-IN" dirty="0"/>
                        <a:t>127.892</a:t>
                      </a:r>
                    </a:p>
                  </a:txBody>
                  <a:tcPr/>
                </a:tc>
                <a:extLst>
                  <a:ext uri="{0D108BD9-81ED-4DB2-BD59-A6C34878D82A}">
                    <a16:rowId xmlns:a16="http://schemas.microsoft.com/office/drawing/2014/main" val="3524444585"/>
                  </a:ext>
                </a:extLst>
              </a:tr>
              <a:tr h="370840">
                <a:tc>
                  <a:txBody>
                    <a:bodyPr/>
                    <a:lstStyle/>
                    <a:p>
                      <a:r>
                        <a:rPr lang="en-IN" dirty="0"/>
                        <a:t>C</a:t>
                      </a:r>
                    </a:p>
                  </a:txBody>
                  <a:tcPr/>
                </a:tc>
                <a:tc>
                  <a:txBody>
                    <a:bodyPr/>
                    <a:lstStyle/>
                    <a:p>
                      <a:r>
                        <a:rPr lang="en-IN" dirty="0"/>
                        <a:t>1.605</a:t>
                      </a:r>
                    </a:p>
                  </a:txBody>
                  <a:tcPr/>
                </a:tc>
                <a:tc>
                  <a:txBody>
                    <a:bodyPr/>
                    <a:lstStyle/>
                    <a:p>
                      <a:r>
                        <a:rPr lang="en-IN" dirty="0"/>
                        <a:t>1.695</a:t>
                      </a:r>
                    </a:p>
                  </a:txBody>
                  <a:tcPr/>
                </a:tc>
                <a:tc>
                  <a:txBody>
                    <a:bodyPr/>
                    <a:lstStyle/>
                    <a:p>
                      <a:r>
                        <a:rPr lang="en-IN" dirty="0"/>
                        <a:t>129.360</a:t>
                      </a:r>
                    </a:p>
                  </a:txBody>
                  <a:tcPr/>
                </a:tc>
                <a:tc>
                  <a:txBody>
                    <a:bodyPr/>
                    <a:lstStyle/>
                    <a:p>
                      <a:r>
                        <a:rPr lang="en-IN" dirty="0"/>
                        <a:t>127.755</a:t>
                      </a:r>
                    </a:p>
                  </a:txBody>
                  <a:tcPr/>
                </a:tc>
                <a:extLst>
                  <a:ext uri="{0D108BD9-81ED-4DB2-BD59-A6C34878D82A}">
                    <a16:rowId xmlns:a16="http://schemas.microsoft.com/office/drawing/2014/main" val="3030028058"/>
                  </a:ext>
                </a:extLst>
              </a:tr>
              <a:tr h="370840">
                <a:tc>
                  <a:txBody>
                    <a:bodyPr/>
                    <a:lstStyle/>
                    <a:p>
                      <a:r>
                        <a:rPr lang="en-IN" dirty="0"/>
                        <a:t>D</a:t>
                      </a:r>
                    </a:p>
                  </a:txBody>
                  <a:tcPr/>
                </a:tc>
                <a:tc>
                  <a:txBody>
                    <a:bodyPr/>
                    <a:lstStyle/>
                    <a:p>
                      <a:r>
                        <a:rPr lang="en-IN" dirty="0"/>
                        <a:t>1.941</a:t>
                      </a:r>
                    </a:p>
                  </a:txBody>
                  <a:tcPr/>
                </a:tc>
                <a:tc>
                  <a:txBody>
                    <a:bodyPr/>
                    <a:lstStyle/>
                    <a:p>
                      <a:r>
                        <a:rPr lang="en-IN" dirty="0"/>
                        <a:t>1.582</a:t>
                      </a:r>
                    </a:p>
                  </a:txBody>
                  <a:tcPr/>
                </a:tc>
                <a:tc>
                  <a:txBody>
                    <a:bodyPr/>
                    <a:lstStyle/>
                    <a:p>
                      <a:r>
                        <a:rPr lang="en-IN" dirty="0"/>
                        <a:t>129.719</a:t>
                      </a:r>
                    </a:p>
                  </a:txBody>
                  <a:tcPr/>
                </a:tc>
                <a:tc>
                  <a:txBody>
                    <a:bodyPr/>
                    <a:lstStyle/>
                    <a:p>
                      <a:r>
                        <a:rPr lang="en-IN" dirty="0"/>
                        <a:t>127.778</a:t>
                      </a:r>
                    </a:p>
                  </a:txBody>
                  <a:tcPr/>
                </a:tc>
                <a:extLst>
                  <a:ext uri="{0D108BD9-81ED-4DB2-BD59-A6C34878D82A}">
                    <a16:rowId xmlns:a16="http://schemas.microsoft.com/office/drawing/2014/main" val="548123755"/>
                  </a:ext>
                </a:extLst>
              </a:tr>
              <a:tr h="370840">
                <a:tc>
                  <a:txBody>
                    <a:bodyPr/>
                    <a:lstStyle/>
                    <a:p>
                      <a:r>
                        <a:rPr lang="en-IN" dirty="0"/>
                        <a:t>D’</a:t>
                      </a:r>
                    </a:p>
                  </a:txBody>
                  <a:tcPr/>
                </a:tc>
                <a:tc>
                  <a:txBody>
                    <a:bodyPr/>
                    <a:lstStyle/>
                    <a:p>
                      <a:r>
                        <a:rPr lang="en-IN" dirty="0"/>
                        <a:t>1.558</a:t>
                      </a:r>
                    </a:p>
                  </a:txBody>
                  <a:tcPr/>
                </a:tc>
                <a:tc>
                  <a:txBody>
                    <a:bodyPr/>
                    <a:lstStyle/>
                    <a:p>
                      <a:r>
                        <a:rPr lang="en-IN" dirty="0"/>
                        <a:t>1.610</a:t>
                      </a:r>
                    </a:p>
                  </a:txBody>
                  <a:tcPr/>
                </a:tc>
                <a:tc>
                  <a:txBody>
                    <a:bodyPr/>
                    <a:lstStyle/>
                    <a:p>
                      <a:r>
                        <a:rPr lang="en-IN" dirty="0"/>
                        <a:t>129.667</a:t>
                      </a:r>
                    </a:p>
                  </a:txBody>
                  <a:tcPr/>
                </a:tc>
                <a:tc>
                  <a:txBody>
                    <a:bodyPr/>
                    <a:lstStyle/>
                    <a:p>
                      <a:r>
                        <a:rPr lang="en-IN" dirty="0"/>
                        <a:t>128.109</a:t>
                      </a:r>
                    </a:p>
                  </a:txBody>
                  <a:tcPr/>
                </a:tc>
                <a:extLst>
                  <a:ext uri="{0D108BD9-81ED-4DB2-BD59-A6C34878D82A}">
                    <a16:rowId xmlns:a16="http://schemas.microsoft.com/office/drawing/2014/main" val="2522560613"/>
                  </a:ext>
                </a:extLst>
              </a:tr>
              <a:tr h="370840">
                <a:tc>
                  <a:txBody>
                    <a:bodyPr/>
                    <a:lstStyle/>
                    <a:p>
                      <a:r>
                        <a:rPr lang="en-IN" dirty="0"/>
                        <a:t>E</a:t>
                      </a:r>
                    </a:p>
                  </a:txBody>
                  <a:tcPr/>
                </a:tc>
                <a:tc>
                  <a:txBody>
                    <a:bodyPr/>
                    <a:lstStyle/>
                    <a:p>
                      <a:r>
                        <a:rPr lang="en-IN" dirty="0"/>
                        <a:t>1.711</a:t>
                      </a:r>
                    </a:p>
                  </a:txBody>
                  <a:tcPr/>
                </a:tc>
                <a:tc>
                  <a:txBody>
                    <a:bodyPr/>
                    <a:lstStyle/>
                    <a:p>
                      <a:r>
                        <a:rPr lang="en-IN" dirty="0"/>
                        <a:t>1.505</a:t>
                      </a:r>
                    </a:p>
                  </a:txBody>
                  <a:tcPr/>
                </a:tc>
                <a:tc>
                  <a:txBody>
                    <a:bodyPr/>
                    <a:lstStyle/>
                    <a:p>
                      <a:r>
                        <a:rPr lang="en-IN" dirty="0"/>
                        <a:t>129.873</a:t>
                      </a:r>
                    </a:p>
                  </a:txBody>
                  <a:tcPr/>
                </a:tc>
                <a:tc>
                  <a:txBody>
                    <a:bodyPr/>
                    <a:lstStyle/>
                    <a:p>
                      <a:r>
                        <a:rPr lang="en-IN" dirty="0"/>
                        <a:t>128.162</a:t>
                      </a:r>
                    </a:p>
                  </a:txBody>
                  <a:tcPr/>
                </a:tc>
                <a:extLst>
                  <a:ext uri="{0D108BD9-81ED-4DB2-BD59-A6C34878D82A}">
                    <a16:rowId xmlns:a16="http://schemas.microsoft.com/office/drawing/2014/main" val="468782075"/>
                  </a:ext>
                </a:extLst>
              </a:tr>
              <a:tr h="370840">
                <a:tc>
                  <a:txBody>
                    <a:bodyPr/>
                    <a:lstStyle/>
                    <a:p>
                      <a:r>
                        <a:rPr lang="en-IN" dirty="0"/>
                        <a:t>O</a:t>
                      </a:r>
                    </a:p>
                  </a:txBody>
                  <a:tcPr/>
                </a:tc>
                <a:tc>
                  <a:txBody>
                    <a:bodyPr/>
                    <a:lstStyle/>
                    <a:p>
                      <a:endParaRPr lang="en-IN" dirty="0"/>
                    </a:p>
                  </a:txBody>
                  <a:tcPr/>
                </a:tc>
                <a:tc>
                  <a:txBody>
                    <a:bodyPr/>
                    <a:lstStyle/>
                    <a:p>
                      <a:r>
                        <a:rPr lang="en-IN" dirty="0"/>
                        <a:t>1.460</a:t>
                      </a:r>
                    </a:p>
                  </a:txBody>
                  <a:tcPr/>
                </a:tc>
                <a:tc>
                  <a:txBody>
                    <a:bodyPr/>
                    <a:lstStyle/>
                    <a:p>
                      <a:endParaRPr lang="en-IN"/>
                    </a:p>
                  </a:txBody>
                  <a:tcPr/>
                </a:tc>
                <a:tc>
                  <a:txBody>
                    <a:bodyPr/>
                    <a:lstStyle/>
                    <a:p>
                      <a:r>
                        <a:rPr lang="en-IN" dirty="0"/>
                        <a:t>128.413</a:t>
                      </a:r>
                    </a:p>
                  </a:txBody>
                  <a:tcPr/>
                </a:tc>
                <a:extLst>
                  <a:ext uri="{0D108BD9-81ED-4DB2-BD59-A6C34878D82A}">
                    <a16:rowId xmlns:a16="http://schemas.microsoft.com/office/drawing/2014/main" val="2406721209"/>
                  </a:ext>
                </a:extLst>
              </a:tr>
            </a:tbl>
          </a:graphicData>
        </a:graphic>
      </p:graphicFrame>
      <p:graphicFrame>
        <p:nvGraphicFramePr>
          <p:cNvPr id="5" name="Table 5">
            <a:extLst>
              <a:ext uri="{FF2B5EF4-FFF2-40B4-BE49-F238E27FC236}">
                <a16:creationId xmlns:a16="http://schemas.microsoft.com/office/drawing/2014/main" id="{2DE501BC-276C-D13D-0091-E02CB51BBDAD}"/>
              </a:ext>
            </a:extLst>
          </p:cNvPr>
          <p:cNvGraphicFramePr>
            <a:graphicFrameLocks noGrp="1"/>
          </p:cNvGraphicFramePr>
          <p:nvPr>
            <p:extLst>
              <p:ext uri="{D42A27DB-BD31-4B8C-83A1-F6EECF244321}">
                <p14:modId xmlns:p14="http://schemas.microsoft.com/office/powerpoint/2010/main" val="1648794072"/>
              </p:ext>
            </p:extLst>
          </p:nvPr>
        </p:nvGraphicFramePr>
        <p:xfrm>
          <a:off x="1413892" y="4546920"/>
          <a:ext cx="9753600" cy="1010666"/>
        </p:xfrm>
        <a:graphic>
          <a:graphicData uri="http://schemas.openxmlformats.org/drawingml/2006/table">
            <a:tbl>
              <a:tblPr firstRow="1" bandRow="1">
                <a:tableStyleId>{073A0DAA-6AF3-43AB-8588-CEC1D06C72B9}</a:tableStyleId>
              </a:tblPr>
              <a:tblGrid>
                <a:gridCol w="1950720">
                  <a:extLst>
                    <a:ext uri="{9D8B030D-6E8A-4147-A177-3AD203B41FA5}">
                      <a16:colId xmlns:a16="http://schemas.microsoft.com/office/drawing/2014/main" val="1496992603"/>
                    </a:ext>
                  </a:extLst>
                </a:gridCol>
                <a:gridCol w="1950720">
                  <a:extLst>
                    <a:ext uri="{9D8B030D-6E8A-4147-A177-3AD203B41FA5}">
                      <a16:colId xmlns:a16="http://schemas.microsoft.com/office/drawing/2014/main" val="73905231"/>
                    </a:ext>
                  </a:extLst>
                </a:gridCol>
                <a:gridCol w="1950720">
                  <a:extLst>
                    <a:ext uri="{9D8B030D-6E8A-4147-A177-3AD203B41FA5}">
                      <a16:colId xmlns:a16="http://schemas.microsoft.com/office/drawing/2014/main" val="4014631430"/>
                    </a:ext>
                  </a:extLst>
                </a:gridCol>
                <a:gridCol w="1950720">
                  <a:extLst>
                    <a:ext uri="{9D8B030D-6E8A-4147-A177-3AD203B41FA5}">
                      <a16:colId xmlns:a16="http://schemas.microsoft.com/office/drawing/2014/main" val="4058527282"/>
                    </a:ext>
                  </a:extLst>
                </a:gridCol>
                <a:gridCol w="1950720">
                  <a:extLst>
                    <a:ext uri="{9D8B030D-6E8A-4147-A177-3AD203B41FA5}">
                      <a16:colId xmlns:a16="http://schemas.microsoft.com/office/drawing/2014/main" val="2695151384"/>
                    </a:ext>
                  </a:extLst>
                </a:gridCol>
              </a:tblGrid>
              <a:tr h="370840">
                <a:tc>
                  <a:txBody>
                    <a:bodyPr/>
                    <a:lstStyle/>
                    <a:p>
                      <a:endParaRPr lang="en-IN"/>
                    </a:p>
                  </a:txBody>
                  <a:tcPr/>
                </a:tc>
                <a:tc>
                  <a:txBody>
                    <a:bodyPr/>
                    <a:lstStyle/>
                    <a:p>
                      <a:r>
                        <a:rPr lang="en-IN" dirty="0"/>
                        <a:t>Sum of BS=14.057</a:t>
                      </a:r>
                    </a:p>
                  </a:txBody>
                  <a:tcPr/>
                </a:tc>
                <a:tc>
                  <a:txBody>
                    <a:bodyPr/>
                    <a:lstStyle/>
                    <a:p>
                      <a:r>
                        <a:rPr lang="en-IN" dirty="0"/>
                        <a:t>Sum of FS= 14.053</a:t>
                      </a:r>
                    </a:p>
                  </a:txBody>
                  <a:tcPr/>
                </a:tc>
                <a:tc>
                  <a:txBody>
                    <a:bodyPr/>
                    <a:lstStyle/>
                    <a:p>
                      <a:endParaRPr lang="en-IN"/>
                    </a:p>
                  </a:txBody>
                  <a:tcPr/>
                </a:tc>
                <a:tc>
                  <a:txBody>
                    <a:bodyPr/>
                    <a:lstStyle/>
                    <a:p>
                      <a:r>
                        <a:rPr lang="en-IN" dirty="0"/>
                        <a:t>Change in RL=0.004</a:t>
                      </a:r>
                    </a:p>
                  </a:txBody>
                  <a:tcPr/>
                </a:tc>
                <a:extLst>
                  <a:ext uri="{0D108BD9-81ED-4DB2-BD59-A6C34878D82A}">
                    <a16:rowId xmlns:a16="http://schemas.microsoft.com/office/drawing/2014/main" val="1951199871"/>
                  </a:ext>
                </a:extLst>
              </a:tr>
              <a:tr h="370840">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192120430"/>
                  </a:ext>
                </a:extLst>
              </a:tr>
            </a:tbl>
          </a:graphicData>
        </a:graphic>
      </p:graphicFrame>
    </p:spTree>
    <p:extLst>
      <p:ext uri="{BB962C8B-B14F-4D97-AF65-F5344CB8AC3E}">
        <p14:creationId xmlns:p14="http://schemas.microsoft.com/office/powerpoint/2010/main" val="1311747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B310D-1192-EC9E-59DA-58AAE301E280}"/>
              </a:ext>
            </a:extLst>
          </p:cNvPr>
          <p:cNvSpPr>
            <a:spLocks noGrp="1"/>
          </p:cNvSpPr>
          <p:nvPr>
            <p:ph type="title"/>
          </p:nvPr>
        </p:nvSpPr>
        <p:spPr>
          <a:xfrm>
            <a:off x="603250" y="6172200"/>
            <a:ext cx="9753600" cy="1325562"/>
          </a:xfrm>
        </p:spPr>
        <p:txBody>
          <a:bodyPr>
            <a:normAutofit/>
          </a:bodyPr>
          <a:lstStyle/>
          <a:p>
            <a:br>
              <a:rPr lang="en-IN" dirty="0"/>
            </a:br>
            <a:endParaRPr lang="en-IN" dirty="0"/>
          </a:p>
        </p:txBody>
      </p:sp>
      <p:sp>
        <p:nvSpPr>
          <p:cNvPr id="3" name="Content Placeholder 2">
            <a:extLst>
              <a:ext uri="{FF2B5EF4-FFF2-40B4-BE49-F238E27FC236}">
                <a16:creationId xmlns:a16="http://schemas.microsoft.com/office/drawing/2014/main" id="{AA8236BB-21EE-61D2-BC24-4CFE1B8AFFE1}"/>
              </a:ext>
            </a:extLst>
          </p:cNvPr>
          <p:cNvSpPr>
            <a:spLocks noGrp="1"/>
          </p:cNvSpPr>
          <p:nvPr>
            <p:ph idx="1"/>
          </p:nvPr>
        </p:nvSpPr>
        <p:spPr>
          <a:xfrm>
            <a:off x="1165349" y="332656"/>
            <a:ext cx="9753600" cy="2808312"/>
          </a:xfrm>
        </p:spPr>
        <p:txBody>
          <a:bodyPr/>
          <a:lstStyle/>
          <a:p>
            <a:r>
              <a:rPr lang="en-IN" dirty="0"/>
              <a:t>Error in each station= </a:t>
            </a:r>
            <a:r>
              <a:rPr lang="en-IN" dirty="0" err="1"/>
              <a:t>ei</a:t>
            </a:r>
            <a:r>
              <a:rPr lang="en-IN" dirty="0"/>
              <a:t>= -E*di/D </a:t>
            </a:r>
          </a:p>
          <a:p>
            <a:r>
              <a:rPr lang="en-IN" dirty="0" err="1"/>
              <a:t>ei</a:t>
            </a:r>
            <a:r>
              <a:rPr lang="en-IN" dirty="0"/>
              <a:t> = error at </a:t>
            </a:r>
            <a:r>
              <a:rPr lang="en-IN" dirty="0" err="1"/>
              <a:t>i</a:t>
            </a:r>
            <a:r>
              <a:rPr lang="en-IN" dirty="0"/>
              <a:t> station</a:t>
            </a:r>
          </a:p>
          <a:p>
            <a:r>
              <a:rPr lang="en-IN" dirty="0"/>
              <a:t>D = total perimeter</a:t>
            </a:r>
          </a:p>
          <a:p>
            <a:r>
              <a:rPr lang="en-IN" dirty="0"/>
              <a:t>di= distance of </a:t>
            </a:r>
            <a:r>
              <a:rPr lang="en-IN" dirty="0" err="1"/>
              <a:t>i</a:t>
            </a:r>
            <a:r>
              <a:rPr lang="en-IN" dirty="0"/>
              <a:t> station from benchmark</a:t>
            </a:r>
          </a:p>
          <a:p>
            <a:r>
              <a:rPr lang="en-IN" dirty="0"/>
              <a:t>E= total closing error</a:t>
            </a:r>
          </a:p>
        </p:txBody>
      </p:sp>
      <p:graphicFrame>
        <p:nvGraphicFramePr>
          <p:cNvPr id="4" name="Object 3">
            <a:extLst>
              <a:ext uri="{FF2B5EF4-FFF2-40B4-BE49-F238E27FC236}">
                <a16:creationId xmlns:a16="http://schemas.microsoft.com/office/drawing/2014/main" id="{4C391C6C-702F-1BDC-91A7-B12FA5E80D61}"/>
              </a:ext>
            </a:extLst>
          </p:cNvPr>
          <p:cNvGraphicFramePr>
            <a:graphicFrameLocks noChangeAspect="1"/>
          </p:cNvGraphicFramePr>
          <p:nvPr>
            <p:extLst>
              <p:ext uri="{D42A27DB-BD31-4B8C-83A1-F6EECF244321}">
                <p14:modId xmlns:p14="http://schemas.microsoft.com/office/powerpoint/2010/main" val="357255838"/>
              </p:ext>
            </p:extLst>
          </p:nvPr>
        </p:nvGraphicFramePr>
        <p:xfrm>
          <a:off x="5480050" y="3233738"/>
          <a:ext cx="1228725" cy="390525"/>
        </p:xfrm>
        <a:graphic>
          <a:graphicData uri="http://schemas.openxmlformats.org/presentationml/2006/ole">
            <mc:AlternateContent xmlns:mc="http://schemas.openxmlformats.org/markup-compatibility/2006">
              <mc:Choice xmlns:v="urn:schemas-microsoft-com:vml" Requires="v">
                <p:oleObj name="Worksheet" r:id="rId2" imgW="1228891" imgH="390722" progId="Excel.Sheet.12">
                  <p:embed/>
                </p:oleObj>
              </mc:Choice>
              <mc:Fallback>
                <p:oleObj name="Worksheet" r:id="rId2" imgW="1228891" imgH="390722" progId="Excel.Sheet.12">
                  <p:embed/>
                  <p:pic>
                    <p:nvPicPr>
                      <p:cNvPr id="0" name=""/>
                      <p:cNvPicPr/>
                      <p:nvPr/>
                    </p:nvPicPr>
                    <p:blipFill>
                      <a:blip r:embed="rId3"/>
                      <a:stretch>
                        <a:fillRect/>
                      </a:stretch>
                    </p:blipFill>
                    <p:spPr>
                      <a:xfrm>
                        <a:off x="5480050" y="3233738"/>
                        <a:ext cx="1228725" cy="390525"/>
                      </a:xfrm>
                      <a:prstGeom prst="rect">
                        <a:avLst/>
                      </a:prstGeom>
                    </p:spPr>
                  </p:pic>
                </p:oleObj>
              </mc:Fallback>
            </mc:AlternateContent>
          </a:graphicData>
        </a:graphic>
      </p:graphicFrame>
      <p:graphicFrame>
        <p:nvGraphicFramePr>
          <p:cNvPr id="5" name="Table 5">
            <a:extLst>
              <a:ext uri="{FF2B5EF4-FFF2-40B4-BE49-F238E27FC236}">
                <a16:creationId xmlns:a16="http://schemas.microsoft.com/office/drawing/2014/main" id="{3331885B-1C27-9DDA-75F8-F4E9E4CADDD8}"/>
              </a:ext>
            </a:extLst>
          </p:cNvPr>
          <p:cNvGraphicFramePr>
            <a:graphicFrameLocks noGrp="1"/>
          </p:cNvGraphicFramePr>
          <p:nvPr>
            <p:extLst>
              <p:ext uri="{D42A27DB-BD31-4B8C-83A1-F6EECF244321}">
                <p14:modId xmlns:p14="http://schemas.microsoft.com/office/powerpoint/2010/main" val="287775641"/>
              </p:ext>
            </p:extLst>
          </p:nvPr>
        </p:nvGraphicFramePr>
        <p:xfrm>
          <a:off x="1165349" y="2924944"/>
          <a:ext cx="8125884" cy="3708400"/>
        </p:xfrm>
        <a:graphic>
          <a:graphicData uri="http://schemas.openxmlformats.org/drawingml/2006/table">
            <a:tbl>
              <a:tblPr firstRow="1" bandRow="1">
                <a:tableStyleId>{073A0DAA-6AF3-43AB-8588-CEC1D06C72B9}</a:tableStyleId>
              </a:tblPr>
              <a:tblGrid>
                <a:gridCol w="4176464">
                  <a:extLst>
                    <a:ext uri="{9D8B030D-6E8A-4147-A177-3AD203B41FA5}">
                      <a16:colId xmlns:a16="http://schemas.microsoft.com/office/drawing/2014/main" val="880486851"/>
                    </a:ext>
                  </a:extLst>
                </a:gridCol>
                <a:gridCol w="3949420">
                  <a:extLst>
                    <a:ext uri="{9D8B030D-6E8A-4147-A177-3AD203B41FA5}">
                      <a16:colId xmlns:a16="http://schemas.microsoft.com/office/drawing/2014/main" val="2946941519"/>
                    </a:ext>
                  </a:extLst>
                </a:gridCol>
              </a:tblGrid>
              <a:tr h="370840">
                <a:tc>
                  <a:txBody>
                    <a:bodyPr/>
                    <a:lstStyle/>
                    <a:p>
                      <a:r>
                        <a:rPr lang="en-IN" dirty="0"/>
                        <a:t>Stations </a:t>
                      </a:r>
                    </a:p>
                  </a:txBody>
                  <a:tcPr/>
                </a:tc>
                <a:tc>
                  <a:txBody>
                    <a:bodyPr/>
                    <a:lstStyle/>
                    <a:p>
                      <a:r>
                        <a:rPr lang="en-IN" dirty="0"/>
                        <a:t>Corrected RL (m)</a:t>
                      </a:r>
                    </a:p>
                  </a:txBody>
                  <a:tcPr/>
                </a:tc>
                <a:extLst>
                  <a:ext uri="{0D108BD9-81ED-4DB2-BD59-A6C34878D82A}">
                    <a16:rowId xmlns:a16="http://schemas.microsoft.com/office/drawing/2014/main" val="1727483099"/>
                  </a:ext>
                </a:extLst>
              </a:tr>
              <a:tr h="370840">
                <a:tc>
                  <a:txBody>
                    <a:bodyPr/>
                    <a:lstStyle/>
                    <a:p>
                      <a:r>
                        <a:rPr lang="en-IN" dirty="0"/>
                        <a:t>O</a:t>
                      </a:r>
                    </a:p>
                  </a:txBody>
                  <a:tcPr/>
                </a:tc>
                <a:tc>
                  <a:txBody>
                    <a:bodyPr/>
                    <a:lstStyle/>
                    <a:p>
                      <a:r>
                        <a:rPr lang="en-IN" dirty="0"/>
                        <a:t>128.409</a:t>
                      </a:r>
                    </a:p>
                  </a:txBody>
                  <a:tcPr/>
                </a:tc>
                <a:extLst>
                  <a:ext uri="{0D108BD9-81ED-4DB2-BD59-A6C34878D82A}">
                    <a16:rowId xmlns:a16="http://schemas.microsoft.com/office/drawing/2014/main" val="2700369300"/>
                  </a:ext>
                </a:extLst>
              </a:tr>
              <a:tr h="370840">
                <a:tc>
                  <a:txBody>
                    <a:bodyPr/>
                    <a:lstStyle/>
                    <a:p>
                      <a:r>
                        <a:rPr lang="en-IN" dirty="0"/>
                        <a:t>E</a:t>
                      </a:r>
                    </a:p>
                  </a:txBody>
                  <a:tcPr/>
                </a:tc>
                <a:tc>
                  <a:txBody>
                    <a:bodyPr/>
                    <a:lstStyle/>
                    <a:p>
                      <a:r>
                        <a:rPr lang="en-IN" dirty="0"/>
                        <a:t>128.1546</a:t>
                      </a:r>
                    </a:p>
                  </a:txBody>
                  <a:tcPr/>
                </a:tc>
                <a:extLst>
                  <a:ext uri="{0D108BD9-81ED-4DB2-BD59-A6C34878D82A}">
                    <a16:rowId xmlns:a16="http://schemas.microsoft.com/office/drawing/2014/main" val="3791605072"/>
                  </a:ext>
                </a:extLst>
              </a:tr>
              <a:tr h="370840">
                <a:tc>
                  <a:txBody>
                    <a:bodyPr/>
                    <a:lstStyle/>
                    <a:p>
                      <a:r>
                        <a:rPr lang="en-IN" dirty="0"/>
                        <a:t>A</a:t>
                      </a:r>
                    </a:p>
                  </a:txBody>
                  <a:tcPr/>
                </a:tc>
                <a:tc>
                  <a:txBody>
                    <a:bodyPr/>
                    <a:lstStyle/>
                    <a:p>
                      <a:r>
                        <a:rPr lang="en-IN" dirty="0"/>
                        <a:t>127.8552</a:t>
                      </a:r>
                    </a:p>
                  </a:txBody>
                  <a:tcPr/>
                </a:tc>
                <a:extLst>
                  <a:ext uri="{0D108BD9-81ED-4DB2-BD59-A6C34878D82A}">
                    <a16:rowId xmlns:a16="http://schemas.microsoft.com/office/drawing/2014/main" val="164008762"/>
                  </a:ext>
                </a:extLst>
              </a:tr>
              <a:tr h="370840">
                <a:tc>
                  <a:txBody>
                    <a:bodyPr/>
                    <a:lstStyle/>
                    <a:p>
                      <a:r>
                        <a:rPr lang="en-IN" dirty="0"/>
                        <a:t>A’</a:t>
                      </a:r>
                    </a:p>
                  </a:txBody>
                  <a:tcPr/>
                </a:tc>
                <a:tc>
                  <a:txBody>
                    <a:bodyPr/>
                    <a:lstStyle/>
                    <a:p>
                      <a:r>
                        <a:rPr lang="en-IN" dirty="0"/>
                        <a:t>127.9786</a:t>
                      </a:r>
                    </a:p>
                  </a:txBody>
                  <a:tcPr/>
                </a:tc>
                <a:extLst>
                  <a:ext uri="{0D108BD9-81ED-4DB2-BD59-A6C34878D82A}">
                    <a16:rowId xmlns:a16="http://schemas.microsoft.com/office/drawing/2014/main" val="436276563"/>
                  </a:ext>
                </a:extLst>
              </a:tr>
              <a:tr h="370840">
                <a:tc>
                  <a:txBody>
                    <a:bodyPr/>
                    <a:lstStyle/>
                    <a:p>
                      <a:r>
                        <a:rPr lang="en-IN" dirty="0"/>
                        <a:t>B</a:t>
                      </a:r>
                    </a:p>
                  </a:txBody>
                  <a:tcPr/>
                </a:tc>
                <a:tc>
                  <a:txBody>
                    <a:bodyPr/>
                    <a:lstStyle/>
                    <a:p>
                      <a:r>
                        <a:rPr lang="en-IN" dirty="0"/>
                        <a:t>127.8902</a:t>
                      </a:r>
                    </a:p>
                  </a:txBody>
                  <a:tcPr/>
                </a:tc>
                <a:extLst>
                  <a:ext uri="{0D108BD9-81ED-4DB2-BD59-A6C34878D82A}">
                    <a16:rowId xmlns:a16="http://schemas.microsoft.com/office/drawing/2014/main" val="2580185809"/>
                  </a:ext>
                </a:extLst>
              </a:tr>
              <a:tr h="370840">
                <a:tc>
                  <a:txBody>
                    <a:bodyPr/>
                    <a:lstStyle/>
                    <a:p>
                      <a:r>
                        <a:rPr lang="en-IN" dirty="0"/>
                        <a:t>C</a:t>
                      </a:r>
                    </a:p>
                  </a:txBody>
                  <a:tcPr/>
                </a:tc>
                <a:tc>
                  <a:txBody>
                    <a:bodyPr/>
                    <a:lstStyle/>
                    <a:p>
                      <a:r>
                        <a:rPr lang="en-IN" dirty="0"/>
                        <a:t>127.7528</a:t>
                      </a:r>
                    </a:p>
                  </a:txBody>
                  <a:tcPr/>
                </a:tc>
                <a:extLst>
                  <a:ext uri="{0D108BD9-81ED-4DB2-BD59-A6C34878D82A}">
                    <a16:rowId xmlns:a16="http://schemas.microsoft.com/office/drawing/2014/main" val="2171645841"/>
                  </a:ext>
                </a:extLst>
              </a:tr>
              <a:tr h="370840">
                <a:tc>
                  <a:txBody>
                    <a:bodyPr/>
                    <a:lstStyle/>
                    <a:p>
                      <a:r>
                        <a:rPr lang="en-IN" dirty="0"/>
                        <a:t>D’</a:t>
                      </a:r>
                    </a:p>
                  </a:txBody>
                  <a:tcPr/>
                </a:tc>
                <a:tc>
                  <a:txBody>
                    <a:bodyPr/>
                    <a:lstStyle/>
                    <a:p>
                      <a:r>
                        <a:rPr lang="en-IN" dirty="0"/>
                        <a:t>128.1059</a:t>
                      </a:r>
                    </a:p>
                  </a:txBody>
                  <a:tcPr/>
                </a:tc>
                <a:extLst>
                  <a:ext uri="{0D108BD9-81ED-4DB2-BD59-A6C34878D82A}">
                    <a16:rowId xmlns:a16="http://schemas.microsoft.com/office/drawing/2014/main" val="354617092"/>
                  </a:ext>
                </a:extLst>
              </a:tr>
              <a:tr h="370840">
                <a:tc>
                  <a:txBody>
                    <a:bodyPr/>
                    <a:lstStyle/>
                    <a:p>
                      <a:r>
                        <a:rPr lang="en-IN" dirty="0"/>
                        <a:t>E</a:t>
                      </a:r>
                    </a:p>
                  </a:txBody>
                  <a:tcPr/>
                </a:tc>
                <a:tc>
                  <a:txBody>
                    <a:bodyPr/>
                    <a:lstStyle/>
                    <a:p>
                      <a:r>
                        <a:rPr lang="en-IN" dirty="0"/>
                        <a:t>128.1585</a:t>
                      </a:r>
                    </a:p>
                  </a:txBody>
                  <a:tcPr/>
                </a:tc>
                <a:extLst>
                  <a:ext uri="{0D108BD9-81ED-4DB2-BD59-A6C34878D82A}">
                    <a16:rowId xmlns:a16="http://schemas.microsoft.com/office/drawing/2014/main" val="113672711"/>
                  </a:ext>
                </a:extLst>
              </a:tr>
              <a:tr h="370840">
                <a:tc>
                  <a:txBody>
                    <a:bodyPr/>
                    <a:lstStyle/>
                    <a:p>
                      <a:r>
                        <a:rPr lang="en-IN" dirty="0"/>
                        <a:t>O</a:t>
                      </a:r>
                    </a:p>
                  </a:txBody>
                  <a:tcPr/>
                </a:tc>
                <a:tc>
                  <a:txBody>
                    <a:bodyPr/>
                    <a:lstStyle/>
                    <a:p>
                      <a:r>
                        <a:rPr lang="en-IN" dirty="0"/>
                        <a:t>128.409</a:t>
                      </a:r>
                    </a:p>
                  </a:txBody>
                  <a:tcPr/>
                </a:tc>
                <a:extLst>
                  <a:ext uri="{0D108BD9-81ED-4DB2-BD59-A6C34878D82A}">
                    <a16:rowId xmlns:a16="http://schemas.microsoft.com/office/drawing/2014/main" val="2672045685"/>
                  </a:ext>
                </a:extLst>
              </a:tr>
            </a:tbl>
          </a:graphicData>
        </a:graphic>
      </p:graphicFrame>
    </p:spTree>
    <p:extLst>
      <p:ext uri="{BB962C8B-B14F-4D97-AF65-F5344CB8AC3E}">
        <p14:creationId xmlns:p14="http://schemas.microsoft.com/office/powerpoint/2010/main" val="214391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3F5C-4FA8-7E11-3218-C5A1190BFDF4}"/>
              </a:ext>
            </a:extLst>
          </p:cNvPr>
          <p:cNvSpPr>
            <a:spLocks noGrp="1"/>
          </p:cNvSpPr>
          <p:nvPr>
            <p:ph type="title"/>
          </p:nvPr>
        </p:nvSpPr>
        <p:spPr>
          <a:xfrm>
            <a:off x="1217612" y="426158"/>
            <a:ext cx="9753600" cy="1325562"/>
          </a:xfrm>
        </p:spPr>
        <p:txBody>
          <a:bodyPr/>
          <a:lstStyle/>
          <a:p>
            <a:r>
              <a:rPr lang="en-IN" dirty="0"/>
              <a:t>WEEK 4</a:t>
            </a:r>
          </a:p>
        </p:txBody>
      </p:sp>
      <p:sp>
        <p:nvSpPr>
          <p:cNvPr id="3" name="Content Placeholder 2">
            <a:extLst>
              <a:ext uri="{FF2B5EF4-FFF2-40B4-BE49-F238E27FC236}">
                <a16:creationId xmlns:a16="http://schemas.microsoft.com/office/drawing/2014/main" id="{2C520406-7B56-0630-617D-1A2B7E5E47B0}"/>
              </a:ext>
            </a:extLst>
          </p:cNvPr>
          <p:cNvSpPr>
            <a:spLocks noGrp="1"/>
          </p:cNvSpPr>
          <p:nvPr>
            <p:ph idx="1"/>
          </p:nvPr>
        </p:nvSpPr>
        <p:spPr>
          <a:xfrm>
            <a:off x="1217612" y="1335559"/>
            <a:ext cx="9753600" cy="880120"/>
          </a:xfrm>
        </p:spPr>
        <p:txBody>
          <a:bodyPr/>
          <a:lstStyle/>
          <a:p>
            <a:r>
              <a:rPr lang="en-IN" dirty="0"/>
              <a:t>We used GNSS machines to obtain global coordinate of all the 5 control points </a:t>
            </a:r>
          </a:p>
        </p:txBody>
      </p:sp>
      <p:sp>
        <p:nvSpPr>
          <p:cNvPr id="8" name="AutoShape 2">
            <a:extLst>
              <a:ext uri="{FF2B5EF4-FFF2-40B4-BE49-F238E27FC236}">
                <a16:creationId xmlns:a16="http://schemas.microsoft.com/office/drawing/2014/main" id="{ED39D47F-DEEE-2365-FC88-9299BDF4960A}"/>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4">
            <a:extLst>
              <a:ext uri="{FF2B5EF4-FFF2-40B4-BE49-F238E27FC236}">
                <a16:creationId xmlns:a16="http://schemas.microsoft.com/office/drawing/2014/main" id="{C0C995D3-E243-91C0-51AB-EBF37E486A6F}"/>
              </a:ext>
            </a:extLst>
          </p:cNvPr>
          <p:cNvSpPr>
            <a:spLocks noChangeAspect="1" noChangeArrowheads="1"/>
          </p:cNvSpPr>
          <p:nvPr/>
        </p:nvSpPr>
        <p:spPr bwMode="auto">
          <a:xfrm>
            <a:off x="6094413"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5" name="Picture 14">
            <a:extLst>
              <a:ext uri="{FF2B5EF4-FFF2-40B4-BE49-F238E27FC236}">
                <a16:creationId xmlns:a16="http://schemas.microsoft.com/office/drawing/2014/main" id="{5343C175-32D5-F3F4-2C6F-B8B0851F0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9876" y="2708920"/>
            <a:ext cx="9107760" cy="2986636"/>
          </a:xfrm>
          <a:prstGeom prst="rect">
            <a:avLst/>
          </a:prstGeom>
        </p:spPr>
      </p:pic>
    </p:spTree>
    <p:extLst>
      <p:ext uri="{BB962C8B-B14F-4D97-AF65-F5344CB8AC3E}">
        <p14:creationId xmlns:p14="http://schemas.microsoft.com/office/powerpoint/2010/main" val="3563973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B4968-03AA-656B-F660-526521AF8C00}"/>
              </a:ext>
            </a:extLst>
          </p:cNvPr>
          <p:cNvSpPr>
            <a:spLocks noGrp="1"/>
          </p:cNvSpPr>
          <p:nvPr>
            <p:ph type="title"/>
          </p:nvPr>
        </p:nvSpPr>
        <p:spPr>
          <a:xfrm>
            <a:off x="1365813" y="488774"/>
            <a:ext cx="9402274" cy="1400530"/>
          </a:xfrm>
        </p:spPr>
        <p:txBody>
          <a:bodyPr/>
          <a:lstStyle/>
          <a:p>
            <a:r>
              <a:rPr lang="en-IN" dirty="0"/>
              <a:t>WEEK 5</a:t>
            </a:r>
          </a:p>
        </p:txBody>
      </p:sp>
      <p:sp>
        <p:nvSpPr>
          <p:cNvPr id="4" name="Title 1">
            <a:extLst>
              <a:ext uri="{FF2B5EF4-FFF2-40B4-BE49-F238E27FC236}">
                <a16:creationId xmlns:a16="http://schemas.microsoft.com/office/drawing/2014/main" id="{33C0A2B2-002A-DD18-1E14-117606534ABF}"/>
              </a:ext>
            </a:extLst>
          </p:cNvPr>
          <p:cNvSpPr txBox="1">
            <a:spLocks/>
          </p:cNvSpPr>
          <p:nvPr/>
        </p:nvSpPr>
        <p:spPr>
          <a:xfrm>
            <a:off x="1217612" y="2796381"/>
            <a:ext cx="975360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IN" dirty="0">
                <a:solidFill>
                  <a:schemeClr val="accent1"/>
                </a:solidFill>
              </a:rPr>
              <a:t>WEEK 6</a:t>
            </a:r>
          </a:p>
        </p:txBody>
      </p:sp>
      <p:sp>
        <p:nvSpPr>
          <p:cNvPr id="5" name="Content Placeholder 2">
            <a:extLst>
              <a:ext uri="{FF2B5EF4-FFF2-40B4-BE49-F238E27FC236}">
                <a16:creationId xmlns:a16="http://schemas.microsoft.com/office/drawing/2014/main" id="{D07262B1-7125-89C7-E0AD-18C2FA1D9D62}"/>
              </a:ext>
            </a:extLst>
          </p:cNvPr>
          <p:cNvSpPr txBox="1">
            <a:spLocks/>
          </p:cNvSpPr>
          <p:nvPr/>
        </p:nvSpPr>
        <p:spPr>
          <a:xfrm>
            <a:off x="1522414" y="4869160"/>
            <a:ext cx="9753600" cy="132556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45720" indent="0">
              <a:buNone/>
            </a:pPr>
            <a:r>
              <a:rPr lang="en-IN" dirty="0"/>
              <a:t>We exported the data from tata station and with the help of these point we prepared map on QGIS </a:t>
            </a:r>
          </a:p>
        </p:txBody>
      </p:sp>
      <p:sp>
        <p:nvSpPr>
          <p:cNvPr id="6" name="Content Placeholder 2">
            <a:extLst>
              <a:ext uri="{FF2B5EF4-FFF2-40B4-BE49-F238E27FC236}">
                <a16:creationId xmlns:a16="http://schemas.microsoft.com/office/drawing/2014/main" id="{8F529A9A-6F6E-6B47-295F-4FA1EC98911D}"/>
              </a:ext>
            </a:extLst>
          </p:cNvPr>
          <p:cNvSpPr txBox="1">
            <a:spLocks/>
          </p:cNvSpPr>
          <p:nvPr/>
        </p:nvSpPr>
        <p:spPr>
          <a:xfrm>
            <a:off x="1522414" y="2081755"/>
            <a:ext cx="9753600" cy="1325562"/>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pPr marL="45720" indent="0">
              <a:buNone/>
            </a:pPr>
            <a:r>
              <a:rPr lang="en-IN" dirty="0"/>
              <a:t>We mapped different features like poles, trees, contour lines, building using total station</a:t>
            </a:r>
          </a:p>
        </p:txBody>
      </p:sp>
    </p:spTree>
    <p:extLst>
      <p:ext uri="{BB962C8B-B14F-4D97-AF65-F5344CB8AC3E}">
        <p14:creationId xmlns:p14="http://schemas.microsoft.com/office/powerpoint/2010/main" val="306957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E5970-4B3E-0579-A3CA-2C24F41350E9}"/>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BA97B241-0B05-DBE5-73FC-7CD97F85A8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7868" y="632271"/>
            <a:ext cx="9237552" cy="5184576"/>
          </a:xfrm>
        </p:spPr>
      </p:pic>
      <p:pic>
        <p:nvPicPr>
          <p:cNvPr id="11" name="Picture 10">
            <a:extLst>
              <a:ext uri="{FF2B5EF4-FFF2-40B4-BE49-F238E27FC236}">
                <a16:creationId xmlns:a16="http://schemas.microsoft.com/office/drawing/2014/main" id="{EF60B75D-5DB8-EC18-F163-BD59369009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24441" y="4365104"/>
            <a:ext cx="1949640" cy="1809378"/>
          </a:xfrm>
          <a:prstGeom prst="rect">
            <a:avLst/>
          </a:prstGeom>
        </p:spPr>
      </p:pic>
    </p:spTree>
    <p:extLst>
      <p:ext uri="{BB962C8B-B14F-4D97-AF65-F5344CB8AC3E}">
        <p14:creationId xmlns:p14="http://schemas.microsoft.com/office/powerpoint/2010/main" val="2647889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1C0E1-F698-45D9-576A-A0E7BE41BB59}"/>
              </a:ext>
            </a:extLst>
          </p:cNvPr>
          <p:cNvSpPr>
            <a:spLocks noGrp="1"/>
          </p:cNvSpPr>
          <p:nvPr>
            <p:ph type="title"/>
          </p:nvPr>
        </p:nvSpPr>
        <p:spPr>
          <a:xfrm>
            <a:off x="1217612" y="1988840"/>
            <a:ext cx="9753600" cy="1325562"/>
          </a:xfrm>
        </p:spPr>
        <p:txBody>
          <a:bodyPr/>
          <a:lstStyle/>
          <a:p>
            <a:pPr algn="ctr"/>
            <a:r>
              <a:rPr lang="en-IN" dirty="0"/>
              <a:t>THANK YOU</a:t>
            </a:r>
          </a:p>
        </p:txBody>
      </p:sp>
    </p:spTree>
    <p:extLst>
      <p:ext uri="{BB962C8B-B14F-4D97-AF65-F5344CB8AC3E}">
        <p14:creationId xmlns:p14="http://schemas.microsoft.com/office/powerpoint/2010/main" val="3655839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40E7-650E-990D-EC2B-A8ED0FEE2E38}"/>
              </a:ext>
            </a:extLst>
          </p:cNvPr>
          <p:cNvSpPr>
            <a:spLocks noGrp="1"/>
          </p:cNvSpPr>
          <p:nvPr>
            <p:ph type="title"/>
          </p:nvPr>
        </p:nvSpPr>
        <p:spPr/>
        <p:txBody>
          <a:bodyPr/>
          <a:lstStyle/>
          <a:p>
            <a:r>
              <a:rPr lang="en-IN" dirty="0"/>
              <a:t>ACKNOWLEDGEMENT</a:t>
            </a:r>
          </a:p>
        </p:txBody>
      </p:sp>
      <p:sp>
        <p:nvSpPr>
          <p:cNvPr id="3" name="Content Placeholder 2">
            <a:extLst>
              <a:ext uri="{FF2B5EF4-FFF2-40B4-BE49-F238E27FC236}">
                <a16:creationId xmlns:a16="http://schemas.microsoft.com/office/drawing/2014/main" id="{9429D665-84EF-C64F-6ADB-EE383BE597CB}"/>
              </a:ext>
            </a:extLst>
          </p:cNvPr>
          <p:cNvSpPr>
            <a:spLocks noGrp="1"/>
          </p:cNvSpPr>
          <p:nvPr>
            <p:ph idx="1"/>
          </p:nvPr>
        </p:nvSpPr>
        <p:spPr/>
        <p:txBody>
          <a:bodyPr/>
          <a:lstStyle/>
          <a:p>
            <a:r>
              <a:rPr lang="en-US" dirty="0">
                <a:latin typeface="Roboto" panose="02000000000000000000" pitchFamily="2" charset="0"/>
              </a:rPr>
              <a:t>We</a:t>
            </a:r>
            <a:r>
              <a:rPr lang="en-US" b="0" i="0" dirty="0">
                <a:effectLst/>
                <a:latin typeface="Roboto" panose="02000000000000000000" pitchFamily="2" charset="0"/>
              </a:rPr>
              <a:t> would like to express my gratitude to our course instructor  Dr. Balaji </a:t>
            </a:r>
            <a:r>
              <a:rPr lang="en-US" b="0" i="0" dirty="0" err="1">
                <a:effectLst/>
                <a:latin typeface="Roboto" panose="02000000000000000000" pitchFamily="2" charset="0"/>
              </a:rPr>
              <a:t>Devaraju</a:t>
            </a:r>
            <a:r>
              <a:rPr lang="en-US" b="0" i="0" dirty="0">
                <a:effectLst/>
                <a:latin typeface="Roboto" panose="02000000000000000000" pitchFamily="2" charset="0"/>
              </a:rPr>
              <a:t> and Dr. Onkar Dikshit, our lab staff Mr</a:t>
            </a:r>
            <a:r>
              <a:rPr lang="en-US" dirty="0">
                <a:latin typeface="Roboto" panose="02000000000000000000" pitchFamily="2" charset="0"/>
              </a:rPr>
              <a:t>. </a:t>
            </a:r>
            <a:r>
              <a:rPr lang="en-US" dirty="0" err="1">
                <a:latin typeface="Roboto" panose="02000000000000000000" pitchFamily="2" charset="0"/>
              </a:rPr>
              <a:t>Shitla</a:t>
            </a:r>
            <a:r>
              <a:rPr lang="en-US" dirty="0">
                <a:latin typeface="Roboto" panose="02000000000000000000" pitchFamily="2" charset="0"/>
              </a:rPr>
              <a:t> Prasad Tripathi and Mr. Hari Babu</a:t>
            </a:r>
            <a:r>
              <a:rPr lang="en-US" b="0" i="0" dirty="0">
                <a:effectLst/>
                <a:latin typeface="Roboto" panose="02000000000000000000" pitchFamily="2" charset="0"/>
              </a:rPr>
              <a:t> for providing support and guidance for the completion of our project. We would als</a:t>
            </a:r>
            <a:r>
              <a:rPr lang="en-US" dirty="0">
                <a:latin typeface="Roboto" panose="02000000000000000000" pitchFamily="2" charset="0"/>
              </a:rPr>
              <a:t>o like to thank our tutor </a:t>
            </a:r>
            <a:r>
              <a:rPr lang="en-US" dirty="0" err="1">
                <a:latin typeface="Roboto" panose="02000000000000000000" pitchFamily="2" charset="0"/>
              </a:rPr>
              <a:t>Ibaad</a:t>
            </a:r>
            <a:r>
              <a:rPr lang="en-US" dirty="0">
                <a:latin typeface="Roboto" panose="02000000000000000000" pitchFamily="2" charset="0"/>
              </a:rPr>
              <a:t> Anwar and all the TAs for his time and efforts in our project</a:t>
            </a:r>
            <a:endParaRPr lang="en-IN" dirty="0"/>
          </a:p>
        </p:txBody>
      </p:sp>
    </p:spTree>
    <p:extLst>
      <p:ext uri="{BB962C8B-B14F-4D97-AF65-F5344CB8AC3E}">
        <p14:creationId xmlns:p14="http://schemas.microsoft.com/office/powerpoint/2010/main" val="110560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DBB46-96FD-84CE-2F55-348EAB2B4FAC}"/>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E51A43E-B0AC-7F76-A1D6-3ED1BB905663}"/>
              </a:ext>
            </a:extLst>
          </p:cNvPr>
          <p:cNvSpPr>
            <a:spLocks noGrp="1"/>
          </p:cNvSpPr>
          <p:nvPr>
            <p:ph idx="1"/>
          </p:nvPr>
        </p:nvSpPr>
        <p:spPr/>
        <p:txBody>
          <a:bodyPr/>
          <a:lstStyle/>
          <a:p>
            <a:r>
              <a:rPr lang="en-IN" dirty="0"/>
              <a:t>In any civil engineering work, surveying is one of the most basic and important process, surveying is the technique to determine relative position of different features above and below the surface of earth. Without surveying we cannot even initiate the work, so surveying is basic block of functioning of all civil engineering works. We mapped the area from GI Lab to Faculty building and then from faculty building to Mechanical building </a:t>
            </a:r>
          </a:p>
        </p:txBody>
      </p:sp>
    </p:spTree>
    <p:extLst>
      <p:ext uri="{BB962C8B-B14F-4D97-AF65-F5344CB8AC3E}">
        <p14:creationId xmlns:p14="http://schemas.microsoft.com/office/powerpoint/2010/main" val="130281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4D94B-C648-48E2-3AB2-28AFDF0C9414}"/>
              </a:ext>
            </a:extLst>
          </p:cNvPr>
          <p:cNvSpPr>
            <a:spLocks noGrp="1"/>
          </p:cNvSpPr>
          <p:nvPr>
            <p:ph type="title"/>
          </p:nvPr>
        </p:nvSpPr>
        <p:spPr/>
        <p:txBody>
          <a:bodyPr/>
          <a:lstStyle/>
          <a:p>
            <a:r>
              <a:rPr lang="en-IN" dirty="0"/>
              <a:t>OBJECTIVES </a:t>
            </a:r>
          </a:p>
        </p:txBody>
      </p:sp>
      <p:sp>
        <p:nvSpPr>
          <p:cNvPr id="3" name="Content Placeholder 2">
            <a:extLst>
              <a:ext uri="{FF2B5EF4-FFF2-40B4-BE49-F238E27FC236}">
                <a16:creationId xmlns:a16="http://schemas.microsoft.com/office/drawing/2014/main" id="{C7F55B36-EF1E-647E-302E-C20C3B33AA39}"/>
              </a:ext>
            </a:extLst>
          </p:cNvPr>
          <p:cNvSpPr>
            <a:spLocks noGrp="1"/>
          </p:cNvSpPr>
          <p:nvPr>
            <p:ph idx="1"/>
          </p:nvPr>
        </p:nvSpPr>
        <p:spPr/>
        <p:txBody>
          <a:bodyPr/>
          <a:lstStyle/>
          <a:p>
            <a:r>
              <a:rPr lang="en-IN" dirty="0"/>
              <a:t>This report focus on how to map a given area using machines like GNSS , EDMI, TOTAL STATION, THEODOLITE ,how to mathematically calculate error in measurement of angles and sides of loop and then resolve them . The main objective is how to collect field data points using traverse technique and how to plot these detail using software</a:t>
            </a:r>
          </a:p>
        </p:txBody>
      </p:sp>
      <p:sp>
        <p:nvSpPr>
          <p:cNvPr id="4" name="Title 1">
            <a:extLst>
              <a:ext uri="{FF2B5EF4-FFF2-40B4-BE49-F238E27FC236}">
                <a16:creationId xmlns:a16="http://schemas.microsoft.com/office/drawing/2014/main" id="{430BBCC1-27FA-341B-4CFE-3A05E5A9D07E}"/>
              </a:ext>
            </a:extLst>
          </p:cNvPr>
          <p:cNvSpPr txBox="1">
            <a:spLocks/>
          </p:cNvSpPr>
          <p:nvPr/>
        </p:nvSpPr>
        <p:spPr>
          <a:xfrm>
            <a:off x="1217611" y="4221088"/>
            <a:ext cx="975360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IN" dirty="0">
                <a:solidFill>
                  <a:schemeClr val="accent1"/>
                </a:solidFill>
              </a:rPr>
              <a:t>METHODOLOGY:- </a:t>
            </a:r>
          </a:p>
        </p:txBody>
      </p:sp>
    </p:spTree>
    <p:extLst>
      <p:ext uri="{BB962C8B-B14F-4D97-AF65-F5344CB8AC3E}">
        <p14:creationId xmlns:p14="http://schemas.microsoft.com/office/powerpoint/2010/main" val="244548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C1E80-708D-33A2-2B66-7FE533D7B3FC}"/>
              </a:ext>
            </a:extLst>
          </p:cNvPr>
          <p:cNvSpPr>
            <a:spLocks noGrp="1"/>
          </p:cNvSpPr>
          <p:nvPr>
            <p:ph type="title"/>
          </p:nvPr>
        </p:nvSpPr>
        <p:spPr/>
        <p:txBody>
          <a:bodyPr/>
          <a:lstStyle/>
          <a:p>
            <a:r>
              <a:rPr lang="en-IN" dirty="0"/>
              <a:t>WEEK 1 </a:t>
            </a:r>
          </a:p>
        </p:txBody>
      </p:sp>
      <p:sp>
        <p:nvSpPr>
          <p:cNvPr id="3" name="Content Placeholder 2">
            <a:extLst>
              <a:ext uri="{FF2B5EF4-FFF2-40B4-BE49-F238E27FC236}">
                <a16:creationId xmlns:a16="http://schemas.microsoft.com/office/drawing/2014/main" id="{7050EE3B-D2D8-36FC-DB6A-67A05D65845D}"/>
              </a:ext>
            </a:extLst>
          </p:cNvPr>
          <p:cNvSpPr>
            <a:spLocks noGrp="1"/>
          </p:cNvSpPr>
          <p:nvPr>
            <p:ph idx="1"/>
          </p:nvPr>
        </p:nvSpPr>
        <p:spPr/>
        <p:txBody>
          <a:bodyPr/>
          <a:lstStyle/>
          <a:p>
            <a:r>
              <a:rPr lang="en-IN" dirty="0"/>
              <a:t>RECONNAISSANCE </a:t>
            </a:r>
          </a:p>
          <a:p>
            <a:pPr marL="45720" indent="0">
              <a:buNone/>
            </a:pPr>
            <a:r>
              <a:rPr lang="en-IN" dirty="0"/>
              <a:t>Performed reconnaissance survey of the given area to ; </a:t>
            </a:r>
          </a:p>
          <a:p>
            <a:pPr marL="502920" indent="-457200">
              <a:buAutoNum type="alphaLcParenR"/>
            </a:pPr>
            <a:r>
              <a:rPr lang="en-IN" dirty="0"/>
              <a:t>Identify appropriate path/route for the given area (covering as much details as possible and eliminating those which are unfeasible)  </a:t>
            </a:r>
          </a:p>
          <a:p>
            <a:pPr marL="502920" indent="-457200">
              <a:buAutoNum type="alphaLcParenR"/>
            </a:pPr>
            <a:r>
              <a:rPr lang="en-IN" dirty="0"/>
              <a:t>Then marking sufficient number of control point</a:t>
            </a:r>
          </a:p>
          <a:p>
            <a:pPr marL="502920" indent="-457200">
              <a:buAutoNum type="alphaLcParenR"/>
            </a:pPr>
            <a:r>
              <a:rPr lang="en-IN" dirty="0"/>
              <a:t>To make sure the inter-visibility of the control point and make close loop for traversing</a:t>
            </a:r>
          </a:p>
        </p:txBody>
      </p:sp>
    </p:spTree>
    <p:extLst>
      <p:ext uri="{BB962C8B-B14F-4D97-AF65-F5344CB8AC3E}">
        <p14:creationId xmlns:p14="http://schemas.microsoft.com/office/powerpoint/2010/main" val="349090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D859C-3238-9A42-2BCA-CE710199D0C1}"/>
              </a:ext>
            </a:extLst>
          </p:cNvPr>
          <p:cNvSpPr>
            <a:spLocks noGrp="1"/>
          </p:cNvSpPr>
          <p:nvPr>
            <p:ph type="title"/>
          </p:nvPr>
        </p:nvSpPr>
        <p:spPr/>
        <p:txBody>
          <a:bodyPr/>
          <a:lstStyle/>
          <a:p>
            <a:r>
              <a:rPr lang="en-IN" dirty="0"/>
              <a:t>MAP</a:t>
            </a:r>
          </a:p>
        </p:txBody>
      </p:sp>
      <p:graphicFrame>
        <p:nvGraphicFramePr>
          <p:cNvPr id="21" name="Content Placeholder 20">
            <a:extLst>
              <a:ext uri="{FF2B5EF4-FFF2-40B4-BE49-F238E27FC236}">
                <a16:creationId xmlns:a16="http://schemas.microsoft.com/office/drawing/2014/main" id="{E4E9F3D0-448E-9A8B-592E-22C9A5D9B78A}"/>
              </a:ext>
            </a:extLst>
          </p:cNvPr>
          <p:cNvGraphicFramePr>
            <a:graphicFrameLocks noGrp="1"/>
          </p:cNvGraphicFramePr>
          <p:nvPr>
            <p:ph idx="1"/>
            <p:extLst>
              <p:ext uri="{D42A27DB-BD31-4B8C-83A1-F6EECF244321}">
                <p14:modId xmlns:p14="http://schemas.microsoft.com/office/powerpoint/2010/main" val="71528257"/>
              </p:ext>
            </p:extLst>
          </p:nvPr>
        </p:nvGraphicFramePr>
        <p:xfrm>
          <a:off x="677863" y="2160588"/>
          <a:ext cx="8593137"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7618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45E9-5903-75F3-4FBD-C561359A3BE4}"/>
              </a:ext>
            </a:extLst>
          </p:cNvPr>
          <p:cNvSpPr>
            <a:spLocks noGrp="1"/>
          </p:cNvSpPr>
          <p:nvPr>
            <p:ph type="title"/>
          </p:nvPr>
        </p:nvSpPr>
        <p:spPr/>
        <p:txBody>
          <a:bodyPr/>
          <a:lstStyle/>
          <a:p>
            <a:r>
              <a:rPr lang="en-IN" dirty="0"/>
              <a:t>WEEK 2</a:t>
            </a:r>
          </a:p>
        </p:txBody>
      </p:sp>
      <p:sp>
        <p:nvSpPr>
          <p:cNvPr id="3" name="Content Placeholder 2">
            <a:extLst>
              <a:ext uri="{FF2B5EF4-FFF2-40B4-BE49-F238E27FC236}">
                <a16:creationId xmlns:a16="http://schemas.microsoft.com/office/drawing/2014/main" id="{E91FD81B-708C-9E06-99FA-3DC422AE44B2}"/>
              </a:ext>
            </a:extLst>
          </p:cNvPr>
          <p:cNvSpPr>
            <a:spLocks noGrp="1"/>
          </p:cNvSpPr>
          <p:nvPr>
            <p:ph idx="1"/>
          </p:nvPr>
        </p:nvSpPr>
        <p:spPr/>
        <p:txBody>
          <a:bodyPr/>
          <a:lstStyle/>
          <a:p>
            <a:r>
              <a:rPr lang="en-IN" dirty="0"/>
              <a:t>TRAVERSING AND ANGLE MEASUREMENT</a:t>
            </a:r>
          </a:p>
          <a:p>
            <a:pPr marL="45720" indent="0">
              <a:buNone/>
            </a:pPr>
            <a:r>
              <a:rPr lang="en-IN" dirty="0"/>
              <a:t>After identifying the control point, the next thing is we measured the distance and internal angle of traverse loop .</a:t>
            </a:r>
          </a:p>
          <a:p>
            <a:pPr marL="45720" indent="0">
              <a:buNone/>
            </a:pPr>
            <a:r>
              <a:rPr lang="en-IN" dirty="0"/>
              <a:t>We measured the distance between control points and interior angle of the loop formed  using total station</a:t>
            </a:r>
          </a:p>
          <a:p>
            <a:pPr marL="45720" indent="0">
              <a:buNone/>
            </a:pPr>
            <a:r>
              <a:rPr lang="en-IN" dirty="0"/>
              <a:t>And there was closing error in measuring distance, which we adjusted according to Bowditch rule</a:t>
            </a:r>
          </a:p>
        </p:txBody>
      </p:sp>
    </p:spTree>
    <p:extLst>
      <p:ext uri="{BB962C8B-B14F-4D97-AF65-F5344CB8AC3E}">
        <p14:creationId xmlns:p14="http://schemas.microsoft.com/office/powerpoint/2010/main" val="2790246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06D36-D1BC-122E-671E-D4E0E1CAE072}"/>
              </a:ext>
            </a:extLst>
          </p:cNvPr>
          <p:cNvSpPr>
            <a:spLocks noGrp="1"/>
          </p:cNvSpPr>
          <p:nvPr>
            <p:ph type="title"/>
          </p:nvPr>
        </p:nvSpPr>
        <p:spPr>
          <a:xfrm>
            <a:off x="1341884" y="2932728"/>
            <a:ext cx="9753600" cy="792088"/>
          </a:xfrm>
        </p:spPr>
        <p:txBody>
          <a:bodyPr>
            <a:normAutofit/>
          </a:bodyPr>
          <a:lstStyle/>
          <a:p>
            <a:r>
              <a:rPr lang="en-IN" sz="1800" dirty="0"/>
              <a:t>TOTAL ERROR= ((-1.866)^2+(5.624)^2)^0.5</a:t>
            </a:r>
            <a:br>
              <a:rPr lang="en-IN" sz="1800" dirty="0"/>
            </a:br>
            <a:endParaRPr lang="en-IN" sz="1800" dirty="0"/>
          </a:p>
        </p:txBody>
      </p:sp>
      <p:graphicFrame>
        <p:nvGraphicFramePr>
          <p:cNvPr id="4" name="Table 4">
            <a:extLst>
              <a:ext uri="{FF2B5EF4-FFF2-40B4-BE49-F238E27FC236}">
                <a16:creationId xmlns:a16="http://schemas.microsoft.com/office/drawing/2014/main" id="{825A6528-EA05-4A76-F7ED-DB1C8A1ADCA2}"/>
              </a:ext>
            </a:extLst>
          </p:cNvPr>
          <p:cNvGraphicFramePr>
            <a:graphicFrameLocks noGrp="1"/>
          </p:cNvGraphicFramePr>
          <p:nvPr>
            <p:ph idx="1"/>
            <p:extLst>
              <p:ext uri="{D42A27DB-BD31-4B8C-83A1-F6EECF244321}">
                <p14:modId xmlns:p14="http://schemas.microsoft.com/office/powerpoint/2010/main" val="220196231"/>
              </p:ext>
            </p:extLst>
          </p:nvPr>
        </p:nvGraphicFramePr>
        <p:xfrm>
          <a:off x="1341884" y="332656"/>
          <a:ext cx="9753600" cy="2595880"/>
        </p:xfrm>
        <a:graphic>
          <a:graphicData uri="http://schemas.openxmlformats.org/drawingml/2006/table">
            <a:tbl>
              <a:tblPr firstRow="1" bandRow="1">
                <a:tableStyleId>{073A0DAA-6AF3-43AB-8588-CEC1D06C72B9}</a:tableStyleId>
              </a:tblPr>
              <a:tblGrid>
                <a:gridCol w="3251200">
                  <a:extLst>
                    <a:ext uri="{9D8B030D-6E8A-4147-A177-3AD203B41FA5}">
                      <a16:colId xmlns:a16="http://schemas.microsoft.com/office/drawing/2014/main" val="4264287138"/>
                    </a:ext>
                  </a:extLst>
                </a:gridCol>
                <a:gridCol w="3251200">
                  <a:extLst>
                    <a:ext uri="{9D8B030D-6E8A-4147-A177-3AD203B41FA5}">
                      <a16:colId xmlns:a16="http://schemas.microsoft.com/office/drawing/2014/main" val="3433157224"/>
                    </a:ext>
                  </a:extLst>
                </a:gridCol>
                <a:gridCol w="3251200">
                  <a:extLst>
                    <a:ext uri="{9D8B030D-6E8A-4147-A177-3AD203B41FA5}">
                      <a16:colId xmlns:a16="http://schemas.microsoft.com/office/drawing/2014/main" val="3410788151"/>
                    </a:ext>
                  </a:extLst>
                </a:gridCol>
              </a:tblGrid>
              <a:tr h="370840">
                <a:tc>
                  <a:txBody>
                    <a:bodyPr/>
                    <a:lstStyle/>
                    <a:p>
                      <a:r>
                        <a:rPr lang="en-IN" dirty="0"/>
                        <a:t>Line </a:t>
                      </a:r>
                    </a:p>
                  </a:txBody>
                  <a:tcPr/>
                </a:tc>
                <a:tc>
                  <a:txBody>
                    <a:bodyPr/>
                    <a:lstStyle/>
                    <a:p>
                      <a:r>
                        <a:rPr lang="en-IN" dirty="0"/>
                        <a:t>Latitude (m)</a:t>
                      </a:r>
                    </a:p>
                  </a:txBody>
                  <a:tcPr/>
                </a:tc>
                <a:tc>
                  <a:txBody>
                    <a:bodyPr/>
                    <a:lstStyle/>
                    <a:p>
                      <a:r>
                        <a:rPr lang="en-IN" dirty="0"/>
                        <a:t>Departure (m)</a:t>
                      </a:r>
                    </a:p>
                  </a:txBody>
                  <a:tcPr/>
                </a:tc>
                <a:extLst>
                  <a:ext uri="{0D108BD9-81ED-4DB2-BD59-A6C34878D82A}">
                    <a16:rowId xmlns:a16="http://schemas.microsoft.com/office/drawing/2014/main" val="53946023"/>
                  </a:ext>
                </a:extLst>
              </a:tr>
              <a:tr h="370840">
                <a:tc>
                  <a:txBody>
                    <a:bodyPr/>
                    <a:lstStyle/>
                    <a:p>
                      <a:r>
                        <a:rPr lang="en-IN" dirty="0"/>
                        <a:t>AB</a:t>
                      </a:r>
                    </a:p>
                  </a:txBody>
                  <a:tcPr/>
                </a:tc>
                <a:tc>
                  <a:txBody>
                    <a:bodyPr/>
                    <a:lstStyle/>
                    <a:p>
                      <a:r>
                        <a:rPr lang="en-IN" dirty="0"/>
                        <a:t>28.671</a:t>
                      </a:r>
                    </a:p>
                  </a:txBody>
                  <a:tcPr/>
                </a:tc>
                <a:tc>
                  <a:txBody>
                    <a:bodyPr/>
                    <a:lstStyle/>
                    <a:p>
                      <a:r>
                        <a:rPr lang="en-IN" dirty="0"/>
                        <a:t>162.602</a:t>
                      </a:r>
                    </a:p>
                  </a:txBody>
                  <a:tcPr/>
                </a:tc>
                <a:extLst>
                  <a:ext uri="{0D108BD9-81ED-4DB2-BD59-A6C34878D82A}">
                    <a16:rowId xmlns:a16="http://schemas.microsoft.com/office/drawing/2014/main" val="147956739"/>
                  </a:ext>
                </a:extLst>
              </a:tr>
              <a:tr h="370840">
                <a:tc>
                  <a:txBody>
                    <a:bodyPr/>
                    <a:lstStyle/>
                    <a:p>
                      <a:r>
                        <a:rPr lang="en-IN" dirty="0"/>
                        <a:t>BC</a:t>
                      </a:r>
                    </a:p>
                  </a:txBody>
                  <a:tcPr/>
                </a:tc>
                <a:tc>
                  <a:txBody>
                    <a:bodyPr/>
                    <a:lstStyle/>
                    <a:p>
                      <a:r>
                        <a:rPr lang="en-IN" dirty="0"/>
                        <a:t>-82.962</a:t>
                      </a:r>
                    </a:p>
                  </a:txBody>
                  <a:tcPr/>
                </a:tc>
                <a:tc>
                  <a:txBody>
                    <a:bodyPr/>
                    <a:lstStyle/>
                    <a:p>
                      <a:r>
                        <a:rPr lang="en-IN" dirty="0"/>
                        <a:t>17.634</a:t>
                      </a:r>
                    </a:p>
                  </a:txBody>
                  <a:tcPr/>
                </a:tc>
                <a:extLst>
                  <a:ext uri="{0D108BD9-81ED-4DB2-BD59-A6C34878D82A}">
                    <a16:rowId xmlns:a16="http://schemas.microsoft.com/office/drawing/2014/main" val="1323484216"/>
                  </a:ext>
                </a:extLst>
              </a:tr>
              <a:tr h="370840">
                <a:tc>
                  <a:txBody>
                    <a:bodyPr/>
                    <a:lstStyle/>
                    <a:p>
                      <a:r>
                        <a:rPr lang="en-IN" dirty="0"/>
                        <a:t>CD</a:t>
                      </a:r>
                    </a:p>
                  </a:txBody>
                  <a:tcPr/>
                </a:tc>
                <a:tc>
                  <a:txBody>
                    <a:bodyPr/>
                    <a:lstStyle/>
                    <a:p>
                      <a:r>
                        <a:rPr lang="en-IN" dirty="0"/>
                        <a:t>-15.002</a:t>
                      </a:r>
                    </a:p>
                  </a:txBody>
                  <a:tcPr/>
                </a:tc>
                <a:tc>
                  <a:txBody>
                    <a:bodyPr/>
                    <a:lstStyle/>
                    <a:p>
                      <a:r>
                        <a:rPr lang="en-IN" dirty="0"/>
                        <a:t>-15.002</a:t>
                      </a:r>
                    </a:p>
                  </a:txBody>
                  <a:tcPr/>
                </a:tc>
                <a:extLst>
                  <a:ext uri="{0D108BD9-81ED-4DB2-BD59-A6C34878D82A}">
                    <a16:rowId xmlns:a16="http://schemas.microsoft.com/office/drawing/2014/main" val="2769133403"/>
                  </a:ext>
                </a:extLst>
              </a:tr>
              <a:tr h="370840">
                <a:tc>
                  <a:txBody>
                    <a:bodyPr/>
                    <a:lstStyle/>
                    <a:p>
                      <a:r>
                        <a:rPr lang="en-IN" dirty="0"/>
                        <a:t>DE</a:t>
                      </a:r>
                    </a:p>
                  </a:txBody>
                  <a:tcPr/>
                </a:tc>
                <a:tc>
                  <a:txBody>
                    <a:bodyPr/>
                    <a:lstStyle/>
                    <a:p>
                      <a:r>
                        <a:rPr lang="en-IN" dirty="0"/>
                        <a:t>-28.143</a:t>
                      </a:r>
                    </a:p>
                  </a:txBody>
                  <a:tcPr/>
                </a:tc>
                <a:tc>
                  <a:txBody>
                    <a:bodyPr/>
                    <a:lstStyle/>
                    <a:p>
                      <a:r>
                        <a:rPr lang="en-IN" dirty="0"/>
                        <a:t>-159.61</a:t>
                      </a:r>
                    </a:p>
                  </a:txBody>
                  <a:tcPr/>
                </a:tc>
                <a:extLst>
                  <a:ext uri="{0D108BD9-81ED-4DB2-BD59-A6C34878D82A}">
                    <a16:rowId xmlns:a16="http://schemas.microsoft.com/office/drawing/2014/main" val="488315462"/>
                  </a:ext>
                </a:extLst>
              </a:tr>
              <a:tr h="370840">
                <a:tc>
                  <a:txBody>
                    <a:bodyPr/>
                    <a:lstStyle/>
                    <a:p>
                      <a:r>
                        <a:rPr lang="en-IN" dirty="0"/>
                        <a:t>EA</a:t>
                      </a:r>
                    </a:p>
                  </a:txBody>
                  <a:tcPr/>
                </a:tc>
                <a:tc>
                  <a:txBody>
                    <a:bodyPr/>
                    <a:lstStyle/>
                    <a:p>
                      <a:r>
                        <a:rPr lang="en-IN" dirty="0"/>
                        <a:t>95.970</a:t>
                      </a:r>
                    </a:p>
                  </a:txBody>
                  <a:tcPr/>
                </a:tc>
                <a:tc>
                  <a:txBody>
                    <a:bodyPr/>
                    <a:lstStyle/>
                    <a:p>
                      <a:r>
                        <a:rPr lang="en-IN" dirty="0"/>
                        <a:t>0</a:t>
                      </a:r>
                    </a:p>
                  </a:txBody>
                  <a:tcPr/>
                </a:tc>
                <a:extLst>
                  <a:ext uri="{0D108BD9-81ED-4DB2-BD59-A6C34878D82A}">
                    <a16:rowId xmlns:a16="http://schemas.microsoft.com/office/drawing/2014/main" val="1412280825"/>
                  </a:ext>
                </a:extLst>
              </a:tr>
              <a:tr h="370840">
                <a:tc>
                  <a:txBody>
                    <a:bodyPr/>
                    <a:lstStyle/>
                    <a:p>
                      <a:endParaRPr lang="en-IN" dirty="0"/>
                    </a:p>
                  </a:txBody>
                  <a:tcPr/>
                </a:tc>
                <a:tc>
                  <a:txBody>
                    <a:bodyPr/>
                    <a:lstStyle/>
                    <a:p>
                      <a:r>
                        <a:rPr lang="en-IN" dirty="0"/>
                        <a:t>SUMMATION=-1.866</a:t>
                      </a:r>
                    </a:p>
                  </a:txBody>
                  <a:tcPr/>
                </a:tc>
                <a:tc>
                  <a:txBody>
                    <a:bodyPr/>
                    <a:lstStyle/>
                    <a:p>
                      <a:r>
                        <a:rPr lang="en-IN" dirty="0"/>
                        <a:t>SUMMATION=5.624</a:t>
                      </a:r>
                    </a:p>
                  </a:txBody>
                  <a:tcPr/>
                </a:tc>
                <a:extLst>
                  <a:ext uri="{0D108BD9-81ED-4DB2-BD59-A6C34878D82A}">
                    <a16:rowId xmlns:a16="http://schemas.microsoft.com/office/drawing/2014/main" val="3470179991"/>
                  </a:ext>
                </a:extLst>
              </a:tr>
            </a:tbl>
          </a:graphicData>
        </a:graphic>
      </p:graphicFrame>
      <p:graphicFrame>
        <p:nvGraphicFramePr>
          <p:cNvPr id="8" name="Table 8">
            <a:extLst>
              <a:ext uri="{FF2B5EF4-FFF2-40B4-BE49-F238E27FC236}">
                <a16:creationId xmlns:a16="http://schemas.microsoft.com/office/drawing/2014/main" id="{6832BA07-099C-EF6C-8D33-D019F0C25B51}"/>
              </a:ext>
            </a:extLst>
          </p:cNvPr>
          <p:cNvGraphicFramePr>
            <a:graphicFrameLocks noGrp="1"/>
          </p:cNvGraphicFramePr>
          <p:nvPr>
            <p:extLst>
              <p:ext uri="{D42A27DB-BD31-4B8C-83A1-F6EECF244321}">
                <p14:modId xmlns:p14="http://schemas.microsoft.com/office/powerpoint/2010/main" val="1299327871"/>
              </p:ext>
            </p:extLst>
          </p:nvPr>
        </p:nvGraphicFramePr>
        <p:xfrm>
          <a:off x="1341882" y="3724816"/>
          <a:ext cx="9753600" cy="2864866"/>
        </p:xfrm>
        <a:graphic>
          <a:graphicData uri="http://schemas.openxmlformats.org/drawingml/2006/table">
            <a:tbl>
              <a:tblPr firstRow="1" bandRow="1">
                <a:tableStyleId>{073A0DAA-6AF3-43AB-8588-CEC1D06C72B9}</a:tableStyleId>
              </a:tblPr>
              <a:tblGrid>
                <a:gridCol w="1950720">
                  <a:extLst>
                    <a:ext uri="{9D8B030D-6E8A-4147-A177-3AD203B41FA5}">
                      <a16:colId xmlns:a16="http://schemas.microsoft.com/office/drawing/2014/main" val="3840097209"/>
                    </a:ext>
                  </a:extLst>
                </a:gridCol>
                <a:gridCol w="1950720">
                  <a:extLst>
                    <a:ext uri="{9D8B030D-6E8A-4147-A177-3AD203B41FA5}">
                      <a16:colId xmlns:a16="http://schemas.microsoft.com/office/drawing/2014/main" val="381777747"/>
                    </a:ext>
                  </a:extLst>
                </a:gridCol>
                <a:gridCol w="1950720">
                  <a:extLst>
                    <a:ext uri="{9D8B030D-6E8A-4147-A177-3AD203B41FA5}">
                      <a16:colId xmlns:a16="http://schemas.microsoft.com/office/drawing/2014/main" val="3644441819"/>
                    </a:ext>
                  </a:extLst>
                </a:gridCol>
                <a:gridCol w="1950720">
                  <a:extLst>
                    <a:ext uri="{9D8B030D-6E8A-4147-A177-3AD203B41FA5}">
                      <a16:colId xmlns:a16="http://schemas.microsoft.com/office/drawing/2014/main" val="2971280322"/>
                    </a:ext>
                  </a:extLst>
                </a:gridCol>
                <a:gridCol w="1950720">
                  <a:extLst>
                    <a:ext uri="{9D8B030D-6E8A-4147-A177-3AD203B41FA5}">
                      <a16:colId xmlns:a16="http://schemas.microsoft.com/office/drawing/2014/main" val="334120692"/>
                    </a:ext>
                  </a:extLst>
                </a:gridCol>
              </a:tblGrid>
              <a:tr h="370840">
                <a:tc>
                  <a:txBody>
                    <a:bodyPr/>
                    <a:lstStyle/>
                    <a:p>
                      <a:r>
                        <a:rPr lang="en-IN" dirty="0"/>
                        <a:t>line</a:t>
                      </a:r>
                    </a:p>
                  </a:txBody>
                  <a:tcPr/>
                </a:tc>
                <a:tc>
                  <a:txBody>
                    <a:bodyPr/>
                    <a:lstStyle/>
                    <a:p>
                      <a:r>
                        <a:rPr lang="en-IN" dirty="0"/>
                        <a:t>Correction in Latitude (m) </a:t>
                      </a:r>
                    </a:p>
                  </a:txBody>
                  <a:tcPr/>
                </a:tc>
                <a:tc>
                  <a:txBody>
                    <a:bodyPr/>
                    <a:lstStyle/>
                    <a:p>
                      <a:r>
                        <a:rPr lang="en-IN" dirty="0"/>
                        <a:t>Corrected </a:t>
                      </a:r>
                    </a:p>
                    <a:p>
                      <a:r>
                        <a:rPr lang="en-IN" dirty="0"/>
                        <a:t>Latitude (m)</a:t>
                      </a:r>
                    </a:p>
                  </a:txBody>
                  <a:tcPr/>
                </a:tc>
                <a:tc>
                  <a:txBody>
                    <a:bodyPr/>
                    <a:lstStyle/>
                    <a:p>
                      <a:r>
                        <a:rPr lang="en-IN" dirty="0"/>
                        <a:t>Correction in </a:t>
                      </a:r>
                    </a:p>
                    <a:p>
                      <a:r>
                        <a:rPr lang="en-IN" dirty="0"/>
                        <a:t>Departure (m)</a:t>
                      </a:r>
                    </a:p>
                  </a:txBody>
                  <a:tcPr/>
                </a:tc>
                <a:tc>
                  <a:txBody>
                    <a:bodyPr/>
                    <a:lstStyle/>
                    <a:p>
                      <a:r>
                        <a:rPr lang="en-IN" dirty="0"/>
                        <a:t>Corrected </a:t>
                      </a:r>
                    </a:p>
                    <a:p>
                      <a:r>
                        <a:rPr lang="en-IN" dirty="0"/>
                        <a:t>Departure (m) </a:t>
                      </a:r>
                    </a:p>
                  </a:txBody>
                  <a:tcPr/>
                </a:tc>
                <a:extLst>
                  <a:ext uri="{0D108BD9-81ED-4DB2-BD59-A6C34878D82A}">
                    <a16:rowId xmlns:a16="http://schemas.microsoft.com/office/drawing/2014/main" val="3344413427"/>
                  </a:ext>
                </a:extLst>
              </a:tr>
              <a:tr h="370840">
                <a:tc>
                  <a:txBody>
                    <a:bodyPr/>
                    <a:lstStyle/>
                    <a:p>
                      <a:r>
                        <a:rPr lang="en-IN" dirty="0"/>
                        <a:t>AB</a:t>
                      </a:r>
                    </a:p>
                  </a:txBody>
                  <a:tcPr/>
                </a:tc>
                <a:tc>
                  <a:txBody>
                    <a:bodyPr/>
                    <a:lstStyle/>
                    <a:p>
                      <a:r>
                        <a:rPr lang="en-IN" dirty="0"/>
                        <a:t>0.582</a:t>
                      </a:r>
                    </a:p>
                  </a:txBody>
                  <a:tcPr/>
                </a:tc>
                <a:tc>
                  <a:txBody>
                    <a:bodyPr/>
                    <a:lstStyle/>
                    <a:p>
                      <a:r>
                        <a:rPr lang="en-IN" dirty="0"/>
                        <a:t>29.253</a:t>
                      </a:r>
                    </a:p>
                  </a:txBody>
                  <a:tcPr/>
                </a:tc>
                <a:tc>
                  <a:txBody>
                    <a:bodyPr/>
                    <a:lstStyle/>
                    <a:p>
                      <a:r>
                        <a:rPr lang="en-IN" dirty="0"/>
                        <a:t>-1.756</a:t>
                      </a:r>
                    </a:p>
                  </a:txBody>
                  <a:tcPr/>
                </a:tc>
                <a:tc>
                  <a:txBody>
                    <a:bodyPr/>
                    <a:lstStyle/>
                    <a:p>
                      <a:r>
                        <a:rPr lang="en-IN" dirty="0"/>
                        <a:t>160.846</a:t>
                      </a:r>
                    </a:p>
                  </a:txBody>
                  <a:tcPr/>
                </a:tc>
                <a:extLst>
                  <a:ext uri="{0D108BD9-81ED-4DB2-BD59-A6C34878D82A}">
                    <a16:rowId xmlns:a16="http://schemas.microsoft.com/office/drawing/2014/main" val="1819812176"/>
                  </a:ext>
                </a:extLst>
              </a:tr>
              <a:tr h="370840">
                <a:tc>
                  <a:txBody>
                    <a:bodyPr/>
                    <a:lstStyle/>
                    <a:p>
                      <a:r>
                        <a:rPr lang="en-IN" dirty="0"/>
                        <a:t>BC</a:t>
                      </a:r>
                    </a:p>
                  </a:txBody>
                  <a:tcPr/>
                </a:tc>
                <a:tc>
                  <a:txBody>
                    <a:bodyPr/>
                    <a:lstStyle/>
                    <a:p>
                      <a:r>
                        <a:rPr lang="en-IN" dirty="0"/>
                        <a:t>0.299</a:t>
                      </a:r>
                    </a:p>
                  </a:txBody>
                  <a:tcPr/>
                </a:tc>
                <a:tc>
                  <a:txBody>
                    <a:bodyPr/>
                    <a:lstStyle/>
                    <a:p>
                      <a:r>
                        <a:rPr lang="en-IN" dirty="0"/>
                        <a:t>-82.662</a:t>
                      </a:r>
                    </a:p>
                  </a:txBody>
                  <a:tcPr/>
                </a:tc>
                <a:tc>
                  <a:txBody>
                    <a:bodyPr/>
                    <a:lstStyle/>
                    <a:p>
                      <a:r>
                        <a:rPr lang="en-IN" dirty="0"/>
                        <a:t>-0.902</a:t>
                      </a:r>
                    </a:p>
                  </a:txBody>
                  <a:tcPr/>
                </a:tc>
                <a:tc>
                  <a:txBody>
                    <a:bodyPr/>
                    <a:lstStyle/>
                    <a:p>
                      <a:r>
                        <a:rPr lang="en-IN" dirty="0"/>
                        <a:t>16.731</a:t>
                      </a:r>
                    </a:p>
                  </a:txBody>
                  <a:tcPr/>
                </a:tc>
                <a:extLst>
                  <a:ext uri="{0D108BD9-81ED-4DB2-BD59-A6C34878D82A}">
                    <a16:rowId xmlns:a16="http://schemas.microsoft.com/office/drawing/2014/main" val="2799576979"/>
                  </a:ext>
                </a:extLst>
              </a:tr>
              <a:tr h="370840">
                <a:tc>
                  <a:txBody>
                    <a:bodyPr/>
                    <a:lstStyle/>
                    <a:p>
                      <a:r>
                        <a:rPr lang="en-IN" dirty="0"/>
                        <a:t>CD</a:t>
                      </a:r>
                    </a:p>
                  </a:txBody>
                  <a:tcPr/>
                </a:tc>
                <a:tc>
                  <a:txBody>
                    <a:bodyPr/>
                    <a:lstStyle/>
                    <a:p>
                      <a:r>
                        <a:rPr lang="en-IN" dirty="0"/>
                        <a:t>0.074</a:t>
                      </a:r>
                    </a:p>
                  </a:txBody>
                  <a:tcPr/>
                </a:tc>
                <a:tc>
                  <a:txBody>
                    <a:bodyPr/>
                    <a:lstStyle/>
                    <a:p>
                      <a:r>
                        <a:rPr lang="en-IN" dirty="0"/>
                        <a:t>-14.927</a:t>
                      </a:r>
                    </a:p>
                  </a:txBody>
                  <a:tcPr/>
                </a:tc>
                <a:tc>
                  <a:txBody>
                    <a:bodyPr/>
                    <a:lstStyle/>
                    <a:p>
                      <a:r>
                        <a:rPr lang="en-IN" dirty="0"/>
                        <a:t>-0.211</a:t>
                      </a:r>
                    </a:p>
                  </a:txBody>
                  <a:tcPr/>
                </a:tc>
                <a:tc>
                  <a:txBody>
                    <a:bodyPr/>
                    <a:lstStyle/>
                    <a:p>
                      <a:r>
                        <a:rPr lang="en-IN" dirty="0"/>
                        <a:t>-15.213</a:t>
                      </a:r>
                    </a:p>
                  </a:txBody>
                  <a:tcPr/>
                </a:tc>
                <a:extLst>
                  <a:ext uri="{0D108BD9-81ED-4DB2-BD59-A6C34878D82A}">
                    <a16:rowId xmlns:a16="http://schemas.microsoft.com/office/drawing/2014/main" val="1163041920"/>
                  </a:ext>
                </a:extLst>
              </a:tr>
              <a:tr h="370840">
                <a:tc>
                  <a:txBody>
                    <a:bodyPr/>
                    <a:lstStyle/>
                    <a:p>
                      <a:r>
                        <a:rPr lang="en-IN" dirty="0"/>
                        <a:t>DE</a:t>
                      </a:r>
                    </a:p>
                  </a:txBody>
                  <a:tcPr/>
                </a:tc>
                <a:tc>
                  <a:txBody>
                    <a:bodyPr/>
                    <a:lstStyle/>
                    <a:p>
                      <a:r>
                        <a:rPr lang="en-IN" dirty="0"/>
                        <a:t>0.571</a:t>
                      </a:r>
                    </a:p>
                  </a:txBody>
                  <a:tcPr/>
                </a:tc>
                <a:tc>
                  <a:txBody>
                    <a:bodyPr/>
                    <a:lstStyle/>
                    <a:p>
                      <a:r>
                        <a:rPr lang="en-IN" dirty="0"/>
                        <a:t>-27.571</a:t>
                      </a:r>
                    </a:p>
                  </a:txBody>
                  <a:tcPr/>
                </a:tc>
                <a:tc>
                  <a:txBody>
                    <a:bodyPr/>
                    <a:lstStyle/>
                    <a:p>
                      <a:r>
                        <a:rPr lang="en-IN" dirty="0"/>
                        <a:t>-1.723</a:t>
                      </a:r>
                    </a:p>
                  </a:txBody>
                  <a:tcPr/>
                </a:tc>
                <a:tc>
                  <a:txBody>
                    <a:bodyPr/>
                    <a:lstStyle/>
                    <a:p>
                      <a:r>
                        <a:rPr lang="en-IN" dirty="0"/>
                        <a:t>-161.33</a:t>
                      </a:r>
                    </a:p>
                  </a:txBody>
                  <a:tcPr/>
                </a:tc>
                <a:extLst>
                  <a:ext uri="{0D108BD9-81ED-4DB2-BD59-A6C34878D82A}">
                    <a16:rowId xmlns:a16="http://schemas.microsoft.com/office/drawing/2014/main" val="740919471"/>
                  </a:ext>
                </a:extLst>
              </a:tr>
              <a:tr h="370840">
                <a:tc>
                  <a:txBody>
                    <a:bodyPr/>
                    <a:lstStyle/>
                    <a:p>
                      <a:r>
                        <a:rPr lang="en-IN" dirty="0"/>
                        <a:t>EA</a:t>
                      </a:r>
                    </a:p>
                  </a:txBody>
                  <a:tcPr/>
                </a:tc>
                <a:tc>
                  <a:txBody>
                    <a:bodyPr/>
                    <a:lstStyle/>
                    <a:p>
                      <a:r>
                        <a:rPr lang="en-IN" dirty="0"/>
                        <a:t>0.337</a:t>
                      </a:r>
                    </a:p>
                  </a:txBody>
                  <a:tcPr/>
                </a:tc>
                <a:tc>
                  <a:txBody>
                    <a:bodyPr/>
                    <a:lstStyle/>
                    <a:p>
                      <a:r>
                        <a:rPr lang="en-IN" dirty="0"/>
                        <a:t>95.907</a:t>
                      </a:r>
                    </a:p>
                  </a:txBody>
                  <a:tcPr/>
                </a:tc>
                <a:tc>
                  <a:txBody>
                    <a:bodyPr/>
                    <a:lstStyle/>
                    <a:p>
                      <a:r>
                        <a:rPr lang="en-IN" dirty="0"/>
                        <a:t>-1.016</a:t>
                      </a:r>
                    </a:p>
                  </a:txBody>
                  <a:tcPr/>
                </a:tc>
                <a:tc>
                  <a:txBody>
                    <a:bodyPr/>
                    <a:lstStyle/>
                    <a:p>
                      <a:r>
                        <a:rPr lang="en-IN" dirty="0"/>
                        <a:t>-1.016</a:t>
                      </a:r>
                    </a:p>
                  </a:txBody>
                  <a:tcPr/>
                </a:tc>
                <a:extLst>
                  <a:ext uri="{0D108BD9-81ED-4DB2-BD59-A6C34878D82A}">
                    <a16:rowId xmlns:a16="http://schemas.microsoft.com/office/drawing/2014/main" val="77137559"/>
                  </a:ext>
                </a:extLst>
              </a:tr>
              <a:tr h="370840">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3799709978"/>
                  </a:ext>
                </a:extLst>
              </a:tr>
            </a:tbl>
          </a:graphicData>
        </a:graphic>
      </p:graphicFrame>
    </p:spTree>
    <p:extLst>
      <p:ext uri="{BB962C8B-B14F-4D97-AF65-F5344CB8AC3E}">
        <p14:creationId xmlns:p14="http://schemas.microsoft.com/office/powerpoint/2010/main" val="2047819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52832-EC07-59D3-7CF2-530779E9131B}"/>
              </a:ext>
            </a:extLst>
          </p:cNvPr>
          <p:cNvSpPr>
            <a:spLocks noGrp="1"/>
          </p:cNvSpPr>
          <p:nvPr>
            <p:ph type="title"/>
          </p:nvPr>
        </p:nvSpPr>
        <p:spPr>
          <a:xfrm>
            <a:off x="909836" y="4653136"/>
            <a:ext cx="9596808" cy="1728192"/>
          </a:xfrm>
        </p:spPr>
        <p:txBody>
          <a:bodyPr>
            <a:normAutofit/>
          </a:bodyPr>
          <a:lstStyle/>
          <a:p>
            <a:r>
              <a:rPr lang="en-IN" sz="1600" dirty="0">
                <a:solidFill>
                  <a:schemeClr val="tx1"/>
                </a:solidFill>
              </a:rPr>
              <a:t>SUM OF ANGLES = 539.99 DEGREE  </a:t>
            </a:r>
            <a:br>
              <a:rPr lang="en-IN" sz="1600" dirty="0">
                <a:solidFill>
                  <a:schemeClr val="tx1"/>
                </a:solidFill>
              </a:rPr>
            </a:br>
            <a:r>
              <a:rPr lang="en-IN" sz="1600" dirty="0">
                <a:solidFill>
                  <a:schemeClr val="tx1"/>
                </a:solidFill>
              </a:rPr>
              <a:t>MISCLOUSRE ERROR E=  5.925</a:t>
            </a:r>
            <a:br>
              <a:rPr lang="en-IN" sz="1600" dirty="0">
                <a:solidFill>
                  <a:schemeClr val="tx1"/>
                </a:solidFill>
              </a:rPr>
            </a:br>
            <a:r>
              <a:rPr lang="en-IN" sz="1600" dirty="0">
                <a:solidFill>
                  <a:schemeClr val="tx1"/>
                </a:solidFill>
              </a:rPr>
              <a:t>SO    3&lt;E&lt;6</a:t>
            </a:r>
            <a:br>
              <a:rPr lang="en-IN" sz="1600" dirty="0">
                <a:solidFill>
                  <a:schemeClr val="tx1"/>
                </a:solidFill>
              </a:rPr>
            </a:br>
            <a:r>
              <a:rPr lang="en-IN" sz="1600" dirty="0">
                <a:solidFill>
                  <a:schemeClr val="tx1"/>
                </a:solidFill>
              </a:rPr>
              <a:t>D= 0.528786 KM </a:t>
            </a:r>
            <a:br>
              <a:rPr lang="en-IN" sz="1600" dirty="0">
                <a:solidFill>
                  <a:schemeClr val="tx1"/>
                </a:solidFill>
              </a:rPr>
            </a:br>
            <a:r>
              <a:rPr lang="en-IN" sz="1600" dirty="0">
                <a:solidFill>
                  <a:schemeClr val="tx1"/>
                </a:solidFill>
              </a:rPr>
              <a:t>       E*DISTANCE^0.5 =2.2782</a:t>
            </a:r>
            <a:br>
              <a:rPr lang="en-IN" sz="1600" dirty="0">
                <a:solidFill>
                  <a:schemeClr val="tx1"/>
                </a:solidFill>
              </a:rPr>
            </a:br>
            <a:r>
              <a:rPr lang="en-IN" sz="1600" dirty="0">
                <a:solidFill>
                  <a:schemeClr val="tx1"/>
                </a:solidFill>
              </a:rPr>
              <a:t>QUALITY OF WORK = HIGHLY PRECISION</a:t>
            </a:r>
          </a:p>
        </p:txBody>
      </p:sp>
      <p:graphicFrame>
        <p:nvGraphicFramePr>
          <p:cNvPr id="5" name="Table 5">
            <a:extLst>
              <a:ext uri="{FF2B5EF4-FFF2-40B4-BE49-F238E27FC236}">
                <a16:creationId xmlns:a16="http://schemas.microsoft.com/office/drawing/2014/main" id="{651DE8E0-F3BE-898F-DE3E-A3EA54EC2F19}"/>
              </a:ext>
            </a:extLst>
          </p:cNvPr>
          <p:cNvGraphicFramePr>
            <a:graphicFrameLocks noGrp="1"/>
          </p:cNvGraphicFramePr>
          <p:nvPr>
            <p:ph idx="1"/>
            <p:extLst>
              <p:ext uri="{D42A27DB-BD31-4B8C-83A1-F6EECF244321}">
                <p14:modId xmlns:p14="http://schemas.microsoft.com/office/powerpoint/2010/main" val="2789802652"/>
              </p:ext>
            </p:extLst>
          </p:nvPr>
        </p:nvGraphicFramePr>
        <p:xfrm>
          <a:off x="909836" y="922682"/>
          <a:ext cx="4012704" cy="3400398"/>
        </p:xfrm>
        <a:graphic>
          <a:graphicData uri="http://schemas.openxmlformats.org/drawingml/2006/table">
            <a:tbl>
              <a:tblPr firstRow="1" bandRow="1">
                <a:tableStyleId>{073A0DAA-6AF3-43AB-8588-CEC1D06C72B9}</a:tableStyleId>
              </a:tblPr>
              <a:tblGrid>
                <a:gridCol w="2006352">
                  <a:extLst>
                    <a:ext uri="{9D8B030D-6E8A-4147-A177-3AD203B41FA5}">
                      <a16:colId xmlns:a16="http://schemas.microsoft.com/office/drawing/2014/main" val="3751915365"/>
                    </a:ext>
                  </a:extLst>
                </a:gridCol>
                <a:gridCol w="2006352">
                  <a:extLst>
                    <a:ext uri="{9D8B030D-6E8A-4147-A177-3AD203B41FA5}">
                      <a16:colId xmlns:a16="http://schemas.microsoft.com/office/drawing/2014/main" val="2880505759"/>
                    </a:ext>
                  </a:extLst>
                </a:gridCol>
              </a:tblGrid>
              <a:tr h="566733">
                <a:tc>
                  <a:txBody>
                    <a:bodyPr/>
                    <a:lstStyle/>
                    <a:p>
                      <a:r>
                        <a:rPr lang="en-IN" dirty="0"/>
                        <a:t>Sides</a:t>
                      </a:r>
                    </a:p>
                  </a:txBody>
                  <a:tcPr/>
                </a:tc>
                <a:tc>
                  <a:txBody>
                    <a:bodyPr/>
                    <a:lstStyle/>
                    <a:p>
                      <a:r>
                        <a:rPr lang="en-IN" dirty="0"/>
                        <a:t>Distance (m)</a:t>
                      </a:r>
                    </a:p>
                  </a:txBody>
                  <a:tcPr/>
                </a:tc>
                <a:extLst>
                  <a:ext uri="{0D108BD9-81ED-4DB2-BD59-A6C34878D82A}">
                    <a16:rowId xmlns:a16="http://schemas.microsoft.com/office/drawing/2014/main" val="2132300808"/>
                  </a:ext>
                </a:extLst>
              </a:tr>
              <a:tr h="566733">
                <a:tc>
                  <a:txBody>
                    <a:bodyPr/>
                    <a:lstStyle/>
                    <a:p>
                      <a:r>
                        <a:rPr lang="en-IN" dirty="0"/>
                        <a:t>AB</a:t>
                      </a:r>
                    </a:p>
                  </a:txBody>
                  <a:tcPr/>
                </a:tc>
                <a:tc>
                  <a:txBody>
                    <a:bodyPr/>
                    <a:lstStyle/>
                    <a:p>
                      <a:r>
                        <a:rPr lang="en-IN" dirty="0"/>
                        <a:t>165.111</a:t>
                      </a:r>
                    </a:p>
                  </a:txBody>
                  <a:tcPr/>
                </a:tc>
                <a:extLst>
                  <a:ext uri="{0D108BD9-81ED-4DB2-BD59-A6C34878D82A}">
                    <a16:rowId xmlns:a16="http://schemas.microsoft.com/office/drawing/2014/main" val="3986998731"/>
                  </a:ext>
                </a:extLst>
              </a:tr>
              <a:tr h="566733">
                <a:tc>
                  <a:txBody>
                    <a:bodyPr/>
                    <a:lstStyle/>
                    <a:p>
                      <a:r>
                        <a:rPr lang="en-IN" dirty="0"/>
                        <a:t>BC</a:t>
                      </a:r>
                    </a:p>
                  </a:txBody>
                  <a:tcPr/>
                </a:tc>
                <a:tc>
                  <a:txBody>
                    <a:bodyPr/>
                    <a:lstStyle/>
                    <a:p>
                      <a:r>
                        <a:rPr lang="en-IN" dirty="0"/>
                        <a:t>84.816</a:t>
                      </a:r>
                    </a:p>
                  </a:txBody>
                  <a:tcPr/>
                </a:tc>
                <a:extLst>
                  <a:ext uri="{0D108BD9-81ED-4DB2-BD59-A6C34878D82A}">
                    <a16:rowId xmlns:a16="http://schemas.microsoft.com/office/drawing/2014/main" val="2304069880"/>
                  </a:ext>
                </a:extLst>
              </a:tr>
              <a:tr h="566733">
                <a:tc>
                  <a:txBody>
                    <a:bodyPr/>
                    <a:lstStyle/>
                    <a:p>
                      <a:r>
                        <a:rPr lang="en-IN" dirty="0"/>
                        <a:t>CD</a:t>
                      </a:r>
                    </a:p>
                  </a:txBody>
                  <a:tcPr/>
                </a:tc>
                <a:tc>
                  <a:txBody>
                    <a:bodyPr/>
                    <a:lstStyle/>
                    <a:p>
                      <a:r>
                        <a:rPr lang="en-IN" dirty="0"/>
                        <a:t>21.216</a:t>
                      </a:r>
                    </a:p>
                  </a:txBody>
                  <a:tcPr/>
                </a:tc>
                <a:extLst>
                  <a:ext uri="{0D108BD9-81ED-4DB2-BD59-A6C34878D82A}">
                    <a16:rowId xmlns:a16="http://schemas.microsoft.com/office/drawing/2014/main" val="2188712302"/>
                  </a:ext>
                </a:extLst>
              </a:tr>
              <a:tr h="566733">
                <a:tc>
                  <a:txBody>
                    <a:bodyPr/>
                    <a:lstStyle/>
                    <a:p>
                      <a:r>
                        <a:rPr lang="en-IN" dirty="0"/>
                        <a:t>DE</a:t>
                      </a:r>
                    </a:p>
                  </a:txBody>
                  <a:tcPr/>
                </a:tc>
                <a:tc>
                  <a:txBody>
                    <a:bodyPr/>
                    <a:lstStyle/>
                    <a:p>
                      <a:r>
                        <a:rPr lang="en-IN" dirty="0"/>
                        <a:t>162.073</a:t>
                      </a:r>
                    </a:p>
                  </a:txBody>
                  <a:tcPr/>
                </a:tc>
                <a:extLst>
                  <a:ext uri="{0D108BD9-81ED-4DB2-BD59-A6C34878D82A}">
                    <a16:rowId xmlns:a16="http://schemas.microsoft.com/office/drawing/2014/main" val="3621234207"/>
                  </a:ext>
                </a:extLst>
              </a:tr>
              <a:tr h="566733">
                <a:tc>
                  <a:txBody>
                    <a:bodyPr/>
                    <a:lstStyle/>
                    <a:p>
                      <a:r>
                        <a:rPr lang="en-IN" dirty="0"/>
                        <a:t>EA</a:t>
                      </a:r>
                    </a:p>
                  </a:txBody>
                  <a:tcPr/>
                </a:tc>
                <a:tc>
                  <a:txBody>
                    <a:bodyPr/>
                    <a:lstStyle/>
                    <a:p>
                      <a:r>
                        <a:rPr lang="en-IN" dirty="0"/>
                        <a:t>95.570</a:t>
                      </a:r>
                    </a:p>
                  </a:txBody>
                  <a:tcPr/>
                </a:tc>
                <a:extLst>
                  <a:ext uri="{0D108BD9-81ED-4DB2-BD59-A6C34878D82A}">
                    <a16:rowId xmlns:a16="http://schemas.microsoft.com/office/drawing/2014/main" val="3287510244"/>
                  </a:ext>
                </a:extLst>
              </a:tr>
            </a:tbl>
          </a:graphicData>
        </a:graphic>
      </p:graphicFrame>
      <p:graphicFrame>
        <p:nvGraphicFramePr>
          <p:cNvPr id="6" name="Table 6">
            <a:extLst>
              <a:ext uri="{FF2B5EF4-FFF2-40B4-BE49-F238E27FC236}">
                <a16:creationId xmlns:a16="http://schemas.microsoft.com/office/drawing/2014/main" id="{D301D93B-6943-843D-307A-B4CC5F1D6F18}"/>
              </a:ext>
            </a:extLst>
          </p:cNvPr>
          <p:cNvGraphicFramePr>
            <a:graphicFrameLocks noGrp="1"/>
          </p:cNvGraphicFramePr>
          <p:nvPr>
            <p:extLst>
              <p:ext uri="{D42A27DB-BD31-4B8C-83A1-F6EECF244321}">
                <p14:modId xmlns:p14="http://schemas.microsoft.com/office/powerpoint/2010/main" val="4045151396"/>
              </p:ext>
            </p:extLst>
          </p:nvPr>
        </p:nvGraphicFramePr>
        <p:xfrm>
          <a:off x="6310436" y="922682"/>
          <a:ext cx="3888432" cy="3400397"/>
        </p:xfrm>
        <a:graphic>
          <a:graphicData uri="http://schemas.openxmlformats.org/drawingml/2006/table">
            <a:tbl>
              <a:tblPr firstRow="1" bandRow="1">
                <a:tableStyleId>{073A0DAA-6AF3-43AB-8588-CEC1D06C72B9}</a:tableStyleId>
              </a:tblPr>
              <a:tblGrid>
                <a:gridCol w="1944216">
                  <a:extLst>
                    <a:ext uri="{9D8B030D-6E8A-4147-A177-3AD203B41FA5}">
                      <a16:colId xmlns:a16="http://schemas.microsoft.com/office/drawing/2014/main" val="1766197101"/>
                    </a:ext>
                  </a:extLst>
                </a:gridCol>
                <a:gridCol w="1944216">
                  <a:extLst>
                    <a:ext uri="{9D8B030D-6E8A-4147-A177-3AD203B41FA5}">
                      <a16:colId xmlns:a16="http://schemas.microsoft.com/office/drawing/2014/main" val="1832378111"/>
                    </a:ext>
                  </a:extLst>
                </a:gridCol>
              </a:tblGrid>
              <a:tr h="872607">
                <a:tc>
                  <a:txBody>
                    <a:bodyPr/>
                    <a:lstStyle/>
                    <a:p>
                      <a:r>
                        <a:rPr lang="en-IN" dirty="0"/>
                        <a:t>Internal angle</a:t>
                      </a:r>
                    </a:p>
                  </a:txBody>
                  <a:tcPr/>
                </a:tc>
                <a:tc>
                  <a:txBody>
                    <a:bodyPr/>
                    <a:lstStyle/>
                    <a:p>
                      <a:r>
                        <a:rPr lang="en-IN" dirty="0"/>
                        <a:t>Measurement (degree)</a:t>
                      </a:r>
                    </a:p>
                  </a:txBody>
                  <a:tcPr/>
                </a:tc>
                <a:extLst>
                  <a:ext uri="{0D108BD9-81ED-4DB2-BD59-A6C34878D82A}">
                    <a16:rowId xmlns:a16="http://schemas.microsoft.com/office/drawing/2014/main" val="383303385"/>
                  </a:ext>
                </a:extLst>
              </a:tr>
              <a:tr h="505558">
                <a:tc>
                  <a:txBody>
                    <a:bodyPr/>
                    <a:lstStyle/>
                    <a:p>
                      <a:r>
                        <a:rPr lang="en-IN" dirty="0"/>
                        <a:t>A</a:t>
                      </a:r>
                    </a:p>
                  </a:txBody>
                  <a:tcPr/>
                </a:tc>
                <a:tc>
                  <a:txBody>
                    <a:bodyPr/>
                    <a:lstStyle/>
                    <a:p>
                      <a:r>
                        <a:rPr lang="en-IN" dirty="0"/>
                        <a:t>97 47 29</a:t>
                      </a:r>
                    </a:p>
                  </a:txBody>
                  <a:tcPr/>
                </a:tc>
                <a:extLst>
                  <a:ext uri="{0D108BD9-81ED-4DB2-BD59-A6C34878D82A}">
                    <a16:rowId xmlns:a16="http://schemas.microsoft.com/office/drawing/2014/main" val="3979998485"/>
                  </a:ext>
                </a:extLst>
              </a:tr>
              <a:tr h="505558">
                <a:tc>
                  <a:txBody>
                    <a:bodyPr/>
                    <a:lstStyle/>
                    <a:p>
                      <a:r>
                        <a:rPr lang="en-IN" dirty="0"/>
                        <a:t>B</a:t>
                      </a:r>
                    </a:p>
                  </a:txBody>
                  <a:tcPr/>
                </a:tc>
                <a:tc>
                  <a:txBody>
                    <a:bodyPr/>
                    <a:lstStyle/>
                    <a:p>
                      <a:r>
                        <a:rPr lang="en-IN" dirty="0"/>
                        <a:t>91 08 08</a:t>
                      </a:r>
                    </a:p>
                  </a:txBody>
                  <a:tcPr/>
                </a:tc>
                <a:extLst>
                  <a:ext uri="{0D108BD9-81ED-4DB2-BD59-A6C34878D82A}">
                    <a16:rowId xmlns:a16="http://schemas.microsoft.com/office/drawing/2014/main" val="556271002"/>
                  </a:ext>
                </a:extLst>
              </a:tr>
              <a:tr h="505558">
                <a:tc>
                  <a:txBody>
                    <a:bodyPr/>
                    <a:lstStyle/>
                    <a:p>
                      <a:r>
                        <a:rPr lang="en-IN" dirty="0"/>
                        <a:t>C</a:t>
                      </a:r>
                    </a:p>
                  </a:txBody>
                  <a:tcPr/>
                </a:tc>
                <a:tc>
                  <a:txBody>
                    <a:bodyPr/>
                    <a:lstStyle/>
                    <a:p>
                      <a:r>
                        <a:rPr lang="en-IN" dirty="0"/>
                        <a:t>122 28 16</a:t>
                      </a:r>
                    </a:p>
                  </a:txBody>
                  <a:tcPr/>
                </a:tc>
                <a:extLst>
                  <a:ext uri="{0D108BD9-81ED-4DB2-BD59-A6C34878D82A}">
                    <a16:rowId xmlns:a16="http://schemas.microsoft.com/office/drawing/2014/main" val="3515840668"/>
                  </a:ext>
                </a:extLst>
              </a:tr>
              <a:tr h="505558">
                <a:tc>
                  <a:txBody>
                    <a:bodyPr/>
                    <a:lstStyle/>
                    <a:p>
                      <a:r>
                        <a:rPr lang="en-IN" dirty="0"/>
                        <a:t>D</a:t>
                      </a:r>
                    </a:p>
                  </a:txBody>
                  <a:tcPr/>
                </a:tc>
                <a:tc>
                  <a:txBody>
                    <a:bodyPr/>
                    <a:lstStyle/>
                    <a:p>
                      <a:r>
                        <a:rPr lang="en-IN" dirty="0"/>
                        <a:t>145 46 15</a:t>
                      </a:r>
                    </a:p>
                  </a:txBody>
                  <a:tcPr/>
                </a:tc>
                <a:extLst>
                  <a:ext uri="{0D108BD9-81ED-4DB2-BD59-A6C34878D82A}">
                    <a16:rowId xmlns:a16="http://schemas.microsoft.com/office/drawing/2014/main" val="892408307"/>
                  </a:ext>
                </a:extLst>
              </a:tr>
              <a:tr h="505558">
                <a:tc>
                  <a:txBody>
                    <a:bodyPr/>
                    <a:lstStyle/>
                    <a:p>
                      <a:r>
                        <a:rPr lang="en-IN" dirty="0"/>
                        <a:t>E</a:t>
                      </a:r>
                    </a:p>
                  </a:txBody>
                  <a:tcPr/>
                </a:tc>
                <a:tc>
                  <a:txBody>
                    <a:bodyPr/>
                    <a:lstStyle/>
                    <a:p>
                      <a:r>
                        <a:rPr lang="en-IN" dirty="0"/>
                        <a:t>82 49 48</a:t>
                      </a:r>
                    </a:p>
                  </a:txBody>
                  <a:tcPr/>
                </a:tc>
                <a:extLst>
                  <a:ext uri="{0D108BD9-81ED-4DB2-BD59-A6C34878D82A}">
                    <a16:rowId xmlns:a16="http://schemas.microsoft.com/office/drawing/2014/main" val="1603592435"/>
                  </a:ext>
                </a:extLst>
              </a:tr>
            </a:tbl>
          </a:graphicData>
        </a:graphic>
      </p:graphicFrame>
    </p:spTree>
    <p:extLst>
      <p:ext uri="{BB962C8B-B14F-4D97-AF65-F5344CB8AC3E}">
        <p14:creationId xmlns:p14="http://schemas.microsoft.com/office/powerpoint/2010/main" val="2303146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631</TotalTime>
  <Words>843</Words>
  <Application>Microsoft Office PowerPoint</Application>
  <PresentationFormat>Custom</PresentationFormat>
  <Paragraphs>205</Paragraphs>
  <Slides>16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3" baseType="lpstr">
      <vt:lpstr>Arial</vt:lpstr>
      <vt:lpstr>Century Gothic</vt:lpstr>
      <vt:lpstr>Roboto</vt:lpstr>
      <vt:lpstr>Trebuchet MS</vt:lpstr>
      <vt:lpstr>Wingdings 3</vt:lpstr>
      <vt:lpstr>Facet</vt:lpstr>
      <vt:lpstr>Worksheet</vt:lpstr>
      <vt:lpstr>           CE 331 LAB REPORT             MONDAY  group 2</vt:lpstr>
      <vt:lpstr>ACKNOWLEDGEMENT</vt:lpstr>
      <vt:lpstr>introduction</vt:lpstr>
      <vt:lpstr>OBJECTIVES </vt:lpstr>
      <vt:lpstr>WEEK 1 </vt:lpstr>
      <vt:lpstr>MAP</vt:lpstr>
      <vt:lpstr>WEEK 2</vt:lpstr>
      <vt:lpstr>TOTAL ERROR= ((-1.866)^2+(5.624)^2)^0.5 </vt:lpstr>
      <vt:lpstr>SUM OF ANGLES = 539.99 DEGREE   MISCLOUSRE ERROR E=  5.925 SO    3&lt;E&lt;6 D= 0.528786 KM         E*DISTANCE^0.5 =2.2782 QUALITY OF WORK = HIGHLY PRECISION</vt:lpstr>
      <vt:lpstr>WEEK 3</vt:lpstr>
      <vt:lpstr>SUM OF BS-SUM OF FS=0.004 CHANGE IN RL= 0.004 ERROR = 0.004  </vt:lpstr>
      <vt:lpstr> </vt:lpstr>
      <vt:lpstr>WEEK 4</vt:lpstr>
      <vt:lpstr>WEEK 5</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Survey camp 2017              COURSE : CE332A                    GROUP 10</dc:title>
  <dc:creator>Aman Malik</dc:creator>
  <cp:lastModifiedBy>Ritik Raj</cp:lastModifiedBy>
  <cp:revision>31</cp:revision>
  <dcterms:created xsi:type="dcterms:W3CDTF">2018-01-10T18:32:58Z</dcterms:created>
  <dcterms:modified xsi:type="dcterms:W3CDTF">2022-11-14T07:14:20Z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